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  <p:sldMasterId id="2147483708" r:id="rId2"/>
  </p:sldMasterIdLst>
  <p:notesMasterIdLst>
    <p:notesMasterId r:id="rId44"/>
  </p:notesMasterIdLst>
  <p:sldIdLst>
    <p:sldId id="307" r:id="rId3"/>
    <p:sldId id="361" r:id="rId4"/>
    <p:sldId id="324" r:id="rId5"/>
    <p:sldId id="351" r:id="rId6"/>
    <p:sldId id="353" r:id="rId7"/>
    <p:sldId id="350" r:id="rId8"/>
    <p:sldId id="352" r:id="rId9"/>
    <p:sldId id="354" r:id="rId10"/>
    <p:sldId id="359" r:id="rId11"/>
    <p:sldId id="355" r:id="rId12"/>
    <p:sldId id="356" r:id="rId13"/>
    <p:sldId id="357" r:id="rId14"/>
    <p:sldId id="358" r:id="rId15"/>
    <p:sldId id="305" r:id="rId16"/>
    <p:sldId id="341" r:id="rId17"/>
    <p:sldId id="362" r:id="rId18"/>
    <p:sldId id="363" r:id="rId19"/>
    <p:sldId id="380" r:id="rId20"/>
    <p:sldId id="381" r:id="rId21"/>
    <p:sldId id="365" r:id="rId22"/>
    <p:sldId id="366" r:id="rId23"/>
    <p:sldId id="367" r:id="rId24"/>
    <p:sldId id="368" r:id="rId25"/>
    <p:sldId id="369" r:id="rId26"/>
    <p:sldId id="384" r:id="rId27"/>
    <p:sldId id="360" r:id="rId28"/>
    <p:sldId id="364" r:id="rId29"/>
    <p:sldId id="382" r:id="rId30"/>
    <p:sldId id="370" r:id="rId31"/>
    <p:sldId id="371" r:id="rId32"/>
    <p:sldId id="372" r:id="rId33"/>
    <p:sldId id="373" r:id="rId34"/>
    <p:sldId id="374" r:id="rId35"/>
    <p:sldId id="375" r:id="rId36"/>
    <p:sldId id="376" r:id="rId37"/>
    <p:sldId id="377" r:id="rId38"/>
    <p:sldId id="379" r:id="rId39"/>
    <p:sldId id="378" r:id="rId40"/>
    <p:sldId id="383" r:id="rId41"/>
    <p:sldId id="385" r:id="rId42"/>
    <p:sldId id="276" r:id="rId43"/>
  </p:sldIdLst>
  <p:sldSz cx="9144000" cy="6858000" type="screen4x3"/>
  <p:notesSz cx="6858000" cy="9144000"/>
  <p:defaultTextStyle>
    <a:defPPr>
      <a:defRPr lang="id-ID"/>
    </a:defPPr>
    <a:lvl1pPr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 baseline="-250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 baseline="-250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 baseline="-250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 baseline="-250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 baseline="-250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FF0000"/>
    <a:srgbClr val="0000FF"/>
    <a:srgbClr val="0808B8"/>
    <a:srgbClr val="FF0066"/>
    <a:srgbClr val="800000"/>
    <a:srgbClr val="006600"/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06" autoAdjust="0"/>
    <p:restoredTop sz="94709" autoAdjust="0"/>
  </p:normalViewPr>
  <p:slideViewPr>
    <p:cSldViewPr>
      <p:cViewPr varScale="1">
        <p:scale>
          <a:sx n="66" d="100"/>
          <a:sy n="66" d="100"/>
        </p:scale>
        <p:origin x="-124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ableStyles" Target="tableStyles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7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6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7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77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77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CBEE1A7D-EA56-473F-BCDE-D091A0324E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682364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5897F34-A6EE-4110-B83D-39510FA24052}" type="slidenum">
              <a:rPr lang="en-US" smtClean="0"/>
              <a:pPr/>
              <a:t>14</a:t>
            </a:fld>
            <a:endParaRPr lang="en-US" smtClean="0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979EF07-EFDB-4EF6-8A9D-8C757F9D2198}" type="slidenum">
              <a:rPr lang="en-US" smtClean="0"/>
              <a:pPr/>
              <a:t>41</a:t>
            </a:fld>
            <a:endParaRPr lang="en-US" smtClean="0"/>
          </a:p>
        </p:txBody>
      </p:sp>
      <p:sp>
        <p:nvSpPr>
          <p:cNvPr id="768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-6350" y="20638"/>
            <a:ext cx="9144000" cy="6858000"/>
            <a:chOff x="0" y="0"/>
            <a:chExt cx="5760" cy="4320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" name="Freeform 5"/>
          <p:cNvSpPr>
            <a:spLocks/>
          </p:cNvSpPr>
          <p:nvPr/>
        </p:nvSpPr>
        <p:spPr bwMode="hidden">
          <a:xfrm>
            <a:off x="6242050" y="626903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-1588" y="6034088"/>
            <a:ext cx="7845426" cy="850900"/>
            <a:chOff x="0" y="3792"/>
            <a:chExt cx="4942" cy="536"/>
          </a:xfrm>
        </p:grpSpPr>
        <p:sp>
          <p:nvSpPr>
            <p:cNvPr id="9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6" cy="536"/>
              <a:chOff x="2486" y="3792"/>
              <a:chExt cx="2456" cy="536"/>
            </a:xfrm>
          </p:grpSpPr>
          <p:sp>
            <p:nvSpPr>
              <p:cNvPr id="12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4" cy="529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592" y="527"/>
                  </a:cxn>
                  <a:cxn ang="0">
                    <a:pos x="994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4" h="529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592" y="527"/>
                    </a:lnTo>
                    <a:lnTo>
                      <a:pt x="994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1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7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8" name="Freeform 16"/>
            <p:cNvSpPr>
              <a:spLocks/>
            </p:cNvSpPr>
            <p:nvPr userDrawn="1"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Freeform 17"/>
            <p:cNvSpPr>
              <a:spLocks/>
            </p:cNvSpPr>
            <p:nvPr userDrawn="1"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Freeform 18"/>
            <p:cNvSpPr>
              <a:spLocks/>
            </p:cNvSpPr>
            <p:nvPr userDrawn="1"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Freeform 19"/>
            <p:cNvSpPr>
              <a:spLocks/>
            </p:cNvSpPr>
            <p:nvPr userDrawn="1"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Freeform 20"/>
            <p:cNvSpPr>
              <a:spLocks/>
            </p:cNvSpPr>
            <p:nvPr userDrawn="1"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Freeform 21"/>
            <p:cNvSpPr>
              <a:spLocks/>
            </p:cNvSpPr>
            <p:nvPr userDrawn="1"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33142" name="Rectangle 22"/>
          <p:cNvSpPr>
            <a:spLocks noGrp="1" noChangeArrowheads="1"/>
          </p:cNvSpPr>
          <p:nvPr>
            <p:ph type="ctrTitle" sz="quarter"/>
          </p:nvPr>
        </p:nvSpPr>
        <p:spPr>
          <a:xfrm>
            <a:off x="457200" y="1447800"/>
            <a:ext cx="8229600" cy="17367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3143" name="Rectangle 2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4290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Rectangle 24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EC4211-285B-4EAF-B5AC-A6C480C31B69}" type="datetime1">
              <a:rPr lang="en-US"/>
              <a:pPr>
                <a:defRPr/>
              </a:pPr>
              <a:t>3/3/2021</a:t>
            </a:fld>
            <a:endParaRPr lang="en-US"/>
          </a:p>
        </p:txBody>
      </p:sp>
      <p:sp>
        <p:nvSpPr>
          <p:cNvPr id="25" name="Rectangle 2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00F42F-24EE-4AD3-8456-467F370B90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6" name="Rectangle 26"/>
          <p:cNvSpPr>
            <a:spLocks noGrp="1" noChangeArrowheads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404F56-52CE-489F-8A96-E7A267A88E69}" type="datetime1">
              <a:rPr lang="en-US"/>
              <a:pPr>
                <a:defRPr/>
              </a:pPr>
              <a:t>3/3/2021</a:t>
            </a:fld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A1CA3-1ACB-4640-8A67-9B8399A3D7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27B639-3B3C-4CA7-AA9F-743F7DC9C2A8}" type="datetime1">
              <a:rPr lang="en-US"/>
              <a:pPr>
                <a:defRPr/>
              </a:pPr>
              <a:t>3/3/2021</a:t>
            </a:fld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D795E4-F15E-43E9-A2D7-78E95C7A6E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1B9F05-8AED-4DB5-84B8-B8FEAD5C9A5F}" type="datetime1">
              <a:rPr lang="en-US"/>
              <a:pPr>
                <a:defRPr/>
              </a:pPr>
              <a:t>3/3/2021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9162F-B89C-4B29-82AA-1197DC145D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DD591A-684B-4C71-BF3A-8A1A9A0F9996}" type="datetime1">
              <a:rPr lang="en-US"/>
              <a:pPr>
                <a:defRPr/>
              </a:pPr>
              <a:t>3/3/2021</a:t>
            </a:fld>
            <a:endParaRPr lang="en-US"/>
          </a:p>
        </p:txBody>
      </p:sp>
      <p:sp>
        <p:nvSpPr>
          <p:cNvPr id="8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9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05D54-DCD7-4680-8E50-3C1AECB9DB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7BB80-CB4B-41F9-9CD4-C201C5110447}" type="datetime1">
              <a:rPr lang="en-US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5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FAA920-A5ED-423D-B7B7-02C57CE1175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174024-6D98-44F7-98C9-CE693B5893FC}" type="datetime1">
              <a:rPr lang="en-US"/>
              <a:pPr>
                <a:defRPr/>
              </a:pPr>
              <a:t>3/3/2021</a:t>
            </a:fld>
            <a:endParaRPr lang="en-US"/>
          </a:p>
        </p:txBody>
      </p:sp>
      <p:sp>
        <p:nvSpPr>
          <p:cNvPr id="3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4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B30B8-228D-4299-9364-4DC1C0AA4DC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AB78CC-0679-4C1C-B308-CB1C985B2C6B}" type="datetime1">
              <a:rPr lang="en-US"/>
              <a:pPr>
                <a:defRPr/>
              </a:pPr>
              <a:t>3/3/2021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836EC-EF28-4B33-AF8A-C55AE0AC60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9C492-FF41-4E4A-8ACA-17B9866E63AF}" type="datetime1">
              <a:rPr lang="en-US"/>
              <a:pPr>
                <a:defRPr/>
              </a:pPr>
              <a:t>3/3/2021</a:t>
            </a:fld>
            <a:endParaRPr lang="en-US"/>
          </a:p>
        </p:txBody>
      </p:sp>
      <p:sp>
        <p:nvSpPr>
          <p:cNvPr id="6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7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F6226B-1FDF-434B-A289-D020F1C818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8A7724-EAB6-4E70-9441-337834A73278}" type="datetime1">
              <a:rPr lang="en-US"/>
              <a:pPr>
                <a:defRPr/>
              </a:pPr>
              <a:t>3/3/2021</a:t>
            </a:fld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6B7AA-3D1A-4BF0-9BFA-F8DF8B21D3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5867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54BFB8-B4AE-49B9-9E2D-C1A72186362A}" type="datetime1">
              <a:rPr lang="en-US"/>
              <a:pPr>
                <a:defRPr/>
              </a:pPr>
              <a:t>3/3/2021</a:t>
            </a:fld>
            <a:endParaRPr lang="en-US"/>
          </a:p>
        </p:txBody>
      </p:sp>
      <p:sp>
        <p:nvSpPr>
          <p:cNvPr id="5" name="Rectangle 2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6" name="Rectangle 2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0D3A8-6F46-4E79-BF2A-7FCC914CD0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80263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id-ID"/>
              <a:t>Click to edit Master title style</a:t>
            </a:r>
          </a:p>
        </p:txBody>
      </p:sp>
      <p:sp>
        <p:nvSpPr>
          <p:cNvPr id="180264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id-ID"/>
              <a:t>Click to edit Master subtitle style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1D190-C121-406A-9759-35748534BD3F}" type="datetime1">
              <a:rPr lang="en-US"/>
              <a:pPr>
                <a:defRPr/>
              </a:pPr>
              <a:t>3/3/2021</a:t>
            </a:fld>
            <a:endParaRPr lang="id-ID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D3406-6955-48F5-B850-216D41BDC03B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87C0E-0D46-498C-A3AB-93064D56CD04}" type="datetime1">
              <a:rPr lang="en-US"/>
              <a:pPr>
                <a:defRPr/>
              </a:pPr>
              <a:t>3/3/2021</a:t>
            </a:fld>
            <a:endParaRPr lang="id-ID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47CD2-80A0-4657-8A22-3C0C46998B2B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4B6018-44C6-49A3-9D1C-6D68903DD71B}" type="datetime1">
              <a:rPr lang="en-US"/>
              <a:pPr>
                <a:defRPr/>
              </a:pPr>
              <a:t>3/3/2021</a:t>
            </a:fld>
            <a:endParaRPr lang="id-ID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40A197-23FB-4AF2-93E6-2A2982F6BE63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26A1D2-0CF3-4847-BF81-998A18C0198E}" type="datetime1">
              <a:rPr lang="en-US"/>
              <a:pPr>
                <a:defRPr/>
              </a:pPr>
              <a:t>3/3/2021</a:t>
            </a:fld>
            <a:endParaRPr lang="id-ID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E0E44-03CB-40FE-85B9-0643FE133BF7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56285-BD22-4A32-B31A-0AEAA3AD69B0}" type="datetime1">
              <a:rPr lang="en-US"/>
              <a:pPr>
                <a:defRPr/>
              </a:pPr>
              <a:t>3/3/2021</a:t>
            </a:fld>
            <a:endParaRPr lang="id-ID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1DAAA4-E624-41E7-9859-90FECC708298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F69E8C-195F-4B95-B6E9-85130B8D0515}" type="datetime1">
              <a:rPr lang="en-US"/>
              <a:pPr>
                <a:defRPr/>
              </a:pPr>
              <a:t>3/3/2021</a:t>
            </a:fld>
            <a:endParaRPr lang="id-ID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8247F5-8AF4-49F9-A259-4D5E23D43D0B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F51115-6669-41E3-9250-BCA77A25BAE2}" type="datetime1">
              <a:rPr lang="en-US"/>
              <a:pPr>
                <a:defRPr/>
              </a:pPr>
              <a:t>3/3/2021</a:t>
            </a:fld>
            <a:endParaRPr lang="id-ID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81E59-8D5F-46BA-8EDD-5C255550ACC8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C72A9A-CF43-4D66-BC53-01A42D9BD56B}" type="datetime1">
              <a:rPr lang="en-US"/>
              <a:pPr>
                <a:defRPr/>
              </a:pPr>
              <a:t>3/3/2021</a:t>
            </a:fld>
            <a:endParaRPr lang="id-ID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A5866C-BEE7-415D-B3C0-AFAD69D9EF51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188A2-5A07-4DA6-A3C4-0354A024C2C1}" type="datetime1">
              <a:rPr lang="en-US"/>
              <a:pPr>
                <a:defRPr/>
              </a:pPr>
              <a:t>3/3/2021</a:t>
            </a:fld>
            <a:endParaRPr lang="id-ID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CEF1DC-1E8F-4AA2-85CE-8F97389C5905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F032BC-C74C-46B0-8679-CE81ACBC66B7}" type="datetime1">
              <a:rPr lang="en-US"/>
              <a:pPr>
                <a:defRPr/>
              </a:pPr>
              <a:t>3/3/2021</a:t>
            </a:fld>
            <a:endParaRPr lang="id-ID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0E9F6-7DBD-41CD-9283-1D5F07C5A8A0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4986BC-6C81-4B11-A946-27AB009FED6D}" type="datetime1">
              <a:rPr lang="en-US"/>
              <a:pPr>
                <a:defRPr/>
              </a:pPr>
              <a:t>3/3/2021</a:t>
            </a:fld>
            <a:endParaRPr lang="id-ID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85C4D1-E093-4D8F-8C90-933E59C521BA}" type="slidenum">
              <a:rPr lang="id-ID"/>
              <a:pPr>
                <a:defRPr/>
              </a:pPr>
              <a:t>‹#›</a:t>
            </a:fld>
            <a:endParaRPr lang="id-ID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>
                <a:gamma/>
                <a:shade val="46275"/>
                <a:invGamma/>
              </a:schemeClr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sp>
          <p:nvSpPr>
            <p:cNvPr id="132099" name="Freeform 3"/>
            <p:cNvSpPr>
              <a:spLocks/>
            </p:cNvSpPr>
            <p:nvPr/>
          </p:nvSpPr>
          <p:spPr bwMode="hidden">
            <a:xfrm>
              <a:off x="0" y="3072"/>
              <a:ext cx="5760" cy="1248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2100" name="Freeform 4"/>
            <p:cNvSpPr>
              <a:spLocks/>
            </p:cNvSpPr>
            <p:nvPr/>
          </p:nvSpPr>
          <p:spPr bwMode="hidden">
            <a:xfrm>
              <a:off x="0" y="0"/>
              <a:ext cx="5760" cy="3072"/>
            </a:xfrm>
            <a:custGeom>
              <a:avLst/>
              <a:gdLst/>
              <a:ahLst/>
              <a:cxnLst>
                <a:cxn ang="0">
                  <a:pos x="6027" y="2296"/>
                </a:cxn>
                <a:cxn ang="0">
                  <a:pos x="0" y="2296"/>
                </a:cxn>
                <a:cxn ang="0">
                  <a:pos x="0" y="0"/>
                </a:cxn>
                <a:cxn ang="0">
                  <a:pos x="6027" y="0"/>
                </a:cxn>
                <a:cxn ang="0">
                  <a:pos x="6027" y="2296"/>
                </a:cxn>
                <a:cxn ang="0">
                  <a:pos x="6027" y="2296"/>
                </a:cxn>
              </a:cxnLst>
              <a:rect l="0" t="0" r="r" b="b"/>
              <a:pathLst>
                <a:path w="6027" h="2296">
                  <a:moveTo>
                    <a:pt x="6027" y="2296"/>
                  </a:moveTo>
                  <a:lnTo>
                    <a:pt x="0" y="2296"/>
                  </a:lnTo>
                  <a:lnTo>
                    <a:pt x="0" y="0"/>
                  </a:lnTo>
                  <a:lnTo>
                    <a:pt x="6027" y="0"/>
                  </a:lnTo>
                  <a:lnTo>
                    <a:pt x="6027" y="2296"/>
                  </a:lnTo>
                  <a:lnTo>
                    <a:pt x="6027" y="2296"/>
                  </a:lnTo>
                  <a:close/>
                </a:path>
              </a:pathLst>
            </a:custGeom>
            <a:gradFill rotWithShape="0">
              <a:gsLst>
                <a:gs pos="0">
                  <a:schemeClr val="bg1">
                    <a:gamma/>
                    <a:shade val="46275"/>
                    <a:invGamma/>
                  </a:schemeClr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32101" name="Freeform 5"/>
          <p:cNvSpPr>
            <a:spLocks/>
          </p:cNvSpPr>
          <p:nvPr/>
        </p:nvSpPr>
        <p:spPr bwMode="hidden">
          <a:xfrm>
            <a:off x="6248400" y="6262688"/>
            <a:ext cx="2895600" cy="609600"/>
          </a:xfrm>
          <a:custGeom>
            <a:avLst/>
            <a:gdLst/>
            <a:ahLst/>
            <a:cxnLst>
              <a:cxn ang="0">
                <a:pos x="5748" y="246"/>
              </a:cxn>
              <a:cxn ang="0">
                <a:pos x="0" y="246"/>
              </a:cxn>
              <a:cxn ang="0">
                <a:pos x="0" y="0"/>
              </a:cxn>
              <a:cxn ang="0">
                <a:pos x="5748" y="0"/>
              </a:cxn>
              <a:cxn ang="0">
                <a:pos x="5748" y="246"/>
              </a:cxn>
              <a:cxn ang="0">
                <a:pos x="5748" y="246"/>
              </a:cxn>
            </a:cxnLst>
            <a:rect l="0" t="0" r="r" b="b"/>
            <a:pathLst>
              <a:path w="5748" h="246">
                <a:moveTo>
                  <a:pt x="5748" y="246"/>
                </a:moveTo>
                <a:lnTo>
                  <a:pt x="0" y="246"/>
                </a:lnTo>
                <a:lnTo>
                  <a:pt x="0" y="0"/>
                </a:lnTo>
                <a:lnTo>
                  <a:pt x="5748" y="0"/>
                </a:lnTo>
                <a:lnTo>
                  <a:pt x="5748" y="246"/>
                </a:lnTo>
                <a:lnTo>
                  <a:pt x="5748" y="246"/>
                </a:ln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grpSp>
        <p:nvGrpSpPr>
          <p:cNvPr id="1028" name="Group 6"/>
          <p:cNvGrpSpPr>
            <a:grpSpLocks/>
          </p:cNvGrpSpPr>
          <p:nvPr/>
        </p:nvGrpSpPr>
        <p:grpSpPr bwMode="auto">
          <a:xfrm>
            <a:off x="0" y="6019800"/>
            <a:ext cx="7848600" cy="857250"/>
            <a:chOff x="0" y="3792"/>
            <a:chExt cx="4944" cy="540"/>
          </a:xfrm>
        </p:grpSpPr>
        <p:sp>
          <p:nvSpPr>
            <p:cNvPr id="132103" name="Freeform 7"/>
            <p:cNvSpPr>
              <a:spLocks/>
            </p:cNvSpPr>
            <p:nvPr userDrawn="1"/>
          </p:nvSpPr>
          <p:spPr bwMode="ltGray">
            <a:xfrm>
              <a:off x="1488" y="3792"/>
              <a:ext cx="3240" cy="536"/>
            </a:xfrm>
            <a:custGeom>
              <a:avLst/>
              <a:gdLst/>
              <a:ahLst/>
              <a:cxnLst>
                <a:cxn ang="0">
                  <a:pos x="3132" y="469"/>
                </a:cxn>
                <a:cxn ang="0">
                  <a:pos x="2995" y="395"/>
                </a:cxn>
                <a:cxn ang="0">
                  <a:pos x="2911" y="375"/>
                </a:cxn>
                <a:cxn ang="0">
                  <a:pos x="2678" y="228"/>
                </a:cxn>
                <a:cxn ang="0">
                  <a:pos x="2553" y="74"/>
                </a:cxn>
                <a:cxn ang="0">
                  <a:pos x="2457" y="7"/>
                </a:cxn>
                <a:cxn ang="0">
                  <a:pos x="2403" y="47"/>
                </a:cxn>
                <a:cxn ang="0">
                  <a:pos x="2289" y="74"/>
                </a:cxn>
                <a:cxn ang="0">
                  <a:pos x="2134" y="74"/>
                </a:cxn>
                <a:cxn ang="0">
                  <a:pos x="2044" y="128"/>
                </a:cxn>
                <a:cxn ang="0">
                  <a:pos x="1775" y="222"/>
                </a:cxn>
                <a:cxn ang="0">
                  <a:pos x="1602" y="181"/>
                </a:cxn>
                <a:cxn ang="0">
                  <a:pos x="1560" y="101"/>
                </a:cxn>
                <a:cxn ang="0">
                  <a:pos x="1542" y="87"/>
                </a:cxn>
                <a:cxn ang="0">
                  <a:pos x="1446" y="60"/>
                </a:cxn>
                <a:cxn ang="0">
                  <a:pos x="1375" y="74"/>
                </a:cxn>
                <a:cxn ang="0">
                  <a:pos x="1309" y="87"/>
                </a:cxn>
                <a:cxn ang="0">
                  <a:pos x="1243" y="13"/>
                </a:cxn>
                <a:cxn ang="0">
                  <a:pos x="1225" y="0"/>
                </a:cxn>
                <a:cxn ang="0">
                  <a:pos x="1189" y="0"/>
                </a:cxn>
                <a:cxn ang="0">
                  <a:pos x="1106" y="34"/>
                </a:cxn>
                <a:cxn ang="0">
                  <a:pos x="1106" y="34"/>
                </a:cxn>
                <a:cxn ang="0">
                  <a:pos x="1094" y="40"/>
                </a:cxn>
                <a:cxn ang="0">
                  <a:pos x="1070" y="54"/>
                </a:cxn>
                <a:cxn ang="0">
                  <a:pos x="1034" y="74"/>
                </a:cxn>
                <a:cxn ang="0">
                  <a:pos x="1004" y="74"/>
                </a:cxn>
                <a:cxn ang="0">
                  <a:pos x="986" y="74"/>
                </a:cxn>
                <a:cxn ang="0">
                  <a:pos x="956" y="81"/>
                </a:cxn>
                <a:cxn ang="0">
                  <a:pos x="920" y="94"/>
                </a:cxn>
                <a:cxn ang="0">
                  <a:pos x="884" y="107"/>
                </a:cxn>
                <a:cxn ang="0">
                  <a:pos x="843" y="128"/>
                </a:cxn>
                <a:cxn ang="0">
                  <a:pos x="813" y="141"/>
                </a:cxn>
                <a:cxn ang="0">
                  <a:pos x="789" y="148"/>
                </a:cxn>
                <a:cxn ang="0">
                  <a:pos x="783" y="154"/>
                </a:cxn>
                <a:cxn ang="0">
                  <a:pos x="556" y="228"/>
                </a:cxn>
                <a:cxn ang="0">
                  <a:pos x="394" y="294"/>
                </a:cxn>
                <a:cxn ang="0">
                  <a:pos x="107" y="462"/>
                </a:cxn>
                <a:cxn ang="0">
                  <a:pos x="0" y="536"/>
                </a:cxn>
                <a:cxn ang="0">
                  <a:pos x="3240" y="536"/>
                </a:cxn>
                <a:cxn ang="0">
                  <a:pos x="3132" y="469"/>
                </a:cxn>
                <a:cxn ang="0">
                  <a:pos x="3132" y="469"/>
                </a:cxn>
              </a:cxnLst>
              <a:rect l="0" t="0" r="r" b="b"/>
              <a:pathLst>
                <a:path w="3240" h="536">
                  <a:moveTo>
                    <a:pt x="3132" y="469"/>
                  </a:moveTo>
                  <a:lnTo>
                    <a:pt x="2995" y="395"/>
                  </a:lnTo>
                  <a:lnTo>
                    <a:pt x="2911" y="375"/>
                  </a:lnTo>
                  <a:lnTo>
                    <a:pt x="2678" y="228"/>
                  </a:lnTo>
                  <a:lnTo>
                    <a:pt x="2553" y="74"/>
                  </a:lnTo>
                  <a:lnTo>
                    <a:pt x="2457" y="7"/>
                  </a:lnTo>
                  <a:lnTo>
                    <a:pt x="2403" y="47"/>
                  </a:lnTo>
                  <a:lnTo>
                    <a:pt x="2289" y="74"/>
                  </a:lnTo>
                  <a:lnTo>
                    <a:pt x="2134" y="74"/>
                  </a:lnTo>
                  <a:lnTo>
                    <a:pt x="2044" y="128"/>
                  </a:lnTo>
                  <a:lnTo>
                    <a:pt x="1775" y="222"/>
                  </a:lnTo>
                  <a:lnTo>
                    <a:pt x="1602" y="181"/>
                  </a:lnTo>
                  <a:lnTo>
                    <a:pt x="1560" y="101"/>
                  </a:lnTo>
                  <a:lnTo>
                    <a:pt x="1542" y="87"/>
                  </a:lnTo>
                  <a:lnTo>
                    <a:pt x="1446" y="60"/>
                  </a:lnTo>
                  <a:lnTo>
                    <a:pt x="1375" y="74"/>
                  </a:lnTo>
                  <a:lnTo>
                    <a:pt x="1309" y="87"/>
                  </a:lnTo>
                  <a:lnTo>
                    <a:pt x="1243" y="13"/>
                  </a:lnTo>
                  <a:lnTo>
                    <a:pt x="1225" y="0"/>
                  </a:lnTo>
                  <a:lnTo>
                    <a:pt x="1189" y="0"/>
                  </a:lnTo>
                  <a:lnTo>
                    <a:pt x="1106" y="34"/>
                  </a:lnTo>
                  <a:lnTo>
                    <a:pt x="1106" y="34"/>
                  </a:lnTo>
                  <a:lnTo>
                    <a:pt x="1094" y="40"/>
                  </a:lnTo>
                  <a:lnTo>
                    <a:pt x="1070" y="54"/>
                  </a:lnTo>
                  <a:lnTo>
                    <a:pt x="1034" y="74"/>
                  </a:lnTo>
                  <a:lnTo>
                    <a:pt x="1004" y="74"/>
                  </a:lnTo>
                  <a:lnTo>
                    <a:pt x="986" y="74"/>
                  </a:lnTo>
                  <a:lnTo>
                    <a:pt x="956" y="81"/>
                  </a:lnTo>
                  <a:lnTo>
                    <a:pt x="920" y="94"/>
                  </a:lnTo>
                  <a:lnTo>
                    <a:pt x="884" y="107"/>
                  </a:lnTo>
                  <a:lnTo>
                    <a:pt x="843" y="128"/>
                  </a:lnTo>
                  <a:lnTo>
                    <a:pt x="813" y="141"/>
                  </a:lnTo>
                  <a:lnTo>
                    <a:pt x="789" y="148"/>
                  </a:lnTo>
                  <a:lnTo>
                    <a:pt x="783" y="154"/>
                  </a:lnTo>
                  <a:lnTo>
                    <a:pt x="556" y="228"/>
                  </a:lnTo>
                  <a:lnTo>
                    <a:pt x="394" y="294"/>
                  </a:lnTo>
                  <a:lnTo>
                    <a:pt x="107" y="462"/>
                  </a:lnTo>
                  <a:lnTo>
                    <a:pt x="0" y="536"/>
                  </a:lnTo>
                  <a:lnTo>
                    <a:pt x="3240" y="536"/>
                  </a:lnTo>
                  <a:lnTo>
                    <a:pt x="3132" y="469"/>
                  </a:lnTo>
                  <a:lnTo>
                    <a:pt x="3132" y="469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66667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042" name="Group 8"/>
            <p:cNvGrpSpPr>
              <a:grpSpLocks/>
            </p:cNvGrpSpPr>
            <p:nvPr userDrawn="1"/>
          </p:nvGrpSpPr>
          <p:grpSpPr bwMode="auto">
            <a:xfrm>
              <a:off x="2486" y="3792"/>
              <a:ext cx="2458" cy="540"/>
              <a:chOff x="2486" y="3792"/>
              <a:chExt cx="2458" cy="540"/>
            </a:xfrm>
          </p:grpSpPr>
          <p:sp>
            <p:nvSpPr>
              <p:cNvPr id="132105" name="Freeform 9"/>
              <p:cNvSpPr>
                <a:spLocks/>
              </p:cNvSpPr>
              <p:nvPr userDrawn="1"/>
            </p:nvSpPr>
            <p:spPr bwMode="ltGray">
              <a:xfrm>
                <a:off x="3948" y="3799"/>
                <a:ext cx="996" cy="533"/>
              </a:xfrm>
              <a:custGeom>
                <a:avLst/>
                <a:gdLst/>
                <a:ahLst/>
                <a:cxnLst>
                  <a:cxn ang="0">
                    <a:pos x="636" y="373"/>
                  </a:cxn>
                  <a:cxn ang="0">
                    <a:pos x="495" y="370"/>
                  </a:cxn>
                  <a:cxn ang="0">
                    <a:pos x="280" y="249"/>
                  </a:cxn>
                  <a:cxn ang="0">
                    <a:pos x="127" y="66"/>
                  </a:cxn>
                  <a:cxn ang="0">
                    <a:pos x="0" y="0"/>
                  </a:cxn>
                  <a:cxn ang="0">
                    <a:pos x="22" y="26"/>
                  </a:cxn>
                  <a:cxn ang="0">
                    <a:pos x="0" y="65"/>
                  </a:cxn>
                  <a:cxn ang="0">
                    <a:pos x="30" y="119"/>
                  </a:cxn>
                  <a:cxn ang="0">
                    <a:pos x="75" y="243"/>
                  </a:cxn>
                  <a:cxn ang="0">
                    <a:pos x="45" y="422"/>
                  </a:cxn>
                  <a:cxn ang="0">
                    <a:pos x="200" y="329"/>
                  </a:cxn>
                  <a:cxn ang="0">
                    <a:pos x="612" y="533"/>
                  </a:cxn>
                  <a:cxn ang="0">
                    <a:pos x="996" y="529"/>
                  </a:cxn>
                  <a:cxn ang="0">
                    <a:pos x="828" y="473"/>
                  </a:cxn>
                  <a:cxn ang="0">
                    <a:pos x="636" y="373"/>
                  </a:cxn>
                </a:cxnLst>
                <a:rect l="0" t="0" r="r" b="b"/>
                <a:pathLst>
                  <a:path w="996" h="533">
                    <a:moveTo>
                      <a:pt x="636" y="373"/>
                    </a:moveTo>
                    <a:lnTo>
                      <a:pt x="495" y="370"/>
                    </a:lnTo>
                    <a:lnTo>
                      <a:pt x="280" y="249"/>
                    </a:lnTo>
                    <a:lnTo>
                      <a:pt x="127" y="66"/>
                    </a:lnTo>
                    <a:lnTo>
                      <a:pt x="0" y="0"/>
                    </a:lnTo>
                    <a:lnTo>
                      <a:pt x="22" y="26"/>
                    </a:lnTo>
                    <a:lnTo>
                      <a:pt x="0" y="65"/>
                    </a:lnTo>
                    <a:lnTo>
                      <a:pt x="30" y="119"/>
                    </a:lnTo>
                    <a:lnTo>
                      <a:pt x="75" y="243"/>
                    </a:lnTo>
                    <a:lnTo>
                      <a:pt x="45" y="422"/>
                    </a:lnTo>
                    <a:lnTo>
                      <a:pt x="200" y="329"/>
                    </a:lnTo>
                    <a:lnTo>
                      <a:pt x="612" y="533"/>
                    </a:lnTo>
                    <a:lnTo>
                      <a:pt x="996" y="529"/>
                    </a:lnTo>
                    <a:lnTo>
                      <a:pt x="828" y="473"/>
                    </a:lnTo>
                    <a:lnTo>
                      <a:pt x="636" y="373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2106" name="Freeform 10"/>
              <p:cNvSpPr>
                <a:spLocks/>
              </p:cNvSpPr>
              <p:nvPr userDrawn="1"/>
            </p:nvSpPr>
            <p:spPr bwMode="ltGray">
              <a:xfrm>
                <a:off x="2677" y="3792"/>
                <a:ext cx="186" cy="395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54" y="18"/>
                  </a:cxn>
                  <a:cxn ang="0">
                    <a:pos x="24" y="30"/>
                  </a:cxn>
                  <a:cxn ang="0">
                    <a:pos x="18" y="66"/>
                  </a:cxn>
                  <a:cxn ang="0">
                    <a:pos x="42" y="114"/>
                  </a:cxn>
                  <a:cxn ang="0">
                    <a:pos x="48" y="162"/>
                  </a:cxn>
                  <a:cxn ang="0">
                    <a:pos x="0" y="353"/>
                  </a:cxn>
                  <a:cxn ang="0">
                    <a:pos x="54" y="233"/>
                  </a:cxn>
                  <a:cxn ang="0">
                    <a:pos x="84" y="216"/>
                  </a:cxn>
                  <a:cxn ang="0">
                    <a:pos x="126" y="126"/>
                  </a:cxn>
                  <a:cxn ang="0">
                    <a:pos x="144" y="120"/>
                  </a:cxn>
                  <a:cxn ang="0">
                    <a:pos x="144" y="90"/>
                  </a:cxn>
                  <a:cxn ang="0">
                    <a:pos x="186" y="66"/>
                  </a:cxn>
                  <a:cxn ang="0">
                    <a:pos x="162" y="60"/>
                  </a:cxn>
                  <a:cxn ang="0">
                    <a:pos x="36" y="0"/>
                  </a:cxn>
                  <a:cxn ang="0">
                    <a:pos x="36" y="0"/>
                  </a:cxn>
                </a:cxnLst>
                <a:rect l="0" t="0" r="r" b="b"/>
                <a:pathLst>
                  <a:path w="186" h="353">
                    <a:moveTo>
                      <a:pt x="36" y="0"/>
                    </a:moveTo>
                    <a:lnTo>
                      <a:pt x="54" y="18"/>
                    </a:lnTo>
                    <a:lnTo>
                      <a:pt x="24" y="30"/>
                    </a:lnTo>
                    <a:lnTo>
                      <a:pt x="18" y="66"/>
                    </a:lnTo>
                    <a:lnTo>
                      <a:pt x="42" y="114"/>
                    </a:lnTo>
                    <a:lnTo>
                      <a:pt x="48" y="162"/>
                    </a:lnTo>
                    <a:lnTo>
                      <a:pt x="0" y="353"/>
                    </a:lnTo>
                    <a:lnTo>
                      <a:pt x="54" y="233"/>
                    </a:lnTo>
                    <a:lnTo>
                      <a:pt x="84" y="216"/>
                    </a:lnTo>
                    <a:lnTo>
                      <a:pt x="126" y="126"/>
                    </a:lnTo>
                    <a:lnTo>
                      <a:pt x="144" y="120"/>
                    </a:lnTo>
                    <a:lnTo>
                      <a:pt x="144" y="90"/>
                    </a:lnTo>
                    <a:lnTo>
                      <a:pt x="186" y="66"/>
                    </a:lnTo>
                    <a:lnTo>
                      <a:pt x="162" y="60"/>
                    </a:lnTo>
                    <a:lnTo>
                      <a:pt x="36" y="0"/>
                    </a:lnTo>
                    <a:lnTo>
                      <a:pt x="36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2107" name="Freeform 11"/>
              <p:cNvSpPr>
                <a:spLocks/>
              </p:cNvSpPr>
              <p:nvPr userDrawn="1"/>
            </p:nvSpPr>
            <p:spPr bwMode="ltGray">
              <a:xfrm>
                <a:off x="3030" y="3893"/>
                <a:ext cx="378" cy="271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2" y="13"/>
                  </a:cxn>
                  <a:cxn ang="0">
                    <a:pos x="0" y="40"/>
                  </a:cxn>
                  <a:cxn ang="0">
                    <a:pos x="60" y="121"/>
                  </a:cxn>
                  <a:cxn ang="0">
                    <a:pos x="310" y="271"/>
                  </a:cxn>
                  <a:cxn ang="0">
                    <a:pos x="290" y="139"/>
                  </a:cxn>
                  <a:cxn ang="0">
                    <a:pos x="378" y="76"/>
                  </a:cxn>
                  <a:cxn ang="0">
                    <a:pos x="251" y="94"/>
                  </a:cxn>
                  <a:cxn ang="0">
                    <a:pos x="90" y="54"/>
                  </a:cxn>
                  <a:cxn ang="0">
                    <a:pos x="18" y="0"/>
                  </a:cxn>
                  <a:cxn ang="0">
                    <a:pos x="18" y="0"/>
                  </a:cxn>
                </a:cxnLst>
                <a:rect l="0" t="0" r="r" b="b"/>
                <a:pathLst>
                  <a:path w="378" h="271">
                    <a:moveTo>
                      <a:pt x="18" y="0"/>
                    </a:moveTo>
                    <a:lnTo>
                      <a:pt x="12" y="13"/>
                    </a:lnTo>
                    <a:lnTo>
                      <a:pt x="0" y="40"/>
                    </a:lnTo>
                    <a:lnTo>
                      <a:pt x="60" y="121"/>
                    </a:lnTo>
                    <a:lnTo>
                      <a:pt x="310" y="271"/>
                    </a:lnTo>
                    <a:lnTo>
                      <a:pt x="290" y="139"/>
                    </a:lnTo>
                    <a:lnTo>
                      <a:pt x="378" y="76"/>
                    </a:lnTo>
                    <a:lnTo>
                      <a:pt x="251" y="94"/>
                    </a:lnTo>
                    <a:lnTo>
                      <a:pt x="90" y="54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2108" name="Freeform 12"/>
              <p:cNvSpPr>
                <a:spLocks/>
              </p:cNvSpPr>
              <p:nvPr userDrawn="1"/>
            </p:nvSpPr>
            <p:spPr bwMode="ltGray">
              <a:xfrm>
                <a:off x="3628" y="3866"/>
                <a:ext cx="155" cy="74"/>
              </a:xfrm>
              <a:custGeom>
                <a:avLst/>
                <a:gdLst/>
                <a:ahLst/>
                <a:cxnLst>
                  <a:cxn ang="0">
                    <a:pos x="1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6" y="6"/>
                  </a:cxn>
                  <a:cxn ang="0">
                    <a:pos x="6" y="18"/>
                  </a:cxn>
                  <a:cxn ang="0">
                    <a:pos x="0" y="24"/>
                  </a:cxn>
                  <a:cxn ang="0">
                    <a:pos x="78" y="60"/>
                  </a:cxn>
                  <a:cxn ang="0">
                    <a:pos x="96" y="42"/>
                  </a:cxn>
                  <a:cxn ang="0">
                    <a:pos x="155" y="66"/>
                  </a:cxn>
                  <a:cxn ang="0">
                    <a:pos x="126" y="24"/>
                  </a:cxn>
                  <a:cxn ang="0">
                    <a:pos x="149" y="0"/>
                  </a:cxn>
                  <a:cxn ang="0">
                    <a:pos x="114" y="0"/>
                  </a:cxn>
                  <a:cxn ang="0">
                    <a:pos x="114" y="0"/>
                  </a:cxn>
                </a:cxnLst>
                <a:rect l="0" t="0" r="r" b="b"/>
                <a:pathLst>
                  <a:path w="155" h="66">
                    <a:moveTo>
                      <a:pt x="114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6" y="6"/>
                    </a:lnTo>
                    <a:lnTo>
                      <a:pt x="6" y="18"/>
                    </a:lnTo>
                    <a:lnTo>
                      <a:pt x="0" y="24"/>
                    </a:lnTo>
                    <a:lnTo>
                      <a:pt x="78" y="60"/>
                    </a:lnTo>
                    <a:lnTo>
                      <a:pt x="96" y="42"/>
                    </a:lnTo>
                    <a:lnTo>
                      <a:pt x="155" y="66"/>
                    </a:lnTo>
                    <a:lnTo>
                      <a:pt x="126" y="24"/>
                    </a:lnTo>
                    <a:lnTo>
                      <a:pt x="149" y="0"/>
                    </a:lnTo>
                    <a:lnTo>
                      <a:pt x="114" y="0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2109" name="Freeform 13"/>
              <p:cNvSpPr>
                <a:spLocks/>
              </p:cNvSpPr>
              <p:nvPr userDrawn="1"/>
            </p:nvSpPr>
            <p:spPr bwMode="ltGray">
              <a:xfrm>
                <a:off x="2486" y="3859"/>
                <a:ext cx="42" cy="81"/>
              </a:xfrm>
              <a:custGeom>
                <a:avLst/>
                <a:gdLst/>
                <a:ahLst/>
                <a:cxnLst>
                  <a:cxn ang="0">
                    <a:pos x="6" y="36"/>
                  </a:cxn>
                  <a:cxn ang="0">
                    <a:pos x="0" y="18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12" y="6"/>
                  </a:cxn>
                  <a:cxn ang="0">
                    <a:pos x="24" y="6"/>
                  </a:cxn>
                  <a:cxn ang="0">
                    <a:pos x="36" y="6"/>
                  </a:cxn>
                  <a:cxn ang="0">
                    <a:pos x="42" y="0"/>
                  </a:cxn>
                  <a:cxn ang="0">
                    <a:pos x="30" y="18"/>
                  </a:cxn>
                  <a:cxn ang="0">
                    <a:pos x="42" y="48"/>
                  </a:cxn>
                  <a:cxn ang="0">
                    <a:pos x="12" y="72"/>
                  </a:cxn>
                  <a:cxn ang="0">
                    <a:pos x="6" y="36"/>
                  </a:cxn>
                  <a:cxn ang="0">
                    <a:pos x="6" y="36"/>
                  </a:cxn>
                </a:cxnLst>
                <a:rect l="0" t="0" r="r" b="b"/>
                <a:pathLst>
                  <a:path w="42" h="72">
                    <a:moveTo>
                      <a:pt x="6" y="36"/>
                    </a:moveTo>
                    <a:lnTo>
                      <a:pt x="0" y="18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12" y="6"/>
                    </a:lnTo>
                    <a:lnTo>
                      <a:pt x="24" y="6"/>
                    </a:lnTo>
                    <a:lnTo>
                      <a:pt x="36" y="6"/>
                    </a:lnTo>
                    <a:lnTo>
                      <a:pt x="42" y="0"/>
                    </a:lnTo>
                    <a:lnTo>
                      <a:pt x="30" y="18"/>
                    </a:lnTo>
                    <a:lnTo>
                      <a:pt x="42" y="48"/>
                    </a:lnTo>
                    <a:lnTo>
                      <a:pt x="12" y="72"/>
                    </a:lnTo>
                    <a:lnTo>
                      <a:pt x="6" y="36"/>
                    </a:lnTo>
                    <a:lnTo>
                      <a:pt x="6" y="36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32110" name="Freeform 14"/>
            <p:cNvSpPr>
              <a:spLocks/>
            </p:cNvSpPr>
            <p:nvPr userDrawn="1"/>
          </p:nvSpPr>
          <p:spPr bwMode="ltGray">
            <a:xfrm>
              <a:off x="0" y="3792"/>
              <a:ext cx="3976" cy="535"/>
            </a:xfrm>
            <a:custGeom>
              <a:avLst/>
              <a:gdLst/>
              <a:ahLst/>
              <a:cxnLst>
                <a:cxn ang="0">
                  <a:pos x="3976" y="527"/>
                </a:cxn>
                <a:cxn ang="0">
                  <a:pos x="3970" y="527"/>
                </a:cxn>
                <a:cxn ang="0">
                  <a:pos x="3844" y="509"/>
                </a:cxn>
                <a:cxn ang="0">
                  <a:pos x="2487" y="305"/>
                </a:cxn>
                <a:cxn ang="0">
                  <a:pos x="2039" y="36"/>
                </a:cxn>
                <a:cxn ang="0">
                  <a:pos x="1907" y="24"/>
                </a:cxn>
                <a:cxn ang="0">
                  <a:pos x="1883" y="54"/>
                </a:cxn>
                <a:cxn ang="0">
                  <a:pos x="1859" y="54"/>
                </a:cxn>
                <a:cxn ang="0">
                  <a:pos x="1830" y="30"/>
                </a:cxn>
                <a:cxn ang="0">
                  <a:pos x="1704" y="102"/>
                </a:cxn>
                <a:cxn ang="0">
                  <a:pos x="1608" y="126"/>
                </a:cxn>
                <a:cxn ang="0">
                  <a:pos x="1561" y="132"/>
                </a:cxn>
                <a:cxn ang="0">
                  <a:pos x="1495" y="102"/>
                </a:cxn>
                <a:cxn ang="0">
                  <a:pos x="1357" y="126"/>
                </a:cxn>
                <a:cxn ang="0">
                  <a:pos x="1285" y="24"/>
                </a:cxn>
                <a:cxn ang="0">
                  <a:pos x="1280" y="18"/>
                </a:cxn>
                <a:cxn ang="0">
                  <a:pos x="1262" y="12"/>
                </a:cxn>
                <a:cxn ang="0">
                  <a:pos x="1238" y="6"/>
                </a:cxn>
                <a:cxn ang="0">
                  <a:pos x="1220" y="0"/>
                </a:cxn>
                <a:cxn ang="0">
                  <a:pos x="1196" y="0"/>
                </a:cxn>
                <a:cxn ang="0">
                  <a:pos x="1166" y="0"/>
                </a:cxn>
                <a:cxn ang="0">
                  <a:pos x="1142" y="0"/>
                </a:cxn>
                <a:cxn ang="0">
                  <a:pos x="1136" y="0"/>
                </a:cxn>
                <a:cxn ang="0">
                  <a:pos x="1130" y="0"/>
                </a:cxn>
                <a:cxn ang="0">
                  <a:pos x="1124" y="6"/>
                </a:cxn>
                <a:cxn ang="0">
                  <a:pos x="1118" y="12"/>
                </a:cxn>
                <a:cxn ang="0">
                  <a:pos x="1100" y="18"/>
                </a:cxn>
                <a:cxn ang="0">
                  <a:pos x="1088" y="18"/>
                </a:cxn>
                <a:cxn ang="0">
                  <a:pos x="1070" y="24"/>
                </a:cxn>
                <a:cxn ang="0">
                  <a:pos x="1052" y="30"/>
                </a:cxn>
                <a:cxn ang="0">
                  <a:pos x="1034" y="36"/>
                </a:cxn>
                <a:cxn ang="0">
                  <a:pos x="1028" y="42"/>
                </a:cxn>
                <a:cxn ang="0">
                  <a:pos x="969" y="60"/>
                </a:cxn>
                <a:cxn ang="0">
                  <a:pos x="921" y="72"/>
                </a:cxn>
                <a:cxn ang="0">
                  <a:pos x="855" y="48"/>
                </a:cxn>
                <a:cxn ang="0">
                  <a:pos x="825" y="48"/>
                </a:cxn>
                <a:cxn ang="0">
                  <a:pos x="759" y="72"/>
                </a:cxn>
                <a:cxn ang="0">
                  <a:pos x="735" y="72"/>
                </a:cxn>
                <a:cxn ang="0">
                  <a:pos x="706" y="60"/>
                </a:cxn>
                <a:cxn ang="0">
                  <a:pos x="640" y="60"/>
                </a:cxn>
                <a:cxn ang="0">
                  <a:pos x="544" y="72"/>
                </a:cxn>
                <a:cxn ang="0">
                  <a:pos x="389" y="18"/>
                </a:cxn>
                <a:cxn ang="0">
                  <a:pos x="323" y="60"/>
                </a:cxn>
                <a:cxn ang="0">
                  <a:pos x="317" y="60"/>
                </a:cxn>
                <a:cxn ang="0">
                  <a:pos x="305" y="72"/>
                </a:cxn>
                <a:cxn ang="0">
                  <a:pos x="287" y="78"/>
                </a:cxn>
                <a:cxn ang="0">
                  <a:pos x="263" y="90"/>
                </a:cxn>
                <a:cxn ang="0">
                  <a:pos x="203" y="120"/>
                </a:cxn>
                <a:cxn ang="0">
                  <a:pos x="149" y="150"/>
                </a:cxn>
                <a:cxn ang="0">
                  <a:pos x="78" y="168"/>
                </a:cxn>
                <a:cxn ang="0">
                  <a:pos x="0" y="180"/>
                </a:cxn>
                <a:cxn ang="0">
                  <a:pos x="0" y="527"/>
                </a:cxn>
                <a:cxn ang="0">
                  <a:pos x="1010" y="527"/>
                </a:cxn>
                <a:cxn ang="0">
                  <a:pos x="3725" y="527"/>
                </a:cxn>
                <a:cxn ang="0">
                  <a:pos x="3976" y="527"/>
                </a:cxn>
                <a:cxn ang="0">
                  <a:pos x="3976" y="527"/>
                </a:cxn>
              </a:cxnLst>
              <a:rect l="0" t="0" r="r" b="b"/>
              <a:pathLst>
                <a:path w="3976" h="527">
                  <a:moveTo>
                    <a:pt x="3976" y="527"/>
                  </a:moveTo>
                  <a:lnTo>
                    <a:pt x="3970" y="527"/>
                  </a:lnTo>
                  <a:lnTo>
                    <a:pt x="3844" y="509"/>
                  </a:lnTo>
                  <a:lnTo>
                    <a:pt x="2487" y="305"/>
                  </a:lnTo>
                  <a:lnTo>
                    <a:pt x="2039" y="36"/>
                  </a:lnTo>
                  <a:lnTo>
                    <a:pt x="1907" y="24"/>
                  </a:lnTo>
                  <a:lnTo>
                    <a:pt x="1883" y="54"/>
                  </a:lnTo>
                  <a:lnTo>
                    <a:pt x="1859" y="54"/>
                  </a:lnTo>
                  <a:lnTo>
                    <a:pt x="1830" y="30"/>
                  </a:lnTo>
                  <a:lnTo>
                    <a:pt x="1704" y="102"/>
                  </a:lnTo>
                  <a:lnTo>
                    <a:pt x="1608" y="126"/>
                  </a:lnTo>
                  <a:lnTo>
                    <a:pt x="1561" y="132"/>
                  </a:lnTo>
                  <a:lnTo>
                    <a:pt x="1495" y="102"/>
                  </a:lnTo>
                  <a:lnTo>
                    <a:pt x="1357" y="126"/>
                  </a:lnTo>
                  <a:lnTo>
                    <a:pt x="1285" y="24"/>
                  </a:lnTo>
                  <a:lnTo>
                    <a:pt x="1280" y="18"/>
                  </a:lnTo>
                  <a:lnTo>
                    <a:pt x="1262" y="12"/>
                  </a:lnTo>
                  <a:lnTo>
                    <a:pt x="1238" y="6"/>
                  </a:lnTo>
                  <a:lnTo>
                    <a:pt x="1220" y="0"/>
                  </a:lnTo>
                  <a:lnTo>
                    <a:pt x="1196" y="0"/>
                  </a:lnTo>
                  <a:lnTo>
                    <a:pt x="1166" y="0"/>
                  </a:lnTo>
                  <a:lnTo>
                    <a:pt x="1142" y="0"/>
                  </a:lnTo>
                  <a:lnTo>
                    <a:pt x="1136" y="0"/>
                  </a:lnTo>
                  <a:lnTo>
                    <a:pt x="1130" y="0"/>
                  </a:lnTo>
                  <a:lnTo>
                    <a:pt x="1124" y="6"/>
                  </a:lnTo>
                  <a:lnTo>
                    <a:pt x="1118" y="12"/>
                  </a:lnTo>
                  <a:lnTo>
                    <a:pt x="1100" y="18"/>
                  </a:lnTo>
                  <a:lnTo>
                    <a:pt x="1088" y="18"/>
                  </a:lnTo>
                  <a:lnTo>
                    <a:pt x="1070" y="24"/>
                  </a:lnTo>
                  <a:lnTo>
                    <a:pt x="1052" y="30"/>
                  </a:lnTo>
                  <a:lnTo>
                    <a:pt x="1034" y="36"/>
                  </a:lnTo>
                  <a:lnTo>
                    <a:pt x="1028" y="42"/>
                  </a:lnTo>
                  <a:lnTo>
                    <a:pt x="969" y="60"/>
                  </a:lnTo>
                  <a:lnTo>
                    <a:pt x="921" y="72"/>
                  </a:lnTo>
                  <a:lnTo>
                    <a:pt x="855" y="48"/>
                  </a:lnTo>
                  <a:lnTo>
                    <a:pt x="825" y="48"/>
                  </a:lnTo>
                  <a:lnTo>
                    <a:pt x="759" y="72"/>
                  </a:lnTo>
                  <a:lnTo>
                    <a:pt x="735" y="72"/>
                  </a:lnTo>
                  <a:lnTo>
                    <a:pt x="706" y="60"/>
                  </a:lnTo>
                  <a:lnTo>
                    <a:pt x="640" y="60"/>
                  </a:lnTo>
                  <a:lnTo>
                    <a:pt x="544" y="72"/>
                  </a:lnTo>
                  <a:lnTo>
                    <a:pt x="389" y="18"/>
                  </a:lnTo>
                  <a:lnTo>
                    <a:pt x="323" y="60"/>
                  </a:lnTo>
                  <a:lnTo>
                    <a:pt x="317" y="60"/>
                  </a:lnTo>
                  <a:lnTo>
                    <a:pt x="305" y="72"/>
                  </a:lnTo>
                  <a:lnTo>
                    <a:pt x="287" y="78"/>
                  </a:lnTo>
                  <a:lnTo>
                    <a:pt x="263" y="90"/>
                  </a:lnTo>
                  <a:lnTo>
                    <a:pt x="203" y="120"/>
                  </a:lnTo>
                  <a:lnTo>
                    <a:pt x="149" y="150"/>
                  </a:lnTo>
                  <a:lnTo>
                    <a:pt x="78" y="168"/>
                  </a:lnTo>
                  <a:lnTo>
                    <a:pt x="0" y="180"/>
                  </a:lnTo>
                  <a:lnTo>
                    <a:pt x="0" y="527"/>
                  </a:lnTo>
                  <a:lnTo>
                    <a:pt x="1010" y="527"/>
                  </a:lnTo>
                  <a:lnTo>
                    <a:pt x="3725" y="527"/>
                  </a:lnTo>
                  <a:lnTo>
                    <a:pt x="3976" y="527"/>
                  </a:lnTo>
                  <a:lnTo>
                    <a:pt x="3976" y="527"/>
                  </a:lnTo>
                  <a:close/>
                </a:path>
              </a:pathLst>
            </a:custGeom>
            <a:gradFill rotWithShape="0">
              <a:gsLst>
                <a:gs pos="0">
                  <a:schemeClr val="bg2">
                    <a:gamma/>
                    <a:tint val="75686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029" name="Group 15"/>
          <p:cNvGrpSpPr>
            <a:grpSpLocks/>
          </p:cNvGrpSpPr>
          <p:nvPr/>
        </p:nvGrpSpPr>
        <p:grpSpPr bwMode="auto">
          <a:xfrm>
            <a:off x="627063" y="6021388"/>
            <a:ext cx="5684837" cy="849312"/>
            <a:chOff x="395" y="3793"/>
            <a:chExt cx="3581" cy="535"/>
          </a:xfrm>
        </p:grpSpPr>
        <p:sp>
          <p:nvSpPr>
            <p:cNvPr id="132112" name="Freeform 16"/>
            <p:cNvSpPr>
              <a:spLocks/>
            </p:cNvSpPr>
            <p:nvPr/>
          </p:nvSpPr>
          <p:spPr bwMode="auto">
            <a:xfrm>
              <a:off x="1196" y="3793"/>
              <a:ext cx="365" cy="291"/>
            </a:xfrm>
            <a:custGeom>
              <a:avLst/>
              <a:gdLst/>
              <a:ahLst/>
              <a:cxnLst>
                <a:cxn ang="0">
                  <a:pos x="24" y="24"/>
                </a:cxn>
                <a:cxn ang="0">
                  <a:pos x="0" y="60"/>
                </a:cxn>
                <a:cxn ang="0">
                  <a:pos x="66" y="108"/>
                </a:cxn>
                <a:cxn ang="0">
                  <a:pos x="143" y="180"/>
                </a:cxn>
                <a:cxn ang="0">
                  <a:pos x="191" y="168"/>
                </a:cxn>
                <a:cxn ang="0">
                  <a:pos x="341" y="287"/>
                </a:cxn>
                <a:cxn ang="0">
                  <a:pos x="305" y="174"/>
                </a:cxn>
                <a:cxn ang="0">
                  <a:pos x="365" y="132"/>
                </a:cxn>
                <a:cxn ang="0">
                  <a:pos x="359" y="126"/>
                </a:cxn>
                <a:cxn ang="0">
                  <a:pos x="335" y="114"/>
                </a:cxn>
                <a:cxn ang="0">
                  <a:pos x="299" y="90"/>
                </a:cxn>
                <a:cxn ang="0">
                  <a:pos x="257" y="72"/>
                </a:cxn>
                <a:cxn ang="0">
                  <a:pos x="215" y="54"/>
                </a:cxn>
                <a:cxn ang="0">
                  <a:pos x="173" y="36"/>
                </a:cxn>
                <a:cxn ang="0">
                  <a:pos x="143" y="24"/>
                </a:cxn>
                <a:cxn ang="0">
                  <a:pos x="131" y="18"/>
                </a:cxn>
                <a:cxn ang="0">
                  <a:pos x="107" y="18"/>
                </a:cxn>
                <a:cxn ang="0">
                  <a:pos x="95" y="18"/>
                </a:cxn>
                <a:cxn ang="0">
                  <a:pos x="72" y="12"/>
                </a:cxn>
                <a:cxn ang="0">
                  <a:pos x="66" y="12"/>
                </a:cxn>
                <a:cxn ang="0">
                  <a:pos x="54" y="6"/>
                </a:cxn>
                <a:cxn ang="0">
                  <a:pos x="42" y="0"/>
                </a:cxn>
                <a:cxn ang="0">
                  <a:pos x="30" y="0"/>
                </a:cxn>
                <a:cxn ang="0">
                  <a:pos x="24" y="24"/>
                </a:cxn>
                <a:cxn ang="0">
                  <a:pos x="24" y="24"/>
                </a:cxn>
              </a:cxnLst>
              <a:rect l="0" t="0" r="r" b="b"/>
              <a:pathLst>
                <a:path w="365" h="287">
                  <a:moveTo>
                    <a:pt x="24" y="24"/>
                  </a:moveTo>
                  <a:lnTo>
                    <a:pt x="0" y="60"/>
                  </a:lnTo>
                  <a:lnTo>
                    <a:pt x="66" y="108"/>
                  </a:lnTo>
                  <a:lnTo>
                    <a:pt x="143" y="180"/>
                  </a:lnTo>
                  <a:lnTo>
                    <a:pt x="191" y="168"/>
                  </a:lnTo>
                  <a:lnTo>
                    <a:pt x="341" y="287"/>
                  </a:lnTo>
                  <a:lnTo>
                    <a:pt x="305" y="174"/>
                  </a:lnTo>
                  <a:lnTo>
                    <a:pt x="365" y="132"/>
                  </a:lnTo>
                  <a:lnTo>
                    <a:pt x="359" y="126"/>
                  </a:lnTo>
                  <a:lnTo>
                    <a:pt x="335" y="114"/>
                  </a:lnTo>
                  <a:lnTo>
                    <a:pt x="299" y="90"/>
                  </a:lnTo>
                  <a:lnTo>
                    <a:pt x="257" y="72"/>
                  </a:lnTo>
                  <a:lnTo>
                    <a:pt x="215" y="54"/>
                  </a:lnTo>
                  <a:lnTo>
                    <a:pt x="173" y="36"/>
                  </a:lnTo>
                  <a:lnTo>
                    <a:pt x="143" y="24"/>
                  </a:lnTo>
                  <a:lnTo>
                    <a:pt x="131" y="18"/>
                  </a:lnTo>
                  <a:lnTo>
                    <a:pt x="107" y="18"/>
                  </a:lnTo>
                  <a:lnTo>
                    <a:pt x="95" y="18"/>
                  </a:lnTo>
                  <a:lnTo>
                    <a:pt x="72" y="12"/>
                  </a:lnTo>
                  <a:lnTo>
                    <a:pt x="66" y="12"/>
                  </a:lnTo>
                  <a:lnTo>
                    <a:pt x="54" y="6"/>
                  </a:lnTo>
                  <a:lnTo>
                    <a:pt x="42" y="0"/>
                  </a:lnTo>
                  <a:lnTo>
                    <a:pt x="30" y="0"/>
                  </a:lnTo>
                  <a:lnTo>
                    <a:pt x="24" y="24"/>
                  </a:lnTo>
                  <a:lnTo>
                    <a:pt x="24" y="2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2113" name="Freeform 17"/>
            <p:cNvSpPr>
              <a:spLocks/>
            </p:cNvSpPr>
            <p:nvPr/>
          </p:nvSpPr>
          <p:spPr bwMode="auto">
            <a:xfrm>
              <a:off x="1943" y="3829"/>
              <a:ext cx="2033" cy="499"/>
            </a:xfrm>
            <a:custGeom>
              <a:avLst/>
              <a:gdLst/>
              <a:ahLst/>
              <a:cxnLst>
                <a:cxn ang="0">
                  <a:pos x="186" y="18"/>
                </a:cxn>
                <a:cxn ang="0">
                  <a:pos x="138" y="6"/>
                </a:cxn>
                <a:cxn ang="0">
                  <a:pos x="96" y="0"/>
                </a:cxn>
                <a:cxn ang="0">
                  <a:pos x="36" y="0"/>
                </a:cxn>
                <a:cxn ang="0">
                  <a:pos x="12" y="25"/>
                </a:cxn>
                <a:cxn ang="0">
                  <a:pos x="0" y="128"/>
                </a:cxn>
                <a:cxn ang="0">
                  <a:pos x="60" y="104"/>
                </a:cxn>
                <a:cxn ang="0">
                  <a:pos x="90" y="134"/>
                </a:cxn>
                <a:cxn ang="0">
                  <a:pos x="150" y="153"/>
                </a:cxn>
                <a:cxn ang="0">
                  <a:pos x="209" y="273"/>
                </a:cxn>
                <a:cxn ang="0">
                  <a:pos x="401" y="359"/>
                </a:cxn>
                <a:cxn ang="0">
                  <a:pos x="777" y="359"/>
                </a:cxn>
                <a:cxn ang="0">
                  <a:pos x="2033" y="499"/>
                </a:cxn>
                <a:cxn ang="0">
                  <a:pos x="2033" y="499"/>
                </a:cxn>
                <a:cxn ang="0">
                  <a:pos x="1991" y="493"/>
                </a:cxn>
                <a:cxn ang="0">
                  <a:pos x="676" y="243"/>
                </a:cxn>
                <a:cxn ang="0">
                  <a:pos x="514" y="159"/>
                </a:cxn>
                <a:cxn ang="0">
                  <a:pos x="425" y="110"/>
                </a:cxn>
                <a:cxn ang="0">
                  <a:pos x="365" y="92"/>
                </a:cxn>
                <a:cxn ang="0">
                  <a:pos x="281" y="61"/>
                </a:cxn>
                <a:cxn ang="0">
                  <a:pos x="186" y="18"/>
                </a:cxn>
                <a:cxn ang="0">
                  <a:pos x="186" y="18"/>
                </a:cxn>
              </a:cxnLst>
              <a:rect l="0" t="0" r="r" b="b"/>
              <a:pathLst>
                <a:path w="2033" h="499">
                  <a:moveTo>
                    <a:pt x="186" y="18"/>
                  </a:moveTo>
                  <a:lnTo>
                    <a:pt x="138" y="6"/>
                  </a:lnTo>
                  <a:lnTo>
                    <a:pt x="96" y="0"/>
                  </a:lnTo>
                  <a:lnTo>
                    <a:pt x="36" y="0"/>
                  </a:lnTo>
                  <a:lnTo>
                    <a:pt x="12" y="25"/>
                  </a:lnTo>
                  <a:lnTo>
                    <a:pt x="0" y="128"/>
                  </a:lnTo>
                  <a:lnTo>
                    <a:pt x="60" y="104"/>
                  </a:lnTo>
                  <a:lnTo>
                    <a:pt x="90" y="134"/>
                  </a:lnTo>
                  <a:lnTo>
                    <a:pt x="150" y="153"/>
                  </a:lnTo>
                  <a:lnTo>
                    <a:pt x="209" y="273"/>
                  </a:lnTo>
                  <a:lnTo>
                    <a:pt x="401" y="359"/>
                  </a:lnTo>
                  <a:lnTo>
                    <a:pt x="777" y="359"/>
                  </a:lnTo>
                  <a:lnTo>
                    <a:pt x="2033" y="499"/>
                  </a:lnTo>
                  <a:lnTo>
                    <a:pt x="2033" y="499"/>
                  </a:lnTo>
                  <a:lnTo>
                    <a:pt x="1991" y="493"/>
                  </a:lnTo>
                  <a:lnTo>
                    <a:pt x="676" y="243"/>
                  </a:lnTo>
                  <a:lnTo>
                    <a:pt x="514" y="159"/>
                  </a:lnTo>
                  <a:lnTo>
                    <a:pt x="425" y="110"/>
                  </a:lnTo>
                  <a:lnTo>
                    <a:pt x="365" y="92"/>
                  </a:lnTo>
                  <a:lnTo>
                    <a:pt x="281" y="61"/>
                  </a:lnTo>
                  <a:lnTo>
                    <a:pt x="186" y="18"/>
                  </a:lnTo>
                  <a:lnTo>
                    <a:pt x="186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2114" name="Freeform 18"/>
            <p:cNvSpPr>
              <a:spLocks/>
            </p:cNvSpPr>
            <p:nvPr/>
          </p:nvSpPr>
          <p:spPr bwMode="auto">
            <a:xfrm>
              <a:off x="1830" y="3823"/>
              <a:ext cx="71" cy="61"/>
            </a:xfrm>
            <a:custGeom>
              <a:avLst/>
              <a:gdLst/>
              <a:ahLst/>
              <a:cxnLst>
                <a:cxn ang="0">
                  <a:pos x="0" y="18"/>
                </a:cxn>
                <a:cxn ang="0">
                  <a:pos x="6" y="18"/>
                </a:cxn>
                <a:cxn ang="0">
                  <a:pos x="12" y="12"/>
                </a:cxn>
                <a:cxn ang="0">
                  <a:pos x="6" y="6"/>
                </a:cxn>
                <a:cxn ang="0">
                  <a:pos x="0" y="0"/>
                </a:cxn>
                <a:cxn ang="0">
                  <a:pos x="29" y="18"/>
                </a:cxn>
                <a:cxn ang="0">
                  <a:pos x="53" y="18"/>
                </a:cxn>
                <a:cxn ang="0">
                  <a:pos x="59" y="30"/>
                </a:cxn>
                <a:cxn ang="0">
                  <a:pos x="65" y="42"/>
                </a:cxn>
                <a:cxn ang="0">
                  <a:pos x="71" y="54"/>
                </a:cxn>
                <a:cxn ang="0">
                  <a:pos x="71" y="60"/>
                </a:cxn>
                <a:cxn ang="0">
                  <a:pos x="59" y="54"/>
                </a:cxn>
                <a:cxn ang="0">
                  <a:pos x="47" y="42"/>
                </a:cxn>
                <a:cxn ang="0">
                  <a:pos x="23" y="30"/>
                </a:cxn>
                <a:cxn ang="0">
                  <a:pos x="23" y="36"/>
                </a:cxn>
                <a:cxn ang="0">
                  <a:pos x="18" y="42"/>
                </a:cxn>
                <a:cxn ang="0">
                  <a:pos x="12" y="48"/>
                </a:cxn>
                <a:cxn ang="0">
                  <a:pos x="6" y="48"/>
                </a:cxn>
                <a:cxn ang="0">
                  <a:pos x="6" y="48"/>
                </a:cxn>
                <a:cxn ang="0">
                  <a:pos x="6" y="36"/>
                </a:cxn>
                <a:cxn ang="0">
                  <a:pos x="0" y="18"/>
                </a:cxn>
                <a:cxn ang="0">
                  <a:pos x="0" y="18"/>
                </a:cxn>
              </a:cxnLst>
              <a:rect l="0" t="0" r="r" b="b"/>
              <a:pathLst>
                <a:path w="71" h="60">
                  <a:moveTo>
                    <a:pt x="0" y="18"/>
                  </a:moveTo>
                  <a:lnTo>
                    <a:pt x="6" y="18"/>
                  </a:lnTo>
                  <a:lnTo>
                    <a:pt x="12" y="12"/>
                  </a:lnTo>
                  <a:lnTo>
                    <a:pt x="6" y="6"/>
                  </a:lnTo>
                  <a:lnTo>
                    <a:pt x="0" y="0"/>
                  </a:lnTo>
                  <a:lnTo>
                    <a:pt x="29" y="18"/>
                  </a:lnTo>
                  <a:lnTo>
                    <a:pt x="53" y="18"/>
                  </a:lnTo>
                  <a:lnTo>
                    <a:pt x="59" y="30"/>
                  </a:lnTo>
                  <a:lnTo>
                    <a:pt x="65" y="42"/>
                  </a:lnTo>
                  <a:lnTo>
                    <a:pt x="71" y="54"/>
                  </a:lnTo>
                  <a:lnTo>
                    <a:pt x="71" y="60"/>
                  </a:lnTo>
                  <a:lnTo>
                    <a:pt x="59" y="54"/>
                  </a:lnTo>
                  <a:lnTo>
                    <a:pt x="47" y="42"/>
                  </a:lnTo>
                  <a:lnTo>
                    <a:pt x="23" y="30"/>
                  </a:lnTo>
                  <a:lnTo>
                    <a:pt x="23" y="36"/>
                  </a:lnTo>
                  <a:lnTo>
                    <a:pt x="18" y="42"/>
                  </a:lnTo>
                  <a:lnTo>
                    <a:pt x="12" y="48"/>
                  </a:lnTo>
                  <a:lnTo>
                    <a:pt x="6" y="48"/>
                  </a:lnTo>
                  <a:lnTo>
                    <a:pt x="6" y="48"/>
                  </a:lnTo>
                  <a:lnTo>
                    <a:pt x="6" y="36"/>
                  </a:lnTo>
                  <a:lnTo>
                    <a:pt x="0" y="18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2115" name="Freeform 19"/>
            <p:cNvSpPr>
              <a:spLocks/>
            </p:cNvSpPr>
            <p:nvPr/>
          </p:nvSpPr>
          <p:spPr bwMode="auto">
            <a:xfrm>
              <a:off x="855" y="3842"/>
              <a:ext cx="161" cy="16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48" y="6"/>
                </a:cxn>
                <a:cxn ang="0">
                  <a:pos x="72" y="6"/>
                </a:cxn>
                <a:cxn ang="0">
                  <a:pos x="114" y="12"/>
                </a:cxn>
                <a:cxn ang="0">
                  <a:pos x="96" y="54"/>
                </a:cxn>
                <a:cxn ang="0">
                  <a:pos x="96" y="60"/>
                </a:cxn>
                <a:cxn ang="0">
                  <a:pos x="102" y="72"/>
                </a:cxn>
                <a:cxn ang="0">
                  <a:pos x="108" y="84"/>
                </a:cxn>
                <a:cxn ang="0">
                  <a:pos x="120" y="96"/>
                </a:cxn>
                <a:cxn ang="0">
                  <a:pos x="143" y="114"/>
                </a:cxn>
                <a:cxn ang="0">
                  <a:pos x="155" y="138"/>
                </a:cxn>
                <a:cxn ang="0">
                  <a:pos x="161" y="156"/>
                </a:cxn>
                <a:cxn ang="0">
                  <a:pos x="161" y="162"/>
                </a:cxn>
                <a:cxn ang="0">
                  <a:pos x="96" y="102"/>
                </a:cxn>
                <a:cxn ang="0">
                  <a:pos x="30" y="54"/>
                </a:cxn>
                <a:cxn ang="0">
                  <a:pos x="0" y="0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61" h="162">
                  <a:moveTo>
                    <a:pt x="30" y="0"/>
                  </a:moveTo>
                  <a:lnTo>
                    <a:pt x="48" y="6"/>
                  </a:lnTo>
                  <a:lnTo>
                    <a:pt x="72" y="6"/>
                  </a:lnTo>
                  <a:lnTo>
                    <a:pt x="114" y="12"/>
                  </a:lnTo>
                  <a:lnTo>
                    <a:pt x="96" y="54"/>
                  </a:lnTo>
                  <a:lnTo>
                    <a:pt x="96" y="60"/>
                  </a:lnTo>
                  <a:lnTo>
                    <a:pt x="102" y="72"/>
                  </a:lnTo>
                  <a:lnTo>
                    <a:pt x="108" y="84"/>
                  </a:lnTo>
                  <a:lnTo>
                    <a:pt x="120" y="96"/>
                  </a:lnTo>
                  <a:lnTo>
                    <a:pt x="143" y="114"/>
                  </a:lnTo>
                  <a:lnTo>
                    <a:pt x="155" y="138"/>
                  </a:lnTo>
                  <a:lnTo>
                    <a:pt x="161" y="156"/>
                  </a:lnTo>
                  <a:lnTo>
                    <a:pt x="161" y="162"/>
                  </a:lnTo>
                  <a:lnTo>
                    <a:pt x="96" y="102"/>
                  </a:lnTo>
                  <a:lnTo>
                    <a:pt x="30" y="54"/>
                  </a:lnTo>
                  <a:lnTo>
                    <a:pt x="0" y="0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2116" name="Freeform 20"/>
            <p:cNvSpPr>
              <a:spLocks/>
            </p:cNvSpPr>
            <p:nvPr/>
          </p:nvSpPr>
          <p:spPr bwMode="auto">
            <a:xfrm>
              <a:off x="706" y="3854"/>
              <a:ext cx="59" cy="61"/>
            </a:xfrm>
            <a:custGeom>
              <a:avLst/>
              <a:gdLst/>
              <a:ahLst/>
              <a:cxnLst>
                <a:cxn ang="0">
                  <a:pos x="59" y="6"/>
                </a:cxn>
                <a:cxn ang="0">
                  <a:pos x="41" y="30"/>
                </a:cxn>
                <a:cxn ang="0">
                  <a:pos x="41" y="36"/>
                </a:cxn>
                <a:cxn ang="0">
                  <a:pos x="47" y="42"/>
                </a:cxn>
                <a:cxn ang="0">
                  <a:pos x="53" y="54"/>
                </a:cxn>
                <a:cxn ang="0">
                  <a:pos x="53" y="60"/>
                </a:cxn>
                <a:cxn ang="0">
                  <a:pos x="47" y="54"/>
                </a:cxn>
                <a:cxn ang="0">
                  <a:pos x="35" y="48"/>
                </a:cxn>
                <a:cxn ang="0">
                  <a:pos x="23" y="36"/>
                </a:cxn>
                <a:cxn ang="0">
                  <a:pos x="17" y="30"/>
                </a:cxn>
                <a:cxn ang="0">
                  <a:pos x="0" y="0"/>
                </a:cxn>
                <a:cxn ang="0">
                  <a:pos x="59" y="6"/>
                </a:cxn>
                <a:cxn ang="0">
                  <a:pos x="59" y="6"/>
                </a:cxn>
              </a:cxnLst>
              <a:rect l="0" t="0" r="r" b="b"/>
              <a:pathLst>
                <a:path w="59" h="60">
                  <a:moveTo>
                    <a:pt x="59" y="6"/>
                  </a:moveTo>
                  <a:lnTo>
                    <a:pt x="41" y="30"/>
                  </a:lnTo>
                  <a:lnTo>
                    <a:pt x="41" y="36"/>
                  </a:lnTo>
                  <a:lnTo>
                    <a:pt x="47" y="42"/>
                  </a:lnTo>
                  <a:lnTo>
                    <a:pt x="53" y="54"/>
                  </a:lnTo>
                  <a:lnTo>
                    <a:pt x="53" y="60"/>
                  </a:lnTo>
                  <a:lnTo>
                    <a:pt x="47" y="54"/>
                  </a:lnTo>
                  <a:lnTo>
                    <a:pt x="35" y="48"/>
                  </a:lnTo>
                  <a:lnTo>
                    <a:pt x="23" y="36"/>
                  </a:lnTo>
                  <a:lnTo>
                    <a:pt x="17" y="30"/>
                  </a:lnTo>
                  <a:lnTo>
                    <a:pt x="0" y="0"/>
                  </a:lnTo>
                  <a:lnTo>
                    <a:pt x="59" y="6"/>
                  </a:lnTo>
                  <a:lnTo>
                    <a:pt x="59" y="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2117" name="Freeform 21"/>
            <p:cNvSpPr>
              <a:spLocks/>
            </p:cNvSpPr>
            <p:nvPr/>
          </p:nvSpPr>
          <p:spPr bwMode="auto">
            <a:xfrm>
              <a:off x="395" y="3811"/>
              <a:ext cx="245" cy="207"/>
            </a:xfrm>
            <a:custGeom>
              <a:avLst/>
              <a:gdLst/>
              <a:ahLst/>
              <a:cxnLst>
                <a:cxn ang="0">
                  <a:pos x="233" y="36"/>
                </a:cxn>
                <a:cxn ang="0">
                  <a:pos x="245" y="42"/>
                </a:cxn>
                <a:cxn ang="0">
                  <a:pos x="209" y="84"/>
                </a:cxn>
                <a:cxn ang="0">
                  <a:pos x="143" y="132"/>
                </a:cxn>
                <a:cxn ang="0">
                  <a:pos x="167" y="156"/>
                </a:cxn>
                <a:cxn ang="0">
                  <a:pos x="179" y="204"/>
                </a:cxn>
                <a:cxn ang="0">
                  <a:pos x="77" y="132"/>
                </a:cxn>
                <a:cxn ang="0">
                  <a:pos x="47" y="84"/>
                </a:cxn>
                <a:cxn ang="0">
                  <a:pos x="89" y="66"/>
                </a:cxn>
                <a:cxn ang="0">
                  <a:pos x="59" y="36"/>
                </a:cxn>
                <a:cxn ang="0">
                  <a:pos x="0" y="12"/>
                </a:cxn>
                <a:cxn ang="0">
                  <a:pos x="0" y="0"/>
                </a:cxn>
                <a:cxn ang="0">
                  <a:pos x="6" y="0"/>
                </a:cxn>
                <a:cxn ang="0">
                  <a:pos x="12" y="0"/>
                </a:cxn>
                <a:cxn ang="0">
                  <a:pos x="47" y="6"/>
                </a:cxn>
                <a:cxn ang="0">
                  <a:pos x="77" y="6"/>
                </a:cxn>
                <a:cxn ang="0">
                  <a:pos x="83" y="6"/>
                </a:cxn>
                <a:cxn ang="0">
                  <a:pos x="89" y="6"/>
                </a:cxn>
                <a:cxn ang="0">
                  <a:pos x="101" y="12"/>
                </a:cxn>
                <a:cxn ang="0">
                  <a:pos x="125" y="12"/>
                </a:cxn>
                <a:cxn ang="0">
                  <a:pos x="143" y="18"/>
                </a:cxn>
                <a:cxn ang="0">
                  <a:pos x="149" y="18"/>
                </a:cxn>
                <a:cxn ang="0">
                  <a:pos x="149" y="18"/>
                </a:cxn>
                <a:cxn ang="0">
                  <a:pos x="203" y="24"/>
                </a:cxn>
                <a:cxn ang="0">
                  <a:pos x="233" y="36"/>
                </a:cxn>
                <a:cxn ang="0">
                  <a:pos x="233" y="36"/>
                </a:cxn>
              </a:cxnLst>
              <a:rect l="0" t="0" r="r" b="b"/>
              <a:pathLst>
                <a:path w="245" h="204">
                  <a:moveTo>
                    <a:pt x="233" y="36"/>
                  </a:moveTo>
                  <a:lnTo>
                    <a:pt x="245" y="42"/>
                  </a:lnTo>
                  <a:lnTo>
                    <a:pt x="209" y="84"/>
                  </a:lnTo>
                  <a:lnTo>
                    <a:pt x="143" y="132"/>
                  </a:lnTo>
                  <a:lnTo>
                    <a:pt x="167" y="156"/>
                  </a:lnTo>
                  <a:lnTo>
                    <a:pt x="179" y="204"/>
                  </a:lnTo>
                  <a:lnTo>
                    <a:pt x="77" y="132"/>
                  </a:lnTo>
                  <a:lnTo>
                    <a:pt x="47" y="84"/>
                  </a:lnTo>
                  <a:lnTo>
                    <a:pt x="89" y="66"/>
                  </a:lnTo>
                  <a:lnTo>
                    <a:pt x="59" y="36"/>
                  </a:lnTo>
                  <a:lnTo>
                    <a:pt x="0" y="12"/>
                  </a:lnTo>
                  <a:lnTo>
                    <a:pt x="0" y="0"/>
                  </a:lnTo>
                  <a:lnTo>
                    <a:pt x="6" y="0"/>
                  </a:lnTo>
                  <a:lnTo>
                    <a:pt x="12" y="0"/>
                  </a:lnTo>
                  <a:lnTo>
                    <a:pt x="47" y="6"/>
                  </a:lnTo>
                  <a:lnTo>
                    <a:pt x="77" y="6"/>
                  </a:lnTo>
                  <a:lnTo>
                    <a:pt x="83" y="6"/>
                  </a:lnTo>
                  <a:lnTo>
                    <a:pt x="89" y="6"/>
                  </a:lnTo>
                  <a:lnTo>
                    <a:pt x="101" y="12"/>
                  </a:lnTo>
                  <a:lnTo>
                    <a:pt x="125" y="12"/>
                  </a:lnTo>
                  <a:lnTo>
                    <a:pt x="143" y="18"/>
                  </a:lnTo>
                  <a:lnTo>
                    <a:pt x="149" y="18"/>
                  </a:lnTo>
                  <a:lnTo>
                    <a:pt x="149" y="18"/>
                  </a:lnTo>
                  <a:lnTo>
                    <a:pt x="203" y="24"/>
                  </a:lnTo>
                  <a:lnTo>
                    <a:pt x="233" y="36"/>
                  </a:lnTo>
                  <a:lnTo>
                    <a:pt x="233" y="3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32118" name="Rectangle 2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2860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1" name="Rectangle 2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32120" name="Rectangle 2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aseline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AB5C819-EE5C-4411-8EFA-0C3E8F9E6B23}" type="datetime1">
              <a:rPr lang="en-US"/>
              <a:pPr>
                <a:defRPr/>
              </a:pPr>
              <a:t>3/3/2021</a:t>
            </a:fld>
            <a:endParaRPr lang="en-US"/>
          </a:p>
        </p:txBody>
      </p:sp>
      <p:sp>
        <p:nvSpPr>
          <p:cNvPr id="132121" name="Rectangle 2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 baseline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r>
              <a:rPr lang="en-US"/>
              <a:t>by Yohannes T. Sipil UNILA</a:t>
            </a:r>
          </a:p>
        </p:txBody>
      </p:sp>
      <p:sp>
        <p:nvSpPr>
          <p:cNvPr id="132122" name="Rectangle 2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aseline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0ED7F5B3-8E4E-441C-A18D-6FA88370FE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36" r:id="rId1"/>
    <p:sldLayoutId id="2147484437" r:id="rId2"/>
    <p:sldLayoutId id="2147484438" r:id="rId3"/>
    <p:sldLayoutId id="2147484439" r:id="rId4"/>
    <p:sldLayoutId id="2147484440" r:id="rId5"/>
    <p:sldLayoutId id="2147484441" r:id="rId6"/>
    <p:sldLayoutId id="2147484442" r:id="rId7"/>
    <p:sldLayoutId id="2147484443" r:id="rId8"/>
    <p:sldLayoutId id="2147484444" r:id="rId9"/>
    <p:sldLayoutId id="2147484445" r:id="rId10"/>
    <p:sldLayoutId id="2147484446" r:id="rId11"/>
  </p:sldLayoutIdLst>
  <p:transition spd="slow"/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179203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04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05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059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179207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08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09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0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1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2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3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4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5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6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7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8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19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79220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21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22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23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24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25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26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27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28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29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30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071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179232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33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34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35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79236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79237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9238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7923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id-ID" smtClean="0"/>
              <a:t>Click to edit Master title style</a:t>
            </a:r>
          </a:p>
        </p:txBody>
      </p:sp>
      <p:sp>
        <p:nvSpPr>
          <p:cNvPr id="17924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aseline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111A48B4-FFA9-4880-B2F6-22CBEE565E0C}" type="datetime1">
              <a:rPr lang="en-US"/>
              <a:pPr>
                <a:defRPr/>
              </a:pPr>
              <a:t>3/3/2021</a:t>
            </a:fld>
            <a:endParaRPr lang="id-ID"/>
          </a:p>
        </p:txBody>
      </p:sp>
      <p:sp>
        <p:nvSpPr>
          <p:cNvPr id="17924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 baseline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r>
              <a:rPr lang="id-ID"/>
              <a:t>by Yohannes T. Sipil UNILA</a:t>
            </a:r>
          </a:p>
        </p:txBody>
      </p:sp>
      <p:sp>
        <p:nvSpPr>
          <p:cNvPr id="17924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aseline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2C041896-EA57-47BC-81BA-043F893B57E6}" type="slidenum">
              <a:rPr lang="id-ID"/>
              <a:pPr>
                <a:defRPr/>
              </a:pPr>
              <a:t>‹#›</a:t>
            </a:fld>
            <a:endParaRPr lang="id-ID"/>
          </a:p>
        </p:txBody>
      </p:sp>
      <p:sp>
        <p:nvSpPr>
          <p:cNvPr id="17924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d-ID" smtClean="0"/>
              <a:t>Click to edit Master text styles</a:t>
            </a:r>
          </a:p>
          <a:p>
            <a:pPr lvl="1"/>
            <a:r>
              <a:rPr lang="id-ID" smtClean="0"/>
              <a:t>Second level</a:t>
            </a:r>
          </a:p>
          <a:p>
            <a:pPr lvl="2"/>
            <a:r>
              <a:rPr lang="id-ID" smtClean="0"/>
              <a:t>Third level</a:t>
            </a:r>
          </a:p>
          <a:p>
            <a:pPr lvl="3"/>
            <a:r>
              <a:rPr lang="id-ID" smtClean="0"/>
              <a:t>Fourth level</a:t>
            </a:r>
          </a:p>
          <a:p>
            <a:pPr lvl="4"/>
            <a:r>
              <a:rPr lang="id-ID" smtClean="0"/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447" r:id="rId1"/>
    <p:sldLayoutId id="2147484448" r:id="rId2"/>
    <p:sldLayoutId id="2147484449" r:id="rId3"/>
    <p:sldLayoutId id="2147484450" r:id="rId4"/>
    <p:sldLayoutId id="2147484451" r:id="rId5"/>
    <p:sldLayoutId id="2147484452" r:id="rId6"/>
    <p:sldLayoutId id="2147484453" r:id="rId7"/>
    <p:sldLayoutId id="2147484454" r:id="rId8"/>
    <p:sldLayoutId id="2147484455" r:id="rId9"/>
    <p:sldLayoutId id="2147484456" r:id="rId10"/>
    <p:sldLayoutId id="2147484457" r:id="rId11"/>
  </p:sldLayoutIdLst>
  <p:transition spd="slow"/>
  <p:timing>
    <p:tnLst>
      <p:par>
        <p:cTn id="1" dur="indefinite" restart="never" nodeType="tmRoot"/>
      </p:par>
    </p:tnLst>
  </p:timing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D2ADCEE6-91CF-496D-95E0-61E265931278}" type="datetime1">
              <a:rPr lang="en-US"/>
              <a:pPr>
                <a:defRPr/>
              </a:pPr>
              <a:t>3/3/2021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7678E8-9823-4774-9908-0BF455011C54}" type="slidenum">
              <a:rPr lang="en-US"/>
              <a:pPr>
                <a:defRPr/>
              </a:pPr>
              <a:t>1</a:t>
            </a:fld>
            <a:endParaRPr lang="en-US"/>
          </a:p>
        </p:txBody>
      </p:sp>
      <p:sp>
        <p:nvSpPr>
          <p:cNvPr id="16" name="Rectangle 5"/>
          <p:cNvSpPr>
            <a:spLocks noChangeAspect="1" noChangeArrowheads="1"/>
          </p:cNvSpPr>
          <p:nvPr/>
        </p:nvSpPr>
        <p:spPr bwMode="auto">
          <a:xfrm>
            <a:off x="2743200" y="228600"/>
            <a:ext cx="3581400" cy="1323439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en-US" sz="4000" b="1" baseline="0" dirty="0" smtClean="0">
                <a:ln>
                  <a:solidFill>
                    <a:srgbClr val="FFFF00"/>
                  </a:solidFill>
                </a:ln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PERTEMUAN </a:t>
            </a:r>
          </a:p>
          <a:p>
            <a:pPr algn="ctr">
              <a:defRPr/>
            </a:pPr>
            <a:r>
              <a:rPr lang="en-US" sz="4000" b="1" baseline="0" dirty="0" smtClean="0">
                <a:ln>
                  <a:solidFill>
                    <a:srgbClr val="FFFF00"/>
                  </a:solidFill>
                </a:ln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KE </a:t>
            </a:r>
            <a:r>
              <a:rPr lang="id-ID" sz="4000" b="1" baseline="0" dirty="0">
                <a:ln>
                  <a:solidFill>
                    <a:srgbClr val="FFFF00"/>
                  </a:solidFill>
                </a:ln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3</a:t>
            </a:r>
            <a:r>
              <a:rPr lang="en-US" sz="4000" b="1" baseline="0" dirty="0" smtClean="0">
                <a:ln>
                  <a:solidFill>
                    <a:srgbClr val="FFFF00"/>
                  </a:solidFill>
                </a:ln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4000" b="1" baseline="0" dirty="0" smtClean="0">
                <a:ln>
                  <a:solidFill>
                    <a:srgbClr val="FFFF00"/>
                  </a:solidFill>
                </a:ln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DAN </a:t>
            </a:r>
            <a:r>
              <a:rPr lang="id-ID" sz="4000" b="1" baseline="0" dirty="0" smtClean="0">
                <a:ln>
                  <a:solidFill>
                    <a:srgbClr val="FFFF00"/>
                  </a:solidFill>
                </a:ln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4</a:t>
            </a:r>
            <a:endParaRPr lang="en-US" sz="4000" b="1" baseline="0" dirty="0">
              <a:ln>
                <a:solidFill>
                  <a:srgbClr val="FFFF00"/>
                </a:solidFill>
              </a:ln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685800" y="1993071"/>
            <a:ext cx="2743200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baseline="0" smtClean="0">
                <a:solidFill>
                  <a:srgbClr val="FFFF00"/>
                </a:solidFill>
                <a:latin typeface="Arial" charset="0"/>
                <a:cs typeface="Times New Roman" charset="0"/>
              </a:rPr>
              <a:t>SISTEM KOORDINAT</a:t>
            </a:r>
            <a:endParaRPr lang="en-US" sz="3200" b="1" baseline="0">
              <a:solidFill>
                <a:srgbClr val="FFFF00"/>
              </a:solidFill>
              <a:latin typeface="Arial" charset="0"/>
              <a:cs typeface="Times New Roman" charset="0"/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971800" y="3136071"/>
            <a:ext cx="3276600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TINGGI DAN BEDA TINGGI</a:t>
            </a:r>
          </a:p>
        </p:txBody>
      </p:sp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5334000" y="4431471"/>
            <a:ext cx="3276600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32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PERALATAN UKUR TANAH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0"/>
                            </p:stCondLst>
                            <p:childTnLst>
                              <p:par>
                                <p:cTn id="1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0"/>
                            </p:stCondLst>
                            <p:childTnLst>
                              <p:par>
                                <p:cTn id="2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0"/>
                            </p:stCondLst>
                            <p:childTnLst>
                              <p:par>
                                <p:cTn id="2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1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752600" y="1828800"/>
            <a:ext cx="56388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6000" b="1" baseline="0" smtClean="0">
                <a:solidFill>
                  <a:srgbClr val="FFFF00"/>
                </a:solidFill>
                <a:latin typeface="Arial" charset="0"/>
                <a:cs typeface="Times New Roman" charset="0"/>
              </a:rPr>
              <a:t>SISTEM KOORDINAT</a:t>
            </a:r>
            <a:endParaRPr lang="en-US" sz="6000" b="1" baseline="0">
              <a:solidFill>
                <a:srgbClr val="FFFF00"/>
              </a:solidFill>
              <a:latin typeface="Arial" charset="0"/>
              <a:cs typeface="Times New Roman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" presetClass="exit" presetSubtype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5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BE1FC29-DB66-4FF8-8E09-35107186F7BA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8EBC72-29A4-4050-8A72-E19F97DADA79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380797" y="838200"/>
            <a:ext cx="4343400" cy="142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4800" b="1" baseline="0" smtClean="0">
                <a:solidFill>
                  <a:srgbClr val="FFFF00"/>
                </a:solidFill>
                <a:latin typeface="Arial" charset="0"/>
                <a:cs typeface="Times New Roman" charset="0"/>
              </a:rPr>
              <a:t>SISTEM KOORDINAT</a:t>
            </a:r>
            <a:endParaRPr lang="en-US" sz="4800" b="1" baseline="0">
              <a:solidFill>
                <a:srgbClr val="FFFF00"/>
              </a:solidFill>
              <a:latin typeface="Arial" charset="0"/>
              <a:cs typeface="Times New Roman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1219200" y="3581400"/>
            <a:ext cx="2895600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baseline="0" smtClean="0">
                <a:solidFill>
                  <a:srgbClr val="FFFF00"/>
                </a:solidFill>
                <a:latin typeface="Arial" charset="0"/>
                <a:cs typeface="Times New Roman" charset="0"/>
              </a:rPr>
              <a:t>SISTEM KOORDINAT KARTESIAN</a:t>
            </a:r>
            <a:endParaRPr lang="en-US" sz="2800" b="1" baseline="0">
              <a:solidFill>
                <a:srgbClr val="FFFF00"/>
              </a:solidFill>
              <a:latin typeface="Arial" charset="0"/>
              <a:cs typeface="Times New Roman" charset="0"/>
            </a:endParaRPr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4876800" y="3621072"/>
            <a:ext cx="2895600" cy="1255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800" b="1" baseline="0" smtClean="0">
                <a:solidFill>
                  <a:srgbClr val="FFFF00"/>
                </a:solidFill>
                <a:latin typeface="Arial" charset="0"/>
                <a:cs typeface="Times New Roman" charset="0"/>
              </a:rPr>
              <a:t>SISTEM KOORDINAT KUTUB</a:t>
            </a:r>
            <a:endParaRPr lang="en-US" sz="2800" b="1" baseline="0">
              <a:solidFill>
                <a:srgbClr val="FFFF00"/>
              </a:solidFill>
              <a:latin typeface="Arial" charset="0"/>
              <a:cs typeface="Times New Roman" charset="0"/>
            </a:endParaRPr>
          </a:p>
        </p:txBody>
      </p:sp>
      <p:sp>
        <p:nvSpPr>
          <p:cNvPr id="9" name="Down Arrow 8"/>
          <p:cNvSpPr/>
          <p:nvPr/>
        </p:nvSpPr>
        <p:spPr bwMode="auto">
          <a:xfrm rot="1800000">
            <a:off x="3073498" y="2306327"/>
            <a:ext cx="381000" cy="1118479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Down Arrow 9"/>
          <p:cNvSpPr/>
          <p:nvPr/>
        </p:nvSpPr>
        <p:spPr bwMode="auto">
          <a:xfrm rot="19800000" flipH="1">
            <a:off x="5537102" y="2320841"/>
            <a:ext cx="381000" cy="1118479"/>
          </a:xfrm>
          <a:prstGeom prst="downArrow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8" grpId="0"/>
      <p:bldP spid="9" grpId="0" animBg="1"/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34142" y="206514"/>
            <a:ext cx="705513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baseline="0" smtClean="0">
                <a:solidFill>
                  <a:srgbClr val="FFFF00"/>
                </a:solidFill>
                <a:latin typeface="Arial" charset="0"/>
              </a:rPr>
              <a:t>Sistem Koordinat Kartesian </a:t>
            </a:r>
            <a:endParaRPr lang="en-US" sz="4000">
              <a:solidFill>
                <a:srgbClr val="FFFF00"/>
              </a:solidFill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2215750" y="5068277"/>
            <a:ext cx="2813450" cy="875323"/>
            <a:chOff x="2215750" y="5068277"/>
            <a:chExt cx="2813450" cy="875323"/>
          </a:xfrm>
        </p:grpSpPr>
        <p:sp>
          <p:nvSpPr>
            <p:cNvPr id="25" name="Rectangle 24"/>
            <p:cNvSpPr/>
            <p:nvPr/>
          </p:nvSpPr>
          <p:spPr>
            <a:xfrm>
              <a:off x="2215750" y="5068277"/>
              <a:ext cx="277832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baseline="0" smtClean="0">
                  <a:solidFill>
                    <a:srgbClr val="FFFF00"/>
                  </a:solidFill>
                  <a:latin typeface="Arial" charset="0"/>
                </a:rPr>
                <a:t>Xq = Xp + </a:t>
              </a:r>
              <a:r>
                <a:rPr lang="en-US" sz="2400" b="1" baseline="0" smtClean="0">
                  <a:solidFill>
                    <a:srgbClr val="FFFF00"/>
                  </a:solidFill>
                  <a:latin typeface="Arial" charset="0"/>
                  <a:sym typeface="Symbol"/>
                </a:rPr>
                <a:t></a:t>
              </a:r>
              <a:r>
                <a:rPr lang="en-US" sz="2400" b="1" baseline="0" smtClean="0">
                  <a:solidFill>
                    <a:srgbClr val="FFFF00"/>
                  </a:solidFill>
                  <a:latin typeface="Arial" charset="0"/>
                </a:rPr>
                <a:t>xpq</a:t>
              </a:r>
              <a:endParaRPr lang="en-US" sz="2400">
                <a:solidFill>
                  <a:srgbClr val="FFFF00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2250875" y="5481935"/>
              <a:ext cx="277832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baseline="0" smtClean="0">
                  <a:solidFill>
                    <a:srgbClr val="FFFF00"/>
                  </a:solidFill>
                  <a:latin typeface="Arial" charset="0"/>
                </a:rPr>
                <a:t>Yq = Yp + </a:t>
              </a:r>
              <a:r>
                <a:rPr lang="en-US" sz="2400" b="1" baseline="0" smtClean="0">
                  <a:solidFill>
                    <a:srgbClr val="FFFF00"/>
                  </a:solidFill>
                  <a:latin typeface="Arial" charset="0"/>
                  <a:sym typeface="Symbol"/>
                </a:rPr>
                <a:t>y</a:t>
              </a:r>
              <a:r>
                <a:rPr lang="en-US" sz="2400" b="1" baseline="0" smtClean="0">
                  <a:solidFill>
                    <a:srgbClr val="FFFF00"/>
                  </a:solidFill>
                  <a:latin typeface="Arial" charset="0"/>
                </a:rPr>
                <a:t>pq</a:t>
              </a:r>
              <a:endParaRPr lang="en-US" sz="2400">
                <a:solidFill>
                  <a:srgbClr val="FFFF00"/>
                </a:solidFill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304800" y="990600"/>
            <a:ext cx="6182710" cy="3842789"/>
            <a:chOff x="304800" y="1066800"/>
            <a:chExt cx="6182710" cy="3842789"/>
          </a:xfrm>
        </p:grpSpPr>
        <p:cxnSp>
          <p:nvCxnSpPr>
            <p:cNvPr id="6" name="Straight Connector 5"/>
            <p:cNvCxnSpPr/>
            <p:nvPr/>
          </p:nvCxnSpPr>
          <p:spPr bwMode="auto">
            <a:xfrm flipV="1">
              <a:off x="1688527" y="3810000"/>
              <a:ext cx="43434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5400000" flipH="1" flipV="1">
              <a:off x="697927" y="2805752"/>
              <a:ext cx="24384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 flipV="1">
              <a:off x="1930775" y="3200400"/>
              <a:ext cx="32004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 flipV="1">
              <a:off x="1917127" y="2147248"/>
              <a:ext cx="32004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rot="5400000" flipH="1" flipV="1">
              <a:off x="4295361" y="2991022"/>
              <a:ext cx="164592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 rot="5400000" flipH="1" flipV="1">
              <a:off x="2464972" y="2969414"/>
              <a:ext cx="164592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 flipV="1">
              <a:off x="3267119" y="2174544"/>
              <a:ext cx="1828800" cy="100584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" name="Rectangle 12"/>
            <p:cNvSpPr/>
            <p:nvPr/>
          </p:nvSpPr>
          <p:spPr>
            <a:xfrm>
              <a:off x="5105400" y="3805535"/>
              <a:ext cx="138211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baseline="0" err="1" smtClean="0">
                  <a:solidFill>
                    <a:srgbClr val="FFFFFF"/>
                  </a:solidFill>
                  <a:latin typeface="Arial" charset="0"/>
                </a:rPr>
                <a:t>Sumbu</a:t>
              </a:r>
              <a:r>
                <a:rPr lang="en-US" sz="2000" b="1" baseline="0" smtClean="0">
                  <a:solidFill>
                    <a:srgbClr val="FFFFFF"/>
                  </a:solidFill>
                  <a:latin typeface="Arial" charset="0"/>
                </a:rPr>
                <a:t> X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 </a:t>
              </a:r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06223" y="1066800"/>
              <a:ext cx="137749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baseline="0" err="1" smtClean="0">
                  <a:solidFill>
                    <a:srgbClr val="FFFFFF"/>
                  </a:solidFill>
                  <a:latin typeface="Arial" charset="0"/>
                </a:rPr>
                <a:t>Sumbu</a:t>
              </a:r>
              <a:r>
                <a:rPr lang="en-US" sz="2000" b="1" baseline="0" smtClean="0">
                  <a:solidFill>
                    <a:srgbClr val="FFFFFF"/>
                  </a:solidFill>
                  <a:latin typeface="Arial" charset="0"/>
                </a:rPr>
                <a:t> Y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 </a:t>
              </a:r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956631" y="3159456"/>
              <a:ext cx="16811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P (Xp, Yp) </a:t>
              </a:r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4306623" y="1609383"/>
              <a:ext cx="17203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Q (Xq, Yq) </a:t>
              </a:r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522479" y="3805535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O</a:t>
              </a:r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3777342" y="4048518"/>
              <a:ext cx="79861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</a:t>
              </a:r>
              <a:r>
                <a:rPr lang="en-US" sz="2000" b="1" baseline="0" smtClean="0">
                  <a:solidFill>
                    <a:srgbClr val="FFFFFF"/>
                  </a:solidFill>
                  <a:latin typeface="Arial" charset="0"/>
                </a:rPr>
                <a:t>xpq</a:t>
              </a:r>
              <a:endParaRPr lang="en-US" sz="200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300514" y="4027716"/>
              <a:ext cx="5132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baseline="0" smtClean="0">
                  <a:solidFill>
                    <a:srgbClr val="FFFFFF"/>
                  </a:solidFill>
                  <a:latin typeface="Arial" charset="0"/>
                </a:rPr>
                <a:t>Xp</a:t>
              </a:r>
              <a:endParaRPr lang="en-US" sz="2000"/>
            </a:p>
          </p:txBody>
        </p:sp>
        <p:sp>
          <p:nvSpPr>
            <p:cNvPr id="30" name="Left Brace 29"/>
            <p:cNvSpPr/>
            <p:nvPr/>
          </p:nvSpPr>
          <p:spPr bwMode="auto">
            <a:xfrm rot="16200000">
              <a:off x="2529042" y="3338358"/>
              <a:ext cx="155448" cy="1280160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2" name="Left Brace 31"/>
            <p:cNvSpPr/>
            <p:nvPr/>
          </p:nvSpPr>
          <p:spPr bwMode="auto">
            <a:xfrm rot="16200000">
              <a:off x="3441990" y="2832390"/>
              <a:ext cx="155448" cy="3200400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3233058" y="4509479"/>
              <a:ext cx="5132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baseline="0" smtClean="0">
                  <a:solidFill>
                    <a:srgbClr val="FFFFFF"/>
                  </a:solidFill>
                  <a:latin typeface="Arial" charset="0"/>
                </a:rPr>
                <a:t>Xq</a:t>
              </a:r>
              <a:endParaRPr lang="en-US" sz="2000"/>
            </a:p>
          </p:txBody>
        </p:sp>
        <p:sp>
          <p:nvSpPr>
            <p:cNvPr id="34" name="Left Brace 33"/>
            <p:cNvSpPr/>
            <p:nvPr/>
          </p:nvSpPr>
          <p:spPr bwMode="auto">
            <a:xfrm rot="16200000">
              <a:off x="4143030" y="3064038"/>
              <a:ext cx="155448" cy="1828800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5" name="Left Brace 34"/>
            <p:cNvSpPr/>
            <p:nvPr/>
          </p:nvSpPr>
          <p:spPr bwMode="auto">
            <a:xfrm>
              <a:off x="1661886" y="3227250"/>
              <a:ext cx="155448" cy="548640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172028" y="3287876"/>
              <a:ext cx="56964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baseline="0" smtClean="0">
                  <a:solidFill>
                    <a:srgbClr val="FFFFFF"/>
                  </a:solidFill>
                  <a:latin typeface="Arial" charset="0"/>
                </a:rPr>
                <a:t>Yp </a:t>
              </a:r>
              <a:endParaRPr lang="en-US" sz="2000"/>
            </a:p>
          </p:txBody>
        </p:sp>
        <p:sp>
          <p:nvSpPr>
            <p:cNvPr id="37" name="Left Brace 36"/>
            <p:cNvSpPr/>
            <p:nvPr/>
          </p:nvSpPr>
          <p:spPr bwMode="auto">
            <a:xfrm>
              <a:off x="1658256" y="2148114"/>
              <a:ext cx="155448" cy="1005840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8" name="Left Brace 37"/>
            <p:cNvSpPr/>
            <p:nvPr/>
          </p:nvSpPr>
          <p:spPr bwMode="auto">
            <a:xfrm>
              <a:off x="794658" y="2086428"/>
              <a:ext cx="155448" cy="1737360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304800" y="2743200"/>
              <a:ext cx="56477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baseline="0" smtClean="0">
                  <a:solidFill>
                    <a:srgbClr val="FFFFFF"/>
                  </a:solidFill>
                  <a:latin typeface="Arial" charset="0"/>
                </a:rPr>
                <a:t>Yq </a:t>
              </a:r>
              <a:endParaRPr lang="en-US" sz="2000"/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52714" y="2423886"/>
              <a:ext cx="79861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y</a:t>
              </a:r>
              <a:r>
                <a:rPr lang="en-US" sz="2000" b="1" baseline="0" smtClean="0">
                  <a:solidFill>
                    <a:srgbClr val="FFFFFF"/>
                  </a:solidFill>
                  <a:latin typeface="Arial" charset="0"/>
                </a:rPr>
                <a:t>pq</a:t>
              </a:r>
              <a:endParaRPr lang="en-US" sz="200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5548086" y="2057400"/>
            <a:ext cx="3476172" cy="1524000"/>
            <a:chOff x="5548086" y="2057400"/>
            <a:chExt cx="3476172" cy="1524000"/>
          </a:xfrm>
        </p:grpSpPr>
        <p:sp>
          <p:nvSpPr>
            <p:cNvPr id="42" name="Rectangle 41"/>
            <p:cNvSpPr/>
            <p:nvPr/>
          </p:nvSpPr>
          <p:spPr>
            <a:xfrm>
              <a:off x="5548086" y="2057400"/>
              <a:ext cx="29427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baseline="0" smtClean="0">
                  <a:latin typeface="Arial" charset="0"/>
                </a:rPr>
                <a:t>Xp dan Xq =  absis</a:t>
              </a:r>
              <a:endParaRPr lang="en-US" sz="2400"/>
            </a:p>
          </p:txBody>
        </p:sp>
        <p:sp>
          <p:nvSpPr>
            <p:cNvPr id="43" name="Rectangle 42"/>
            <p:cNvSpPr/>
            <p:nvPr/>
          </p:nvSpPr>
          <p:spPr>
            <a:xfrm>
              <a:off x="5577114" y="2586335"/>
              <a:ext cx="321244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baseline="0" smtClean="0">
                  <a:latin typeface="Arial" charset="0"/>
                </a:rPr>
                <a:t>Yp dan Yq = ordinat</a:t>
              </a:r>
              <a:endParaRPr lang="en-US" sz="2400"/>
            </a:p>
          </p:txBody>
        </p:sp>
        <p:sp>
          <p:nvSpPr>
            <p:cNvPr id="44" name="Rectangle 43"/>
            <p:cNvSpPr/>
            <p:nvPr/>
          </p:nvSpPr>
          <p:spPr>
            <a:xfrm>
              <a:off x="5595258" y="3119735"/>
              <a:ext cx="34290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baseline="0" smtClean="0">
                  <a:latin typeface="Arial" charset="0"/>
                </a:rPr>
                <a:t>(Xp, Yp) = koordinat P</a:t>
              </a:r>
              <a:endParaRPr lang="en-US" sz="2400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228600" y="671286"/>
            <a:ext cx="5142177" cy="3281065"/>
            <a:chOff x="2020623" y="1595735"/>
            <a:chExt cx="5142177" cy="3281065"/>
          </a:xfrm>
        </p:grpSpPr>
        <p:cxnSp>
          <p:nvCxnSpPr>
            <p:cNvPr id="8" name="Straight Connector 7"/>
            <p:cNvCxnSpPr/>
            <p:nvPr/>
          </p:nvCxnSpPr>
          <p:spPr bwMode="auto">
            <a:xfrm flipV="1">
              <a:off x="2602927" y="4338935"/>
              <a:ext cx="43434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 rot="5400000" flipH="1" flipV="1">
              <a:off x="1612327" y="3334687"/>
              <a:ext cx="24384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 flipV="1">
              <a:off x="2845175" y="3729335"/>
              <a:ext cx="32004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 flipV="1">
              <a:off x="2831527" y="2676183"/>
              <a:ext cx="32004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 rot="5400000" flipH="1" flipV="1">
              <a:off x="5209761" y="3519957"/>
              <a:ext cx="164592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 rot="5400000" flipH="1" flipV="1">
              <a:off x="3379372" y="3498349"/>
              <a:ext cx="1645920" cy="1588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 flipV="1">
              <a:off x="4181519" y="2703479"/>
              <a:ext cx="1828800" cy="100584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" name="Rectangle 14"/>
            <p:cNvSpPr/>
            <p:nvPr/>
          </p:nvSpPr>
          <p:spPr>
            <a:xfrm>
              <a:off x="5561079" y="4415135"/>
              <a:ext cx="160172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err="1" smtClean="0">
                  <a:solidFill>
                    <a:srgbClr val="FFFFFF"/>
                  </a:solidFill>
                  <a:latin typeface="Arial" charset="0"/>
                </a:rPr>
                <a:t>Sumbu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 X </a:t>
              </a:r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020623" y="1595735"/>
              <a:ext cx="159056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err="1" smtClean="0">
                  <a:solidFill>
                    <a:srgbClr val="FFFFFF"/>
                  </a:solidFill>
                  <a:latin typeface="Arial" charset="0"/>
                </a:rPr>
                <a:t>Sumbu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 Y </a:t>
              </a:r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871031" y="3688391"/>
              <a:ext cx="16811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P (Xp, Yp) </a:t>
              </a:r>
              <a:endParaRPr lang="en-US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5221023" y="2138318"/>
              <a:ext cx="172034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Q (Xq, Yq) </a:t>
              </a:r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2436879" y="4334470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O</a:t>
              </a:r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691742" y="3305628"/>
              <a:ext cx="92044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xpq</a:t>
              </a:r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019800" y="3043535"/>
              <a:ext cx="92044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y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pq</a:t>
              </a:r>
              <a:endParaRPr lang="en-US"/>
            </a:p>
          </p:txBody>
        </p:sp>
      </p:grpSp>
      <p:grpSp>
        <p:nvGrpSpPr>
          <p:cNvPr id="33" name="Group 32"/>
          <p:cNvGrpSpPr/>
          <p:nvPr/>
        </p:nvGrpSpPr>
        <p:grpSpPr>
          <a:xfrm>
            <a:off x="410028" y="4847641"/>
            <a:ext cx="8429172" cy="1005245"/>
            <a:chOff x="410028" y="4847641"/>
            <a:chExt cx="8429172" cy="1005245"/>
          </a:xfrm>
        </p:grpSpPr>
        <p:sp>
          <p:nvSpPr>
            <p:cNvPr id="22" name="Rectangle 21"/>
            <p:cNvSpPr/>
            <p:nvPr/>
          </p:nvSpPr>
          <p:spPr>
            <a:xfrm>
              <a:off x="410028" y="4847641"/>
              <a:ext cx="84291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Xq = Xp + 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xpq = 624,372 m + 27,115 m = 651,487 m   </a:t>
              </a:r>
              <a:endParaRPr lang="en-US" sz="240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10028" y="5391221"/>
              <a:ext cx="83529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Yq = Yp + 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y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pq = 311,491 m + 39,017 m = 350,508 m  </a:t>
              </a:r>
              <a:endParaRPr lang="en-US" sz="2400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5745540" y="1214735"/>
            <a:ext cx="2591767" cy="2457379"/>
            <a:chOff x="5745540" y="1214735"/>
            <a:chExt cx="2591767" cy="2457379"/>
          </a:xfrm>
        </p:grpSpPr>
        <p:sp>
          <p:nvSpPr>
            <p:cNvPr id="24" name="Rectangle 23"/>
            <p:cNvSpPr/>
            <p:nvPr/>
          </p:nvSpPr>
          <p:spPr>
            <a:xfrm>
              <a:off x="5745540" y="1214735"/>
              <a:ext cx="156966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Diketahui</a:t>
              </a: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761712" y="1676400"/>
              <a:ext cx="240001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Xp = 624,372 m</a:t>
              </a:r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771528" y="2205335"/>
              <a:ext cx="23660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Yp = 311,491 m</a:t>
              </a:r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5770641" y="2715007"/>
              <a:ext cx="255454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xpq = 27,115 m</a:t>
              </a:r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765769" y="3210449"/>
              <a:ext cx="257153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y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pq = 39,017 m</a:t>
              </a:r>
              <a:endParaRPr lang="en-US"/>
            </a:p>
          </p:txBody>
        </p:sp>
      </p:grpSp>
      <p:sp>
        <p:nvSpPr>
          <p:cNvPr id="29" name="Rectangle 28"/>
          <p:cNvSpPr/>
          <p:nvPr/>
        </p:nvSpPr>
        <p:spPr>
          <a:xfrm>
            <a:off x="304800" y="3962400"/>
            <a:ext cx="3087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Tentukan Xq dan Yq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319314" y="4357914"/>
            <a:ext cx="13131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Jawab: </a:t>
            </a:r>
            <a:endParaRPr lang="en-US"/>
          </a:p>
        </p:txBody>
      </p:sp>
      <p:sp>
        <p:nvSpPr>
          <p:cNvPr id="31" name="Rectangle 3"/>
          <p:cNvSpPr txBox="1">
            <a:spLocks noChangeArrowheads="1"/>
          </p:cNvSpPr>
          <p:nvPr/>
        </p:nvSpPr>
        <p:spPr>
          <a:xfrm>
            <a:off x="3143250" y="190500"/>
            <a:ext cx="2819400" cy="650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j-ea"/>
                <a:cs typeface="+mj-cs"/>
              </a:rPr>
              <a:t>CONTOH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1355565" y="990600"/>
            <a:ext cx="5045235" cy="3200400"/>
            <a:chOff x="1246496" y="381000"/>
            <a:chExt cx="5045235" cy="3200400"/>
          </a:xfrm>
        </p:grpSpPr>
        <p:cxnSp>
          <p:nvCxnSpPr>
            <p:cNvPr id="6" name="Straight Connector 5"/>
            <p:cNvCxnSpPr/>
            <p:nvPr/>
          </p:nvCxnSpPr>
          <p:spPr bwMode="auto">
            <a:xfrm flipV="1">
              <a:off x="1828800" y="3124200"/>
              <a:ext cx="43434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 rot="5400000" flipH="1" flipV="1">
              <a:off x="838200" y="2119952"/>
              <a:ext cx="24384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 flipV="1">
              <a:off x="2066341" y="2090893"/>
              <a:ext cx="1828800" cy="100584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20" name="Rectangle 19"/>
            <p:cNvSpPr/>
            <p:nvPr/>
          </p:nvSpPr>
          <p:spPr>
            <a:xfrm>
              <a:off x="4690010" y="2667000"/>
              <a:ext cx="160172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err="1" smtClean="0">
                  <a:solidFill>
                    <a:srgbClr val="FFFFFF"/>
                  </a:solidFill>
                  <a:latin typeface="Arial" charset="0"/>
                </a:rPr>
                <a:t>Sumbu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 X </a:t>
              </a:r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246496" y="381000"/>
              <a:ext cx="159056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err="1" smtClean="0">
                  <a:solidFill>
                    <a:srgbClr val="FFFFFF"/>
                  </a:solidFill>
                  <a:latin typeface="Arial" charset="0"/>
                </a:rPr>
                <a:t>Sumbu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 Y </a:t>
              </a:r>
              <a:endParaRPr lang="en-US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3141216" y="1509486"/>
              <a:ext cx="176288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Q (Dq, </a:t>
              </a:r>
              <a:r>
                <a:rPr lang="en-US" sz="3200" b="1" baseline="0" smtClean="0">
                  <a:solidFill>
                    <a:srgbClr val="FFFFFF"/>
                  </a:solidFill>
                  <a:latin typeface="Arial" charset="0"/>
                </a:rPr>
                <a:t>α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q) </a:t>
              </a:r>
              <a:endParaRPr lang="en-US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142335" y="2315290"/>
              <a:ext cx="40588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baseline="0" smtClean="0">
                  <a:solidFill>
                    <a:srgbClr val="FFFFFF"/>
                  </a:solidFill>
                  <a:latin typeface="Arial" charset="0"/>
                </a:rPr>
                <a:t>α</a:t>
              </a:r>
              <a:endParaRPr lang="en-US" sz="2800"/>
            </a:p>
          </p:txBody>
        </p:sp>
        <p:sp>
          <p:nvSpPr>
            <p:cNvPr id="26" name="Arc 25"/>
            <p:cNvSpPr/>
            <p:nvPr/>
          </p:nvSpPr>
          <p:spPr bwMode="auto">
            <a:xfrm>
              <a:off x="1359473" y="2280281"/>
              <a:ext cx="1434152" cy="838200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879400" y="2559874"/>
              <a:ext cx="78258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err="1" smtClean="0">
                  <a:solidFill>
                    <a:srgbClr val="FFFFFF"/>
                  </a:solidFill>
                  <a:latin typeface="Arial" charset="0"/>
                </a:rPr>
                <a:t>Dpq</a:t>
              </a:r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662752" y="3119735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O</a:t>
              </a:r>
              <a:endParaRPr lang="en-US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762000" y="206514"/>
            <a:ext cx="762099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baseline="0" smtClean="0">
                <a:solidFill>
                  <a:srgbClr val="FFFF00"/>
                </a:solidFill>
                <a:latin typeface="Arial" charset="0"/>
              </a:rPr>
              <a:t>Sistem Koordinat Kutub/Polar </a:t>
            </a:r>
            <a:endParaRPr lang="en-US" sz="4000">
              <a:solidFill>
                <a:srgbClr val="FFFF0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38200" y="4274403"/>
            <a:ext cx="7162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Penentuan Koordinat ditentukan oleh jarak (D) dan azimut (α)</a:t>
            </a:r>
            <a:endParaRPr lang="en-US" sz="2400"/>
          </a:p>
        </p:txBody>
      </p:sp>
      <p:sp>
        <p:nvSpPr>
          <p:cNvPr id="32" name="Rectangle 31"/>
          <p:cNvSpPr/>
          <p:nvPr/>
        </p:nvSpPr>
        <p:spPr>
          <a:xfrm>
            <a:off x="838200" y="5105400"/>
            <a:ext cx="7162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Data yang diamati dalam pengukuran di lapangan adalah jarak dan sudut</a:t>
            </a:r>
            <a:endParaRPr lang="en-US" sz="2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80886" y="76200"/>
            <a:ext cx="6553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baseline="0" smtClean="0">
                <a:solidFill>
                  <a:srgbClr val="FFFF00"/>
                </a:solidFill>
                <a:latin typeface="Arial" charset="0"/>
              </a:rPr>
              <a:t>Transformasi Koordinat dari Kutub ke Kartesian</a:t>
            </a:r>
            <a:endParaRPr lang="en-US" sz="3600">
              <a:solidFill>
                <a:srgbClr val="FFFF00"/>
              </a:solidFill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609600" y="1290935"/>
            <a:ext cx="4192868" cy="2895599"/>
            <a:chOff x="762000" y="1748135"/>
            <a:chExt cx="4192868" cy="2895599"/>
          </a:xfrm>
        </p:grpSpPr>
        <p:grpSp>
          <p:nvGrpSpPr>
            <p:cNvPr id="29" name="Group 28"/>
            <p:cNvGrpSpPr/>
            <p:nvPr/>
          </p:nvGrpSpPr>
          <p:grpSpPr>
            <a:xfrm>
              <a:off x="1375230" y="2362200"/>
              <a:ext cx="3579638" cy="1723572"/>
              <a:chOff x="1960457" y="2300514"/>
              <a:chExt cx="3579638" cy="1723572"/>
            </a:xfrm>
          </p:grpSpPr>
          <p:sp>
            <p:nvSpPr>
              <p:cNvPr id="18" name="Arc 17"/>
              <p:cNvSpPr/>
              <p:nvPr/>
            </p:nvSpPr>
            <p:spPr bwMode="auto">
              <a:xfrm>
                <a:off x="1960457" y="2752383"/>
                <a:ext cx="1232625" cy="838201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grpSp>
            <p:nvGrpSpPr>
              <p:cNvPr id="28" name="Group 27"/>
              <p:cNvGrpSpPr/>
              <p:nvPr/>
            </p:nvGrpSpPr>
            <p:grpSpPr>
              <a:xfrm>
                <a:off x="2266840" y="2300514"/>
                <a:ext cx="3273255" cy="1723572"/>
                <a:chOff x="2276189" y="2274084"/>
                <a:chExt cx="3273255" cy="1723572"/>
              </a:xfrm>
            </p:grpSpPr>
            <p:cxnSp>
              <p:nvCxnSpPr>
                <p:cNvPr id="9" name="Straight Connector 8"/>
                <p:cNvCxnSpPr/>
                <p:nvPr/>
              </p:nvCxnSpPr>
              <p:spPr bwMode="auto">
                <a:xfrm flipV="1">
                  <a:off x="2558142" y="2523782"/>
                  <a:ext cx="1554480" cy="0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1" name="Straight Connector 10"/>
                <p:cNvCxnSpPr/>
                <p:nvPr/>
              </p:nvCxnSpPr>
              <p:spPr bwMode="auto">
                <a:xfrm rot="5400000" flipH="1" flipV="1">
                  <a:off x="2040722" y="3043314"/>
                  <a:ext cx="1040428" cy="1365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2" name="Straight Connector 11"/>
                <p:cNvCxnSpPr/>
                <p:nvPr/>
              </p:nvCxnSpPr>
              <p:spPr bwMode="auto">
                <a:xfrm flipV="1">
                  <a:off x="2543048" y="2551079"/>
                  <a:ext cx="1571818" cy="100584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15" name="Rectangle 14"/>
                <p:cNvSpPr/>
                <p:nvPr/>
              </p:nvSpPr>
              <p:spPr>
                <a:xfrm>
                  <a:off x="2276189" y="3535991"/>
                  <a:ext cx="141594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b="1" baseline="0" smtClean="0">
                      <a:solidFill>
                        <a:srgbClr val="FFFFFF"/>
                      </a:solidFill>
                      <a:latin typeface="Arial" charset="0"/>
                    </a:rPr>
                    <a:t>P (</a:t>
                  </a:r>
                  <a:r>
                    <a:rPr lang="en-US" sz="2400" b="1" baseline="0" err="1" smtClean="0">
                      <a:solidFill>
                        <a:srgbClr val="FFFFFF"/>
                      </a:solidFill>
                      <a:latin typeface="Arial" charset="0"/>
                    </a:rPr>
                    <a:t>xp</a:t>
                  </a:r>
                  <a:r>
                    <a:rPr lang="en-US" sz="2400" b="1" baseline="0" smtClean="0">
                      <a:solidFill>
                        <a:srgbClr val="FFFFFF"/>
                      </a:solidFill>
                      <a:latin typeface="Arial" charset="0"/>
                    </a:rPr>
                    <a:t>, </a:t>
                  </a:r>
                  <a:r>
                    <a:rPr lang="en-US" sz="2400" b="1" baseline="0" err="1" smtClean="0">
                      <a:solidFill>
                        <a:srgbClr val="FFFFFF"/>
                      </a:solidFill>
                      <a:latin typeface="Arial" charset="0"/>
                    </a:rPr>
                    <a:t>yp</a:t>
                  </a:r>
                  <a:r>
                    <a:rPr lang="en-US" sz="2400" b="1" baseline="0" smtClean="0">
                      <a:solidFill>
                        <a:srgbClr val="FFFFFF"/>
                      </a:solidFill>
                      <a:latin typeface="Arial" charset="0"/>
                    </a:rPr>
                    <a:t>) </a:t>
                  </a:r>
                  <a:endParaRPr lang="en-US"/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4099776" y="2274084"/>
                  <a:ext cx="1449668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b="1" baseline="0" smtClean="0">
                      <a:solidFill>
                        <a:srgbClr val="FFFFFF"/>
                      </a:solidFill>
                      <a:latin typeface="Arial" charset="0"/>
                    </a:rPr>
                    <a:t>Q (</a:t>
                  </a:r>
                  <a:r>
                    <a:rPr lang="en-US" sz="2400" b="1" baseline="0" err="1" smtClean="0">
                      <a:solidFill>
                        <a:srgbClr val="FFFFFF"/>
                      </a:solidFill>
                      <a:latin typeface="Arial" charset="0"/>
                    </a:rPr>
                    <a:t>xq</a:t>
                  </a:r>
                  <a:r>
                    <a:rPr lang="en-US" sz="2400" b="1" baseline="0" smtClean="0">
                      <a:solidFill>
                        <a:srgbClr val="FFFFFF"/>
                      </a:solidFill>
                      <a:latin typeface="Arial" charset="0"/>
                    </a:rPr>
                    <a:t>, </a:t>
                  </a:r>
                  <a:r>
                    <a:rPr lang="en-US" sz="2400" b="1" baseline="0" err="1" smtClean="0">
                      <a:solidFill>
                        <a:srgbClr val="FFFFFF"/>
                      </a:solidFill>
                      <a:latin typeface="Arial" charset="0"/>
                    </a:rPr>
                    <a:t>yq</a:t>
                  </a:r>
                  <a:r>
                    <a:rPr lang="en-US" sz="2400" b="1" baseline="0" smtClean="0">
                      <a:solidFill>
                        <a:srgbClr val="FFFFFF"/>
                      </a:solidFill>
                      <a:latin typeface="Arial" charset="0"/>
                    </a:rPr>
                    <a:t>) </a:t>
                  </a:r>
                  <a:endParaRPr lang="en-US"/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2488454" y="2803019"/>
                  <a:ext cx="748923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b="1" baseline="0" err="1" smtClean="0">
                      <a:solidFill>
                        <a:srgbClr val="FFFFFF"/>
                      </a:solidFill>
                      <a:latin typeface="Arial" charset="0"/>
                    </a:rPr>
                    <a:t>αpq</a:t>
                  </a:r>
                  <a:endParaRPr lang="en-US" sz="2400"/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3266805" y="2976518"/>
                  <a:ext cx="672618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b="1" baseline="0" err="1" smtClean="0">
                      <a:solidFill>
                        <a:srgbClr val="FFFFFF"/>
                      </a:solidFill>
                      <a:latin typeface="Arial" charset="0"/>
                    </a:rPr>
                    <a:t>Dpq</a:t>
                  </a:r>
                  <a:endParaRPr lang="en-US"/>
                </a:p>
              </p:txBody>
            </p:sp>
          </p:grpSp>
        </p:grpSp>
        <p:cxnSp>
          <p:nvCxnSpPr>
            <p:cNvPr id="6" name="Straight Connector 5"/>
            <p:cNvCxnSpPr/>
            <p:nvPr/>
          </p:nvCxnSpPr>
          <p:spPr bwMode="auto">
            <a:xfrm flipV="1">
              <a:off x="1186279" y="4186535"/>
              <a:ext cx="292608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 rot="5400000" flipH="1" flipV="1">
              <a:off x="285476" y="3322320"/>
              <a:ext cx="219456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3" name="Rectangle 12"/>
            <p:cNvSpPr/>
            <p:nvPr/>
          </p:nvSpPr>
          <p:spPr>
            <a:xfrm>
              <a:off x="3576352" y="3719286"/>
              <a:ext cx="95250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Sb X </a:t>
              </a:r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963652" y="1748135"/>
              <a:ext cx="94134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Sb Y </a:t>
              </a:r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043564" y="4182069"/>
              <a:ext cx="3640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O</a:t>
              </a:r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282370" y="1937658"/>
              <a:ext cx="92044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xpq</a:t>
              </a:r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762000" y="2862107"/>
              <a:ext cx="92044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y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pq</a:t>
              </a:r>
              <a:endParaRPr lang="en-US"/>
            </a:p>
          </p:txBody>
        </p:sp>
        <p:sp>
          <p:nvSpPr>
            <p:cNvPr id="32" name="Left Brace 31"/>
            <p:cNvSpPr/>
            <p:nvPr/>
          </p:nvSpPr>
          <p:spPr bwMode="auto">
            <a:xfrm>
              <a:off x="1723572" y="2605314"/>
              <a:ext cx="155448" cy="1005840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3" name="Left Brace 32"/>
            <p:cNvSpPr/>
            <p:nvPr/>
          </p:nvSpPr>
          <p:spPr bwMode="auto">
            <a:xfrm rot="5400000">
              <a:off x="2668380" y="1695342"/>
              <a:ext cx="155448" cy="1554480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50" name="Right Arrow 49"/>
          <p:cNvSpPr/>
          <p:nvPr/>
        </p:nvSpPr>
        <p:spPr bwMode="auto">
          <a:xfrm>
            <a:off x="4267200" y="2667000"/>
            <a:ext cx="914400" cy="5334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65" name="Group 64"/>
          <p:cNvGrpSpPr/>
          <p:nvPr/>
        </p:nvGrpSpPr>
        <p:grpSpPr>
          <a:xfrm>
            <a:off x="914400" y="4053114"/>
            <a:ext cx="2714018" cy="1828800"/>
            <a:chOff x="914400" y="4053114"/>
            <a:chExt cx="2714018" cy="1828800"/>
          </a:xfrm>
        </p:grpSpPr>
        <p:grpSp>
          <p:nvGrpSpPr>
            <p:cNvPr id="56" name="Group 55"/>
            <p:cNvGrpSpPr/>
            <p:nvPr/>
          </p:nvGrpSpPr>
          <p:grpSpPr>
            <a:xfrm>
              <a:off x="914400" y="4053114"/>
              <a:ext cx="2714018" cy="922495"/>
              <a:chOff x="985552" y="4810649"/>
              <a:chExt cx="2714018" cy="922495"/>
            </a:xfrm>
          </p:grpSpPr>
          <p:sp>
            <p:nvSpPr>
              <p:cNvPr id="51" name="Rectangle 50"/>
              <p:cNvSpPr/>
              <p:nvPr/>
            </p:nvSpPr>
            <p:spPr>
              <a:xfrm>
                <a:off x="985552" y="5024735"/>
                <a:ext cx="183095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Sin αpq =   </a:t>
                </a:r>
                <a:endParaRPr lang="en-US"/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2438400" y="4810649"/>
                <a:ext cx="126117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  <a:sym typeface="Symbol"/>
                  </a:rPr>
                  <a:t>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xpq</a:t>
                </a:r>
                <a:endParaRPr lang="en-US"/>
              </a:p>
            </p:txBody>
          </p:sp>
          <p:cxnSp>
            <p:nvCxnSpPr>
              <p:cNvPr id="54" name="Straight Connector 53"/>
              <p:cNvCxnSpPr/>
              <p:nvPr/>
            </p:nvCxnSpPr>
            <p:spPr bwMode="auto">
              <a:xfrm>
                <a:off x="2667000" y="5288870"/>
                <a:ext cx="762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55" name="Rectangle 54"/>
              <p:cNvSpPr/>
              <p:nvPr/>
            </p:nvSpPr>
            <p:spPr>
              <a:xfrm>
                <a:off x="2680182" y="5271479"/>
                <a:ext cx="67261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err="1" smtClean="0">
                    <a:solidFill>
                      <a:srgbClr val="FFFFFF"/>
                    </a:solidFill>
                    <a:latin typeface="Arial" charset="0"/>
                  </a:rPr>
                  <a:t>Dpq</a:t>
                </a:r>
                <a:endParaRPr lang="en-US"/>
              </a:p>
            </p:txBody>
          </p:sp>
        </p:grpSp>
        <p:grpSp>
          <p:nvGrpSpPr>
            <p:cNvPr id="57" name="Group 56"/>
            <p:cNvGrpSpPr/>
            <p:nvPr/>
          </p:nvGrpSpPr>
          <p:grpSpPr>
            <a:xfrm>
              <a:off x="914400" y="4959419"/>
              <a:ext cx="2714018" cy="922495"/>
              <a:chOff x="985552" y="4810649"/>
              <a:chExt cx="2714018" cy="922495"/>
            </a:xfrm>
          </p:grpSpPr>
          <p:sp>
            <p:nvSpPr>
              <p:cNvPr id="58" name="Rectangle 57"/>
              <p:cNvSpPr/>
              <p:nvPr/>
            </p:nvSpPr>
            <p:spPr>
              <a:xfrm>
                <a:off x="985552" y="5024735"/>
                <a:ext cx="19351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Cos αpq =   </a:t>
                </a:r>
                <a:endParaRPr lang="en-US"/>
              </a:p>
            </p:txBody>
          </p:sp>
          <p:sp>
            <p:nvSpPr>
              <p:cNvPr id="59" name="Rectangle 58"/>
              <p:cNvSpPr/>
              <p:nvPr/>
            </p:nvSpPr>
            <p:spPr>
              <a:xfrm>
                <a:off x="2438400" y="4810649"/>
                <a:ext cx="126117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  <a:sym typeface="Symbol"/>
                  </a:rPr>
                  <a:t>y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pq</a:t>
                </a:r>
                <a:endParaRPr lang="en-US"/>
              </a:p>
            </p:txBody>
          </p:sp>
          <p:cxnSp>
            <p:nvCxnSpPr>
              <p:cNvPr id="60" name="Straight Connector 59"/>
              <p:cNvCxnSpPr/>
              <p:nvPr/>
            </p:nvCxnSpPr>
            <p:spPr bwMode="auto">
              <a:xfrm>
                <a:off x="2667000" y="5288870"/>
                <a:ext cx="762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61" name="Rectangle 60"/>
              <p:cNvSpPr/>
              <p:nvPr/>
            </p:nvSpPr>
            <p:spPr>
              <a:xfrm>
                <a:off x="2680182" y="5271479"/>
                <a:ext cx="67261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err="1" smtClean="0">
                    <a:solidFill>
                      <a:srgbClr val="FFFFFF"/>
                    </a:solidFill>
                    <a:latin typeface="Arial" charset="0"/>
                  </a:rPr>
                  <a:t>Dpq</a:t>
                </a:r>
                <a:endParaRPr lang="en-US"/>
              </a:p>
            </p:txBody>
          </p:sp>
        </p:grpSp>
      </p:grpSp>
      <p:grpSp>
        <p:nvGrpSpPr>
          <p:cNvPr id="64" name="Group 63"/>
          <p:cNvGrpSpPr/>
          <p:nvPr/>
        </p:nvGrpSpPr>
        <p:grpSpPr>
          <a:xfrm>
            <a:off x="5243366" y="4306277"/>
            <a:ext cx="3138634" cy="1361551"/>
            <a:chOff x="4489755" y="4262735"/>
            <a:chExt cx="3138634" cy="1361551"/>
          </a:xfrm>
        </p:grpSpPr>
        <p:sp>
          <p:nvSpPr>
            <p:cNvPr id="62" name="Rectangle 61"/>
            <p:cNvSpPr/>
            <p:nvPr/>
          </p:nvSpPr>
          <p:spPr>
            <a:xfrm>
              <a:off x="4489755" y="4262735"/>
              <a:ext cx="3046027" cy="46166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xpq = Dpq sin αpq</a:t>
              </a: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495800" y="5162621"/>
              <a:ext cx="3132589" cy="461665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txBody>
            <a:bodyPr wrap="none">
              <a:spAutoFit/>
            </a:bodyPr>
            <a:lstStyle/>
            <a:p>
              <a:pPr lvl="0" algn="ctr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y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pq = Dpq cos αpq</a:t>
              </a:r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66" name="Right Arrow 65"/>
          <p:cNvSpPr/>
          <p:nvPr/>
        </p:nvSpPr>
        <p:spPr bwMode="auto">
          <a:xfrm>
            <a:off x="3886200" y="4695372"/>
            <a:ext cx="914400" cy="5334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69" name="Group 68"/>
          <p:cNvGrpSpPr/>
          <p:nvPr/>
        </p:nvGrpSpPr>
        <p:grpSpPr>
          <a:xfrm>
            <a:off x="5334000" y="1233714"/>
            <a:ext cx="3581400" cy="2743200"/>
            <a:chOff x="5334000" y="1299865"/>
            <a:chExt cx="3581400" cy="2743200"/>
          </a:xfrm>
        </p:grpSpPr>
        <p:sp>
          <p:nvSpPr>
            <p:cNvPr id="35" name="Right Triangle 34"/>
            <p:cNvSpPr/>
            <p:nvPr/>
          </p:nvSpPr>
          <p:spPr bwMode="auto">
            <a:xfrm flipV="1">
              <a:off x="6538995" y="2132360"/>
              <a:ext cx="2129908" cy="1610370"/>
            </a:xfrm>
            <a:prstGeom prst="rtTriangl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6971936" y="1299865"/>
              <a:ext cx="126117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xpq</a:t>
              </a:r>
              <a:endParaRPr lang="en-US"/>
            </a:p>
          </p:txBody>
        </p:sp>
        <p:sp>
          <p:nvSpPr>
            <p:cNvPr id="37" name="Left Brace 36"/>
            <p:cNvSpPr/>
            <p:nvPr/>
          </p:nvSpPr>
          <p:spPr bwMode="auto">
            <a:xfrm rot="5400000">
              <a:off x="7468381" y="876938"/>
              <a:ext cx="248875" cy="2129908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334000" y="2733151"/>
              <a:ext cx="9906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y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pq</a:t>
              </a:r>
              <a:endParaRPr lang="en-US"/>
            </a:p>
          </p:txBody>
        </p:sp>
        <p:sp>
          <p:nvSpPr>
            <p:cNvPr id="39" name="Left Brace 38"/>
            <p:cNvSpPr/>
            <p:nvPr/>
          </p:nvSpPr>
          <p:spPr bwMode="auto">
            <a:xfrm>
              <a:off x="6270521" y="2132360"/>
              <a:ext cx="212991" cy="1610370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grpSp>
          <p:nvGrpSpPr>
            <p:cNvPr id="43" name="Group 42"/>
            <p:cNvGrpSpPr/>
            <p:nvPr/>
          </p:nvGrpSpPr>
          <p:grpSpPr>
            <a:xfrm>
              <a:off x="6597789" y="2204992"/>
              <a:ext cx="182880" cy="182880"/>
              <a:chOff x="5254979" y="4648200"/>
              <a:chExt cx="200208" cy="183674"/>
            </a:xfrm>
          </p:grpSpPr>
          <p:cxnSp>
            <p:nvCxnSpPr>
              <p:cNvPr id="41" name="Straight Connector 40"/>
              <p:cNvCxnSpPr/>
              <p:nvPr/>
            </p:nvCxnSpPr>
            <p:spPr bwMode="auto">
              <a:xfrm rot="5400000" flipH="1" flipV="1">
                <a:off x="5166360" y="4739640"/>
                <a:ext cx="18288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/>
              <p:cNvCxnSpPr/>
              <p:nvPr/>
            </p:nvCxnSpPr>
            <p:spPr bwMode="auto">
              <a:xfrm rot="10800000" flipH="1" flipV="1">
                <a:off x="5254979" y="4648200"/>
                <a:ext cx="200208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5" name="Rectangle 44"/>
            <p:cNvSpPr/>
            <p:nvPr/>
          </p:nvSpPr>
          <p:spPr>
            <a:xfrm>
              <a:off x="6477000" y="2900065"/>
              <a:ext cx="7489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err="1" smtClean="0">
                  <a:solidFill>
                    <a:srgbClr val="FFFFFF"/>
                  </a:solidFill>
                  <a:latin typeface="Arial" charset="0"/>
                </a:rPr>
                <a:t>αpq</a:t>
              </a:r>
              <a:endParaRPr lang="en-US" sz="2400"/>
            </a:p>
          </p:txBody>
        </p:sp>
        <p:sp>
          <p:nvSpPr>
            <p:cNvPr id="46" name="Arc 45"/>
            <p:cNvSpPr/>
            <p:nvPr/>
          </p:nvSpPr>
          <p:spPr bwMode="auto">
            <a:xfrm rot="20700000">
              <a:off x="6049773" y="2919503"/>
              <a:ext cx="1232625" cy="838201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7633182" y="2823865"/>
              <a:ext cx="67261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err="1" smtClean="0">
                  <a:solidFill>
                    <a:srgbClr val="FFFFFF"/>
                  </a:solidFill>
                  <a:latin typeface="Arial" charset="0"/>
                </a:rPr>
                <a:t>Dpq</a:t>
              </a:r>
              <a:endParaRPr lang="en-US"/>
            </a:p>
          </p:txBody>
        </p:sp>
        <p:sp>
          <p:nvSpPr>
            <p:cNvPr id="67" name="Rectangle 66"/>
            <p:cNvSpPr/>
            <p:nvPr/>
          </p:nvSpPr>
          <p:spPr>
            <a:xfrm>
              <a:off x="6600372" y="3581400"/>
              <a:ext cx="38985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P</a:t>
              </a:r>
              <a:endParaRPr lang="en-US"/>
            </a:p>
          </p:txBody>
        </p:sp>
        <p:sp>
          <p:nvSpPr>
            <p:cNvPr id="68" name="Rectangle 67"/>
            <p:cNvSpPr/>
            <p:nvPr/>
          </p:nvSpPr>
          <p:spPr>
            <a:xfrm>
              <a:off x="8491886" y="2138065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Q</a:t>
              </a:r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50" grpId="0" animBg="1"/>
      <p:bldP spid="6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228600" y="1066800"/>
            <a:ext cx="7850598" cy="1833265"/>
            <a:chOff x="745854" y="1295400"/>
            <a:chExt cx="7850598" cy="1833265"/>
          </a:xfrm>
        </p:grpSpPr>
        <p:sp>
          <p:nvSpPr>
            <p:cNvPr id="6" name="Rectangle 5"/>
            <p:cNvSpPr/>
            <p:nvPr/>
          </p:nvSpPr>
          <p:spPr>
            <a:xfrm>
              <a:off x="762000" y="1295400"/>
              <a:ext cx="77292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Dari hasil pengukuran titik A dan B diperoleh data : </a:t>
              </a: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762000" y="1752600"/>
              <a:ext cx="78344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Jarak AB = 125,057 m  dan azimut AB = 214</a:t>
              </a:r>
              <a:r>
                <a:rPr lang="en-US" sz="2400" b="1" baseline="30000" smtClean="0">
                  <a:solidFill>
                    <a:srgbClr val="FFFFFF"/>
                  </a:solidFill>
                  <a:latin typeface="Arial" charset="0"/>
                </a:rPr>
                <a:t>o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 17’ 08” </a:t>
              </a: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62000" y="2209800"/>
              <a:ext cx="673735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Koordinat titik A = (4.278,123 m, 4.891,567 m)</a:t>
              </a: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745854" y="2667000"/>
              <a:ext cx="35830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Hitung koordinat titik B</a:t>
              </a:r>
              <a:endParaRPr lang="en-US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290286" y="2928258"/>
            <a:ext cx="11256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Jawab</a:t>
            </a:r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319314" y="3338286"/>
            <a:ext cx="7315200" cy="1592997"/>
            <a:chOff x="319314" y="3338286"/>
            <a:chExt cx="7315200" cy="1592997"/>
          </a:xfrm>
        </p:grpSpPr>
        <p:sp>
          <p:nvSpPr>
            <p:cNvPr id="13" name="Rectangle 12"/>
            <p:cNvSpPr/>
            <p:nvPr/>
          </p:nvSpPr>
          <p:spPr>
            <a:xfrm>
              <a:off x="321287" y="3338286"/>
              <a:ext cx="7237027" cy="83099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xab = Dab sin αab = 125,057 m sin 214</a:t>
              </a:r>
              <a:r>
                <a:rPr lang="en-US" sz="2400" b="1" baseline="30000" smtClean="0">
                  <a:solidFill>
                    <a:srgbClr val="FFFFFF"/>
                  </a:solidFill>
                  <a:latin typeface="Arial" charset="0"/>
                </a:rPr>
                <a:t>o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 17’ 08” </a:t>
              </a:r>
            </a:p>
            <a:p>
              <a:pPr lvl="0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          =  - 70,447 m</a:t>
              </a: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19314" y="4100286"/>
              <a:ext cx="7315200" cy="830997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y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ab = Dab cos αab = 125,057 m cos 214</a:t>
              </a:r>
              <a:r>
                <a:rPr lang="en-US" sz="2400" b="1" baseline="30000" smtClean="0">
                  <a:solidFill>
                    <a:srgbClr val="FFFFFF"/>
                  </a:solidFill>
                  <a:latin typeface="Arial" charset="0"/>
                </a:rPr>
                <a:t>o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 17’ 08” </a:t>
              </a:r>
            </a:p>
            <a:p>
              <a:pPr lvl="0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          =  - 103,327 m</a:t>
              </a:r>
              <a:endParaRPr 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8600" y="4967514"/>
            <a:ext cx="8763000" cy="928914"/>
            <a:chOff x="304800" y="4862286"/>
            <a:chExt cx="8763000" cy="928914"/>
          </a:xfrm>
        </p:grpSpPr>
        <p:sp>
          <p:nvSpPr>
            <p:cNvPr id="16" name="Rectangle 15"/>
            <p:cNvSpPr/>
            <p:nvPr/>
          </p:nvSpPr>
          <p:spPr>
            <a:xfrm>
              <a:off x="319314" y="4862286"/>
              <a:ext cx="8534400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Xb = Xa + 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xab = 4.278,123 m + (- 70,447 m) = 4.207,676 m</a:t>
              </a: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04800" y="5329535"/>
              <a:ext cx="8763000" cy="461665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Yb = Ya + y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ab = 4.891,567 m + (- 103,327 m) = 4.788,240 m</a:t>
              </a:r>
            </a:p>
          </p:txBody>
        </p:sp>
      </p:grpSp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3143250" y="190500"/>
            <a:ext cx="2819400" cy="650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j-ea"/>
                <a:cs typeface="+mj-cs"/>
              </a:rPr>
              <a:t>CONTOH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8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124200" y="228600"/>
            <a:ext cx="2819400" cy="6508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j-ea"/>
                <a:cs typeface="+mj-cs"/>
              </a:rPr>
              <a:t>LATIHAN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81000" y="1367135"/>
            <a:ext cx="8194719" cy="1452265"/>
            <a:chOff x="366852" y="1219200"/>
            <a:chExt cx="8194719" cy="1452265"/>
          </a:xfrm>
        </p:grpSpPr>
        <p:sp>
          <p:nvSpPr>
            <p:cNvPr id="8" name="Rectangle 7"/>
            <p:cNvSpPr/>
            <p:nvPr/>
          </p:nvSpPr>
          <p:spPr>
            <a:xfrm>
              <a:off x="762000" y="1705428"/>
              <a:ext cx="77995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Jarak PQ = 326,901 m  dan azimut PQ = 120</a:t>
              </a:r>
              <a:r>
                <a:rPr lang="en-US" sz="2400" b="1" baseline="30000" smtClean="0">
                  <a:solidFill>
                    <a:srgbClr val="FFFFFF"/>
                  </a:solidFill>
                  <a:latin typeface="Arial" charset="0"/>
                </a:rPr>
                <a:t>o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 31’ 14” </a:t>
              </a:r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66852" y="1219200"/>
              <a:ext cx="718562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dirty="0" smtClean="0">
                  <a:solidFill>
                    <a:srgbClr val="FFFFFF"/>
                  </a:solidFill>
                  <a:latin typeface="Arial" charset="0"/>
                </a:rPr>
                <a:t>1.  </a:t>
              </a:r>
              <a:r>
                <a:rPr lang="en-US" sz="2400" b="1" baseline="0" dirty="0" err="1" smtClean="0">
                  <a:solidFill>
                    <a:srgbClr val="FFFFFF"/>
                  </a:solidFill>
                  <a:latin typeface="Arial" charset="0"/>
                </a:rPr>
                <a:t>Koordinat</a:t>
              </a:r>
              <a:r>
                <a:rPr lang="en-US" sz="2400" b="1" baseline="0" dirty="0" smtClean="0">
                  <a:solidFill>
                    <a:srgbClr val="FFFFFF"/>
                  </a:solidFill>
                  <a:latin typeface="Arial" charset="0"/>
                </a:rPr>
                <a:t> </a:t>
              </a:r>
              <a:r>
                <a:rPr lang="en-US" sz="2400" b="1" baseline="0" dirty="0" err="1" smtClean="0">
                  <a:solidFill>
                    <a:srgbClr val="FFFFFF"/>
                  </a:solidFill>
                  <a:latin typeface="Arial" charset="0"/>
                </a:rPr>
                <a:t>titik</a:t>
              </a:r>
              <a:r>
                <a:rPr lang="en-US" sz="2400" b="1" baseline="0" dirty="0" smtClean="0">
                  <a:solidFill>
                    <a:srgbClr val="FFFFFF"/>
                  </a:solidFill>
                  <a:latin typeface="Arial" charset="0"/>
                </a:rPr>
                <a:t> Q = (5.167,664 m, 3.119,902 m)</a:t>
              </a:r>
              <a:endParaRPr lang="en-US" dirty="0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749850" y="2209800"/>
              <a:ext cx="356540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Hitung koordinat titik P</a:t>
              </a:r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81000" y="3195935"/>
            <a:ext cx="8194719" cy="1452265"/>
            <a:chOff x="366852" y="1219200"/>
            <a:chExt cx="8194719" cy="1452265"/>
          </a:xfrm>
        </p:grpSpPr>
        <p:sp>
          <p:nvSpPr>
            <p:cNvPr id="12" name="Rectangle 11"/>
            <p:cNvSpPr/>
            <p:nvPr/>
          </p:nvSpPr>
          <p:spPr>
            <a:xfrm>
              <a:off x="762000" y="1705428"/>
              <a:ext cx="77995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Jarak PQ = 310,772 m  dan azimut PQ = 283</a:t>
              </a:r>
              <a:r>
                <a:rPr lang="en-US" sz="2400" b="1" baseline="30000" smtClean="0">
                  <a:solidFill>
                    <a:srgbClr val="FFFFFF"/>
                  </a:solidFill>
                  <a:latin typeface="Arial" charset="0"/>
                </a:rPr>
                <a:t>o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 50’ 44” </a:t>
              </a:r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366852" y="1219200"/>
              <a:ext cx="716337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2.  Koordinat titik P = (9.072,431 m, 3.321,998 m)</a:t>
              </a:r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49850" y="2209800"/>
              <a:ext cx="359906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Hitung koordinat titik Q</a:t>
              </a:r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80886" y="76200"/>
            <a:ext cx="6553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baseline="0" smtClean="0">
                <a:solidFill>
                  <a:srgbClr val="FFFF00"/>
                </a:solidFill>
                <a:latin typeface="Arial" charset="0"/>
              </a:rPr>
              <a:t>Transformasi Koordinat dari Kartesian ke Kutub</a:t>
            </a:r>
            <a:endParaRPr lang="en-US" sz="3600">
              <a:solidFill>
                <a:srgbClr val="FFFF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09600" y="1290935"/>
            <a:ext cx="4192868" cy="2895599"/>
            <a:chOff x="762000" y="1748135"/>
            <a:chExt cx="4192868" cy="2895599"/>
          </a:xfrm>
        </p:grpSpPr>
        <p:grpSp>
          <p:nvGrpSpPr>
            <p:cNvPr id="7" name="Group 28"/>
            <p:cNvGrpSpPr/>
            <p:nvPr/>
          </p:nvGrpSpPr>
          <p:grpSpPr>
            <a:xfrm>
              <a:off x="1375230" y="2362200"/>
              <a:ext cx="3579638" cy="1723572"/>
              <a:chOff x="1960457" y="2300514"/>
              <a:chExt cx="3579638" cy="1723572"/>
            </a:xfrm>
          </p:grpSpPr>
          <p:sp>
            <p:nvSpPr>
              <p:cNvPr id="17" name="Arc 16"/>
              <p:cNvSpPr/>
              <p:nvPr/>
            </p:nvSpPr>
            <p:spPr bwMode="auto">
              <a:xfrm>
                <a:off x="1960457" y="2752383"/>
                <a:ext cx="1232625" cy="838201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grpSp>
            <p:nvGrpSpPr>
              <p:cNvPr id="18" name="Group 27"/>
              <p:cNvGrpSpPr/>
              <p:nvPr/>
            </p:nvGrpSpPr>
            <p:grpSpPr>
              <a:xfrm>
                <a:off x="2266840" y="2300514"/>
                <a:ext cx="3273255" cy="1723572"/>
                <a:chOff x="2276189" y="2274084"/>
                <a:chExt cx="3273255" cy="1723572"/>
              </a:xfrm>
            </p:grpSpPr>
            <p:cxnSp>
              <p:nvCxnSpPr>
                <p:cNvPr id="19" name="Straight Connector 18"/>
                <p:cNvCxnSpPr/>
                <p:nvPr/>
              </p:nvCxnSpPr>
              <p:spPr bwMode="auto">
                <a:xfrm flipV="1">
                  <a:off x="2558142" y="2523782"/>
                  <a:ext cx="1554480" cy="0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0" name="Straight Connector 19"/>
                <p:cNvCxnSpPr/>
                <p:nvPr/>
              </p:nvCxnSpPr>
              <p:spPr bwMode="auto">
                <a:xfrm rot="5400000" flipH="1" flipV="1">
                  <a:off x="2040722" y="3043314"/>
                  <a:ext cx="1040428" cy="1365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21" name="Straight Connector 20"/>
                <p:cNvCxnSpPr/>
                <p:nvPr/>
              </p:nvCxnSpPr>
              <p:spPr bwMode="auto">
                <a:xfrm flipV="1">
                  <a:off x="2543048" y="2551079"/>
                  <a:ext cx="1571818" cy="100584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22" name="Rectangle 14"/>
                <p:cNvSpPr/>
                <p:nvPr/>
              </p:nvSpPr>
              <p:spPr>
                <a:xfrm>
                  <a:off x="2276189" y="3535991"/>
                  <a:ext cx="141594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b="1" baseline="0" smtClean="0">
                      <a:solidFill>
                        <a:srgbClr val="FFFFFF"/>
                      </a:solidFill>
                      <a:latin typeface="Arial" charset="0"/>
                    </a:rPr>
                    <a:t>P (</a:t>
                  </a:r>
                  <a:r>
                    <a:rPr lang="en-US" sz="2400" b="1" baseline="0" err="1" smtClean="0">
                      <a:solidFill>
                        <a:srgbClr val="FFFFFF"/>
                      </a:solidFill>
                      <a:latin typeface="Arial" charset="0"/>
                    </a:rPr>
                    <a:t>xp</a:t>
                  </a:r>
                  <a:r>
                    <a:rPr lang="en-US" sz="2400" b="1" baseline="0" smtClean="0">
                      <a:solidFill>
                        <a:srgbClr val="FFFFFF"/>
                      </a:solidFill>
                      <a:latin typeface="Arial" charset="0"/>
                    </a:rPr>
                    <a:t>, </a:t>
                  </a:r>
                  <a:r>
                    <a:rPr lang="en-US" sz="2400" b="1" baseline="0" err="1" smtClean="0">
                      <a:solidFill>
                        <a:srgbClr val="FFFFFF"/>
                      </a:solidFill>
                      <a:latin typeface="Arial" charset="0"/>
                    </a:rPr>
                    <a:t>yp</a:t>
                  </a:r>
                  <a:r>
                    <a:rPr lang="en-US" sz="2400" b="1" baseline="0" smtClean="0">
                      <a:solidFill>
                        <a:srgbClr val="FFFFFF"/>
                      </a:solidFill>
                      <a:latin typeface="Arial" charset="0"/>
                    </a:rPr>
                    <a:t>) </a:t>
                  </a:r>
                  <a:endParaRPr lang="en-US"/>
                </a:p>
              </p:txBody>
            </p:sp>
            <p:sp>
              <p:nvSpPr>
                <p:cNvPr id="23" name="Rectangle 22"/>
                <p:cNvSpPr/>
                <p:nvPr/>
              </p:nvSpPr>
              <p:spPr>
                <a:xfrm>
                  <a:off x="4099776" y="2274084"/>
                  <a:ext cx="1449668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b="1" baseline="0" smtClean="0">
                      <a:solidFill>
                        <a:srgbClr val="FFFFFF"/>
                      </a:solidFill>
                      <a:latin typeface="Arial" charset="0"/>
                    </a:rPr>
                    <a:t>Q (</a:t>
                  </a:r>
                  <a:r>
                    <a:rPr lang="en-US" sz="2400" b="1" baseline="0" err="1" smtClean="0">
                      <a:solidFill>
                        <a:srgbClr val="FFFFFF"/>
                      </a:solidFill>
                      <a:latin typeface="Arial" charset="0"/>
                    </a:rPr>
                    <a:t>xq</a:t>
                  </a:r>
                  <a:r>
                    <a:rPr lang="en-US" sz="2400" b="1" baseline="0" smtClean="0">
                      <a:solidFill>
                        <a:srgbClr val="FFFFFF"/>
                      </a:solidFill>
                      <a:latin typeface="Arial" charset="0"/>
                    </a:rPr>
                    <a:t>, </a:t>
                  </a:r>
                  <a:r>
                    <a:rPr lang="en-US" sz="2400" b="1" baseline="0" err="1" smtClean="0">
                      <a:solidFill>
                        <a:srgbClr val="FFFFFF"/>
                      </a:solidFill>
                      <a:latin typeface="Arial" charset="0"/>
                    </a:rPr>
                    <a:t>yq</a:t>
                  </a:r>
                  <a:r>
                    <a:rPr lang="en-US" sz="2400" b="1" baseline="0" smtClean="0">
                      <a:solidFill>
                        <a:srgbClr val="FFFFFF"/>
                      </a:solidFill>
                      <a:latin typeface="Arial" charset="0"/>
                    </a:rPr>
                    <a:t>) </a:t>
                  </a:r>
                  <a:endParaRPr lang="en-US"/>
                </a:p>
              </p:txBody>
            </p:sp>
            <p:sp>
              <p:nvSpPr>
                <p:cNvPr id="24" name="Rectangle 23"/>
                <p:cNvSpPr/>
                <p:nvPr/>
              </p:nvSpPr>
              <p:spPr>
                <a:xfrm>
                  <a:off x="2488454" y="2803019"/>
                  <a:ext cx="748923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b="1" baseline="0" err="1" smtClean="0">
                      <a:solidFill>
                        <a:srgbClr val="FFFFFF"/>
                      </a:solidFill>
                      <a:latin typeface="Arial" charset="0"/>
                    </a:rPr>
                    <a:t>αpq</a:t>
                  </a:r>
                  <a:endParaRPr lang="en-US" sz="2400"/>
                </a:p>
              </p:txBody>
            </p:sp>
            <p:sp>
              <p:nvSpPr>
                <p:cNvPr id="25" name="Rectangle 24"/>
                <p:cNvSpPr/>
                <p:nvPr/>
              </p:nvSpPr>
              <p:spPr>
                <a:xfrm>
                  <a:off x="3266805" y="2976518"/>
                  <a:ext cx="672618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b="1" baseline="0" err="1" smtClean="0">
                      <a:solidFill>
                        <a:srgbClr val="FFFFFF"/>
                      </a:solidFill>
                      <a:latin typeface="Arial" charset="0"/>
                    </a:rPr>
                    <a:t>Dpq</a:t>
                  </a:r>
                  <a:endParaRPr lang="en-US"/>
                </a:p>
              </p:txBody>
            </p:sp>
          </p:grpSp>
        </p:grpSp>
        <p:cxnSp>
          <p:nvCxnSpPr>
            <p:cNvPr id="8" name="Straight Connector 7"/>
            <p:cNvCxnSpPr/>
            <p:nvPr/>
          </p:nvCxnSpPr>
          <p:spPr bwMode="auto">
            <a:xfrm flipV="1">
              <a:off x="1186279" y="4186535"/>
              <a:ext cx="292608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 rot="5400000" flipH="1" flipV="1">
              <a:off x="285476" y="3322320"/>
              <a:ext cx="219456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  <p:sp>
          <p:nvSpPr>
            <p:cNvPr id="10" name="Rectangle 9"/>
            <p:cNvSpPr/>
            <p:nvPr/>
          </p:nvSpPr>
          <p:spPr>
            <a:xfrm>
              <a:off x="3576352" y="3719286"/>
              <a:ext cx="95250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Sb X </a:t>
              </a:r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963652" y="1748135"/>
              <a:ext cx="94134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Sb Y </a:t>
              </a:r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043564" y="4182069"/>
              <a:ext cx="3640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O</a:t>
              </a:r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282370" y="1937658"/>
              <a:ext cx="92044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xpq</a:t>
              </a:r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62000" y="2862107"/>
              <a:ext cx="92044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y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pq</a:t>
              </a:r>
              <a:endParaRPr lang="en-US"/>
            </a:p>
          </p:txBody>
        </p:sp>
        <p:sp>
          <p:nvSpPr>
            <p:cNvPr id="15" name="Left Brace 14"/>
            <p:cNvSpPr/>
            <p:nvPr/>
          </p:nvSpPr>
          <p:spPr bwMode="auto">
            <a:xfrm>
              <a:off x="1723572" y="2605314"/>
              <a:ext cx="155448" cy="1005840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16" name="Left Brace 15"/>
            <p:cNvSpPr/>
            <p:nvPr/>
          </p:nvSpPr>
          <p:spPr bwMode="auto">
            <a:xfrm rot="5400000">
              <a:off x="2668380" y="1695342"/>
              <a:ext cx="155448" cy="1554480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26" name="Right Arrow 25"/>
          <p:cNvSpPr/>
          <p:nvPr/>
        </p:nvSpPr>
        <p:spPr bwMode="auto">
          <a:xfrm>
            <a:off x="4267200" y="2667000"/>
            <a:ext cx="914400" cy="5334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5334000" y="1233714"/>
            <a:ext cx="3581400" cy="2743200"/>
            <a:chOff x="5334000" y="1299865"/>
            <a:chExt cx="3581400" cy="2743200"/>
          </a:xfrm>
        </p:grpSpPr>
        <p:sp>
          <p:nvSpPr>
            <p:cNvPr id="43" name="Right Triangle 42"/>
            <p:cNvSpPr/>
            <p:nvPr/>
          </p:nvSpPr>
          <p:spPr bwMode="auto">
            <a:xfrm flipV="1">
              <a:off x="6538995" y="2132360"/>
              <a:ext cx="2129908" cy="1610370"/>
            </a:xfrm>
            <a:prstGeom prst="rtTriangl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6971936" y="1299865"/>
              <a:ext cx="126117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xpq</a:t>
              </a:r>
              <a:endParaRPr lang="en-US"/>
            </a:p>
          </p:txBody>
        </p:sp>
        <p:sp>
          <p:nvSpPr>
            <p:cNvPr id="45" name="Left Brace 44"/>
            <p:cNvSpPr/>
            <p:nvPr/>
          </p:nvSpPr>
          <p:spPr bwMode="auto">
            <a:xfrm rot="5400000">
              <a:off x="7468381" y="876938"/>
              <a:ext cx="248875" cy="2129908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6" name="Rectangle 45"/>
            <p:cNvSpPr/>
            <p:nvPr/>
          </p:nvSpPr>
          <p:spPr>
            <a:xfrm>
              <a:off x="5334000" y="2733151"/>
              <a:ext cx="9906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y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pq</a:t>
              </a:r>
              <a:endParaRPr lang="en-US"/>
            </a:p>
          </p:txBody>
        </p:sp>
        <p:sp>
          <p:nvSpPr>
            <p:cNvPr id="47" name="Left Brace 46"/>
            <p:cNvSpPr/>
            <p:nvPr/>
          </p:nvSpPr>
          <p:spPr bwMode="auto">
            <a:xfrm>
              <a:off x="6270521" y="2132360"/>
              <a:ext cx="212991" cy="1610370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grpSp>
          <p:nvGrpSpPr>
            <p:cNvPr id="48" name="Group 42"/>
            <p:cNvGrpSpPr/>
            <p:nvPr/>
          </p:nvGrpSpPr>
          <p:grpSpPr>
            <a:xfrm>
              <a:off x="6599259" y="2204992"/>
              <a:ext cx="182936" cy="182880"/>
              <a:chOff x="5254979" y="4648200"/>
              <a:chExt cx="200208" cy="183674"/>
            </a:xfrm>
          </p:grpSpPr>
          <p:cxnSp>
            <p:nvCxnSpPr>
              <p:cNvPr id="54" name="Straight Connector 53"/>
              <p:cNvCxnSpPr/>
              <p:nvPr/>
            </p:nvCxnSpPr>
            <p:spPr bwMode="auto">
              <a:xfrm rot="5400000" flipH="1" flipV="1">
                <a:off x="5166360" y="4739640"/>
                <a:ext cx="18288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55" name="Straight Connector 54"/>
              <p:cNvCxnSpPr/>
              <p:nvPr/>
            </p:nvCxnSpPr>
            <p:spPr bwMode="auto">
              <a:xfrm rot="10800000" flipH="1" flipV="1">
                <a:off x="5254979" y="4648200"/>
                <a:ext cx="200208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49" name="Rectangle 44"/>
            <p:cNvSpPr/>
            <p:nvPr/>
          </p:nvSpPr>
          <p:spPr>
            <a:xfrm>
              <a:off x="6477000" y="2900065"/>
              <a:ext cx="7489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err="1" smtClean="0">
                  <a:solidFill>
                    <a:srgbClr val="FFFFFF"/>
                  </a:solidFill>
                  <a:latin typeface="Arial" charset="0"/>
                </a:rPr>
                <a:t>αpq</a:t>
              </a:r>
              <a:endParaRPr lang="en-US" sz="2400"/>
            </a:p>
          </p:txBody>
        </p:sp>
        <p:sp>
          <p:nvSpPr>
            <p:cNvPr id="50" name="Arc 49"/>
            <p:cNvSpPr/>
            <p:nvPr/>
          </p:nvSpPr>
          <p:spPr bwMode="auto">
            <a:xfrm rot="20700000">
              <a:off x="6049773" y="2919503"/>
              <a:ext cx="1232625" cy="838201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7633182" y="2823865"/>
              <a:ext cx="67261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err="1" smtClean="0">
                  <a:solidFill>
                    <a:srgbClr val="FFFFFF"/>
                  </a:solidFill>
                  <a:latin typeface="Arial" charset="0"/>
                </a:rPr>
                <a:t>Dpq</a:t>
              </a:r>
              <a:endParaRPr lang="en-US"/>
            </a:p>
          </p:txBody>
        </p:sp>
        <p:sp>
          <p:nvSpPr>
            <p:cNvPr id="52" name="Rectangle 51"/>
            <p:cNvSpPr/>
            <p:nvPr/>
          </p:nvSpPr>
          <p:spPr>
            <a:xfrm>
              <a:off x="6600372" y="3581400"/>
              <a:ext cx="38985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P</a:t>
              </a:r>
              <a:endParaRPr lang="en-US"/>
            </a:p>
          </p:txBody>
        </p:sp>
        <p:sp>
          <p:nvSpPr>
            <p:cNvPr id="53" name="Rectangle 52"/>
            <p:cNvSpPr/>
            <p:nvPr/>
          </p:nvSpPr>
          <p:spPr>
            <a:xfrm>
              <a:off x="8491886" y="2138065"/>
              <a:ext cx="42351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Q</a:t>
              </a:r>
              <a:endParaRPr lang="en-US"/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71810" y="4413181"/>
            <a:ext cx="4581190" cy="1454219"/>
            <a:chOff x="371810" y="4413181"/>
            <a:chExt cx="4581190" cy="1454219"/>
          </a:xfrm>
        </p:grpSpPr>
        <p:grpSp>
          <p:nvGrpSpPr>
            <p:cNvPr id="59" name="Group 58"/>
            <p:cNvGrpSpPr/>
            <p:nvPr/>
          </p:nvGrpSpPr>
          <p:grpSpPr>
            <a:xfrm>
              <a:off x="381154" y="4413181"/>
              <a:ext cx="3549370" cy="471714"/>
              <a:chOff x="914400" y="4709886"/>
              <a:chExt cx="3549370" cy="471714"/>
            </a:xfrm>
          </p:grpSpPr>
          <p:sp>
            <p:nvSpPr>
              <p:cNvPr id="56" name="Rectangle 55"/>
              <p:cNvSpPr/>
              <p:nvPr/>
            </p:nvSpPr>
            <p:spPr>
              <a:xfrm>
                <a:off x="914400" y="4719935"/>
                <a:ext cx="354937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Dpq = 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  <a:sym typeface="Symbol"/>
                  </a:rPr>
                  <a:t> 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xpq</a:t>
                </a:r>
                <a:r>
                  <a:rPr lang="en-US" sz="2400" b="1" baseline="30000" smtClean="0">
                    <a:solidFill>
                      <a:srgbClr val="FFFFFF"/>
                    </a:solidFill>
                    <a:latin typeface="Arial" charset="0"/>
                  </a:rPr>
                  <a:t>2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 + 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  <a:sym typeface="Symbol"/>
                  </a:rPr>
                  <a:t>y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pq</a:t>
                </a:r>
                <a:r>
                  <a:rPr lang="en-US" sz="2400" b="1" baseline="30000" smtClean="0">
                    <a:solidFill>
                      <a:srgbClr val="FFFFFF"/>
                    </a:solidFill>
                    <a:latin typeface="Arial" charset="0"/>
                  </a:rPr>
                  <a:t>2</a:t>
                </a:r>
                <a:endParaRPr lang="en-US" baseline="30000" smtClean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58" name="Straight Connector 57"/>
              <p:cNvCxnSpPr/>
              <p:nvPr/>
            </p:nvCxnSpPr>
            <p:spPr bwMode="auto">
              <a:xfrm flipV="1">
                <a:off x="2195286" y="4709886"/>
                <a:ext cx="210312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72" name="Group 71"/>
            <p:cNvGrpSpPr/>
            <p:nvPr/>
          </p:nvGrpSpPr>
          <p:grpSpPr>
            <a:xfrm>
              <a:off x="371810" y="5405735"/>
              <a:ext cx="4581190" cy="461665"/>
              <a:chOff x="914400" y="4719935"/>
              <a:chExt cx="4581190" cy="461665"/>
            </a:xfrm>
          </p:grpSpPr>
          <p:sp>
            <p:nvSpPr>
              <p:cNvPr id="73" name="Rectangle 72"/>
              <p:cNvSpPr/>
              <p:nvPr/>
            </p:nvSpPr>
            <p:spPr>
              <a:xfrm>
                <a:off x="914400" y="4719935"/>
                <a:ext cx="458119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Dpq = 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  <a:sym typeface="Symbol"/>
                  </a:rPr>
                  <a:t> (Xq – Xp)</a:t>
                </a:r>
                <a:r>
                  <a:rPr lang="en-US" sz="2400" b="1" baseline="30000" smtClean="0">
                    <a:solidFill>
                      <a:srgbClr val="FFFFFF"/>
                    </a:solidFill>
                    <a:latin typeface="Arial" charset="0"/>
                  </a:rPr>
                  <a:t>2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 + (Yq – Yp)</a:t>
                </a:r>
                <a:r>
                  <a:rPr lang="en-US" sz="2400" b="1" baseline="30000" smtClean="0">
                    <a:solidFill>
                      <a:srgbClr val="FFFFFF"/>
                    </a:solidFill>
                    <a:latin typeface="Arial" charset="0"/>
                  </a:rPr>
                  <a:t>2</a:t>
                </a:r>
                <a:endParaRPr lang="en-US" baseline="30000" smtClean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74" name="Straight Connector 73"/>
              <p:cNvCxnSpPr/>
              <p:nvPr/>
            </p:nvCxnSpPr>
            <p:spPr bwMode="auto">
              <a:xfrm flipV="1">
                <a:off x="2166258" y="4724400"/>
                <a:ext cx="310896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60" name="Group 59"/>
          <p:cNvGrpSpPr/>
          <p:nvPr/>
        </p:nvGrpSpPr>
        <p:grpSpPr>
          <a:xfrm>
            <a:off x="5515428" y="4191000"/>
            <a:ext cx="2804886" cy="1942123"/>
            <a:chOff x="5515428" y="4191000"/>
            <a:chExt cx="2804886" cy="1942123"/>
          </a:xfrm>
        </p:grpSpPr>
        <p:grpSp>
          <p:nvGrpSpPr>
            <p:cNvPr id="61" name="Group 55"/>
            <p:cNvGrpSpPr/>
            <p:nvPr/>
          </p:nvGrpSpPr>
          <p:grpSpPr>
            <a:xfrm>
              <a:off x="5515582" y="4191000"/>
              <a:ext cx="2714018" cy="922495"/>
              <a:chOff x="985552" y="4810649"/>
              <a:chExt cx="2714018" cy="922495"/>
            </a:xfrm>
          </p:grpSpPr>
          <p:sp>
            <p:nvSpPr>
              <p:cNvPr id="67" name="Rectangle 66"/>
              <p:cNvSpPr/>
              <p:nvPr/>
            </p:nvSpPr>
            <p:spPr>
              <a:xfrm>
                <a:off x="985552" y="5024735"/>
                <a:ext cx="181492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tan αpq =   </a:t>
                </a:r>
                <a:endParaRPr lang="en-US"/>
              </a:p>
            </p:txBody>
          </p:sp>
          <p:sp>
            <p:nvSpPr>
              <p:cNvPr id="68" name="Rectangle 67"/>
              <p:cNvSpPr/>
              <p:nvPr/>
            </p:nvSpPr>
            <p:spPr>
              <a:xfrm>
                <a:off x="2438400" y="4810649"/>
                <a:ext cx="126117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  <a:sym typeface="Symbol"/>
                  </a:rPr>
                  <a:t>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xpq</a:t>
                </a:r>
                <a:endParaRPr lang="en-US"/>
              </a:p>
            </p:txBody>
          </p:sp>
          <p:cxnSp>
            <p:nvCxnSpPr>
              <p:cNvPr id="69" name="Straight Connector 68"/>
              <p:cNvCxnSpPr/>
              <p:nvPr/>
            </p:nvCxnSpPr>
            <p:spPr bwMode="auto">
              <a:xfrm>
                <a:off x="2667000" y="5288870"/>
                <a:ext cx="762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70" name="Rectangle 69"/>
              <p:cNvSpPr/>
              <p:nvPr/>
            </p:nvSpPr>
            <p:spPr>
              <a:xfrm>
                <a:off x="2614780" y="5271479"/>
                <a:ext cx="9204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  <a:sym typeface="Symbol"/>
                  </a:rPr>
                  <a:t>y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pq</a:t>
                </a:r>
                <a:endParaRPr lang="en-US" sz="2400" smtClean="0"/>
              </a:p>
            </p:txBody>
          </p:sp>
        </p:grpSp>
        <p:grpSp>
          <p:nvGrpSpPr>
            <p:cNvPr id="75" name="Group 55"/>
            <p:cNvGrpSpPr/>
            <p:nvPr/>
          </p:nvGrpSpPr>
          <p:grpSpPr>
            <a:xfrm>
              <a:off x="5515428" y="5188019"/>
              <a:ext cx="2804886" cy="945104"/>
              <a:chOff x="985552" y="4810649"/>
              <a:chExt cx="2804886" cy="945104"/>
            </a:xfrm>
          </p:grpSpPr>
          <p:sp>
            <p:nvSpPr>
              <p:cNvPr id="76" name="Rectangle 75"/>
              <p:cNvSpPr/>
              <p:nvPr/>
            </p:nvSpPr>
            <p:spPr>
              <a:xfrm>
                <a:off x="985552" y="5024735"/>
                <a:ext cx="181492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tan αpq =   </a:t>
                </a:r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2529268" y="4810649"/>
                <a:ext cx="126117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  <a:sym typeface="Symbol"/>
                  </a:rPr>
                  <a:t>Xq - Xp</a:t>
                </a:r>
                <a:endParaRPr lang="en-US"/>
              </a:p>
            </p:txBody>
          </p:sp>
          <p:cxnSp>
            <p:nvCxnSpPr>
              <p:cNvPr id="78" name="Straight Connector 77"/>
              <p:cNvCxnSpPr/>
              <p:nvPr/>
            </p:nvCxnSpPr>
            <p:spPr bwMode="auto">
              <a:xfrm>
                <a:off x="2589382" y="5288870"/>
                <a:ext cx="109728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79" name="Rectangle 78"/>
              <p:cNvSpPr/>
              <p:nvPr/>
            </p:nvSpPr>
            <p:spPr>
              <a:xfrm>
                <a:off x="2571392" y="5294088"/>
                <a:ext cx="11972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  <a:sym typeface="Symbol"/>
                  </a:rPr>
                  <a:t>Yq - Yp</a:t>
                </a:r>
                <a:endParaRPr lang="en-US" sz="2400" smtClean="0"/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23258" y="268069"/>
            <a:ext cx="702491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baseline="0" smtClean="0">
                <a:solidFill>
                  <a:srgbClr val="FFFF00"/>
                </a:solidFill>
                <a:latin typeface="Arial" charset="0"/>
              </a:rPr>
              <a:t>Ketentuan Perhitungan Azimut</a:t>
            </a:r>
            <a:endParaRPr lang="en-US" sz="3600">
              <a:solidFill>
                <a:srgbClr val="FFFF00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838200" y="1219200"/>
          <a:ext cx="7696200" cy="2286000"/>
        </p:xfrm>
        <a:graphic>
          <a:graphicData uri="http://schemas.openxmlformats.org/drawingml/2006/table">
            <a:tbl>
              <a:tblPr firstRow="1">
                <a:tableStyleId>{616DA210-FB5B-4158-B5E0-FEB733F419BA}</a:tableStyleId>
              </a:tblPr>
              <a:tblGrid>
                <a:gridCol w="1676400"/>
                <a:gridCol w="1524000"/>
                <a:gridCol w="1600200"/>
                <a:gridCol w="2895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rgbClr val="FFFF00"/>
                          </a:solidFill>
                        </a:rPr>
                        <a:t>Xq – Xp </a:t>
                      </a:r>
                      <a:endParaRPr lang="en-US" sz="240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rgbClr val="FFFF00"/>
                          </a:solidFill>
                        </a:rPr>
                        <a:t>Yq – Yp </a:t>
                      </a:r>
                      <a:endParaRPr lang="en-US" sz="240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rgbClr val="FFFF00"/>
                          </a:solidFill>
                        </a:rPr>
                        <a:t>Kuadran</a:t>
                      </a:r>
                      <a:endParaRPr lang="en-US" sz="240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>
                          <a:solidFill>
                            <a:srgbClr val="FFFF00"/>
                          </a:solidFill>
                        </a:rPr>
                        <a:t>Azimut</a:t>
                      </a:r>
                      <a:endParaRPr lang="en-US" sz="2400">
                        <a:solidFill>
                          <a:srgbClr val="FFFF00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positip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positip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I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400" smtClean="0"/>
                        <a:t>α</a:t>
                      </a:r>
                      <a:r>
                        <a:rPr lang="en-US" sz="2400" smtClean="0"/>
                        <a:t>pq</a:t>
                      </a:r>
                      <a:endParaRPr lang="en-US" sz="2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positip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negatip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II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smtClean="0"/>
                        <a:t>α</a:t>
                      </a:r>
                      <a:r>
                        <a:rPr lang="en-US" sz="2400" smtClean="0"/>
                        <a:t>pq</a:t>
                      </a:r>
                      <a:r>
                        <a:rPr lang="en-US" sz="2400" baseline="0" smtClean="0"/>
                        <a:t> (neg) + 180</a:t>
                      </a:r>
                      <a:r>
                        <a:rPr lang="en-US" sz="2400" baseline="30000" smtClean="0"/>
                        <a:t>o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negatip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negatip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III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smtClean="0"/>
                        <a:t>α</a:t>
                      </a:r>
                      <a:r>
                        <a:rPr lang="en-US" sz="2400" smtClean="0"/>
                        <a:t>pq</a:t>
                      </a:r>
                      <a:r>
                        <a:rPr lang="en-US" sz="2400" baseline="0" smtClean="0"/>
                        <a:t> (pos) + 180</a:t>
                      </a:r>
                      <a:r>
                        <a:rPr lang="en-US" sz="2400" baseline="30000" smtClean="0"/>
                        <a:t>o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negatip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positip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smtClean="0"/>
                        <a:t>IV</a:t>
                      </a:r>
                      <a:endParaRPr lang="en-US" sz="2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400" smtClean="0"/>
                        <a:t>α</a:t>
                      </a:r>
                      <a:r>
                        <a:rPr lang="en-US" sz="2400" smtClean="0"/>
                        <a:t>pq</a:t>
                      </a:r>
                      <a:r>
                        <a:rPr lang="en-US" sz="2400" baseline="0" smtClean="0"/>
                        <a:t> (neg) + 360</a:t>
                      </a:r>
                      <a:r>
                        <a:rPr lang="en-US" sz="2400" baseline="30000" smtClean="0"/>
                        <a:t>o</a:t>
                      </a:r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132" name="Group 131"/>
          <p:cNvGrpSpPr/>
          <p:nvPr/>
        </p:nvGrpSpPr>
        <p:grpSpPr>
          <a:xfrm>
            <a:off x="132135" y="3806370"/>
            <a:ext cx="1935121" cy="1999475"/>
            <a:chOff x="132135" y="3806370"/>
            <a:chExt cx="1935121" cy="1999475"/>
          </a:xfrm>
        </p:grpSpPr>
        <p:grpSp>
          <p:nvGrpSpPr>
            <p:cNvPr id="110" name="Group 109"/>
            <p:cNvGrpSpPr/>
            <p:nvPr/>
          </p:nvGrpSpPr>
          <p:grpSpPr>
            <a:xfrm>
              <a:off x="132135" y="3806370"/>
              <a:ext cx="1935121" cy="1561123"/>
              <a:chOff x="132135" y="3806370"/>
              <a:chExt cx="1935121" cy="1561123"/>
            </a:xfrm>
          </p:grpSpPr>
          <p:grpSp>
            <p:nvGrpSpPr>
              <p:cNvPr id="89" name="Group 88"/>
              <p:cNvGrpSpPr/>
              <p:nvPr/>
            </p:nvGrpSpPr>
            <p:grpSpPr>
              <a:xfrm>
                <a:off x="132135" y="3810000"/>
                <a:ext cx="1863192" cy="1371600"/>
                <a:chOff x="132135" y="3810000"/>
                <a:chExt cx="1863192" cy="1371600"/>
              </a:xfrm>
            </p:grpSpPr>
            <p:cxnSp>
              <p:nvCxnSpPr>
                <p:cNvPr id="61" name="Straight Connector 60"/>
                <p:cNvCxnSpPr/>
                <p:nvPr/>
              </p:nvCxnSpPr>
              <p:spPr bwMode="auto">
                <a:xfrm flipV="1">
                  <a:off x="440847" y="4948535"/>
                  <a:ext cx="1554480" cy="0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</p:spPr>
            </p:cxnSp>
            <p:cxnSp>
              <p:nvCxnSpPr>
                <p:cNvPr id="62" name="Straight Connector 61"/>
                <p:cNvCxnSpPr/>
                <p:nvPr/>
              </p:nvCxnSpPr>
              <p:spPr bwMode="auto">
                <a:xfrm rot="5400000" flipH="1" flipV="1">
                  <a:off x="-48476" y="4495800"/>
                  <a:ext cx="1371600" cy="0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</p:spPr>
            </p:cxnSp>
            <p:cxnSp>
              <p:nvCxnSpPr>
                <p:cNvPr id="60" name="Straight Connector 59"/>
                <p:cNvCxnSpPr/>
                <p:nvPr/>
              </p:nvCxnSpPr>
              <p:spPr bwMode="auto">
                <a:xfrm flipV="1">
                  <a:off x="655196" y="4191000"/>
                  <a:ext cx="1097280" cy="73152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sp>
              <p:nvSpPr>
                <p:cNvPr id="70" name="Arc 69"/>
                <p:cNvSpPr/>
                <p:nvPr/>
              </p:nvSpPr>
              <p:spPr bwMode="auto">
                <a:xfrm rot="600000">
                  <a:off x="132135" y="4299858"/>
                  <a:ext cx="914400" cy="533400"/>
                </a:xfrm>
                <a:prstGeom prst="arc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</p:grpSp>
          <p:sp>
            <p:nvSpPr>
              <p:cNvPr id="72" name="Rectangle 71"/>
              <p:cNvSpPr/>
              <p:nvPr/>
            </p:nvSpPr>
            <p:spPr>
              <a:xfrm>
                <a:off x="762000" y="3957935"/>
                <a:ext cx="70564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2400" baseline="0" smtClean="0">
                    <a:solidFill>
                      <a:srgbClr val="FFFFFF"/>
                    </a:solidFill>
                    <a:latin typeface="Arial"/>
                  </a:rPr>
                  <a:t>α</a:t>
                </a:r>
                <a:r>
                  <a:rPr lang="en-US" sz="2400" baseline="0" smtClean="0">
                    <a:solidFill>
                      <a:srgbClr val="FFFFFF"/>
                    </a:solidFill>
                    <a:latin typeface="Arial"/>
                  </a:rPr>
                  <a:t>pq</a:t>
                </a:r>
                <a:endParaRPr lang="en-US" sz="2400" baseline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84" name="Rectangle 83"/>
              <p:cNvSpPr/>
              <p:nvPr/>
            </p:nvSpPr>
            <p:spPr>
              <a:xfrm>
                <a:off x="624114" y="4905828"/>
                <a:ext cx="38985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aseline="0" smtClean="0">
                    <a:solidFill>
                      <a:srgbClr val="FFFFFF"/>
                    </a:solidFill>
                    <a:latin typeface="Arial"/>
                  </a:rPr>
                  <a:t>P</a:t>
                </a:r>
                <a:endParaRPr lang="en-US" sz="2400" baseline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85" name="Rectangle 84"/>
              <p:cNvSpPr/>
              <p:nvPr/>
            </p:nvSpPr>
            <p:spPr>
              <a:xfrm>
                <a:off x="1643742" y="3806370"/>
                <a:ext cx="4235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aseline="0" smtClean="0">
                    <a:solidFill>
                      <a:srgbClr val="FFFFFF"/>
                    </a:solidFill>
                    <a:latin typeface="Arial"/>
                  </a:rPr>
                  <a:t>Q</a:t>
                </a:r>
                <a:endParaRPr lang="en-US" sz="2400" baseline="0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sp>
          <p:nvSpPr>
            <p:cNvPr id="128" name="Rectangle 127"/>
            <p:cNvSpPr/>
            <p:nvPr/>
          </p:nvSpPr>
          <p:spPr>
            <a:xfrm>
              <a:off x="471594" y="5405735"/>
              <a:ext cx="136768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baseline="0" smtClean="0">
                  <a:latin typeface="Arial"/>
                </a:rPr>
                <a:t>Kuadran I</a:t>
              </a:r>
              <a:endParaRPr lang="en-US" sz="2000" b="1" baseline="0">
                <a:latin typeface="Arial"/>
              </a:endParaRPr>
            </a:p>
          </p:txBody>
        </p:sp>
      </p:grpSp>
      <p:grpSp>
        <p:nvGrpSpPr>
          <p:cNvPr id="133" name="Group 132"/>
          <p:cNvGrpSpPr/>
          <p:nvPr/>
        </p:nvGrpSpPr>
        <p:grpSpPr>
          <a:xfrm>
            <a:off x="2133600" y="3810000"/>
            <a:ext cx="1934843" cy="2000310"/>
            <a:chOff x="2133600" y="3810000"/>
            <a:chExt cx="1934843" cy="2000310"/>
          </a:xfrm>
        </p:grpSpPr>
        <p:grpSp>
          <p:nvGrpSpPr>
            <p:cNvPr id="88" name="Group 87"/>
            <p:cNvGrpSpPr/>
            <p:nvPr/>
          </p:nvGrpSpPr>
          <p:grpSpPr>
            <a:xfrm>
              <a:off x="2133600" y="3810000"/>
              <a:ext cx="1934843" cy="1447800"/>
              <a:chOff x="2516559" y="4267200"/>
              <a:chExt cx="1934843" cy="1447800"/>
            </a:xfrm>
          </p:grpSpPr>
          <p:cxnSp>
            <p:nvCxnSpPr>
              <p:cNvPr id="75" name="Straight Connector 74"/>
              <p:cNvCxnSpPr/>
              <p:nvPr/>
            </p:nvCxnSpPr>
            <p:spPr bwMode="auto">
              <a:xfrm flipV="1">
                <a:off x="2912162" y="4948535"/>
                <a:ext cx="146304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76" name="Straight Connector 75"/>
              <p:cNvCxnSpPr/>
              <p:nvPr/>
            </p:nvCxnSpPr>
            <p:spPr bwMode="auto">
              <a:xfrm rot="5400000" flipH="1" flipV="1">
                <a:off x="2377119" y="4953000"/>
                <a:ext cx="137160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79" name="Straight Connector 78"/>
              <p:cNvCxnSpPr/>
              <p:nvPr/>
            </p:nvCxnSpPr>
            <p:spPr bwMode="auto">
              <a:xfrm>
                <a:off x="3080791" y="4966062"/>
                <a:ext cx="1005840" cy="45720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81" name="Arc 80"/>
              <p:cNvSpPr/>
              <p:nvPr/>
            </p:nvSpPr>
            <p:spPr bwMode="auto">
              <a:xfrm rot="1200000">
                <a:off x="2516559" y="4679630"/>
                <a:ext cx="914400" cy="53340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83" name="Rectangle 82"/>
              <p:cNvSpPr/>
              <p:nvPr/>
            </p:nvSpPr>
            <p:spPr>
              <a:xfrm>
                <a:off x="3118872" y="4353449"/>
                <a:ext cx="70564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2400" baseline="0" smtClean="0">
                    <a:solidFill>
                      <a:srgbClr val="FFFFFF"/>
                    </a:solidFill>
                    <a:latin typeface="Arial"/>
                  </a:rPr>
                  <a:t>α</a:t>
                </a:r>
                <a:r>
                  <a:rPr lang="en-US" sz="2400" baseline="0" smtClean="0">
                    <a:solidFill>
                      <a:srgbClr val="FFFFFF"/>
                    </a:solidFill>
                    <a:latin typeface="Arial"/>
                  </a:rPr>
                  <a:t>pq</a:t>
                </a:r>
                <a:endParaRPr lang="en-US" sz="2400" baseline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86" name="Rectangle 85"/>
              <p:cNvSpPr/>
              <p:nvPr/>
            </p:nvSpPr>
            <p:spPr>
              <a:xfrm>
                <a:off x="2705322" y="4894944"/>
                <a:ext cx="38985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aseline="0" smtClean="0">
                    <a:solidFill>
                      <a:srgbClr val="FFFFFF"/>
                    </a:solidFill>
                    <a:latin typeface="Arial"/>
                  </a:rPr>
                  <a:t>P</a:t>
                </a:r>
                <a:endParaRPr lang="en-US" sz="2400" baseline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87" name="Rectangle 86"/>
              <p:cNvSpPr/>
              <p:nvPr/>
            </p:nvSpPr>
            <p:spPr>
              <a:xfrm>
                <a:off x="4027888" y="5253335"/>
                <a:ext cx="4235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aseline="0" smtClean="0">
                    <a:solidFill>
                      <a:srgbClr val="FFFFFF"/>
                    </a:solidFill>
                    <a:latin typeface="Arial"/>
                  </a:rPr>
                  <a:t>Q</a:t>
                </a:r>
                <a:endParaRPr lang="en-US" sz="2400" baseline="0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sp>
          <p:nvSpPr>
            <p:cNvPr id="129" name="Rectangle 128"/>
            <p:cNvSpPr/>
            <p:nvPr/>
          </p:nvSpPr>
          <p:spPr>
            <a:xfrm>
              <a:off x="2590800" y="5410200"/>
              <a:ext cx="143821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baseline="0" smtClean="0">
                  <a:latin typeface="Arial"/>
                </a:rPr>
                <a:t>Kuadran II</a:t>
              </a:r>
              <a:endParaRPr lang="en-US" sz="2000" b="1" baseline="0">
                <a:latin typeface="Arial"/>
              </a:endParaRPr>
            </a:p>
          </p:txBody>
        </p:sp>
      </p:grpSp>
      <p:grpSp>
        <p:nvGrpSpPr>
          <p:cNvPr id="134" name="Group 133"/>
          <p:cNvGrpSpPr/>
          <p:nvPr/>
        </p:nvGrpSpPr>
        <p:grpSpPr>
          <a:xfrm>
            <a:off x="4343400" y="3810000"/>
            <a:ext cx="2162628" cy="1985796"/>
            <a:chOff x="4343400" y="3810000"/>
            <a:chExt cx="2162628" cy="1985796"/>
          </a:xfrm>
        </p:grpSpPr>
        <p:grpSp>
          <p:nvGrpSpPr>
            <p:cNvPr id="104" name="Group 103"/>
            <p:cNvGrpSpPr/>
            <p:nvPr/>
          </p:nvGrpSpPr>
          <p:grpSpPr>
            <a:xfrm>
              <a:off x="4343400" y="3810000"/>
              <a:ext cx="2162628" cy="1285351"/>
              <a:chOff x="4771572" y="3810000"/>
              <a:chExt cx="2162628" cy="1285351"/>
            </a:xfrm>
          </p:grpSpPr>
          <p:grpSp>
            <p:nvGrpSpPr>
              <p:cNvPr id="90" name="Group 89"/>
              <p:cNvGrpSpPr/>
              <p:nvPr/>
            </p:nvGrpSpPr>
            <p:grpSpPr>
              <a:xfrm>
                <a:off x="5044440" y="3810000"/>
                <a:ext cx="1737360" cy="1280160"/>
                <a:chOff x="-244953" y="4267200"/>
                <a:chExt cx="1737360" cy="1280160"/>
              </a:xfrm>
            </p:grpSpPr>
            <p:cxnSp>
              <p:nvCxnSpPr>
                <p:cNvPr id="91" name="Straight Connector 90"/>
                <p:cNvCxnSpPr/>
                <p:nvPr/>
              </p:nvCxnSpPr>
              <p:spPr bwMode="auto">
                <a:xfrm flipV="1">
                  <a:off x="-244953" y="4953000"/>
                  <a:ext cx="1737360" cy="0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</p:spPr>
            </p:cxnSp>
            <p:cxnSp>
              <p:nvCxnSpPr>
                <p:cNvPr id="92" name="Straight Connector 91"/>
                <p:cNvCxnSpPr/>
                <p:nvPr/>
              </p:nvCxnSpPr>
              <p:spPr bwMode="auto">
                <a:xfrm rot="5400000" flipH="1" flipV="1">
                  <a:off x="-2756" y="4907280"/>
                  <a:ext cx="1280160" cy="0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</p:spPr>
            </p:cxnSp>
            <p:cxnSp>
              <p:nvCxnSpPr>
                <p:cNvPr id="93" name="Straight Connector 92"/>
                <p:cNvCxnSpPr/>
                <p:nvPr/>
              </p:nvCxnSpPr>
              <p:spPr bwMode="auto">
                <a:xfrm flipV="1">
                  <a:off x="-213021" y="4953000"/>
                  <a:ext cx="822960" cy="548640"/>
                </a:xfrm>
                <a:prstGeom prst="line">
                  <a:avLst/>
                </a:prstGeom>
                <a:solidFill>
                  <a:schemeClr val="accent1"/>
                </a:solidFill>
                <a:ln w="38100" cap="flat" cmpd="sng" algn="ctr">
                  <a:solidFill>
                    <a:srgbClr val="FF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grpSp>
            <p:nvGrpSpPr>
              <p:cNvPr id="100" name="Group 99"/>
              <p:cNvGrpSpPr/>
              <p:nvPr/>
            </p:nvGrpSpPr>
            <p:grpSpPr>
              <a:xfrm>
                <a:off x="5562600" y="4176486"/>
                <a:ext cx="732972" cy="731520"/>
                <a:chOff x="5548086" y="4267200"/>
                <a:chExt cx="732972" cy="731520"/>
              </a:xfrm>
            </p:grpSpPr>
            <p:grpSp>
              <p:nvGrpSpPr>
                <p:cNvPr id="98" name="Group 97"/>
                <p:cNvGrpSpPr/>
                <p:nvPr/>
              </p:nvGrpSpPr>
              <p:grpSpPr>
                <a:xfrm>
                  <a:off x="5548086" y="4267200"/>
                  <a:ext cx="732972" cy="731520"/>
                  <a:chOff x="5548086" y="4129314"/>
                  <a:chExt cx="732972" cy="731520"/>
                </a:xfrm>
              </p:grpSpPr>
              <p:sp>
                <p:nvSpPr>
                  <p:cNvPr id="96" name="Arc 95"/>
                  <p:cNvSpPr/>
                  <p:nvPr/>
                </p:nvSpPr>
                <p:spPr bwMode="auto">
                  <a:xfrm>
                    <a:off x="5549538" y="4129314"/>
                    <a:ext cx="731520" cy="731520"/>
                  </a:xfrm>
                  <a:prstGeom prst="arc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normalizeH="0" baseline="-2500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34" charset="0"/>
                    </a:endParaRPr>
                  </a:p>
                </p:txBody>
              </p:sp>
              <p:sp>
                <p:nvSpPr>
                  <p:cNvPr id="97" name="Arc 96"/>
                  <p:cNvSpPr/>
                  <p:nvPr/>
                </p:nvSpPr>
                <p:spPr bwMode="auto">
                  <a:xfrm rot="5400000">
                    <a:off x="5548086" y="4129314"/>
                    <a:ext cx="731520" cy="731520"/>
                  </a:xfrm>
                  <a:prstGeom prst="arc">
                    <a:avLst/>
                  </a:prstGeom>
                  <a:noFill/>
                  <a:ln w="28575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non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1" fontAlgn="base" latinLnBrk="0" hangingPunct="1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1800" b="0" i="0" u="none" strike="noStrike" cap="none" normalizeH="0" baseline="-25000" smtClean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ahoma" pitchFamily="34" charset="0"/>
                    </a:endParaRPr>
                  </a:p>
                </p:txBody>
              </p:sp>
            </p:grpSp>
            <p:sp>
              <p:nvSpPr>
                <p:cNvPr id="99" name="Arc 98"/>
                <p:cNvSpPr/>
                <p:nvPr/>
              </p:nvSpPr>
              <p:spPr bwMode="auto">
                <a:xfrm rot="9742745">
                  <a:off x="5557019" y="4446089"/>
                  <a:ext cx="548640" cy="548640"/>
                </a:xfrm>
                <a:prstGeom prst="arc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triangl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</p:grpSp>
          <p:sp>
            <p:nvSpPr>
              <p:cNvPr id="101" name="Rectangle 100"/>
              <p:cNvSpPr/>
              <p:nvPr/>
            </p:nvSpPr>
            <p:spPr>
              <a:xfrm>
                <a:off x="5568264" y="4106705"/>
                <a:ext cx="38985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aseline="0" smtClean="0">
                    <a:solidFill>
                      <a:srgbClr val="FFFFFF"/>
                    </a:solidFill>
                    <a:latin typeface="Arial"/>
                  </a:rPr>
                  <a:t>P</a:t>
                </a:r>
                <a:endParaRPr lang="en-US" sz="2400" baseline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102" name="Rectangle 101"/>
              <p:cNvSpPr/>
              <p:nvPr/>
            </p:nvSpPr>
            <p:spPr>
              <a:xfrm>
                <a:off x="4771572" y="4633686"/>
                <a:ext cx="4235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aseline="0" smtClean="0">
                    <a:solidFill>
                      <a:srgbClr val="FFFFFF"/>
                    </a:solidFill>
                    <a:latin typeface="Arial"/>
                  </a:rPr>
                  <a:t>Q</a:t>
                </a:r>
                <a:endParaRPr lang="en-US" sz="2400" baseline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103" name="Rectangle 102"/>
              <p:cNvSpPr/>
              <p:nvPr/>
            </p:nvSpPr>
            <p:spPr>
              <a:xfrm>
                <a:off x="6228558" y="4572000"/>
                <a:ext cx="70564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2400" baseline="0" smtClean="0">
                    <a:solidFill>
                      <a:srgbClr val="FFFFFF"/>
                    </a:solidFill>
                    <a:latin typeface="Arial"/>
                  </a:rPr>
                  <a:t>α</a:t>
                </a:r>
                <a:r>
                  <a:rPr lang="en-US" sz="2400" baseline="0" smtClean="0">
                    <a:solidFill>
                      <a:srgbClr val="FFFFFF"/>
                    </a:solidFill>
                    <a:latin typeface="Arial"/>
                  </a:rPr>
                  <a:t>pq</a:t>
                </a:r>
                <a:endParaRPr lang="en-US" sz="2400" baseline="0">
                  <a:solidFill>
                    <a:srgbClr val="FFFFFF"/>
                  </a:solidFill>
                  <a:latin typeface="Arial"/>
                </a:endParaRPr>
              </a:p>
            </p:txBody>
          </p:sp>
        </p:grpSp>
        <p:sp>
          <p:nvSpPr>
            <p:cNvPr id="130" name="Rectangle 129"/>
            <p:cNvSpPr/>
            <p:nvPr/>
          </p:nvSpPr>
          <p:spPr>
            <a:xfrm>
              <a:off x="4815114" y="5395686"/>
              <a:ext cx="150874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baseline="0" smtClean="0">
                  <a:latin typeface="Arial"/>
                </a:rPr>
                <a:t>Kuadran III</a:t>
              </a:r>
              <a:endParaRPr lang="en-US" sz="2000" b="1" baseline="0">
                <a:latin typeface="Arial"/>
              </a:endParaRPr>
            </a:p>
          </p:txBody>
        </p:sp>
      </p:grpSp>
      <p:grpSp>
        <p:nvGrpSpPr>
          <p:cNvPr id="135" name="Group 134"/>
          <p:cNvGrpSpPr/>
          <p:nvPr/>
        </p:nvGrpSpPr>
        <p:grpSpPr>
          <a:xfrm>
            <a:off x="6736842" y="3806370"/>
            <a:ext cx="2102358" cy="2003940"/>
            <a:chOff x="6736842" y="3806370"/>
            <a:chExt cx="2102358" cy="2003940"/>
          </a:xfrm>
        </p:grpSpPr>
        <p:grpSp>
          <p:nvGrpSpPr>
            <p:cNvPr id="127" name="Group 126"/>
            <p:cNvGrpSpPr/>
            <p:nvPr/>
          </p:nvGrpSpPr>
          <p:grpSpPr>
            <a:xfrm>
              <a:off x="6736842" y="3806370"/>
              <a:ext cx="2102358" cy="1463040"/>
              <a:chOff x="7166712" y="4034970"/>
              <a:chExt cx="2102358" cy="1463040"/>
            </a:xfrm>
          </p:grpSpPr>
          <p:cxnSp>
            <p:nvCxnSpPr>
              <p:cNvPr id="116" name="Straight Connector 115"/>
              <p:cNvCxnSpPr/>
              <p:nvPr/>
            </p:nvCxnSpPr>
            <p:spPr bwMode="auto">
              <a:xfrm flipV="1">
                <a:off x="7166712" y="4952165"/>
                <a:ext cx="155448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17" name="Straight Connector 116"/>
              <p:cNvCxnSpPr/>
              <p:nvPr/>
            </p:nvCxnSpPr>
            <p:spPr bwMode="auto">
              <a:xfrm rot="5400000" flipH="1" flipV="1">
                <a:off x="7574279" y="4766490"/>
                <a:ext cx="146304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</p:cxnSp>
          <p:cxnSp>
            <p:nvCxnSpPr>
              <p:cNvPr id="118" name="Straight Connector 117"/>
              <p:cNvCxnSpPr/>
              <p:nvPr/>
            </p:nvCxnSpPr>
            <p:spPr bwMode="auto">
              <a:xfrm>
                <a:off x="7471512" y="4360818"/>
                <a:ext cx="822960" cy="548640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rgbClr val="FF00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13" name="Rectangle 112"/>
              <p:cNvSpPr/>
              <p:nvPr/>
            </p:nvSpPr>
            <p:spPr>
              <a:xfrm>
                <a:off x="8563428" y="5029200"/>
                <a:ext cx="70564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l-GR" sz="2400" baseline="0" smtClean="0">
                    <a:solidFill>
                      <a:srgbClr val="FFFFFF"/>
                    </a:solidFill>
                    <a:latin typeface="Arial"/>
                  </a:rPr>
                  <a:t>α</a:t>
                </a:r>
                <a:r>
                  <a:rPr lang="en-US" sz="2400" baseline="0" smtClean="0">
                    <a:solidFill>
                      <a:srgbClr val="FFFFFF"/>
                    </a:solidFill>
                    <a:latin typeface="Arial"/>
                  </a:rPr>
                  <a:t>pq</a:t>
                </a:r>
                <a:endParaRPr lang="en-US" sz="2400" baseline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114" name="Rectangle 113"/>
              <p:cNvSpPr/>
              <p:nvPr/>
            </p:nvSpPr>
            <p:spPr>
              <a:xfrm>
                <a:off x="7948608" y="4909458"/>
                <a:ext cx="38985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aseline="0" smtClean="0">
                    <a:solidFill>
                      <a:srgbClr val="FFFFFF"/>
                    </a:solidFill>
                    <a:latin typeface="Arial"/>
                  </a:rPr>
                  <a:t>P</a:t>
                </a:r>
                <a:endParaRPr lang="en-US" sz="2400" baseline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115" name="Rectangle 114"/>
              <p:cNvSpPr/>
              <p:nvPr/>
            </p:nvSpPr>
            <p:spPr>
              <a:xfrm>
                <a:off x="7166712" y="4338935"/>
                <a:ext cx="4235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 fontAlgn="auto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400" baseline="0" smtClean="0">
                    <a:solidFill>
                      <a:srgbClr val="FFFFFF"/>
                    </a:solidFill>
                    <a:latin typeface="Arial"/>
                  </a:rPr>
                  <a:t>Q</a:t>
                </a:r>
                <a:endParaRPr lang="en-US" sz="2400" baseline="0">
                  <a:solidFill>
                    <a:srgbClr val="FFFFFF"/>
                  </a:solidFill>
                  <a:latin typeface="Arial"/>
                </a:endParaRPr>
              </a:p>
            </p:txBody>
          </p:sp>
          <p:sp>
            <p:nvSpPr>
              <p:cNvPr id="122" name="Arc 121"/>
              <p:cNvSpPr/>
              <p:nvPr/>
            </p:nvSpPr>
            <p:spPr bwMode="auto">
              <a:xfrm rot="5400000">
                <a:off x="7940766" y="4557486"/>
                <a:ext cx="731520" cy="73152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23" name="Arc 122"/>
              <p:cNvSpPr/>
              <p:nvPr/>
            </p:nvSpPr>
            <p:spPr bwMode="auto">
              <a:xfrm>
                <a:off x="7940766" y="4555308"/>
                <a:ext cx="731520" cy="73152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24" name="Arc 123"/>
              <p:cNvSpPr/>
              <p:nvPr/>
            </p:nvSpPr>
            <p:spPr bwMode="auto">
              <a:xfrm rot="16200000" flipH="1">
                <a:off x="7942944" y="4557487"/>
                <a:ext cx="731520" cy="73152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26" name="Arc 125"/>
              <p:cNvSpPr/>
              <p:nvPr/>
            </p:nvSpPr>
            <p:spPr bwMode="auto">
              <a:xfrm rot="15142745">
                <a:off x="7858938" y="4785044"/>
                <a:ext cx="457200" cy="27432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  <p:sp>
          <p:nvSpPr>
            <p:cNvPr id="131" name="Rectangle 130"/>
            <p:cNvSpPr/>
            <p:nvPr/>
          </p:nvSpPr>
          <p:spPr>
            <a:xfrm>
              <a:off x="7134512" y="5410200"/>
              <a:ext cx="153920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US" sz="2000" b="1" baseline="0" smtClean="0">
                  <a:latin typeface="Arial"/>
                </a:rPr>
                <a:t>Kuadran IV</a:t>
              </a:r>
              <a:endParaRPr lang="en-US" sz="2000" b="1" baseline="0">
                <a:latin typeface="Arial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143250" y="190500"/>
            <a:ext cx="2819400" cy="6508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j-ea"/>
                <a:cs typeface="+mj-cs"/>
              </a:rPr>
              <a:t>CONTOH 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07602" y="1066800"/>
            <a:ext cx="7975633" cy="1376065"/>
            <a:chOff x="745854" y="1295400"/>
            <a:chExt cx="7975633" cy="1376065"/>
          </a:xfrm>
        </p:grpSpPr>
        <p:sp>
          <p:nvSpPr>
            <p:cNvPr id="8" name="Rectangle 7"/>
            <p:cNvSpPr/>
            <p:nvPr/>
          </p:nvSpPr>
          <p:spPr>
            <a:xfrm>
              <a:off x="762000" y="1295400"/>
              <a:ext cx="795948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Diketahui koordinat  A (3.755,303 m, 2.311,536 m) dan</a:t>
              </a: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762000" y="1752600"/>
              <a:ext cx="60692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koordinat B (3.467,901 m, 2.416,843 m) </a:t>
              </a:r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45854" y="2209800"/>
              <a:ext cx="429919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Hitung Jarak dan Azimut AB</a:t>
              </a:r>
              <a:endParaRPr lang="en-US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624114" y="2510135"/>
            <a:ext cx="13131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Jawab: </a:t>
            </a:r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762000" y="3124200"/>
            <a:ext cx="8002512" cy="1066800"/>
            <a:chOff x="762000" y="3124200"/>
            <a:chExt cx="8002512" cy="1066800"/>
          </a:xfrm>
        </p:grpSpPr>
        <p:sp>
          <p:nvSpPr>
            <p:cNvPr id="13" name="Rectangle 12"/>
            <p:cNvSpPr/>
            <p:nvPr/>
          </p:nvSpPr>
          <p:spPr>
            <a:xfrm>
              <a:off x="762000" y="3124200"/>
              <a:ext cx="800251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xab = 3.467,901 m - 3.755,303 m = - 287,402 m (neg) </a:t>
              </a:r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62000" y="3729335"/>
              <a:ext cx="796788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y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ab = 2.416,843 m - 2.311,536 m =   105,307 m  (pos) </a:t>
              </a:r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685800" y="4423230"/>
            <a:ext cx="5601020" cy="1520370"/>
            <a:chOff x="685800" y="4423230"/>
            <a:chExt cx="5601020" cy="1520370"/>
          </a:xfrm>
        </p:grpSpPr>
        <p:grpSp>
          <p:nvGrpSpPr>
            <p:cNvPr id="17" name="Group 16"/>
            <p:cNvGrpSpPr/>
            <p:nvPr/>
          </p:nvGrpSpPr>
          <p:grpSpPr>
            <a:xfrm>
              <a:off x="685800" y="4423230"/>
              <a:ext cx="5060809" cy="461665"/>
              <a:chOff x="685800" y="4423230"/>
              <a:chExt cx="5060809" cy="461665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685800" y="4423230"/>
                <a:ext cx="506080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Jarak AB = Dab = 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  <a:sym typeface="Symbol"/>
                  </a:rPr>
                  <a:t> 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xab</a:t>
                </a:r>
                <a:r>
                  <a:rPr lang="en-US" sz="2400" b="1" baseline="30000" smtClean="0">
                    <a:solidFill>
                      <a:srgbClr val="FFFFFF"/>
                    </a:solidFill>
                    <a:latin typeface="Arial" charset="0"/>
                  </a:rPr>
                  <a:t>2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 + 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  <a:sym typeface="Symbol"/>
                  </a:rPr>
                  <a:t>yab</a:t>
                </a:r>
                <a:r>
                  <a:rPr lang="en-US" sz="2400" b="1" baseline="30000" smtClean="0">
                    <a:solidFill>
                      <a:srgbClr val="FFFFFF"/>
                    </a:solidFill>
                    <a:latin typeface="Arial" charset="0"/>
                  </a:rPr>
                  <a:t>2</a:t>
                </a:r>
                <a:endParaRPr lang="en-US" baseline="30000" smtClean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16" name="Straight Connector 15"/>
              <p:cNvCxnSpPr/>
              <p:nvPr/>
            </p:nvCxnSpPr>
            <p:spPr bwMode="auto">
              <a:xfrm flipV="1">
                <a:off x="3561080" y="4438581"/>
                <a:ext cx="210312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18" name="Group 17"/>
            <p:cNvGrpSpPr/>
            <p:nvPr/>
          </p:nvGrpSpPr>
          <p:grpSpPr>
            <a:xfrm>
              <a:off x="685800" y="4953000"/>
              <a:ext cx="5601020" cy="461665"/>
              <a:chOff x="685800" y="4423230"/>
              <a:chExt cx="5601020" cy="461665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685800" y="4423230"/>
                <a:ext cx="560102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Jarak AB = 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  <a:sym typeface="Symbol"/>
                  </a:rPr>
                  <a:t> (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- 287,402)</a:t>
                </a:r>
                <a:r>
                  <a:rPr lang="en-US" sz="2400" b="1" baseline="30000" smtClean="0">
                    <a:solidFill>
                      <a:srgbClr val="FFFFFF"/>
                    </a:solidFill>
                    <a:latin typeface="Arial" charset="0"/>
                  </a:rPr>
                  <a:t>2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 + (105,307 )</a:t>
                </a:r>
                <a:r>
                  <a:rPr lang="en-US" sz="2400" b="1" baseline="30000" smtClean="0">
                    <a:solidFill>
                      <a:srgbClr val="FFFFFF"/>
                    </a:solidFill>
                    <a:latin typeface="Arial" charset="0"/>
                  </a:rPr>
                  <a:t>2</a:t>
                </a:r>
                <a:endParaRPr lang="en-US" baseline="30000" smtClean="0">
                  <a:solidFill>
                    <a:srgbClr val="FFFFFF"/>
                  </a:solidFill>
                </a:endParaRPr>
              </a:p>
            </p:txBody>
          </p:sp>
          <p:cxnSp>
            <p:nvCxnSpPr>
              <p:cNvPr id="20" name="Straight Connector 19"/>
              <p:cNvCxnSpPr/>
              <p:nvPr/>
            </p:nvCxnSpPr>
            <p:spPr bwMode="auto">
              <a:xfrm flipV="1">
                <a:off x="2621280" y="4438581"/>
                <a:ext cx="3566160" cy="0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21" name="Rectangle 20"/>
            <p:cNvSpPr/>
            <p:nvPr/>
          </p:nvSpPr>
          <p:spPr>
            <a:xfrm>
              <a:off x="762000" y="5481935"/>
              <a:ext cx="341773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Jarak AB = 306.087 m </a:t>
              </a:r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762000" y="457200"/>
            <a:ext cx="42627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baseline="0" smtClean="0">
                <a:solidFill>
                  <a:srgbClr val="FFFF00"/>
                </a:solidFill>
                <a:latin typeface="Arial" charset="0"/>
              </a:rPr>
              <a:t>Menentukan azimut αab</a:t>
            </a:r>
            <a:endParaRPr lang="en-US" sz="2800">
              <a:solidFill>
                <a:srgbClr val="FFFF00"/>
              </a:solidFill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990600" y="1143000"/>
            <a:ext cx="7681911" cy="937009"/>
            <a:chOff x="1219200" y="1143000"/>
            <a:chExt cx="7681911" cy="937009"/>
          </a:xfrm>
        </p:grpSpPr>
        <p:grpSp>
          <p:nvGrpSpPr>
            <p:cNvPr id="5" name="Group 55"/>
            <p:cNvGrpSpPr/>
            <p:nvPr/>
          </p:nvGrpSpPr>
          <p:grpSpPr>
            <a:xfrm>
              <a:off x="1219200" y="1143000"/>
              <a:ext cx="7681911" cy="922495"/>
              <a:chOff x="985552" y="4810649"/>
              <a:chExt cx="7681911" cy="922495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985552" y="5024735"/>
                <a:ext cx="768191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tan αab =              =                      = </a:t>
                </a:r>
                <a:r>
                  <a:rPr lang="en-US" sz="2400" b="1" baseline="0" smtClean="0">
                    <a:latin typeface="+mn-lt"/>
                  </a:rPr>
                  <a:t>- 2.729182296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+mn-lt"/>
                  </a:rPr>
                  <a:t> (n)  </a:t>
                </a:r>
                <a:endParaRPr lang="en-US" b="1" baseline="0">
                  <a:latin typeface="+mn-lt"/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2438400" y="4810649"/>
                <a:ext cx="126117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  <a:sym typeface="Symbol"/>
                  </a:rPr>
                  <a:t></a:t>
                </a:r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xab</a:t>
                </a:r>
                <a:endParaRPr lang="en-US"/>
              </a:p>
            </p:txBody>
          </p:sp>
          <p:cxnSp>
            <p:nvCxnSpPr>
              <p:cNvPr id="8" name="Straight Connector 7"/>
              <p:cNvCxnSpPr/>
              <p:nvPr/>
            </p:nvCxnSpPr>
            <p:spPr bwMode="auto">
              <a:xfrm>
                <a:off x="2667000" y="5288870"/>
                <a:ext cx="76200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9" name="Rectangle 8"/>
              <p:cNvSpPr/>
              <p:nvPr/>
            </p:nvSpPr>
            <p:spPr>
              <a:xfrm>
                <a:off x="2614780" y="5271479"/>
                <a:ext cx="90441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  <a:sym typeface="Symbol"/>
                  </a:rPr>
                  <a:t>yab</a:t>
                </a:r>
                <a:endParaRPr lang="en-US" sz="2400" smtClean="0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>
              <a:off x="3709820" y="1157514"/>
              <a:ext cx="2357152" cy="922495"/>
              <a:chOff x="2595848" y="2430305"/>
              <a:chExt cx="2357152" cy="922495"/>
            </a:xfrm>
          </p:grpSpPr>
          <p:sp>
            <p:nvSpPr>
              <p:cNvPr id="11" name="Rectangle 10"/>
              <p:cNvSpPr/>
              <p:nvPr/>
            </p:nvSpPr>
            <p:spPr>
              <a:xfrm>
                <a:off x="2595848" y="2430305"/>
                <a:ext cx="2357152" cy="46529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- 287,402 m </a:t>
                </a:r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000828" y="2891135"/>
                <a:ext cx="165782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105,307 m</a:t>
                </a:r>
                <a:endParaRPr lang="en-US" sz="2400" smtClean="0"/>
              </a:p>
            </p:txBody>
          </p:sp>
          <p:cxnSp>
            <p:nvCxnSpPr>
              <p:cNvPr id="14" name="Straight Connector 13"/>
              <p:cNvCxnSpPr/>
              <p:nvPr/>
            </p:nvCxnSpPr>
            <p:spPr bwMode="auto">
              <a:xfrm>
                <a:off x="3073400" y="2895600"/>
                <a:ext cx="1554480" cy="1588"/>
              </a:xfrm>
              <a:prstGeom prst="line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17" name="Rectangle 16"/>
          <p:cNvSpPr/>
          <p:nvPr/>
        </p:nvSpPr>
        <p:spPr>
          <a:xfrm>
            <a:off x="762000" y="2971800"/>
            <a:ext cx="703910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Karena </a:t>
            </a:r>
            <a:r>
              <a:rPr lang="en-US" sz="2400" b="1" baseline="0" smtClean="0">
                <a:solidFill>
                  <a:srgbClr val="FFFFFF"/>
                </a:solidFill>
                <a:latin typeface="Arial" charset="0"/>
                <a:sym typeface="Symbol"/>
              </a:rPr>
              <a:t></a:t>
            </a:r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xab negatip dan</a:t>
            </a:r>
            <a:r>
              <a:rPr lang="en-US" sz="2400" b="1" baseline="0" smtClean="0">
                <a:solidFill>
                  <a:srgbClr val="FFFFFF"/>
                </a:solidFill>
                <a:latin typeface="Arial" charset="0"/>
                <a:sym typeface="Symbol"/>
              </a:rPr>
              <a:t> y</a:t>
            </a:r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ab positip maka</a:t>
            </a:r>
          </a:p>
          <a:p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azimut αab mengarah ke kuadran IV sehingga  </a:t>
            </a:r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90600" y="2286000"/>
            <a:ext cx="69717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αab = arctan (</a:t>
            </a:r>
            <a:r>
              <a:rPr lang="en-US" sz="2400" b="1" baseline="0" smtClean="0">
                <a:solidFill>
                  <a:srgbClr val="FFFFFF"/>
                </a:solidFill>
                <a:latin typeface="Arial"/>
              </a:rPr>
              <a:t>- 2.729182296)  = - 89,87665492 </a:t>
            </a:r>
            <a:endParaRPr lang="en-US"/>
          </a:p>
        </p:txBody>
      </p:sp>
      <p:grpSp>
        <p:nvGrpSpPr>
          <p:cNvPr id="22" name="Group 21"/>
          <p:cNvGrpSpPr/>
          <p:nvPr/>
        </p:nvGrpSpPr>
        <p:grpSpPr>
          <a:xfrm>
            <a:off x="1066800" y="4038600"/>
            <a:ext cx="6293711" cy="1066800"/>
            <a:chOff x="1066800" y="4038600"/>
            <a:chExt cx="6293711" cy="1066800"/>
          </a:xfrm>
        </p:grpSpPr>
        <p:sp>
          <p:nvSpPr>
            <p:cNvPr id="20" name="Rectangle 19"/>
            <p:cNvSpPr/>
            <p:nvPr/>
          </p:nvSpPr>
          <p:spPr>
            <a:xfrm>
              <a:off x="1066800" y="4038600"/>
              <a:ext cx="629371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αab = 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/>
                </a:rPr>
                <a:t>- 89,8766549  + 360</a:t>
              </a:r>
              <a:r>
                <a:rPr lang="en-US" sz="2400" b="1" baseline="30000" smtClean="0">
                  <a:solidFill>
                    <a:srgbClr val="FFFFFF"/>
                  </a:solidFill>
                  <a:latin typeface="Arial"/>
                </a:rPr>
                <a:t>o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/>
                </a:rPr>
                <a:t> = 290,1233451</a:t>
              </a: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1676400" y="4643735"/>
              <a:ext cx="21666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= 29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/>
                </a:rPr>
                <a:t>0</a:t>
              </a:r>
              <a:r>
                <a:rPr lang="en-US" sz="2400" b="1" baseline="30000" smtClean="0">
                  <a:solidFill>
                    <a:srgbClr val="FFFFFF"/>
                  </a:solidFill>
                  <a:latin typeface="Arial"/>
                </a:rPr>
                <a:t>o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/>
                </a:rPr>
                <a:t> 07’ 24”</a:t>
              </a:r>
              <a:endParaRPr lang="en-US" smtClean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F734801-A5D8-4235-AB17-53C7A4D4B423}" type="datetime1">
              <a:rPr lang="en-US"/>
              <a:pPr>
                <a:defRPr/>
              </a:pPr>
              <a:t>3/3/2021</a:t>
            </a:fld>
            <a:endParaRPr lang="en-US"/>
          </a:p>
        </p:txBody>
      </p:sp>
      <p:sp>
        <p:nvSpPr>
          <p:cNvPr id="1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A85449-A289-4D51-B83D-ED2D5CB97CFD}" type="slidenum">
              <a:rPr lang="en-US"/>
              <a:pPr>
                <a:defRPr/>
              </a:pPr>
              <a:t>14</a:t>
            </a:fld>
            <a:endParaRPr lang="en-US"/>
          </a:p>
        </p:txBody>
      </p:sp>
      <p:sp>
        <p:nvSpPr>
          <p:cNvPr id="268291" name="Rectangle 3"/>
          <p:cNvSpPr>
            <a:spLocks noGrp="1" noChangeArrowheads="1"/>
          </p:cNvSpPr>
          <p:nvPr>
            <p:ph type="title"/>
          </p:nvPr>
        </p:nvSpPr>
        <p:spPr>
          <a:xfrm>
            <a:off x="3124200" y="228600"/>
            <a:ext cx="2819400" cy="650875"/>
          </a:xfrm>
          <a:solidFill>
            <a:schemeClr val="bg1"/>
          </a:solidFill>
          <a:ln>
            <a:solidFill>
              <a:schemeClr val="tx1"/>
            </a:solidFill>
          </a:ln>
        </p:spPr>
        <p:txBody>
          <a:bodyPr anchor="t">
            <a:spAutoFit/>
          </a:bodyPr>
          <a:lstStyle/>
          <a:p>
            <a:pPr eaLnBrk="1" hangingPunct="1">
              <a:defRPr/>
            </a:pPr>
            <a:r>
              <a:rPr lang="en-US" sz="3600" b="1" smtClean="0">
                <a:solidFill>
                  <a:schemeClr val="tx1"/>
                </a:solidFill>
                <a:latin typeface="Tahoma" pitchFamily="34" charset="0"/>
              </a:rPr>
              <a:t>LATIHAN 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381000" y="1367135"/>
            <a:ext cx="7877628" cy="1376065"/>
            <a:chOff x="381000" y="1367135"/>
            <a:chExt cx="7877628" cy="1376065"/>
          </a:xfrm>
        </p:grpSpPr>
        <p:sp>
          <p:nvSpPr>
            <p:cNvPr id="12" name="Rectangle 11"/>
            <p:cNvSpPr/>
            <p:nvPr/>
          </p:nvSpPr>
          <p:spPr>
            <a:xfrm>
              <a:off x="381000" y="1367135"/>
              <a:ext cx="75296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1.  Koordinat titik K = (41.882,534 m, 37.125,826 m)</a:t>
              </a:r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791028" y="1828800"/>
              <a:ext cx="74676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Koordinat titik L = (39.257,004 m, 36.041,221 m)</a:t>
              </a: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776514" y="2281535"/>
              <a:ext cx="427533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Hitung Jarak dan Azimut KL</a:t>
              </a:r>
              <a:endParaRPr lang="en-US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81000" y="3119735"/>
            <a:ext cx="7877628" cy="1376065"/>
            <a:chOff x="381000" y="1367135"/>
            <a:chExt cx="7877628" cy="1376065"/>
          </a:xfrm>
        </p:grpSpPr>
        <p:sp>
          <p:nvSpPr>
            <p:cNvPr id="18" name="Rectangle 17"/>
            <p:cNvSpPr/>
            <p:nvPr/>
          </p:nvSpPr>
          <p:spPr>
            <a:xfrm>
              <a:off x="381000" y="1367135"/>
              <a:ext cx="722024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2.  Koordinat titik M = (3.425,567 m, 7.647,992 m)</a:t>
              </a:r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91028" y="1828800"/>
              <a:ext cx="74676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Koordinat titik N = (4.279,112 m, 6.067,651 m)</a:t>
              </a: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76514" y="2281535"/>
              <a:ext cx="434426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Hitung Jarak dan Azimut MN</a:t>
              </a:r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8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8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8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8291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1A79676-F881-4942-8063-0436913BA2A0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87698CD-3137-4CC6-A4A9-1EAB93402B67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048000" y="220663"/>
            <a:ext cx="2957513" cy="769937"/>
          </a:xfrm>
          <a:prstGeom prst="rect">
            <a:avLst/>
          </a:prstGeom>
          <a:solidFill>
            <a:srgbClr val="00B050"/>
          </a:solidFill>
          <a:ln w="38100">
            <a:solidFill>
              <a:schemeClr val="tx1"/>
            </a:solidFill>
          </a:ln>
        </p:spPr>
        <p:txBody>
          <a:bodyPr>
            <a:spAutoFit/>
          </a:bodyPr>
          <a:lstStyle/>
          <a:p>
            <a:pPr algn="ctr" eaLnBrk="0" hangingPunct="0">
              <a:defRPr/>
            </a:pPr>
            <a:r>
              <a:rPr lang="en-US" sz="4400" b="1" kern="0" baseline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+mj-ea"/>
                <a:cs typeface="+mj-cs"/>
              </a:rPr>
              <a:t>DISKUSI</a:t>
            </a:r>
          </a:p>
        </p:txBody>
      </p:sp>
      <p:sp>
        <p:nvSpPr>
          <p:cNvPr id="6" name="Rectangle 123"/>
          <p:cNvSpPr>
            <a:spLocks noChangeArrowheads="1"/>
          </p:cNvSpPr>
          <p:nvPr/>
        </p:nvSpPr>
        <p:spPr bwMode="auto">
          <a:xfrm>
            <a:off x="685800" y="1397000"/>
            <a:ext cx="7924800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baseline="0">
                <a:latin typeface="Arial" charset="0"/>
                <a:cs typeface="Times New Roman" charset="0"/>
              </a:rPr>
              <a:t>Pada awal pembuatan alat teodolit, sistem sudut vertikal adalah sudut helling. Lalu diproduksi teodolit menggunakan sudut zenit. Apa tujuannya? Mengapa sudut minus berusaha dihindari?</a:t>
            </a:r>
          </a:p>
        </p:txBody>
      </p:sp>
      <p:sp>
        <p:nvSpPr>
          <p:cNvPr id="7" name="Rectangle 123"/>
          <p:cNvSpPr>
            <a:spLocks noChangeArrowheads="1"/>
          </p:cNvSpPr>
          <p:nvPr/>
        </p:nvSpPr>
        <p:spPr bwMode="auto">
          <a:xfrm>
            <a:off x="685800" y="3016250"/>
            <a:ext cx="79248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baseline="0">
                <a:latin typeface="Arial" charset="0"/>
                <a:cs typeface="Times New Roman" charset="0"/>
              </a:rPr>
              <a:t>Jika anda diberikan suatu teodolit, bagaimana anda mengetahui bahwa sudut vertikalnya adalah sudut helling atau sudut zenit? </a:t>
            </a:r>
          </a:p>
        </p:txBody>
      </p:sp>
      <p:sp>
        <p:nvSpPr>
          <p:cNvPr id="8" name="Rectangle 123"/>
          <p:cNvSpPr>
            <a:spLocks noChangeArrowheads="1"/>
          </p:cNvSpPr>
          <p:nvPr/>
        </p:nvSpPr>
        <p:spPr bwMode="auto">
          <a:xfrm>
            <a:off x="685800" y="4321175"/>
            <a:ext cx="7924800" cy="1089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baseline="0">
                <a:latin typeface="Arial" charset="0"/>
                <a:cs typeface="Times New Roman" charset="0"/>
              </a:rPr>
              <a:t>Dalam pengukuran sudut datar, mengapa harus mengamat arah terlebih dulu? Mengapa tidak langsung mengukur sudut?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utoUpdateAnimBg="0"/>
      <p:bldP spid="7" grpId="0" autoUpdateAnimBg="0"/>
      <p:bldP spid="8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23258" y="268069"/>
            <a:ext cx="702491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baseline="0" smtClean="0">
                <a:solidFill>
                  <a:srgbClr val="FFFF00"/>
                </a:solidFill>
                <a:latin typeface="Arial" charset="0"/>
              </a:rPr>
              <a:t>Metode Penentuan Koordinat</a:t>
            </a:r>
            <a:endParaRPr lang="en-US" sz="440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1954650"/>
            <a:ext cx="3733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baseline="0" smtClean="0">
                <a:latin typeface="Arial" charset="0"/>
              </a:rPr>
              <a:t>Pemotongan  </a:t>
            </a:r>
            <a:endParaRPr lang="en-US" sz="4000"/>
          </a:p>
        </p:txBody>
      </p:sp>
      <p:sp>
        <p:nvSpPr>
          <p:cNvPr id="7" name="Rectangle 6"/>
          <p:cNvSpPr/>
          <p:nvPr/>
        </p:nvSpPr>
        <p:spPr>
          <a:xfrm>
            <a:off x="1524000" y="2691825"/>
            <a:ext cx="2438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baseline="0" smtClean="0">
                <a:latin typeface="Arial" charset="0"/>
              </a:rPr>
              <a:t>Poligon</a:t>
            </a:r>
            <a:endParaRPr lang="en-US" sz="4000"/>
          </a:p>
        </p:txBody>
      </p:sp>
      <p:sp>
        <p:nvSpPr>
          <p:cNvPr id="8" name="Rectangle 7"/>
          <p:cNvSpPr/>
          <p:nvPr/>
        </p:nvSpPr>
        <p:spPr>
          <a:xfrm>
            <a:off x="2590800" y="3482983"/>
            <a:ext cx="3048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baseline="0" smtClean="0">
                <a:latin typeface="Arial" charset="0"/>
              </a:rPr>
              <a:t>Triangulasi</a:t>
            </a:r>
            <a:endParaRPr lang="en-US" sz="4000"/>
          </a:p>
        </p:txBody>
      </p:sp>
      <p:sp>
        <p:nvSpPr>
          <p:cNvPr id="9" name="Rectangle 8"/>
          <p:cNvSpPr/>
          <p:nvPr/>
        </p:nvSpPr>
        <p:spPr>
          <a:xfrm>
            <a:off x="3886200" y="4240650"/>
            <a:ext cx="2971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baseline="0" smtClean="0">
                <a:latin typeface="Arial" charset="0"/>
              </a:rPr>
              <a:t>Trilaterasi</a:t>
            </a:r>
            <a:endParaRPr lang="en-US" sz="4000"/>
          </a:p>
        </p:txBody>
      </p:sp>
      <p:sp>
        <p:nvSpPr>
          <p:cNvPr id="10" name="Rectangle 9"/>
          <p:cNvSpPr/>
          <p:nvPr/>
        </p:nvSpPr>
        <p:spPr>
          <a:xfrm>
            <a:off x="5867400" y="5054025"/>
            <a:ext cx="1371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baseline="0" smtClean="0">
                <a:latin typeface="Arial" charset="0"/>
              </a:rPr>
              <a:t>GPS</a:t>
            </a:r>
            <a:endParaRPr lang="en-US" sz="40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5800" y="1143000"/>
            <a:ext cx="731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baseline="0" smtClean="0">
                <a:solidFill>
                  <a:srgbClr val="FFFF00"/>
                </a:solidFill>
                <a:latin typeface="Arial" charset="0"/>
              </a:rPr>
              <a:t>Pemotongan Ke Depan/Muka</a:t>
            </a:r>
            <a:r>
              <a:rPr lang="en-US" sz="3200" b="1" baseline="0" smtClean="0">
                <a:latin typeface="Arial" charset="0"/>
              </a:rPr>
              <a:t>:</a:t>
            </a:r>
            <a:endParaRPr lang="en-US" sz="2800" b="1" baseline="0" smtClean="0"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23258" y="268069"/>
            <a:ext cx="70249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baseline="0" smtClean="0">
                <a:solidFill>
                  <a:srgbClr val="FFFF00"/>
                </a:solidFill>
                <a:latin typeface="Arial" charset="0"/>
              </a:rPr>
              <a:t>Metode Pemotongan</a:t>
            </a:r>
            <a:endParaRPr lang="en-US" sz="4400">
              <a:solidFill>
                <a:srgbClr val="FFFF00"/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533400" y="3200400"/>
            <a:ext cx="3048000" cy="2438400"/>
            <a:chOff x="457200" y="3733800"/>
            <a:chExt cx="3609474" cy="2438400"/>
          </a:xfrm>
        </p:grpSpPr>
        <p:grpSp>
          <p:nvGrpSpPr>
            <p:cNvPr id="20" name="Group 19"/>
            <p:cNvGrpSpPr/>
            <p:nvPr/>
          </p:nvGrpSpPr>
          <p:grpSpPr>
            <a:xfrm>
              <a:off x="457200" y="3733800"/>
              <a:ext cx="3609474" cy="2438400"/>
              <a:chOff x="3618614" y="990600"/>
              <a:chExt cx="4532828" cy="2438400"/>
            </a:xfrm>
          </p:grpSpPr>
          <p:sp>
            <p:nvSpPr>
              <p:cNvPr id="11" name="Freeform 10"/>
              <p:cNvSpPr/>
              <p:nvPr/>
            </p:nvSpPr>
            <p:spPr bwMode="auto">
              <a:xfrm>
                <a:off x="4281714" y="1364343"/>
                <a:ext cx="3120572" cy="1727200"/>
              </a:xfrm>
              <a:custGeom>
                <a:avLst/>
                <a:gdLst>
                  <a:gd name="connsiteX0" fmla="*/ 0 w 3120572"/>
                  <a:gd name="connsiteY0" fmla="*/ 1625600 h 1727200"/>
                  <a:gd name="connsiteX1" fmla="*/ 1306286 w 3120572"/>
                  <a:gd name="connsiteY1" fmla="*/ 0 h 1727200"/>
                  <a:gd name="connsiteX2" fmla="*/ 3120572 w 3120572"/>
                  <a:gd name="connsiteY2" fmla="*/ 1727200 h 1727200"/>
                  <a:gd name="connsiteX3" fmla="*/ 0 w 3120572"/>
                  <a:gd name="connsiteY3" fmla="*/ 1625600 h 172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120572" h="1727200">
                    <a:moveTo>
                      <a:pt x="0" y="1625600"/>
                    </a:moveTo>
                    <a:lnTo>
                      <a:pt x="1306286" y="0"/>
                    </a:lnTo>
                    <a:lnTo>
                      <a:pt x="3120572" y="1727200"/>
                    </a:lnTo>
                    <a:lnTo>
                      <a:pt x="0" y="1625600"/>
                    </a:lnTo>
                    <a:close/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2" name="Arc 11"/>
              <p:cNvSpPr/>
              <p:nvPr/>
            </p:nvSpPr>
            <p:spPr bwMode="auto">
              <a:xfrm>
                <a:off x="4194630" y="2634342"/>
                <a:ext cx="762000" cy="76200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3" name="Arc 12"/>
              <p:cNvSpPr/>
              <p:nvPr/>
            </p:nvSpPr>
            <p:spPr bwMode="auto">
              <a:xfrm flipH="1">
                <a:off x="6582228" y="2667000"/>
                <a:ext cx="762000" cy="76200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4" name="Isosceles Triangle 13"/>
              <p:cNvSpPr/>
              <p:nvPr/>
            </p:nvSpPr>
            <p:spPr bwMode="auto">
              <a:xfrm>
                <a:off x="4205514" y="2862942"/>
                <a:ext cx="182880" cy="182880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5" name="Isosceles Triangle 14"/>
              <p:cNvSpPr/>
              <p:nvPr/>
            </p:nvSpPr>
            <p:spPr bwMode="auto">
              <a:xfrm>
                <a:off x="7284720" y="2957286"/>
                <a:ext cx="182880" cy="182880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 bwMode="auto">
              <a:xfrm>
                <a:off x="5532846" y="1338942"/>
                <a:ext cx="91440" cy="91440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618614" y="2757714"/>
                <a:ext cx="679924" cy="518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baseline="0" smtClean="0">
                    <a:solidFill>
                      <a:srgbClr val="FFFFFF"/>
                    </a:solidFill>
                    <a:latin typeface="Arial" charset="0"/>
                  </a:rPr>
                  <a:t>A</a:t>
                </a:r>
                <a:endParaRPr lang="en-US" sz="2800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7480448" y="2753380"/>
                <a:ext cx="670994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baseline="0" smtClean="0">
                    <a:solidFill>
                      <a:srgbClr val="FFFFFF"/>
                    </a:solidFill>
                    <a:latin typeface="Arial" charset="0"/>
                  </a:rPr>
                  <a:t>B</a:t>
                </a:r>
                <a:endParaRPr lang="en-US" sz="2800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958316" y="990600"/>
                <a:ext cx="42351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baseline="0" smtClean="0">
                    <a:solidFill>
                      <a:srgbClr val="FFFFFF"/>
                    </a:solidFill>
                    <a:latin typeface="Arial" charset="0"/>
                  </a:rPr>
                  <a:t>P</a:t>
                </a:r>
                <a:endParaRPr lang="en-US" sz="2800"/>
              </a:p>
            </p:txBody>
          </p:sp>
        </p:grpSp>
        <p:sp>
          <p:nvSpPr>
            <p:cNvPr id="22" name="Rectangle 21"/>
            <p:cNvSpPr/>
            <p:nvPr/>
          </p:nvSpPr>
          <p:spPr>
            <a:xfrm>
              <a:off x="1447800" y="5105400"/>
              <a:ext cx="40588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baseline="0" smtClean="0">
                  <a:solidFill>
                    <a:srgbClr val="FFFFFF"/>
                  </a:solidFill>
                  <a:latin typeface="Arial" charset="0"/>
                </a:rPr>
                <a:t>α</a:t>
              </a:r>
              <a:endParaRPr lang="en-US" sz="280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2408035" y="5162752"/>
              <a:ext cx="381836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</a:t>
              </a:r>
              <a:endParaRPr lang="en-US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990600" y="1681853"/>
            <a:ext cx="7696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0" smtClean="0">
                <a:latin typeface="Arial" charset="0"/>
              </a:rPr>
              <a:t>Penentuan koordinat suatu titik (P) berdasarkan dua koordinat titik  (A dan B) dan pengukuran dua sudut (</a:t>
            </a:r>
            <a:r>
              <a:rPr lang="en-US" sz="2800" b="1" baseline="0" smtClean="0">
                <a:solidFill>
                  <a:srgbClr val="FFFFFF"/>
                </a:solidFill>
                <a:latin typeface="Arial" charset="0"/>
              </a:rPr>
              <a:t>α</a:t>
            </a:r>
            <a:r>
              <a:rPr lang="en-US" sz="2800" b="1" baseline="0" smtClean="0">
                <a:latin typeface="Arial" charset="0"/>
              </a:rPr>
              <a:t> dan </a:t>
            </a:r>
            <a:r>
              <a:rPr lang="en-US" sz="2800" b="1" baseline="0" smtClean="0">
                <a:latin typeface="Arial" charset="0"/>
                <a:sym typeface="Symbol"/>
              </a:rPr>
              <a:t></a:t>
            </a:r>
            <a:r>
              <a:rPr lang="en-US" sz="2800" b="1" baseline="0" smtClean="0">
                <a:latin typeface="Arial" charset="0"/>
              </a:rPr>
              <a:t>)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3628572" y="3352800"/>
            <a:ext cx="4905828" cy="2123420"/>
            <a:chOff x="3628572" y="3352800"/>
            <a:chExt cx="4905828" cy="2123420"/>
          </a:xfrm>
        </p:grpSpPr>
        <p:sp>
          <p:nvSpPr>
            <p:cNvPr id="21" name="Rectangle 20"/>
            <p:cNvSpPr/>
            <p:nvPr/>
          </p:nvSpPr>
          <p:spPr>
            <a:xfrm>
              <a:off x="3628572" y="3352800"/>
              <a:ext cx="20233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baseline="0" smtClean="0">
                  <a:solidFill>
                    <a:srgbClr val="FFFFFF"/>
                  </a:solidFill>
                  <a:latin typeface="Arial" charset="0"/>
                </a:rPr>
                <a:t>Diketahui :</a:t>
              </a:r>
              <a:endParaRPr lang="en-US" sz="280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4024086" y="3839028"/>
              <a:ext cx="434715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2800" b="1" baseline="0" smtClean="0">
                  <a:solidFill>
                    <a:srgbClr val="FFFFFF"/>
                  </a:solidFill>
                  <a:latin typeface="Arial" charset="0"/>
                </a:rPr>
                <a:t>A (xa, ya) dan B (xb, yb) </a:t>
              </a:r>
              <a:endParaRPr lang="en-US" sz="2800">
                <a:solidFill>
                  <a:srgbClr val="FFFFFF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633957" y="4353580"/>
              <a:ext cx="40767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baseline="0" smtClean="0">
                  <a:solidFill>
                    <a:srgbClr val="FFFFFF"/>
                  </a:solidFill>
                  <a:latin typeface="Arial" charset="0"/>
                </a:rPr>
                <a:t>Diukur sudut : α</a:t>
              </a:r>
              <a:r>
                <a:rPr lang="en-US" sz="2800" b="1" baseline="0" smtClean="0">
                  <a:latin typeface="Arial" charset="0"/>
                </a:rPr>
                <a:t> dan </a:t>
              </a:r>
              <a:r>
                <a:rPr lang="en-US" sz="2800" b="1" baseline="0" smtClean="0">
                  <a:latin typeface="Arial" charset="0"/>
                  <a:sym typeface="Symbol"/>
                </a:rPr>
                <a:t></a:t>
              </a:r>
              <a:endParaRPr lang="en-US" sz="2800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649217" y="4953000"/>
              <a:ext cx="48851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baseline="0" smtClean="0">
                  <a:solidFill>
                    <a:srgbClr val="FFFFFF"/>
                  </a:solidFill>
                  <a:latin typeface="Arial" charset="0"/>
                </a:rPr>
                <a:t>Tentukan : koord. P (xp, yp)</a:t>
              </a:r>
              <a:endParaRPr lang="en-US" sz="2800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1823850" y="228600"/>
            <a:ext cx="556755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baseline="0" smtClean="0">
                <a:solidFill>
                  <a:srgbClr val="FFFF00"/>
                </a:solidFill>
                <a:latin typeface="Arial" charset="0"/>
              </a:rPr>
              <a:t>Prosedur Perhitungan</a:t>
            </a:r>
            <a:endParaRPr lang="en-US" sz="4000">
              <a:solidFill>
                <a:srgbClr val="FFFF00"/>
              </a:solidFill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533400" y="986135"/>
            <a:ext cx="2889595" cy="2442865"/>
            <a:chOff x="609600" y="376535"/>
            <a:chExt cx="2889595" cy="2442865"/>
          </a:xfrm>
        </p:grpSpPr>
        <p:grpSp>
          <p:nvGrpSpPr>
            <p:cNvPr id="5" name="Group 4"/>
            <p:cNvGrpSpPr/>
            <p:nvPr/>
          </p:nvGrpSpPr>
          <p:grpSpPr>
            <a:xfrm>
              <a:off x="609600" y="376535"/>
              <a:ext cx="2889595" cy="2442865"/>
              <a:chOff x="547437" y="3729335"/>
              <a:chExt cx="3421889" cy="2442865"/>
            </a:xfrm>
          </p:grpSpPr>
          <p:grpSp>
            <p:nvGrpSpPr>
              <p:cNvPr id="6" name="Group 19"/>
              <p:cNvGrpSpPr/>
              <p:nvPr/>
            </p:nvGrpSpPr>
            <p:grpSpPr>
              <a:xfrm>
                <a:off x="547437" y="3729335"/>
                <a:ext cx="3421889" cy="2442865"/>
                <a:chOff x="3731935" y="986135"/>
                <a:chExt cx="4297256" cy="2442865"/>
              </a:xfrm>
            </p:grpSpPr>
            <p:sp>
              <p:nvSpPr>
                <p:cNvPr id="9" name="Freeform 8"/>
                <p:cNvSpPr/>
                <p:nvPr/>
              </p:nvSpPr>
              <p:spPr bwMode="auto">
                <a:xfrm>
                  <a:off x="4281714" y="1364343"/>
                  <a:ext cx="3120572" cy="1727200"/>
                </a:xfrm>
                <a:custGeom>
                  <a:avLst/>
                  <a:gdLst>
                    <a:gd name="connsiteX0" fmla="*/ 0 w 3120572"/>
                    <a:gd name="connsiteY0" fmla="*/ 1625600 h 1727200"/>
                    <a:gd name="connsiteX1" fmla="*/ 1306286 w 3120572"/>
                    <a:gd name="connsiteY1" fmla="*/ 0 h 1727200"/>
                    <a:gd name="connsiteX2" fmla="*/ 3120572 w 3120572"/>
                    <a:gd name="connsiteY2" fmla="*/ 1727200 h 1727200"/>
                    <a:gd name="connsiteX3" fmla="*/ 0 w 3120572"/>
                    <a:gd name="connsiteY3" fmla="*/ 1625600 h 17272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120572" h="1727200">
                      <a:moveTo>
                        <a:pt x="0" y="1625600"/>
                      </a:moveTo>
                      <a:lnTo>
                        <a:pt x="1306286" y="0"/>
                      </a:lnTo>
                      <a:lnTo>
                        <a:pt x="3120572" y="1727200"/>
                      </a:lnTo>
                      <a:lnTo>
                        <a:pt x="0" y="1625600"/>
                      </a:lnTo>
                      <a:close/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  <p:sp>
              <p:nvSpPr>
                <p:cNvPr id="10" name="Arc 9"/>
                <p:cNvSpPr/>
                <p:nvPr/>
              </p:nvSpPr>
              <p:spPr bwMode="auto">
                <a:xfrm>
                  <a:off x="4194630" y="2634342"/>
                  <a:ext cx="762000" cy="762000"/>
                </a:xfrm>
                <a:prstGeom prst="arc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  <p:sp>
              <p:nvSpPr>
                <p:cNvPr id="11" name="Arc 10"/>
                <p:cNvSpPr/>
                <p:nvPr/>
              </p:nvSpPr>
              <p:spPr bwMode="auto">
                <a:xfrm flipH="1">
                  <a:off x="6582228" y="2667000"/>
                  <a:ext cx="762000" cy="762000"/>
                </a:xfrm>
                <a:prstGeom prst="arc">
                  <a:avLst/>
                </a:pr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  <p:sp>
              <p:nvSpPr>
                <p:cNvPr id="12" name="Isosceles Triangle 11"/>
                <p:cNvSpPr/>
                <p:nvPr/>
              </p:nvSpPr>
              <p:spPr bwMode="auto">
                <a:xfrm>
                  <a:off x="4205514" y="2862942"/>
                  <a:ext cx="182880" cy="182880"/>
                </a:xfrm>
                <a:prstGeom prst="triangl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  <p:sp>
              <p:nvSpPr>
                <p:cNvPr id="13" name="Isosceles Triangle 12"/>
                <p:cNvSpPr/>
                <p:nvPr/>
              </p:nvSpPr>
              <p:spPr bwMode="auto">
                <a:xfrm>
                  <a:off x="7284720" y="2957286"/>
                  <a:ext cx="182880" cy="182880"/>
                </a:xfrm>
                <a:prstGeom prst="triangl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  <p:sp>
              <p:nvSpPr>
                <p:cNvPr id="14" name="Oval 13"/>
                <p:cNvSpPr/>
                <p:nvPr/>
              </p:nvSpPr>
              <p:spPr bwMode="auto">
                <a:xfrm>
                  <a:off x="5532846" y="1338942"/>
                  <a:ext cx="91440" cy="91440"/>
                </a:xfrm>
                <a:prstGeom prst="ellipse">
                  <a:avLst/>
                </a:prstGeom>
                <a:solidFill>
                  <a:schemeClr val="accent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  <p:sp>
              <p:nvSpPr>
                <p:cNvPr id="15" name="Rectangle 14"/>
                <p:cNvSpPr/>
                <p:nvPr/>
              </p:nvSpPr>
              <p:spPr>
                <a:xfrm>
                  <a:off x="3731935" y="2757714"/>
                  <a:ext cx="67992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baseline="0" smtClean="0">
                      <a:solidFill>
                        <a:srgbClr val="FFFFFF"/>
                      </a:solidFill>
                      <a:latin typeface="Arial" charset="0"/>
                    </a:rPr>
                    <a:t>A</a:t>
                  </a:r>
                  <a:endParaRPr lang="en-US" sz="2400"/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7358197" y="2753380"/>
                  <a:ext cx="670994" cy="461665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en-US" sz="2400" b="1" baseline="0" smtClean="0">
                      <a:solidFill>
                        <a:srgbClr val="FFFFFF"/>
                      </a:solidFill>
                      <a:latin typeface="Arial" charset="0"/>
                    </a:rPr>
                    <a:t>B</a:t>
                  </a:r>
                  <a:endParaRPr lang="en-US" sz="2400"/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5545066" y="986135"/>
                  <a:ext cx="579765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400" b="1" baseline="0" smtClean="0">
                      <a:solidFill>
                        <a:srgbClr val="FFFFFF"/>
                      </a:solidFill>
                      <a:latin typeface="Arial" charset="0"/>
                    </a:rPr>
                    <a:t>P</a:t>
                  </a:r>
                  <a:endParaRPr lang="en-US" sz="2400"/>
                </a:p>
              </p:txBody>
            </p:sp>
          </p:grpSp>
          <p:sp>
            <p:nvSpPr>
              <p:cNvPr id="7" name="Rectangle 6"/>
              <p:cNvSpPr/>
              <p:nvPr/>
            </p:nvSpPr>
            <p:spPr>
              <a:xfrm>
                <a:off x="1080173" y="5329535"/>
                <a:ext cx="44268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α</a:t>
                </a:r>
                <a:endParaRPr lang="en-US" sz="2400"/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853725" y="5376707"/>
                <a:ext cx="41800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  <a:sym typeface="Symbol"/>
                  </a:rPr>
                  <a:t></a:t>
                </a:r>
                <a:endParaRPr lang="en-US" sz="2400"/>
              </a:p>
            </p:txBody>
          </p:sp>
        </p:grpSp>
        <p:cxnSp>
          <p:nvCxnSpPr>
            <p:cNvPr id="19" name="Straight Arrow Connector 18"/>
            <p:cNvCxnSpPr/>
            <p:nvPr/>
          </p:nvCxnSpPr>
          <p:spPr bwMode="auto">
            <a:xfrm flipV="1">
              <a:off x="990600" y="914400"/>
              <a:ext cx="1588" cy="146304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20" name="Rectangle 19"/>
            <p:cNvSpPr/>
            <p:nvPr/>
          </p:nvSpPr>
          <p:spPr>
            <a:xfrm>
              <a:off x="914400" y="1229380"/>
              <a:ext cx="67358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α</a:t>
              </a:r>
              <a:r>
                <a:rPr lang="en-US" sz="2000" b="1" baseline="0" smtClean="0">
                  <a:solidFill>
                    <a:srgbClr val="FFFFFF"/>
                  </a:solidFill>
                  <a:latin typeface="Arial" charset="0"/>
                </a:rPr>
                <a:t>ap</a:t>
              </a:r>
              <a:endParaRPr lang="en-US" sz="2000"/>
            </a:p>
          </p:txBody>
        </p:sp>
        <p:sp>
          <p:nvSpPr>
            <p:cNvPr id="21" name="Arc 20"/>
            <p:cNvSpPr/>
            <p:nvPr/>
          </p:nvSpPr>
          <p:spPr bwMode="auto">
            <a:xfrm rot="-2280000">
              <a:off x="1004640" y="1650628"/>
              <a:ext cx="274320" cy="548640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1263478" y="1581090"/>
              <a:ext cx="64152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baseline="0" smtClean="0">
                  <a:solidFill>
                    <a:srgbClr val="FFFFFF"/>
                  </a:solidFill>
                  <a:latin typeface="Arial" charset="0"/>
                </a:rPr>
                <a:t>dap</a:t>
              </a:r>
              <a:endParaRPr lang="en-US" sz="2000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1597306" y="2057400"/>
              <a:ext cx="641522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b="1" baseline="0" smtClean="0">
                  <a:solidFill>
                    <a:srgbClr val="FFFFFF"/>
                  </a:solidFill>
                  <a:latin typeface="Arial" charset="0"/>
                </a:rPr>
                <a:t>dab</a:t>
              </a:r>
              <a:endParaRPr lang="en-US" sz="2000"/>
            </a:p>
          </p:txBody>
        </p:sp>
      </p:grpSp>
      <p:sp>
        <p:nvSpPr>
          <p:cNvPr id="25" name="Rectangle 24"/>
          <p:cNvSpPr/>
          <p:nvPr/>
        </p:nvSpPr>
        <p:spPr>
          <a:xfrm>
            <a:off x="3505201" y="1138534"/>
            <a:ext cx="5257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a.  Hitung sudut P = 180</a:t>
            </a:r>
            <a:r>
              <a:rPr lang="en-US" sz="2400" b="1" baseline="30000" smtClean="0">
                <a:solidFill>
                  <a:srgbClr val="FFFFFF"/>
                </a:solidFill>
                <a:latin typeface="Arial" charset="0"/>
              </a:rPr>
              <a:t>o</a:t>
            </a:r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 – (α + </a:t>
            </a:r>
            <a:r>
              <a:rPr lang="en-US" sz="2400" b="1" baseline="0" smtClean="0">
                <a:solidFill>
                  <a:srgbClr val="FFFFFF"/>
                </a:solidFill>
                <a:latin typeface="Arial" charset="0"/>
                <a:sym typeface="Symbol"/>
              </a:rPr>
              <a:t>)</a:t>
            </a:r>
            <a:endParaRPr lang="en-US" sz="2400" b="1" baseline="0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85800" y="4267200"/>
            <a:ext cx="61125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/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e.  Hitung jarak dap dengan rumus sinus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85800" y="3424535"/>
            <a:ext cx="7848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/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d.  Hitung jarak dab berdasarkan koordinat A dan B</a:t>
            </a:r>
          </a:p>
          <a:p>
            <a:pPr marL="457200" lvl="0" indent="-457200"/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      dab = </a:t>
            </a:r>
            <a:r>
              <a:rPr lang="en-US" sz="2400" b="1" baseline="0" smtClean="0">
                <a:solidFill>
                  <a:srgbClr val="FFFFFF"/>
                </a:solidFill>
                <a:latin typeface="Arial" charset="0"/>
                <a:sym typeface="Symbol"/>
              </a:rPr>
              <a:t> (xb – xa)</a:t>
            </a:r>
            <a:r>
              <a:rPr lang="en-US" sz="2400" b="1" baseline="30000" smtClean="0">
                <a:solidFill>
                  <a:srgbClr val="FFFFFF"/>
                </a:solidFill>
                <a:latin typeface="Arial" charset="0"/>
                <a:sym typeface="Symbol"/>
              </a:rPr>
              <a:t>2</a:t>
            </a:r>
            <a:r>
              <a:rPr lang="en-US" sz="2400" b="1" baseline="0" smtClean="0">
                <a:solidFill>
                  <a:srgbClr val="FFFFFF"/>
                </a:solidFill>
                <a:latin typeface="Arial" charset="0"/>
                <a:sym typeface="Symbol"/>
              </a:rPr>
              <a:t> + (yb – ya)</a:t>
            </a:r>
            <a:r>
              <a:rPr lang="en-US" sz="2400" b="1" baseline="30000" smtClean="0">
                <a:solidFill>
                  <a:srgbClr val="FFFFFF"/>
                </a:solidFill>
                <a:latin typeface="Arial" charset="0"/>
                <a:sym typeface="Symbol"/>
              </a:rPr>
              <a:t>2</a:t>
            </a:r>
            <a:endParaRPr lang="en-US" sz="2400" b="1" baseline="30000" smtClean="0">
              <a:solidFill>
                <a:srgbClr val="FFFFFF"/>
              </a:solidFill>
              <a:latin typeface="Arial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85800" y="4800600"/>
            <a:ext cx="4572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marL="457200" lvl="0" indent="-457200"/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f.   Xp = Xa + dap sin αap 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490686" y="2891135"/>
            <a:ext cx="521488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/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c.  Hitung azimut αap = αab – α      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505200" y="1642408"/>
            <a:ext cx="533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/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b.  Hitung azimut αab berdasarkan koordinat  A dan B </a:t>
            </a:r>
          </a:p>
          <a:p>
            <a:pPr marL="457200" lvl="0" indent="-457200"/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     tan αab = (xb – xa) / (yb – ya)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17572" y="5329535"/>
            <a:ext cx="39306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/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g.  Yp = Ya + dap cos αap 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124200" y="339725"/>
            <a:ext cx="2819400" cy="6508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j-ea"/>
                <a:cs typeface="+mj-cs"/>
              </a:rPr>
              <a:t>LATIHAN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81000" y="1367135"/>
            <a:ext cx="7877628" cy="1376065"/>
            <a:chOff x="381000" y="1367135"/>
            <a:chExt cx="7877628" cy="1376065"/>
          </a:xfrm>
        </p:grpSpPr>
        <p:sp>
          <p:nvSpPr>
            <p:cNvPr id="7" name="Rectangle 6"/>
            <p:cNvSpPr/>
            <p:nvPr/>
          </p:nvSpPr>
          <p:spPr>
            <a:xfrm>
              <a:off x="381000" y="1367135"/>
              <a:ext cx="752962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1.  Koordinat titik K = (52.672,514 m, 37.455,021 m)</a:t>
              </a: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91028" y="1828800"/>
              <a:ext cx="74676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Koordinat titik L = (52.327,674 m, 36.991,227 m)</a:t>
              </a: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776514" y="2281535"/>
              <a:ext cx="732880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Sudut  K = 62</a:t>
              </a:r>
              <a:r>
                <a:rPr lang="en-US" sz="2400" b="1" baseline="30000" smtClean="0">
                  <a:solidFill>
                    <a:srgbClr val="FFFFFF"/>
                  </a:solidFill>
                  <a:latin typeface="Arial" charset="0"/>
                </a:rPr>
                <a:t>o 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37’ 11”  dan sudut L = 54</a:t>
              </a:r>
              <a:r>
                <a:rPr lang="en-US" sz="2400" b="1" baseline="30000" smtClean="0">
                  <a:solidFill>
                    <a:srgbClr val="FFFFFF"/>
                  </a:solidFill>
                  <a:latin typeface="Arial" charset="0"/>
                </a:rPr>
                <a:t>o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 29’ 42” </a:t>
              </a:r>
              <a:endParaRPr lang="en-US"/>
            </a:p>
          </p:txBody>
        </p:sp>
      </p:grpSp>
      <p:grpSp>
        <p:nvGrpSpPr>
          <p:cNvPr id="17" name="Group 19"/>
          <p:cNvGrpSpPr/>
          <p:nvPr/>
        </p:nvGrpSpPr>
        <p:grpSpPr>
          <a:xfrm>
            <a:off x="1320304" y="2967335"/>
            <a:ext cx="3048000" cy="2442865"/>
            <a:chOff x="3618614" y="986135"/>
            <a:chExt cx="4532825" cy="2442865"/>
          </a:xfrm>
        </p:grpSpPr>
        <p:sp>
          <p:nvSpPr>
            <p:cNvPr id="20" name="Freeform 8"/>
            <p:cNvSpPr/>
            <p:nvPr/>
          </p:nvSpPr>
          <p:spPr bwMode="auto">
            <a:xfrm>
              <a:off x="4281714" y="1364343"/>
              <a:ext cx="3120572" cy="1727200"/>
            </a:xfrm>
            <a:custGeom>
              <a:avLst/>
              <a:gdLst>
                <a:gd name="connsiteX0" fmla="*/ 0 w 3120572"/>
                <a:gd name="connsiteY0" fmla="*/ 1625600 h 1727200"/>
                <a:gd name="connsiteX1" fmla="*/ 1306286 w 3120572"/>
                <a:gd name="connsiteY1" fmla="*/ 0 h 1727200"/>
                <a:gd name="connsiteX2" fmla="*/ 3120572 w 3120572"/>
                <a:gd name="connsiteY2" fmla="*/ 1727200 h 1727200"/>
                <a:gd name="connsiteX3" fmla="*/ 0 w 3120572"/>
                <a:gd name="connsiteY3" fmla="*/ 1625600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20572" h="1727200">
                  <a:moveTo>
                    <a:pt x="0" y="1625600"/>
                  </a:moveTo>
                  <a:lnTo>
                    <a:pt x="1306286" y="0"/>
                  </a:lnTo>
                  <a:lnTo>
                    <a:pt x="3120572" y="1727200"/>
                  </a:lnTo>
                  <a:lnTo>
                    <a:pt x="0" y="1625600"/>
                  </a:lnTo>
                  <a:close/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1" name="Arc 20"/>
            <p:cNvSpPr/>
            <p:nvPr/>
          </p:nvSpPr>
          <p:spPr bwMode="auto">
            <a:xfrm>
              <a:off x="4194630" y="2634342"/>
              <a:ext cx="762000" cy="762000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2" name="Arc 21"/>
            <p:cNvSpPr/>
            <p:nvPr/>
          </p:nvSpPr>
          <p:spPr bwMode="auto">
            <a:xfrm flipH="1">
              <a:off x="6582228" y="2667000"/>
              <a:ext cx="762000" cy="762000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3" name="Isosceles Triangle 22"/>
            <p:cNvSpPr/>
            <p:nvPr/>
          </p:nvSpPr>
          <p:spPr bwMode="auto">
            <a:xfrm>
              <a:off x="4205514" y="2862942"/>
              <a:ext cx="182880" cy="182880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4" name="Isosceles Triangle 23"/>
            <p:cNvSpPr/>
            <p:nvPr/>
          </p:nvSpPr>
          <p:spPr bwMode="auto">
            <a:xfrm>
              <a:off x="7284720" y="2957286"/>
              <a:ext cx="182880" cy="182880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5532846" y="1338942"/>
              <a:ext cx="91440" cy="9144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3618614" y="2814935"/>
              <a:ext cx="67992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K</a:t>
              </a:r>
              <a:endParaRPr lang="en-US" sz="2400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480446" y="2891135"/>
              <a:ext cx="67099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L</a:t>
              </a:r>
              <a:endParaRPr lang="en-US" sz="2400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5545066" y="986135"/>
              <a:ext cx="6560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M</a:t>
              </a:r>
              <a:endParaRPr lang="en-US" sz="2400"/>
            </a:p>
          </p:txBody>
        </p:sp>
      </p:grpSp>
      <p:sp>
        <p:nvSpPr>
          <p:cNvPr id="29" name="Rectangle 28"/>
          <p:cNvSpPr/>
          <p:nvPr/>
        </p:nvSpPr>
        <p:spPr>
          <a:xfrm>
            <a:off x="4903104" y="2819400"/>
            <a:ext cx="2335896" cy="267765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Tentukan </a:t>
            </a:r>
          </a:p>
          <a:p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a.  Sudut M </a:t>
            </a:r>
          </a:p>
          <a:p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b.  Azimut KL</a:t>
            </a:r>
          </a:p>
          <a:p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c.  Azimut KM</a:t>
            </a:r>
          </a:p>
          <a:p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d.  Jarak KL</a:t>
            </a:r>
          </a:p>
          <a:p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e.  Jarak KM</a:t>
            </a:r>
          </a:p>
          <a:p>
            <a:r>
              <a:rPr lang="en-US" sz="2400" b="1" baseline="0" smtClean="0">
                <a:solidFill>
                  <a:srgbClr val="FFFFFF"/>
                </a:solidFill>
                <a:latin typeface="Arial" charset="0"/>
              </a:rPr>
              <a:t>f.  Koordinat M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2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685800" y="1143000"/>
            <a:ext cx="731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baseline="0" smtClean="0">
                <a:solidFill>
                  <a:srgbClr val="FFFF00"/>
                </a:solidFill>
                <a:latin typeface="Arial" charset="0"/>
              </a:rPr>
              <a:t>Pemotongan Ke Belakang</a:t>
            </a:r>
            <a:r>
              <a:rPr lang="en-US" sz="3200" b="1" baseline="0" smtClean="0">
                <a:latin typeface="Arial" charset="0"/>
              </a:rPr>
              <a:t>:</a:t>
            </a:r>
            <a:endParaRPr lang="en-US" sz="2800" b="1" baseline="0" smtClean="0">
              <a:latin typeface="Arial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023258" y="268069"/>
            <a:ext cx="70249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baseline="0" smtClean="0">
                <a:solidFill>
                  <a:srgbClr val="FFFF00"/>
                </a:solidFill>
                <a:latin typeface="Arial" charset="0"/>
              </a:rPr>
              <a:t>Metode Pemotongan</a:t>
            </a:r>
            <a:endParaRPr lang="en-US" sz="4400">
              <a:solidFill>
                <a:srgbClr val="FFFF00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90600" y="1681853"/>
            <a:ext cx="7696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0" smtClean="0">
                <a:latin typeface="Arial" charset="0"/>
              </a:rPr>
              <a:t>Penentuan koordinat suatu titik (P) berda-sarkan tiga koordinat titik  (A, B dan C) dan pengukuran dua sudut (</a:t>
            </a:r>
            <a:r>
              <a:rPr lang="en-US" sz="2800" b="1" baseline="0" smtClean="0">
                <a:solidFill>
                  <a:srgbClr val="FFFFFF"/>
                </a:solidFill>
                <a:latin typeface="Arial" charset="0"/>
              </a:rPr>
              <a:t>α</a:t>
            </a:r>
            <a:r>
              <a:rPr lang="en-US" sz="2800" b="1" baseline="0" smtClean="0">
                <a:latin typeface="Arial" charset="0"/>
              </a:rPr>
              <a:t> dan </a:t>
            </a:r>
            <a:r>
              <a:rPr lang="en-US" sz="2800" b="1" baseline="0" smtClean="0">
                <a:latin typeface="Arial" charset="0"/>
                <a:sym typeface="Symbol"/>
              </a:rPr>
              <a:t></a:t>
            </a:r>
            <a:r>
              <a:rPr lang="en-US" sz="2800" b="1" baseline="0" smtClean="0">
                <a:latin typeface="Arial" charset="0"/>
              </a:rPr>
              <a:t>)</a:t>
            </a:r>
          </a:p>
        </p:txBody>
      </p:sp>
      <p:grpSp>
        <p:nvGrpSpPr>
          <p:cNvPr id="44" name="Group 43"/>
          <p:cNvGrpSpPr/>
          <p:nvPr/>
        </p:nvGrpSpPr>
        <p:grpSpPr>
          <a:xfrm>
            <a:off x="3780972" y="3352800"/>
            <a:ext cx="4905828" cy="2123420"/>
            <a:chOff x="3628572" y="3352800"/>
            <a:chExt cx="4905828" cy="2123420"/>
          </a:xfrm>
        </p:grpSpPr>
        <p:sp>
          <p:nvSpPr>
            <p:cNvPr id="22" name="Rectangle 21"/>
            <p:cNvSpPr/>
            <p:nvPr/>
          </p:nvSpPr>
          <p:spPr>
            <a:xfrm>
              <a:off x="3628572" y="3352800"/>
              <a:ext cx="202331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baseline="0" smtClean="0">
                  <a:solidFill>
                    <a:srgbClr val="FFFFFF"/>
                  </a:solidFill>
                  <a:latin typeface="Arial" charset="0"/>
                </a:rPr>
                <a:t>Diketahui :</a:t>
              </a:r>
              <a:endParaRPr lang="en-US" sz="2800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4024086" y="3839028"/>
              <a:ext cx="436048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sz="2800" b="1" baseline="0" smtClean="0">
                  <a:solidFill>
                    <a:srgbClr val="FFFFFF"/>
                  </a:solidFill>
                  <a:latin typeface="Arial" charset="0"/>
                </a:rPr>
                <a:t>B (xb, yb) dan C (xc, yc) </a:t>
              </a:r>
              <a:endParaRPr lang="en-US" sz="2800">
                <a:solidFill>
                  <a:srgbClr val="FFFFFF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633957" y="4353580"/>
              <a:ext cx="40767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baseline="0" smtClean="0">
                  <a:solidFill>
                    <a:srgbClr val="FFFFFF"/>
                  </a:solidFill>
                  <a:latin typeface="Arial" charset="0"/>
                </a:rPr>
                <a:t>Diukur sudut : α</a:t>
              </a:r>
              <a:r>
                <a:rPr lang="en-US" sz="2800" b="1" baseline="0" smtClean="0">
                  <a:latin typeface="Arial" charset="0"/>
                </a:rPr>
                <a:t> dan </a:t>
              </a:r>
              <a:r>
                <a:rPr lang="en-US" sz="2800" b="1" baseline="0" smtClean="0">
                  <a:latin typeface="Arial" charset="0"/>
                  <a:sym typeface="Symbol"/>
                </a:rPr>
                <a:t></a:t>
              </a:r>
              <a:endParaRPr lang="en-US" sz="2800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649217" y="4953000"/>
              <a:ext cx="488518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baseline="0" smtClean="0">
                  <a:solidFill>
                    <a:srgbClr val="FFFFFF"/>
                  </a:solidFill>
                  <a:latin typeface="Arial" charset="0"/>
                </a:rPr>
                <a:t>Tentukan : koord. P (xp, yp)</a:t>
              </a:r>
              <a:endParaRPr lang="en-US" sz="2800"/>
            </a:p>
          </p:txBody>
        </p:sp>
        <p:sp>
          <p:nvSpPr>
            <p:cNvPr id="42" name="Rectangle 41"/>
            <p:cNvSpPr/>
            <p:nvPr/>
          </p:nvSpPr>
          <p:spPr>
            <a:xfrm>
              <a:off x="5687802" y="3362980"/>
              <a:ext cx="196989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baseline="0" smtClean="0">
                  <a:solidFill>
                    <a:srgbClr val="FFFFFF"/>
                  </a:solidFill>
                  <a:latin typeface="Arial" charset="0"/>
                </a:rPr>
                <a:t>A (xa, ya), </a:t>
              </a:r>
              <a:endParaRPr lang="en-US"/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3400" y="3124200"/>
            <a:ext cx="2971800" cy="2819400"/>
            <a:chOff x="533400" y="3124200"/>
            <a:chExt cx="2971800" cy="2819400"/>
          </a:xfrm>
        </p:grpSpPr>
        <p:grpSp>
          <p:nvGrpSpPr>
            <p:cNvPr id="43" name="Group 42"/>
            <p:cNvGrpSpPr/>
            <p:nvPr/>
          </p:nvGrpSpPr>
          <p:grpSpPr>
            <a:xfrm>
              <a:off x="533400" y="3124200"/>
              <a:ext cx="2971800" cy="2819400"/>
              <a:chOff x="533400" y="3124200"/>
              <a:chExt cx="2971800" cy="2819400"/>
            </a:xfrm>
          </p:grpSpPr>
          <p:grpSp>
            <p:nvGrpSpPr>
              <p:cNvPr id="32" name="Group 31"/>
              <p:cNvGrpSpPr/>
              <p:nvPr/>
            </p:nvGrpSpPr>
            <p:grpSpPr>
              <a:xfrm>
                <a:off x="762000" y="3505200"/>
                <a:ext cx="2496457" cy="2206172"/>
                <a:chOff x="725714" y="3570514"/>
                <a:chExt cx="2496457" cy="2206172"/>
              </a:xfrm>
            </p:grpSpPr>
            <p:sp>
              <p:nvSpPr>
                <p:cNvPr id="29" name="Freeform 28"/>
                <p:cNvSpPr/>
                <p:nvPr/>
              </p:nvSpPr>
              <p:spPr bwMode="auto">
                <a:xfrm>
                  <a:off x="725714" y="3570514"/>
                  <a:ext cx="2496457" cy="2206172"/>
                </a:xfrm>
                <a:custGeom>
                  <a:avLst/>
                  <a:gdLst>
                    <a:gd name="connsiteX0" fmla="*/ 0 w 2496457"/>
                    <a:gd name="connsiteY0" fmla="*/ 508000 h 2206172"/>
                    <a:gd name="connsiteX1" fmla="*/ 1233715 w 2496457"/>
                    <a:gd name="connsiteY1" fmla="*/ 0 h 2206172"/>
                    <a:gd name="connsiteX2" fmla="*/ 2496457 w 2496457"/>
                    <a:gd name="connsiteY2" fmla="*/ 609600 h 2206172"/>
                    <a:gd name="connsiteX3" fmla="*/ 841829 w 2496457"/>
                    <a:gd name="connsiteY3" fmla="*/ 2206172 h 2206172"/>
                    <a:gd name="connsiteX4" fmla="*/ 0 w 2496457"/>
                    <a:gd name="connsiteY4" fmla="*/ 508000 h 220617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496457" h="2206172">
                      <a:moveTo>
                        <a:pt x="0" y="508000"/>
                      </a:moveTo>
                      <a:lnTo>
                        <a:pt x="1233715" y="0"/>
                      </a:lnTo>
                      <a:lnTo>
                        <a:pt x="2496457" y="609600"/>
                      </a:lnTo>
                      <a:lnTo>
                        <a:pt x="841829" y="2206172"/>
                      </a:lnTo>
                      <a:lnTo>
                        <a:pt x="0" y="508000"/>
                      </a:lnTo>
                      <a:close/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  <p:cxnSp>
              <p:nvCxnSpPr>
                <p:cNvPr id="31" name="Straight Connector 30"/>
                <p:cNvCxnSpPr>
                  <a:stCxn id="29" idx="3"/>
                  <a:endCxn id="29" idx="1"/>
                </p:cNvCxnSpPr>
                <p:nvPr/>
              </p:nvCxnSpPr>
              <p:spPr bwMode="auto">
                <a:xfrm flipV="1">
                  <a:off x="1567543" y="3570514"/>
                  <a:ext cx="391887" cy="2206172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33" name="Rectangle 32"/>
              <p:cNvSpPr/>
              <p:nvPr/>
            </p:nvSpPr>
            <p:spPr>
              <a:xfrm>
                <a:off x="533400" y="3439180"/>
                <a:ext cx="457200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baseline="0" smtClean="0">
                    <a:solidFill>
                      <a:srgbClr val="FFFFFF"/>
                    </a:solidFill>
                    <a:latin typeface="Arial" charset="0"/>
                  </a:rPr>
                  <a:t>A</a:t>
                </a:r>
                <a:endParaRPr lang="en-US" sz="2800"/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2063405" y="3124200"/>
                <a:ext cx="451195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baseline="0" smtClean="0">
                    <a:solidFill>
                      <a:srgbClr val="FFFFFF"/>
                    </a:solidFill>
                    <a:latin typeface="Arial" charset="0"/>
                  </a:rPr>
                  <a:t>B</a:t>
                </a:r>
                <a:endParaRPr lang="en-US" sz="2800"/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3054005" y="3591580"/>
                <a:ext cx="451195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baseline="0" smtClean="0">
                    <a:solidFill>
                      <a:srgbClr val="FFFFFF"/>
                    </a:solidFill>
                    <a:latin typeface="Arial" charset="0"/>
                  </a:rPr>
                  <a:t>C</a:t>
                </a:r>
                <a:endParaRPr lang="en-US" sz="2800"/>
              </a:p>
            </p:txBody>
          </p:sp>
          <p:sp>
            <p:nvSpPr>
              <p:cNvPr id="36" name="Rectangle 35"/>
              <p:cNvSpPr/>
              <p:nvPr/>
            </p:nvSpPr>
            <p:spPr>
              <a:xfrm>
                <a:off x="1066800" y="5420380"/>
                <a:ext cx="451195" cy="52322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800" b="1" baseline="0" smtClean="0">
                    <a:solidFill>
                      <a:srgbClr val="FFFFFF"/>
                    </a:solidFill>
                    <a:latin typeface="Arial" charset="0"/>
                  </a:rPr>
                  <a:t>P</a:t>
                </a:r>
                <a:endParaRPr lang="en-US" sz="2800"/>
              </a:p>
            </p:txBody>
          </p:sp>
          <p:sp>
            <p:nvSpPr>
              <p:cNvPr id="37" name="Arc 36"/>
              <p:cNvSpPr/>
              <p:nvPr/>
            </p:nvSpPr>
            <p:spPr bwMode="auto">
              <a:xfrm rot="17640000">
                <a:off x="1371728" y="4844142"/>
                <a:ext cx="512390" cy="76200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38" name="Arc 37"/>
              <p:cNvSpPr/>
              <p:nvPr/>
            </p:nvSpPr>
            <p:spPr bwMode="auto">
              <a:xfrm rot="19680000">
                <a:off x="1686970" y="4936525"/>
                <a:ext cx="512390" cy="76200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1295400" y="4444294"/>
                <a:ext cx="405880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baseline="0" smtClean="0">
                    <a:solidFill>
                      <a:srgbClr val="FFFFFF"/>
                    </a:solidFill>
                    <a:latin typeface="Arial" charset="0"/>
                  </a:rPr>
                  <a:t>α</a:t>
                </a:r>
                <a:endParaRPr lang="en-US"/>
              </a:p>
            </p:txBody>
          </p:sp>
          <p:sp>
            <p:nvSpPr>
              <p:cNvPr id="41" name="Rectangle 40"/>
              <p:cNvSpPr/>
              <p:nvPr/>
            </p:nvSpPr>
            <p:spPr>
              <a:xfrm>
                <a:off x="1828800" y="4419600"/>
                <a:ext cx="381836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baseline="0" smtClean="0">
                    <a:solidFill>
                      <a:srgbClr val="FFFFFF"/>
                    </a:solidFill>
                    <a:latin typeface="Arial" charset="0"/>
                    <a:sym typeface="Symbol"/>
                  </a:rPr>
                  <a:t></a:t>
                </a:r>
                <a:endParaRPr lang="en-US"/>
              </a:p>
            </p:txBody>
          </p:sp>
        </p:grpSp>
        <p:sp>
          <p:nvSpPr>
            <p:cNvPr id="45" name="Isosceles Triangle 44"/>
            <p:cNvSpPr/>
            <p:nvPr/>
          </p:nvSpPr>
          <p:spPr bwMode="auto">
            <a:xfrm>
              <a:off x="700314" y="3900714"/>
              <a:ext cx="122974" cy="182880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6" name="Isosceles Triangle 45"/>
            <p:cNvSpPr/>
            <p:nvPr/>
          </p:nvSpPr>
          <p:spPr bwMode="auto">
            <a:xfrm>
              <a:off x="1934426" y="3418116"/>
              <a:ext cx="122974" cy="182880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7" name="Isosceles Triangle 46"/>
            <p:cNvSpPr/>
            <p:nvPr/>
          </p:nvSpPr>
          <p:spPr bwMode="auto">
            <a:xfrm>
              <a:off x="3197168" y="4022634"/>
              <a:ext cx="122974" cy="182880"/>
            </a:xfrm>
            <a:prstGeom prst="triangl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sp>
        <p:nvSpPr>
          <p:cNvPr id="49" name="Oval 48"/>
          <p:cNvSpPr/>
          <p:nvPr/>
        </p:nvSpPr>
        <p:spPr bwMode="auto">
          <a:xfrm>
            <a:off x="1556657" y="5595258"/>
            <a:ext cx="137160" cy="137160"/>
          </a:xfrm>
          <a:prstGeom prst="ellips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23258" y="268069"/>
            <a:ext cx="70249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baseline="0" smtClean="0">
                <a:solidFill>
                  <a:srgbClr val="FFFF00"/>
                </a:solidFill>
                <a:latin typeface="Arial" charset="0"/>
              </a:rPr>
              <a:t>Metode Poligon</a:t>
            </a:r>
            <a:endParaRPr lang="en-US" sz="440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1143000"/>
            <a:ext cx="373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baseline="0" smtClean="0">
                <a:solidFill>
                  <a:srgbClr val="FFFF00"/>
                </a:solidFill>
                <a:latin typeface="Arial" charset="0"/>
              </a:rPr>
              <a:t>Poligon Terbuka</a:t>
            </a:r>
            <a:r>
              <a:rPr lang="en-US" sz="3200" b="1" baseline="0" smtClean="0">
                <a:latin typeface="Arial" charset="0"/>
              </a:rPr>
              <a:t>:</a:t>
            </a:r>
            <a:endParaRPr lang="en-US" sz="2800" b="1" baseline="0" smtClean="0"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1676400"/>
            <a:ext cx="83058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0" smtClean="0">
                <a:latin typeface="Arial" charset="0"/>
              </a:rPr>
              <a:t>Penentuan koordinat beberapa titik (A, B, dan C) secara terbuka berdasarkan dua koordinat awal  (P dan Q) dan dua koordinat akhir (R dan S) dan pengukuran sudut dan jarak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43600" y="4913293"/>
            <a:ext cx="2685351" cy="95410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800" b="1" baseline="0" smtClean="0">
                <a:latin typeface="Arial" charset="0"/>
              </a:rPr>
              <a:t>Akan dibahas </a:t>
            </a:r>
          </a:p>
          <a:p>
            <a:r>
              <a:rPr lang="en-US" sz="2800" b="1" baseline="0" smtClean="0">
                <a:latin typeface="Arial" charset="0"/>
              </a:rPr>
              <a:t>secara khusus</a:t>
            </a:r>
            <a:endParaRPr lang="en-US"/>
          </a:p>
        </p:txBody>
      </p:sp>
      <p:grpSp>
        <p:nvGrpSpPr>
          <p:cNvPr id="45" name="Group 44"/>
          <p:cNvGrpSpPr/>
          <p:nvPr/>
        </p:nvGrpSpPr>
        <p:grpSpPr>
          <a:xfrm>
            <a:off x="290286" y="3670002"/>
            <a:ext cx="7024914" cy="2182884"/>
            <a:chOff x="899886" y="3303516"/>
            <a:chExt cx="7024914" cy="2182884"/>
          </a:xfrm>
        </p:grpSpPr>
        <p:grpSp>
          <p:nvGrpSpPr>
            <p:cNvPr id="24" name="Group 23"/>
            <p:cNvGrpSpPr/>
            <p:nvPr/>
          </p:nvGrpSpPr>
          <p:grpSpPr>
            <a:xfrm>
              <a:off x="899886" y="3519714"/>
              <a:ext cx="7024914" cy="1966686"/>
              <a:chOff x="533400" y="3534228"/>
              <a:chExt cx="7024914" cy="2028372"/>
            </a:xfrm>
          </p:grpSpPr>
          <p:sp>
            <p:nvSpPr>
              <p:cNvPr id="9" name="Freeform 8"/>
              <p:cNvSpPr/>
              <p:nvPr/>
            </p:nvSpPr>
            <p:spPr bwMode="auto">
              <a:xfrm>
                <a:off x="838200" y="3657600"/>
                <a:ext cx="6492240" cy="1371600"/>
              </a:xfrm>
              <a:custGeom>
                <a:avLst/>
                <a:gdLst>
                  <a:gd name="connsiteX0" fmla="*/ 0 w 6865257"/>
                  <a:gd name="connsiteY0" fmla="*/ 29028 h 1669143"/>
                  <a:gd name="connsiteX1" fmla="*/ 1088571 w 6865257"/>
                  <a:gd name="connsiteY1" fmla="*/ 1364343 h 1669143"/>
                  <a:gd name="connsiteX2" fmla="*/ 2235200 w 6865257"/>
                  <a:gd name="connsiteY2" fmla="*/ 159657 h 1669143"/>
                  <a:gd name="connsiteX3" fmla="*/ 3512457 w 6865257"/>
                  <a:gd name="connsiteY3" fmla="*/ 1669143 h 1669143"/>
                  <a:gd name="connsiteX4" fmla="*/ 4949371 w 6865257"/>
                  <a:gd name="connsiteY4" fmla="*/ 957943 h 1669143"/>
                  <a:gd name="connsiteX5" fmla="*/ 5384800 w 6865257"/>
                  <a:gd name="connsiteY5" fmla="*/ 0 h 1669143"/>
                  <a:gd name="connsiteX6" fmla="*/ 6865257 w 6865257"/>
                  <a:gd name="connsiteY6" fmla="*/ 232228 h 1669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6865257" h="1669143">
                    <a:moveTo>
                      <a:pt x="0" y="29028"/>
                    </a:moveTo>
                    <a:lnTo>
                      <a:pt x="1088571" y="1364343"/>
                    </a:lnTo>
                    <a:lnTo>
                      <a:pt x="2235200" y="159657"/>
                    </a:lnTo>
                    <a:lnTo>
                      <a:pt x="3512457" y="1669143"/>
                    </a:lnTo>
                    <a:lnTo>
                      <a:pt x="4949371" y="957943"/>
                    </a:lnTo>
                    <a:lnTo>
                      <a:pt x="5384800" y="0"/>
                    </a:lnTo>
                    <a:lnTo>
                      <a:pt x="6865257" y="232228"/>
                    </a:lnTo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533400" y="3696808"/>
                <a:ext cx="42351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baseline="0" smtClean="0">
                    <a:solidFill>
                      <a:srgbClr val="FFFFFF"/>
                    </a:solidFill>
                    <a:latin typeface="Arial" charset="0"/>
                  </a:rPr>
                  <a:t>P</a:t>
                </a:r>
                <a:endParaRPr lang="en-US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676400" y="4810780"/>
                <a:ext cx="463588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baseline="0" smtClean="0">
                    <a:solidFill>
                      <a:srgbClr val="FFFFFF"/>
                    </a:solidFill>
                    <a:latin typeface="Arial" charset="0"/>
                  </a:rPr>
                  <a:t>Q</a:t>
                </a:r>
                <a:endParaRPr lang="en-US"/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824886" y="3733800"/>
                <a:ext cx="44435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baseline="0" smtClean="0">
                    <a:solidFill>
                      <a:srgbClr val="FFFFFF"/>
                    </a:solidFill>
                    <a:latin typeface="Arial" charset="0"/>
                  </a:rPr>
                  <a:t>R</a:t>
                </a:r>
                <a:endParaRPr lang="en-US"/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7134800" y="3900714"/>
                <a:ext cx="423514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baseline="0" smtClean="0">
                    <a:solidFill>
                      <a:srgbClr val="FFFFFF"/>
                    </a:solidFill>
                    <a:latin typeface="Arial" charset="0"/>
                  </a:rPr>
                  <a:t>S</a:t>
                </a:r>
                <a:endParaRPr lang="en-US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743200" y="3896380"/>
                <a:ext cx="44435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baseline="0" smtClean="0">
                    <a:solidFill>
                      <a:srgbClr val="FFFFFF"/>
                    </a:solidFill>
                    <a:latin typeface="Arial" charset="0"/>
                  </a:rPr>
                  <a:t>A</a:t>
                </a:r>
                <a:endParaRPr lang="en-US"/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975248" y="5039380"/>
                <a:ext cx="44435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baseline="0" smtClean="0">
                    <a:solidFill>
                      <a:srgbClr val="FFFFFF"/>
                    </a:solidFill>
                    <a:latin typeface="Arial" charset="0"/>
                  </a:rPr>
                  <a:t>B</a:t>
                </a:r>
                <a:endParaRPr lang="en-US"/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390390" y="4448628"/>
                <a:ext cx="444352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baseline="0" smtClean="0">
                    <a:solidFill>
                      <a:srgbClr val="FFFFFF"/>
                    </a:solidFill>
                    <a:latin typeface="Arial" charset="0"/>
                  </a:rPr>
                  <a:t>C</a:t>
                </a:r>
                <a:endParaRPr lang="en-US"/>
              </a:p>
            </p:txBody>
          </p:sp>
          <p:sp>
            <p:nvSpPr>
              <p:cNvPr id="17" name="Isosceles Triangle 16"/>
              <p:cNvSpPr/>
              <p:nvPr/>
            </p:nvSpPr>
            <p:spPr bwMode="auto">
              <a:xfrm>
                <a:off x="762000" y="3581400"/>
                <a:ext cx="122974" cy="182880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8" name="Isosceles Triangle 17"/>
              <p:cNvSpPr/>
              <p:nvPr/>
            </p:nvSpPr>
            <p:spPr bwMode="auto">
              <a:xfrm>
                <a:off x="1796540" y="4662714"/>
                <a:ext cx="122974" cy="182880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9" name="Isosceles Triangle 18"/>
              <p:cNvSpPr/>
              <p:nvPr/>
            </p:nvSpPr>
            <p:spPr bwMode="auto">
              <a:xfrm>
                <a:off x="5853284" y="3534228"/>
                <a:ext cx="122974" cy="182880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20" name="Isosceles Triangle 19"/>
              <p:cNvSpPr/>
              <p:nvPr/>
            </p:nvSpPr>
            <p:spPr bwMode="auto">
              <a:xfrm>
                <a:off x="7297454" y="3744684"/>
                <a:ext cx="122974" cy="182880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 bwMode="auto">
              <a:xfrm>
                <a:off x="2885442" y="3734710"/>
                <a:ext cx="91440" cy="94308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22" name="Oval 21"/>
              <p:cNvSpPr/>
              <p:nvPr/>
            </p:nvSpPr>
            <p:spPr bwMode="auto">
              <a:xfrm>
                <a:off x="4101012" y="4949826"/>
                <a:ext cx="91440" cy="94308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23" name="Oval 22"/>
              <p:cNvSpPr/>
              <p:nvPr/>
            </p:nvSpPr>
            <p:spPr bwMode="auto">
              <a:xfrm>
                <a:off x="5468982" y="4357914"/>
                <a:ext cx="91440" cy="94308"/>
              </a:xfrm>
              <a:prstGeom prst="ellips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  <p:sp>
          <p:nvSpPr>
            <p:cNvPr id="26" name="Arc 25"/>
            <p:cNvSpPr/>
            <p:nvPr/>
          </p:nvSpPr>
          <p:spPr bwMode="auto">
            <a:xfrm rot="-2700000">
              <a:off x="1832327" y="4318825"/>
              <a:ext cx="822960" cy="822960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7" name="Arc 26"/>
            <p:cNvSpPr/>
            <p:nvPr/>
          </p:nvSpPr>
          <p:spPr bwMode="auto">
            <a:xfrm rot="-2040000">
              <a:off x="4103813" y="4637946"/>
              <a:ext cx="822960" cy="822960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8" name="Arc 27"/>
            <p:cNvSpPr/>
            <p:nvPr/>
          </p:nvSpPr>
          <p:spPr bwMode="auto">
            <a:xfrm rot="-5100000">
              <a:off x="5550273" y="4135107"/>
              <a:ext cx="822960" cy="822960"/>
            </a:xfrm>
            <a:prstGeom prst="arc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 rot="2820000">
              <a:off x="3033486" y="3464576"/>
              <a:ext cx="548640" cy="558798"/>
              <a:chOff x="6537960" y="4241802"/>
              <a:chExt cx="548640" cy="558798"/>
            </a:xfrm>
          </p:grpSpPr>
          <p:sp>
            <p:nvSpPr>
              <p:cNvPr id="37" name="Arc 36"/>
              <p:cNvSpPr/>
              <p:nvPr/>
            </p:nvSpPr>
            <p:spPr bwMode="auto">
              <a:xfrm>
                <a:off x="6537960" y="4251960"/>
                <a:ext cx="546471" cy="548639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38" name="Arc 37"/>
              <p:cNvSpPr/>
              <p:nvPr/>
            </p:nvSpPr>
            <p:spPr bwMode="auto">
              <a:xfrm rot="16200000">
                <a:off x="6539045" y="4253045"/>
                <a:ext cx="548639" cy="546471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39" name="Arc 38"/>
              <p:cNvSpPr/>
              <p:nvPr/>
            </p:nvSpPr>
            <p:spPr bwMode="auto">
              <a:xfrm rot="10800000">
                <a:off x="6537961" y="4241802"/>
                <a:ext cx="548639" cy="546471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  <p:grpSp>
          <p:nvGrpSpPr>
            <p:cNvPr id="41" name="Group 40"/>
            <p:cNvGrpSpPr/>
            <p:nvPr/>
          </p:nvGrpSpPr>
          <p:grpSpPr>
            <a:xfrm rot="1140000">
              <a:off x="6001148" y="3303516"/>
              <a:ext cx="548640" cy="558798"/>
              <a:chOff x="6537960" y="4241802"/>
              <a:chExt cx="548640" cy="558798"/>
            </a:xfrm>
          </p:grpSpPr>
          <p:sp>
            <p:nvSpPr>
              <p:cNvPr id="42" name="Arc 41"/>
              <p:cNvSpPr/>
              <p:nvPr/>
            </p:nvSpPr>
            <p:spPr bwMode="auto">
              <a:xfrm>
                <a:off x="6537960" y="4251960"/>
                <a:ext cx="546471" cy="548639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43" name="Arc 42"/>
              <p:cNvSpPr/>
              <p:nvPr/>
            </p:nvSpPr>
            <p:spPr bwMode="auto">
              <a:xfrm rot="16200000">
                <a:off x="6539045" y="4253045"/>
                <a:ext cx="548639" cy="546471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44" name="Arc 43"/>
              <p:cNvSpPr/>
              <p:nvPr/>
            </p:nvSpPr>
            <p:spPr bwMode="auto">
              <a:xfrm rot="10800000">
                <a:off x="6537961" y="4241802"/>
                <a:ext cx="548639" cy="546471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23258" y="268069"/>
            <a:ext cx="70249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baseline="0" smtClean="0">
                <a:solidFill>
                  <a:srgbClr val="FFFF00"/>
                </a:solidFill>
                <a:latin typeface="Arial" charset="0"/>
              </a:rPr>
              <a:t>Metode Poligon</a:t>
            </a:r>
            <a:endParaRPr lang="en-US" sz="440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1143000"/>
            <a:ext cx="7315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baseline="0" smtClean="0">
                <a:solidFill>
                  <a:srgbClr val="FFFF00"/>
                </a:solidFill>
                <a:latin typeface="Arial" charset="0"/>
              </a:rPr>
              <a:t>Poligon Tertutup</a:t>
            </a:r>
            <a:r>
              <a:rPr lang="en-US" sz="3200" b="1" baseline="0" smtClean="0">
                <a:latin typeface="Arial" charset="0"/>
              </a:rPr>
              <a:t>:</a:t>
            </a:r>
            <a:endParaRPr lang="en-US" sz="2800" b="1" baseline="0" smtClean="0"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85800" y="1676400"/>
            <a:ext cx="8001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0" smtClean="0">
                <a:latin typeface="Arial" charset="0"/>
              </a:rPr>
              <a:t>Penentuan koordinat beberapa titik (B, C, D, E dan F) secara tertutup berdasarkan satu koordinat awal  (A) dan azimut awal (</a:t>
            </a:r>
            <a:r>
              <a:rPr lang="en-US" sz="2800" b="1" baseline="0" smtClean="0">
                <a:solidFill>
                  <a:srgbClr val="FFFFFF"/>
                </a:solidFill>
                <a:latin typeface="Arial" charset="0"/>
              </a:rPr>
              <a:t>αab) </a:t>
            </a:r>
            <a:r>
              <a:rPr lang="en-US" sz="2800" b="1" baseline="0" smtClean="0">
                <a:latin typeface="Arial" charset="0"/>
              </a:rPr>
              <a:t>dan pengukuran sudut dan jarak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239449" y="3998893"/>
            <a:ext cx="2685351" cy="95410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2800" b="1" baseline="0" smtClean="0">
                <a:latin typeface="Arial" charset="0"/>
              </a:rPr>
              <a:t>Akan dibahas </a:t>
            </a:r>
          </a:p>
          <a:p>
            <a:r>
              <a:rPr lang="en-US" sz="2800" b="1" baseline="0" smtClean="0">
                <a:latin typeface="Arial" charset="0"/>
              </a:rPr>
              <a:t>secara khusus</a:t>
            </a:r>
            <a:endParaRPr lang="en-US"/>
          </a:p>
        </p:txBody>
      </p:sp>
      <p:grpSp>
        <p:nvGrpSpPr>
          <p:cNvPr id="58" name="Group 57"/>
          <p:cNvGrpSpPr/>
          <p:nvPr/>
        </p:nvGrpSpPr>
        <p:grpSpPr>
          <a:xfrm>
            <a:off x="1333860" y="3657600"/>
            <a:ext cx="3238140" cy="2348572"/>
            <a:chOff x="1294674" y="3697512"/>
            <a:chExt cx="3238140" cy="2348572"/>
          </a:xfrm>
        </p:grpSpPr>
        <p:grpSp>
          <p:nvGrpSpPr>
            <p:cNvPr id="21" name="Group 20"/>
            <p:cNvGrpSpPr/>
            <p:nvPr/>
          </p:nvGrpSpPr>
          <p:grpSpPr>
            <a:xfrm>
              <a:off x="1294674" y="3788229"/>
              <a:ext cx="2943498" cy="2079171"/>
              <a:chOff x="913674" y="3733800"/>
              <a:chExt cx="2943498" cy="2079171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1143000" y="3783895"/>
                <a:ext cx="2714172" cy="2029076"/>
                <a:chOff x="1447800" y="3783895"/>
                <a:chExt cx="2714172" cy="2029076"/>
              </a:xfrm>
            </p:grpSpPr>
            <p:sp>
              <p:nvSpPr>
                <p:cNvPr id="26" name="Freeform 25"/>
                <p:cNvSpPr/>
                <p:nvPr/>
              </p:nvSpPr>
              <p:spPr bwMode="auto">
                <a:xfrm>
                  <a:off x="1447800" y="3810000"/>
                  <a:ext cx="2714172" cy="2002971"/>
                </a:xfrm>
                <a:custGeom>
                  <a:avLst/>
                  <a:gdLst>
                    <a:gd name="connsiteX0" fmla="*/ 0 w 2714172"/>
                    <a:gd name="connsiteY0" fmla="*/ 1030514 h 2002971"/>
                    <a:gd name="connsiteX1" fmla="*/ 827315 w 2714172"/>
                    <a:gd name="connsiteY1" fmla="*/ 0 h 2002971"/>
                    <a:gd name="connsiteX2" fmla="*/ 2191658 w 2714172"/>
                    <a:gd name="connsiteY2" fmla="*/ 29028 h 2002971"/>
                    <a:gd name="connsiteX3" fmla="*/ 2714172 w 2714172"/>
                    <a:gd name="connsiteY3" fmla="*/ 1190171 h 2002971"/>
                    <a:gd name="connsiteX4" fmla="*/ 1538515 w 2714172"/>
                    <a:gd name="connsiteY4" fmla="*/ 2002971 h 2002971"/>
                    <a:gd name="connsiteX5" fmla="*/ 275772 w 2714172"/>
                    <a:gd name="connsiteY5" fmla="*/ 1785257 h 2002971"/>
                    <a:gd name="connsiteX6" fmla="*/ 0 w 2714172"/>
                    <a:gd name="connsiteY6" fmla="*/ 1030514 h 20029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714172" h="2002971">
                      <a:moveTo>
                        <a:pt x="0" y="1030514"/>
                      </a:moveTo>
                      <a:lnTo>
                        <a:pt x="827315" y="0"/>
                      </a:lnTo>
                      <a:lnTo>
                        <a:pt x="2191658" y="29028"/>
                      </a:lnTo>
                      <a:lnTo>
                        <a:pt x="2714172" y="1190171"/>
                      </a:lnTo>
                      <a:lnTo>
                        <a:pt x="1538515" y="2002971"/>
                      </a:lnTo>
                      <a:lnTo>
                        <a:pt x="275772" y="1785257"/>
                      </a:lnTo>
                      <a:lnTo>
                        <a:pt x="0" y="1030514"/>
                      </a:lnTo>
                      <a:close/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  <p:sp>
              <p:nvSpPr>
                <p:cNvPr id="27" name="Rectangle 26"/>
                <p:cNvSpPr/>
                <p:nvPr/>
              </p:nvSpPr>
              <p:spPr>
                <a:xfrm>
                  <a:off x="1507820" y="4603951"/>
                  <a:ext cx="444352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800" b="1" baseline="0" smtClean="0">
                      <a:solidFill>
                        <a:srgbClr val="FFFFFF"/>
                      </a:solidFill>
                      <a:latin typeface="Arial" charset="0"/>
                    </a:rPr>
                    <a:t>A</a:t>
                  </a:r>
                  <a:endParaRPr lang="en-US"/>
                </a:p>
              </p:txBody>
            </p:sp>
            <p:sp>
              <p:nvSpPr>
                <p:cNvPr id="28" name="Rectangle 27"/>
                <p:cNvSpPr/>
                <p:nvPr/>
              </p:nvSpPr>
              <p:spPr>
                <a:xfrm>
                  <a:off x="2133600" y="3831771"/>
                  <a:ext cx="444352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800" b="1" baseline="0" smtClean="0">
                      <a:solidFill>
                        <a:srgbClr val="FFFFFF"/>
                      </a:solidFill>
                      <a:latin typeface="Arial" charset="0"/>
                    </a:rPr>
                    <a:t>B</a:t>
                  </a:r>
                  <a:endParaRPr lang="en-US"/>
                </a:p>
              </p:txBody>
            </p:sp>
            <p:sp>
              <p:nvSpPr>
                <p:cNvPr id="29" name="Rectangle 28"/>
                <p:cNvSpPr/>
                <p:nvPr/>
              </p:nvSpPr>
              <p:spPr>
                <a:xfrm>
                  <a:off x="3276600" y="3783895"/>
                  <a:ext cx="444352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800" b="1" baseline="0" smtClean="0">
                      <a:solidFill>
                        <a:srgbClr val="FFFFFF"/>
                      </a:solidFill>
                      <a:latin typeface="Arial" charset="0"/>
                    </a:rPr>
                    <a:t>C</a:t>
                  </a:r>
                  <a:endParaRPr lang="en-US"/>
                </a:p>
              </p:txBody>
            </p:sp>
            <p:sp>
              <p:nvSpPr>
                <p:cNvPr id="30" name="Rectangle 29"/>
                <p:cNvSpPr/>
                <p:nvPr/>
              </p:nvSpPr>
              <p:spPr>
                <a:xfrm>
                  <a:off x="3672114" y="4640943"/>
                  <a:ext cx="444352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800" b="1" baseline="0" smtClean="0">
                      <a:solidFill>
                        <a:srgbClr val="FFFFFF"/>
                      </a:solidFill>
                      <a:latin typeface="Arial" charset="0"/>
                    </a:rPr>
                    <a:t>D</a:t>
                  </a:r>
                  <a:endParaRPr lang="en-US"/>
                </a:p>
              </p:txBody>
            </p:sp>
            <p:sp>
              <p:nvSpPr>
                <p:cNvPr id="31" name="Rectangle 30"/>
                <p:cNvSpPr/>
                <p:nvPr/>
              </p:nvSpPr>
              <p:spPr>
                <a:xfrm>
                  <a:off x="2743200" y="5267980"/>
                  <a:ext cx="423514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800" b="1" baseline="0" smtClean="0">
                      <a:solidFill>
                        <a:srgbClr val="FFFFFF"/>
                      </a:solidFill>
                      <a:latin typeface="Arial" charset="0"/>
                    </a:rPr>
                    <a:t>E</a:t>
                  </a:r>
                  <a:endParaRPr lang="en-US"/>
                </a:p>
              </p:txBody>
            </p:sp>
            <p:sp>
              <p:nvSpPr>
                <p:cNvPr id="32" name="Rectangle 31"/>
                <p:cNvSpPr/>
                <p:nvPr/>
              </p:nvSpPr>
              <p:spPr>
                <a:xfrm>
                  <a:off x="1676400" y="5105400"/>
                  <a:ext cx="404278" cy="52322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sz="2800" b="1" baseline="0" smtClean="0">
                      <a:solidFill>
                        <a:srgbClr val="FFFFFF"/>
                      </a:solidFill>
                      <a:latin typeface="Arial" charset="0"/>
                    </a:rPr>
                    <a:t>F</a:t>
                  </a:r>
                  <a:endParaRPr lang="en-US"/>
                </a:p>
              </p:txBody>
            </p:sp>
          </p:grpSp>
          <p:cxnSp>
            <p:nvCxnSpPr>
              <p:cNvPr id="17" name="Straight Arrow Connector 16"/>
              <p:cNvCxnSpPr/>
              <p:nvPr/>
            </p:nvCxnSpPr>
            <p:spPr bwMode="auto">
              <a:xfrm flipV="1">
                <a:off x="1144666" y="3900714"/>
                <a:ext cx="0" cy="914400"/>
              </a:xfrm>
              <a:prstGeom prst="straightConnector1">
                <a:avLst/>
              </a:prstGeom>
              <a:solidFill>
                <a:schemeClr val="accent1"/>
              </a:solidFill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arrow"/>
              </a:ln>
              <a:effectLst/>
            </p:spPr>
          </p:cxnSp>
          <p:sp>
            <p:nvSpPr>
              <p:cNvPr id="18" name="Arc 17"/>
              <p:cNvSpPr/>
              <p:nvPr/>
            </p:nvSpPr>
            <p:spPr bwMode="auto">
              <a:xfrm rot="-660000">
                <a:off x="913674" y="4282685"/>
                <a:ext cx="548640" cy="45720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1081314" y="3733800"/>
                <a:ext cx="805029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800" b="1" baseline="0" smtClean="0">
                    <a:solidFill>
                      <a:srgbClr val="FFFFFF"/>
                    </a:solidFill>
                    <a:latin typeface="Arial" charset="0"/>
                  </a:rPr>
                  <a:t>α</a:t>
                </a:r>
                <a:r>
                  <a:rPr lang="en-US" sz="2000" b="1" baseline="0" smtClean="0">
                    <a:solidFill>
                      <a:srgbClr val="FFFFFF"/>
                    </a:solidFill>
                    <a:latin typeface="Arial" charset="0"/>
                  </a:rPr>
                  <a:t>ab</a:t>
                </a:r>
                <a:r>
                  <a:rPr lang="en-US" sz="2800" b="1" baseline="0" smtClean="0">
                    <a:solidFill>
                      <a:srgbClr val="FFFFFF"/>
                    </a:solidFill>
                    <a:latin typeface="Arial" charset="0"/>
                  </a:rPr>
                  <a:t> </a:t>
                </a:r>
                <a:endParaRPr lang="en-US"/>
              </a:p>
            </p:txBody>
          </p:sp>
          <p:sp>
            <p:nvSpPr>
              <p:cNvPr id="20" name="Isosceles Triangle 19"/>
              <p:cNvSpPr/>
              <p:nvPr/>
            </p:nvSpPr>
            <p:spPr bwMode="auto">
              <a:xfrm>
                <a:off x="1084944" y="4699482"/>
                <a:ext cx="122974" cy="177318"/>
              </a:xfrm>
              <a:prstGeom prst="triangle">
                <a:avLst/>
              </a:prstGeom>
              <a:solidFill>
                <a:schemeClr val="accent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  <p:sp>
          <p:nvSpPr>
            <p:cNvPr id="23" name="Oval 22"/>
            <p:cNvSpPr/>
            <p:nvPr/>
          </p:nvSpPr>
          <p:spPr bwMode="auto">
            <a:xfrm>
              <a:off x="2329542" y="3810000"/>
              <a:ext cx="91440" cy="9144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4" name="Oval 23"/>
            <p:cNvSpPr/>
            <p:nvPr/>
          </p:nvSpPr>
          <p:spPr bwMode="auto">
            <a:xfrm>
              <a:off x="3642360" y="3842658"/>
              <a:ext cx="91440" cy="9144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25" name="Oval 24"/>
            <p:cNvSpPr/>
            <p:nvPr/>
          </p:nvSpPr>
          <p:spPr bwMode="auto">
            <a:xfrm>
              <a:off x="4204788" y="4999446"/>
              <a:ext cx="91440" cy="9144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3" name="Oval 32"/>
            <p:cNvSpPr/>
            <p:nvPr/>
          </p:nvSpPr>
          <p:spPr bwMode="auto">
            <a:xfrm>
              <a:off x="3000828" y="5808618"/>
              <a:ext cx="91440" cy="9144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 bwMode="auto">
            <a:xfrm>
              <a:off x="1751874" y="5591628"/>
              <a:ext cx="91440" cy="91440"/>
            </a:xfrm>
            <a:prstGeom prst="ellips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grpSp>
          <p:nvGrpSpPr>
            <p:cNvPr id="40" name="Group 39"/>
            <p:cNvGrpSpPr/>
            <p:nvPr/>
          </p:nvGrpSpPr>
          <p:grpSpPr>
            <a:xfrm rot="14880000" flipV="1">
              <a:off x="3984174" y="4822612"/>
              <a:ext cx="548640" cy="548640"/>
              <a:chOff x="6172200" y="3505200"/>
              <a:chExt cx="914401" cy="914401"/>
            </a:xfrm>
          </p:grpSpPr>
          <p:sp>
            <p:nvSpPr>
              <p:cNvPr id="37" name="Arc 36"/>
              <p:cNvSpPr/>
              <p:nvPr/>
            </p:nvSpPr>
            <p:spPr bwMode="auto">
              <a:xfrm>
                <a:off x="6172200" y="3505200"/>
                <a:ext cx="914400" cy="91440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38" name="Arc 37"/>
              <p:cNvSpPr/>
              <p:nvPr/>
            </p:nvSpPr>
            <p:spPr bwMode="auto">
              <a:xfrm rot="16200000">
                <a:off x="6172200" y="3505201"/>
                <a:ext cx="914400" cy="91440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39" name="Arc 38"/>
              <p:cNvSpPr/>
              <p:nvPr/>
            </p:nvSpPr>
            <p:spPr bwMode="auto">
              <a:xfrm rot="10800000">
                <a:off x="6172201" y="3505200"/>
                <a:ext cx="914400" cy="914400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 rot="-1380000">
              <a:off x="2149224" y="3697512"/>
              <a:ext cx="548639" cy="548640"/>
              <a:chOff x="6324600" y="4328160"/>
              <a:chExt cx="548639" cy="548640"/>
            </a:xfrm>
          </p:grpSpPr>
          <p:sp>
            <p:nvSpPr>
              <p:cNvPr id="42" name="Arc 41"/>
              <p:cNvSpPr/>
              <p:nvPr/>
            </p:nvSpPr>
            <p:spPr bwMode="auto">
              <a:xfrm>
                <a:off x="6324600" y="4328160"/>
                <a:ext cx="548639" cy="548639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43" name="Arc 42"/>
              <p:cNvSpPr/>
              <p:nvPr/>
            </p:nvSpPr>
            <p:spPr bwMode="auto">
              <a:xfrm rot="16200000">
                <a:off x="6324600" y="4328161"/>
                <a:ext cx="548639" cy="548639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  <p:grpSp>
          <p:nvGrpSpPr>
            <p:cNvPr id="46" name="Group 45"/>
            <p:cNvGrpSpPr/>
            <p:nvPr/>
          </p:nvGrpSpPr>
          <p:grpSpPr>
            <a:xfrm rot="2100000" flipH="1">
              <a:off x="3347465" y="3752923"/>
              <a:ext cx="548639" cy="548640"/>
              <a:chOff x="6324600" y="4328160"/>
              <a:chExt cx="548639" cy="548640"/>
            </a:xfrm>
          </p:grpSpPr>
          <p:sp>
            <p:nvSpPr>
              <p:cNvPr id="47" name="Arc 46"/>
              <p:cNvSpPr/>
              <p:nvPr/>
            </p:nvSpPr>
            <p:spPr bwMode="auto">
              <a:xfrm>
                <a:off x="6324600" y="4328160"/>
                <a:ext cx="548639" cy="548639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48" name="Arc 47"/>
              <p:cNvSpPr/>
              <p:nvPr/>
            </p:nvSpPr>
            <p:spPr bwMode="auto">
              <a:xfrm rot="16200000">
                <a:off x="6324600" y="4328161"/>
                <a:ext cx="548639" cy="548639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 rot="10140000" flipH="1">
              <a:off x="2764089" y="5497444"/>
              <a:ext cx="548639" cy="548640"/>
              <a:chOff x="6324600" y="4328160"/>
              <a:chExt cx="548639" cy="548640"/>
            </a:xfrm>
          </p:grpSpPr>
          <p:sp>
            <p:nvSpPr>
              <p:cNvPr id="50" name="Arc 49"/>
              <p:cNvSpPr/>
              <p:nvPr/>
            </p:nvSpPr>
            <p:spPr bwMode="auto">
              <a:xfrm>
                <a:off x="6324600" y="4328160"/>
                <a:ext cx="548639" cy="548639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51" name="Arc 50"/>
              <p:cNvSpPr/>
              <p:nvPr/>
            </p:nvSpPr>
            <p:spPr bwMode="auto">
              <a:xfrm rot="16200000">
                <a:off x="6324600" y="4328161"/>
                <a:ext cx="548639" cy="548639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 rot="2340000" flipV="1">
              <a:off x="1600599" y="5260305"/>
              <a:ext cx="548639" cy="548640"/>
              <a:chOff x="6324600" y="4328160"/>
              <a:chExt cx="548639" cy="548640"/>
            </a:xfrm>
          </p:grpSpPr>
          <p:sp>
            <p:nvSpPr>
              <p:cNvPr id="53" name="Arc 52"/>
              <p:cNvSpPr/>
              <p:nvPr/>
            </p:nvSpPr>
            <p:spPr bwMode="auto">
              <a:xfrm>
                <a:off x="6324600" y="4328160"/>
                <a:ext cx="548639" cy="548639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54" name="Arc 53"/>
              <p:cNvSpPr/>
              <p:nvPr/>
            </p:nvSpPr>
            <p:spPr bwMode="auto">
              <a:xfrm rot="16200000">
                <a:off x="6324600" y="4328161"/>
                <a:ext cx="548639" cy="548639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 rot="6180000" flipV="1">
              <a:off x="1396602" y="4618186"/>
              <a:ext cx="548639" cy="548640"/>
              <a:chOff x="6324600" y="4328160"/>
              <a:chExt cx="548639" cy="548640"/>
            </a:xfrm>
          </p:grpSpPr>
          <p:sp>
            <p:nvSpPr>
              <p:cNvPr id="56" name="Arc 55"/>
              <p:cNvSpPr/>
              <p:nvPr/>
            </p:nvSpPr>
            <p:spPr bwMode="auto">
              <a:xfrm>
                <a:off x="6324600" y="4328160"/>
                <a:ext cx="548639" cy="548639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57" name="Arc 56"/>
              <p:cNvSpPr/>
              <p:nvPr/>
            </p:nvSpPr>
            <p:spPr bwMode="auto">
              <a:xfrm rot="16200000">
                <a:off x="6324600" y="4328161"/>
                <a:ext cx="548639" cy="548639"/>
              </a:xfrm>
              <a:prstGeom prst="arc">
                <a:avLst/>
              </a:pr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</p:grp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2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23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23258" y="268069"/>
            <a:ext cx="70249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baseline="0" smtClean="0">
                <a:solidFill>
                  <a:srgbClr val="FFFF00"/>
                </a:solidFill>
                <a:latin typeface="Arial" charset="0"/>
              </a:rPr>
              <a:t>Metode Triangulasi</a:t>
            </a:r>
            <a:endParaRPr lang="en-US" sz="440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1232118"/>
            <a:ext cx="7239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0" smtClean="0">
                <a:latin typeface="Arial" charset="0"/>
              </a:rPr>
              <a:t>Penentuan koordinat titik menggunakan rangkaian jaringan segitiga dan pengukuran sudut titik segitiga dan pengukuran dua garis basis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1284226" y="3222116"/>
            <a:ext cx="5573774" cy="2492884"/>
            <a:chOff x="594797" y="2928257"/>
            <a:chExt cx="5573774" cy="2492884"/>
          </a:xfrm>
        </p:grpSpPr>
        <p:grpSp>
          <p:nvGrpSpPr>
            <p:cNvPr id="26" name="Group 25"/>
            <p:cNvGrpSpPr/>
            <p:nvPr/>
          </p:nvGrpSpPr>
          <p:grpSpPr>
            <a:xfrm>
              <a:off x="914400" y="2928257"/>
              <a:ext cx="5254171" cy="1872343"/>
              <a:chOff x="1059543" y="2728686"/>
              <a:chExt cx="5254171" cy="1872343"/>
            </a:xfrm>
          </p:grpSpPr>
          <p:sp>
            <p:nvSpPr>
              <p:cNvPr id="7" name="Freeform 6"/>
              <p:cNvSpPr/>
              <p:nvPr/>
            </p:nvSpPr>
            <p:spPr bwMode="auto">
              <a:xfrm>
                <a:off x="1066800" y="2743200"/>
                <a:ext cx="1465943" cy="1393372"/>
              </a:xfrm>
              <a:custGeom>
                <a:avLst/>
                <a:gdLst>
                  <a:gd name="connsiteX0" fmla="*/ 0 w 1465943"/>
                  <a:gd name="connsiteY0" fmla="*/ 1001486 h 1393372"/>
                  <a:gd name="connsiteX1" fmla="*/ 827314 w 1465943"/>
                  <a:gd name="connsiteY1" fmla="*/ 0 h 1393372"/>
                  <a:gd name="connsiteX2" fmla="*/ 1465943 w 1465943"/>
                  <a:gd name="connsiteY2" fmla="*/ 1393372 h 1393372"/>
                  <a:gd name="connsiteX3" fmla="*/ 0 w 1465943"/>
                  <a:gd name="connsiteY3" fmla="*/ 1001486 h 13933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65943" h="1393372">
                    <a:moveTo>
                      <a:pt x="0" y="1001486"/>
                    </a:moveTo>
                    <a:lnTo>
                      <a:pt x="827314" y="0"/>
                    </a:lnTo>
                    <a:lnTo>
                      <a:pt x="1465943" y="1393372"/>
                    </a:lnTo>
                    <a:lnTo>
                      <a:pt x="0" y="1001486"/>
                    </a:lnTo>
                    <a:close/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0" name="Freeform 9"/>
              <p:cNvSpPr/>
              <p:nvPr/>
            </p:nvSpPr>
            <p:spPr bwMode="auto">
              <a:xfrm>
                <a:off x="1901371" y="2728686"/>
                <a:ext cx="1654629" cy="1407885"/>
              </a:xfrm>
              <a:custGeom>
                <a:avLst/>
                <a:gdLst>
                  <a:gd name="connsiteX0" fmla="*/ 0 w 1654629"/>
                  <a:gd name="connsiteY0" fmla="*/ 0 h 1407885"/>
                  <a:gd name="connsiteX1" fmla="*/ 638629 w 1654629"/>
                  <a:gd name="connsiteY1" fmla="*/ 1407885 h 1407885"/>
                  <a:gd name="connsiteX2" fmla="*/ 1654629 w 1654629"/>
                  <a:gd name="connsiteY2" fmla="*/ 667657 h 1407885"/>
                  <a:gd name="connsiteX3" fmla="*/ 0 w 1654629"/>
                  <a:gd name="connsiteY3" fmla="*/ 0 h 14078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654629" h="1407885">
                    <a:moveTo>
                      <a:pt x="0" y="0"/>
                    </a:moveTo>
                    <a:lnTo>
                      <a:pt x="638629" y="1407885"/>
                    </a:lnTo>
                    <a:lnTo>
                      <a:pt x="1654629" y="667657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2" name="Freeform 11"/>
              <p:cNvSpPr/>
              <p:nvPr/>
            </p:nvSpPr>
            <p:spPr bwMode="auto">
              <a:xfrm>
                <a:off x="1930400" y="2743200"/>
                <a:ext cx="3091543" cy="653143"/>
              </a:xfrm>
              <a:custGeom>
                <a:avLst/>
                <a:gdLst>
                  <a:gd name="connsiteX0" fmla="*/ 0 w 3091543"/>
                  <a:gd name="connsiteY0" fmla="*/ 0 h 653143"/>
                  <a:gd name="connsiteX1" fmla="*/ 1640114 w 3091543"/>
                  <a:gd name="connsiteY1" fmla="*/ 653143 h 653143"/>
                  <a:gd name="connsiteX2" fmla="*/ 3091543 w 3091543"/>
                  <a:gd name="connsiteY2" fmla="*/ 159657 h 653143"/>
                  <a:gd name="connsiteX3" fmla="*/ 0 w 3091543"/>
                  <a:gd name="connsiteY3" fmla="*/ 0 h 6531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091543" h="653143">
                    <a:moveTo>
                      <a:pt x="0" y="0"/>
                    </a:moveTo>
                    <a:lnTo>
                      <a:pt x="1640114" y="653143"/>
                    </a:lnTo>
                    <a:lnTo>
                      <a:pt x="3091543" y="159657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3" name="Freeform 12"/>
              <p:cNvSpPr/>
              <p:nvPr/>
            </p:nvSpPr>
            <p:spPr bwMode="auto">
              <a:xfrm>
                <a:off x="3541486" y="2902857"/>
                <a:ext cx="1480457" cy="1698172"/>
              </a:xfrm>
              <a:custGeom>
                <a:avLst/>
                <a:gdLst>
                  <a:gd name="connsiteX0" fmla="*/ 0 w 1480457"/>
                  <a:gd name="connsiteY0" fmla="*/ 508000 h 1698172"/>
                  <a:gd name="connsiteX1" fmla="*/ 827314 w 1480457"/>
                  <a:gd name="connsiteY1" fmla="*/ 1698172 h 1698172"/>
                  <a:gd name="connsiteX2" fmla="*/ 1480457 w 1480457"/>
                  <a:gd name="connsiteY2" fmla="*/ 0 h 1698172"/>
                  <a:gd name="connsiteX3" fmla="*/ 0 w 1480457"/>
                  <a:gd name="connsiteY3" fmla="*/ 508000 h 16981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480457" h="1698172">
                    <a:moveTo>
                      <a:pt x="0" y="508000"/>
                    </a:moveTo>
                    <a:lnTo>
                      <a:pt x="827314" y="1698172"/>
                    </a:lnTo>
                    <a:lnTo>
                      <a:pt x="1480457" y="0"/>
                    </a:lnTo>
                    <a:lnTo>
                      <a:pt x="0" y="508000"/>
                    </a:lnTo>
                    <a:close/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4" name="Freeform 13"/>
              <p:cNvSpPr/>
              <p:nvPr/>
            </p:nvSpPr>
            <p:spPr bwMode="auto">
              <a:xfrm>
                <a:off x="2525486" y="3396343"/>
                <a:ext cx="1843314" cy="1204686"/>
              </a:xfrm>
              <a:custGeom>
                <a:avLst/>
                <a:gdLst>
                  <a:gd name="connsiteX0" fmla="*/ 0 w 1843314"/>
                  <a:gd name="connsiteY0" fmla="*/ 754743 h 1204686"/>
                  <a:gd name="connsiteX1" fmla="*/ 1016000 w 1843314"/>
                  <a:gd name="connsiteY1" fmla="*/ 0 h 1204686"/>
                  <a:gd name="connsiteX2" fmla="*/ 1843314 w 1843314"/>
                  <a:gd name="connsiteY2" fmla="*/ 1204686 h 1204686"/>
                  <a:gd name="connsiteX3" fmla="*/ 0 w 1843314"/>
                  <a:gd name="connsiteY3" fmla="*/ 754743 h 12046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43314" h="1204686">
                    <a:moveTo>
                      <a:pt x="0" y="754743"/>
                    </a:moveTo>
                    <a:lnTo>
                      <a:pt x="1016000" y="0"/>
                    </a:lnTo>
                    <a:lnTo>
                      <a:pt x="1843314" y="1204686"/>
                    </a:lnTo>
                    <a:lnTo>
                      <a:pt x="0" y="754743"/>
                    </a:lnTo>
                    <a:close/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 bwMode="auto">
              <a:xfrm>
                <a:off x="4383314" y="2902857"/>
                <a:ext cx="1930400" cy="1683657"/>
              </a:xfrm>
              <a:custGeom>
                <a:avLst/>
                <a:gdLst>
                  <a:gd name="connsiteX0" fmla="*/ 0 w 1930400"/>
                  <a:gd name="connsiteY0" fmla="*/ 1683657 h 1683657"/>
                  <a:gd name="connsiteX1" fmla="*/ 638629 w 1930400"/>
                  <a:gd name="connsiteY1" fmla="*/ 0 h 1683657"/>
                  <a:gd name="connsiteX2" fmla="*/ 1930400 w 1930400"/>
                  <a:gd name="connsiteY2" fmla="*/ 609600 h 1683657"/>
                  <a:gd name="connsiteX3" fmla="*/ 0 w 1930400"/>
                  <a:gd name="connsiteY3" fmla="*/ 1683657 h 1683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930400" h="1683657">
                    <a:moveTo>
                      <a:pt x="0" y="1683657"/>
                    </a:moveTo>
                    <a:lnTo>
                      <a:pt x="638629" y="0"/>
                    </a:lnTo>
                    <a:lnTo>
                      <a:pt x="1930400" y="609600"/>
                    </a:lnTo>
                    <a:lnTo>
                      <a:pt x="0" y="1683657"/>
                    </a:lnTo>
                    <a:close/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6" name="Freeform 15"/>
              <p:cNvSpPr/>
              <p:nvPr/>
            </p:nvSpPr>
            <p:spPr bwMode="auto">
              <a:xfrm>
                <a:off x="1059543" y="2728686"/>
                <a:ext cx="841828" cy="1030514"/>
              </a:xfrm>
              <a:custGeom>
                <a:avLst/>
                <a:gdLst>
                  <a:gd name="connsiteX0" fmla="*/ 841828 w 841828"/>
                  <a:gd name="connsiteY0" fmla="*/ 0 h 1030514"/>
                  <a:gd name="connsiteX1" fmla="*/ 203200 w 841828"/>
                  <a:gd name="connsiteY1" fmla="*/ 406400 h 1030514"/>
                  <a:gd name="connsiteX2" fmla="*/ 0 w 841828"/>
                  <a:gd name="connsiteY2" fmla="*/ 1030514 h 1030514"/>
                  <a:gd name="connsiteX3" fmla="*/ 841828 w 841828"/>
                  <a:gd name="connsiteY3" fmla="*/ 0 h 1030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1828" h="1030514">
                    <a:moveTo>
                      <a:pt x="841828" y="0"/>
                    </a:moveTo>
                    <a:lnTo>
                      <a:pt x="203200" y="406400"/>
                    </a:lnTo>
                    <a:lnTo>
                      <a:pt x="0" y="1030514"/>
                    </a:lnTo>
                    <a:lnTo>
                      <a:pt x="841828" y="0"/>
                    </a:lnTo>
                    <a:close/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sp>
            <p:nvSpPr>
              <p:cNvPr id="17" name="Freeform 16"/>
              <p:cNvSpPr/>
              <p:nvPr/>
            </p:nvSpPr>
            <p:spPr bwMode="auto">
              <a:xfrm>
                <a:off x="1088571" y="2743200"/>
                <a:ext cx="798286" cy="986971"/>
              </a:xfrm>
              <a:custGeom>
                <a:avLst/>
                <a:gdLst>
                  <a:gd name="connsiteX0" fmla="*/ 0 w 798286"/>
                  <a:gd name="connsiteY0" fmla="*/ 986971 h 986971"/>
                  <a:gd name="connsiteX1" fmla="*/ 798286 w 798286"/>
                  <a:gd name="connsiteY1" fmla="*/ 0 h 986971"/>
                  <a:gd name="connsiteX2" fmla="*/ 522515 w 798286"/>
                  <a:gd name="connsiteY2" fmla="*/ 682171 h 986971"/>
                  <a:gd name="connsiteX3" fmla="*/ 0 w 798286"/>
                  <a:gd name="connsiteY3" fmla="*/ 986971 h 9869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98286" h="986971">
                    <a:moveTo>
                      <a:pt x="0" y="986971"/>
                    </a:moveTo>
                    <a:lnTo>
                      <a:pt x="798286" y="0"/>
                    </a:lnTo>
                    <a:lnTo>
                      <a:pt x="522515" y="682171"/>
                    </a:lnTo>
                    <a:lnTo>
                      <a:pt x="0" y="986971"/>
                    </a:lnTo>
                    <a:close/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cxnSp>
            <p:nvCxnSpPr>
              <p:cNvPr id="19" name="Straight Connector 18"/>
              <p:cNvCxnSpPr>
                <a:stCxn id="16" idx="1"/>
                <a:endCxn id="17" idx="2"/>
              </p:cNvCxnSpPr>
              <p:nvPr/>
            </p:nvCxnSpPr>
            <p:spPr bwMode="auto">
              <a:xfrm>
                <a:off x="1262743" y="3135086"/>
                <a:ext cx="348343" cy="290285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1" name="Freeform 20"/>
              <p:cNvSpPr/>
              <p:nvPr/>
            </p:nvSpPr>
            <p:spPr bwMode="auto">
              <a:xfrm>
                <a:off x="5021943" y="2917371"/>
                <a:ext cx="1291771" cy="609600"/>
              </a:xfrm>
              <a:custGeom>
                <a:avLst/>
                <a:gdLst>
                  <a:gd name="connsiteX0" fmla="*/ 0 w 1291771"/>
                  <a:gd name="connsiteY0" fmla="*/ 0 h 609600"/>
                  <a:gd name="connsiteX1" fmla="*/ 435428 w 1291771"/>
                  <a:gd name="connsiteY1" fmla="*/ 449943 h 609600"/>
                  <a:gd name="connsiteX2" fmla="*/ 1291771 w 1291771"/>
                  <a:gd name="connsiteY2" fmla="*/ 609600 h 609600"/>
                  <a:gd name="connsiteX3" fmla="*/ 740228 w 1291771"/>
                  <a:gd name="connsiteY3" fmla="*/ 101600 h 609600"/>
                  <a:gd name="connsiteX4" fmla="*/ 0 w 1291771"/>
                  <a:gd name="connsiteY4" fmla="*/ 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91771" h="609600">
                    <a:moveTo>
                      <a:pt x="0" y="0"/>
                    </a:moveTo>
                    <a:lnTo>
                      <a:pt x="435428" y="449943"/>
                    </a:lnTo>
                    <a:lnTo>
                      <a:pt x="1291771" y="609600"/>
                    </a:lnTo>
                    <a:lnTo>
                      <a:pt x="740228" y="101600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2857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non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-2500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ahoma" pitchFamily="34" charset="0"/>
                </a:endParaRPr>
              </a:p>
            </p:txBody>
          </p:sp>
          <p:cxnSp>
            <p:nvCxnSpPr>
              <p:cNvPr id="23" name="Straight Connector 22"/>
              <p:cNvCxnSpPr>
                <a:stCxn id="21" idx="1"/>
                <a:endCxn id="21" idx="3"/>
              </p:cNvCxnSpPr>
              <p:nvPr/>
            </p:nvCxnSpPr>
            <p:spPr bwMode="auto">
              <a:xfrm flipV="1">
                <a:off x="5457371" y="3018971"/>
                <a:ext cx="304800" cy="348343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cxnSp>
          <p:nvCxnSpPr>
            <p:cNvPr id="28" name="Straight Arrow Connector 27"/>
            <p:cNvCxnSpPr/>
            <p:nvPr/>
          </p:nvCxnSpPr>
          <p:spPr bwMode="auto">
            <a:xfrm rot="5400000" flipH="1" flipV="1">
              <a:off x="562428" y="3962400"/>
              <a:ext cx="1143000" cy="762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0" name="Rectangle 29"/>
            <p:cNvSpPr/>
            <p:nvPr/>
          </p:nvSpPr>
          <p:spPr>
            <a:xfrm>
              <a:off x="594797" y="4572000"/>
              <a:ext cx="100540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garis </a:t>
              </a:r>
            </a:p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basis</a:t>
              </a:r>
              <a:endParaRPr lang="en-US" sz="2400"/>
            </a:p>
          </p:txBody>
        </p:sp>
        <p:cxnSp>
          <p:nvCxnSpPr>
            <p:cNvPr id="31" name="Straight Arrow Connector 30"/>
            <p:cNvCxnSpPr/>
            <p:nvPr/>
          </p:nvCxnSpPr>
          <p:spPr bwMode="auto">
            <a:xfrm rot="5400000" flipH="1" flipV="1">
              <a:off x="4858656" y="3980544"/>
              <a:ext cx="1143000" cy="76200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32" name="Rectangle 31"/>
            <p:cNvSpPr/>
            <p:nvPr/>
          </p:nvSpPr>
          <p:spPr>
            <a:xfrm>
              <a:off x="4891025" y="4590144"/>
              <a:ext cx="100540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garis </a:t>
              </a:r>
            </a:p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basis</a:t>
              </a:r>
              <a:endParaRPr lang="en-US" sz="2400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23258" y="268069"/>
            <a:ext cx="702491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baseline="0" smtClean="0">
                <a:solidFill>
                  <a:srgbClr val="FFFF00"/>
                </a:solidFill>
                <a:latin typeface="Arial" charset="0"/>
              </a:rPr>
              <a:t>Metode Trilaterasi</a:t>
            </a:r>
            <a:endParaRPr lang="en-US" sz="440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1434405"/>
            <a:ext cx="7239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baseline="0" smtClean="0">
                <a:latin typeface="Arial" charset="0"/>
              </a:rPr>
              <a:t>Penentuan koordinat titik menggunakan rangkaian jaringan segitiga dan pengukuran jarak titik segitiga 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1611086" y="3222116"/>
            <a:ext cx="5246914" cy="1872343"/>
            <a:chOff x="1611086" y="3222116"/>
            <a:chExt cx="5246914" cy="1872343"/>
          </a:xfrm>
        </p:grpSpPr>
        <p:sp>
          <p:nvSpPr>
            <p:cNvPr id="13" name="Freeform 6"/>
            <p:cNvSpPr/>
            <p:nvPr/>
          </p:nvSpPr>
          <p:spPr bwMode="auto">
            <a:xfrm>
              <a:off x="1611086" y="3236630"/>
              <a:ext cx="1465943" cy="1393372"/>
            </a:xfrm>
            <a:custGeom>
              <a:avLst/>
              <a:gdLst>
                <a:gd name="connsiteX0" fmla="*/ 0 w 1465943"/>
                <a:gd name="connsiteY0" fmla="*/ 1001486 h 1393372"/>
                <a:gd name="connsiteX1" fmla="*/ 827314 w 1465943"/>
                <a:gd name="connsiteY1" fmla="*/ 0 h 1393372"/>
                <a:gd name="connsiteX2" fmla="*/ 1465943 w 1465943"/>
                <a:gd name="connsiteY2" fmla="*/ 1393372 h 1393372"/>
                <a:gd name="connsiteX3" fmla="*/ 0 w 1465943"/>
                <a:gd name="connsiteY3" fmla="*/ 1001486 h 139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65943" h="1393372">
                  <a:moveTo>
                    <a:pt x="0" y="1001486"/>
                  </a:moveTo>
                  <a:lnTo>
                    <a:pt x="827314" y="0"/>
                  </a:lnTo>
                  <a:lnTo>
                    <a:pt x="1465943" y="1393372"/>
                  </a:lnTo>
                  <a:lnTo>
                    <a:pt x="0" y="1001486"/>
                  </a:lnTo>
                  <a:close/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14" name="Freeform 13"/>
            <p:cNvSpPr/>
            <p:nvPr/>
          </p:nvSpPr>
          <p:spPr bwMode="auto">
            <a:xfrm>
              <a:off x="2445657" y="3222116"/>
              <a:ext cx="1654629" cy="1407885"/>
            </a:xfrm>
            <a:custGeom>
              <a:avLst/>
              <a:gdLst>
                <a:gd name="connsiteX0" fmla="*/ 0 w 1654629"/>
                <a:gd name="connsiteY0" fmla="*/ 0 h 1407885"/>
                <a:gd name="connsiteX1" fmla="*/ 638629 w 1654629"/>
                <a:gd name="connsiteY1" fmla="*/ 1407885 h 1407885"/>
                <a:gd name="connsiteX2" fmla="*/ 1654629 w 1654629"/>
                <a:gd name="connsiteY2" fmla="*/ 667657 h 1407885"/>
                <a:gd name="connsiteX3" fmla="*/ 0 w 1654629"/>
                <a:gd name="connsiteY3" fmla="*/ 0 h 1407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654629" h="1407885">
                  <a:moveTo>
                    <a:pt x="0" y="0"/>
                  </a:moveTo>
                  <a:lnTo>
                    <a:pt x="638629" y="1407885"/>
                  </a:lnTo>
                  <a:lnTo>
                    <a:pt x="1654629" y="66765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2474686" y="3236630"/>
              <a:ext cx="3091543" cy="653143"/>
            </a:xfrm>
            <a:custGeom>
              <a:avLst/>
              <a:gdLst>
                <a:gd name="connsiteX0" fmla="*/ 0 w 3091543"/>
                <a:gd name="connsiteY0" fmla="*/ 0 h 653143"/>
                <a:gd name="connsiteX1" fmla="*/ 1640114 w 3091543"/>
                <a:gd name="connsiteY1" fmla="*/ 653143 h 653143"/>
                <a:gd name="connsiteX2" fmla="*/ 3091543 w 3091543"/>
                <a:gd name="connsiteY2" fmla="*/ 159657 h 653143"/>
                <a:gd name="connsiteX3" fmla="*/ 0 w 3091543"/>
                <a:gd name="connsiteY3" fmla="*/ 0 h 653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91543" h="653143">
                  <a:moveTo>
                    <a:pt x="0" y="0"/>
                  </a:moveTo>
                  <a:lnTo>
                    <a:pt x="1640114" y="653143"/>
                  </a:lnTo>
                  <a:lnTo>
                    <a:pt x="3091543" y="15965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4085772" y="3396287"/>
              <a:ext cx="1480457" cy="1698172"/>
            </a:xfrm>
            <a:custGeom>
              <a:avLst/>
              <a:gdLst>
                <a:gd name="connsiteX0" fmla="*/ 0 w 1480457"/>
                <a:gd name="connsiteY0" fmla="*/ 508000 h 1698172"/>
                <a:gd name="connsiteX1" fmla="*/ 827314 w 1480457"/>
                <a:gd name="connsiteY1" fmla="*/ 1698172 h 1698172"/>
                <a:gd name="connsiteX2" fmla="*/ 1480457 w 1480457"/>
                <a:gd name="connsiteY2" fmla="*/ 0 h 1698172"/>
                <a:gd name="connsiteX3" fmla="*/ 0 w 1480457"/>
                <a:gd name="connsiteY3" fmla="*/ 508000 h 169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0457" h="1698172">
                  <a:moveTo>
                    <a:pt x="0" y="508000"/>
                  </a:moveTo>
                  <a:lnTo>
                    <a:pt x="827314" y="1698172"/>
                  </a:lnTo>
                  <a:lnTo>
                    <a:pt x="1480457" y="0"/>
                  </a:lnTo>
                  <a:lnTo>
                    <a:pt x="0" y="508000"/>
                  </a:lnTo>
                  <a:close/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3069772" y="3889773"/>
              <a:ext cx="1843314" cy="1204686"/>
            </a:xfrm>
            <a:custGeom>
              <a:avLst/>
              <a:gdLst>
                <a:gd name="connsiteX0" fmla="*/ 0 w 1843314"/>
                <a:gd name="connsiteY0" fmla="*/ 754743 h 1204686"/>
                <a:gd name="connsiteX1" fmla="*/ 1016000 w 1843314"/>
                <a:gd name="connsiteY1" fmla="*/ 0 h 1204686"/>
                <a:gd name="connsiteX2" fmla="*/ 1843314 w 1843314"/>
                <a:gd name="connsiteY2" fmla="*/ 1204686 h 1204686"/>
                <a:gd name="connsiteX3" fmla="*/ 0 w 1843314"/>
                <a:gd name="connsiteY3" fmla="*/ 754743 h 1204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43314" h="1204686">
                  <a:moveTo>
                    <a:pt x="0" y="754743"/>
                  </a:moveTo>
                  <a:lnTo>
                    <a:pt x="1016000" y="0"/>
                  </a:lnTo>
                  <a:lnTo>
                    <a:pt x="1843314" y="1204686"/>
                  </a:lnTo>
                  <a:lnTo>
                    <a:pt x="0" y="754743"/>
                  </a:lnTo>
                  <a:close/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18" name="Freeform 17"/>
            <p:cNvSpPr/>
            <p:nvPr/>
          </p:nvSpPr>
          <p:spPr bwMode="auto">
            <a:xfrm>
              <a:off x="4927600" y="3396287"/>
              <a:ext cx="1930400" cy="1683657"/>
            </a:xfrm>
            <a:custGeom>
              <a:avLst/>
              <a:gdLst>
                <a:gd name="connsiteX0" fmla="*/ 0 w 1930400"/>
                <a:gd name="connsiteY0" fmla="*/ 1683657 h 1683657"/>
                <a:gd name="connsiteX1" fmla="*/ 638629 w 1930400"/>
                <a:gd name="connsiteY1" fmla="*/ 0 h 1683657"/>
                <a:gd name="connsiteX2" fmla="*/ 1930400 w 1930400"/>
                <a:gd name="connsiteY2" fmla="*/ 609600 h 1683657"/>
                <a:gd name="connsiteX3" fmla="*/ 0 w 1930400"/>
                <a:gd name="connsiteY3" fmla="*/ 1683657 h 1683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930400" h="1683657">
                  <a:moveTo>
                    <a:pt x="0" y="1683657"/>
                  </a:moveTo>
                  <a:lnTo>
                    <a:pt x="638629" y="0"/>
                  </a:lnTo>
                  <a:lnTo>
                    <a:pt x="1930400" y="609600"/>
                  </a:lnTo>
                  <a:lnTo>
                    <a:pt x="0" y="1683657"/>
                  </a:lnTo>
                  <a:close/>
                </a:path>
              </a:pathLst>
            </a:cu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cxnSp>
          <p:nvCxnSpPr>
            <p:cNvPr id="25" name="Straight Connector 24"/>
            <p:cNvCxnSpPr>
              <a:stCxn id="13" idx="0"/>
              <a:endCxn id="17" idx="1"/>
            </p:cNvCxnSpPr>
            <p:nvPr/>
          </p:nvCxnSpPr>
          <p:spPr bwMode="auto">
            <a:xfrm flipV="1">
              <a:off x="1611086" y="3889773"/>
              <a:ext cx="2474686" cy="34834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7" name="Straight Connector 26"/>
            <p:cNvCxnSpPr>
              <a:stCxn id="17" idx="1"/>
              <a:endCxn id="18" idx="2"/>
            </p:cNvCxnSpPr>
            <p:nvPr/>
          </p:nvCxnSpPr>
          <p:spPr bwMode="auto">
            <a:xfrm>
              <a:off x="4085772" y="3889773"/>
              <a:ext cx="2772228" cy="116114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38828" y="152400"/>
            <a:ext cx="46191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baseline="0" smtClean="0">
                <a:solidFill>
                  <a:srgbClr val="FFFF00"/>
                </a:solidFill>
                <a:latin typeface="Arial" charset="0"/>
              </a:rPr>
              <a:t>Metode GPS</a:t>
            </a:r>
            <a:endParaRPr lang="en-US" sz="4400">
              <a:solidFill>
                <a:srgbClr val="FFFF00"/>
              </a:solidFill>
            </a:endParaRPr>
          </a:p>
        </p:txBody>
      </p:sp>
      <p:pic>
        <p:nvPicPr>
          <p:cNvPr id="5122" name="Picture 2" descr="E:\MATA KULIAH\SEMESTER GANJIL\ILMU UKUR TANAH\Gambar Alat Ukur\realtime_diff_gp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954533"/>
            <a:ext cx="7086600" cy="4912867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2057400" y="1688473"/>
            <a:ext cx="5181600" cy="1588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5400" b="1" baseline="0">
                <a:solidFill>
                  <a:srgbClr val="FFFF00"/>
                </a:solidFill>
                <a:latin typeface="Arial" charset="0"/>
                <a:cs typeface="Times New Roman" charset="0"/>
              </a:rPr>
              <a:t>TINGGI DAN BEDA TINGGI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228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2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8" decel="50000" autoRev="1" fill="hold">
                                          <p:stCondLst>
                                            <p:cond delay="2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  <p:grpSp>
        <p:nvGrpSpPr>
          <p:cNvPr id="52" name="Group 51"/>
          <p:cNvGrpSpPr/>
          <p:nvPr/>
        </p:nvGrpSpPr>
        <p:grpSpPr>
          <a:xfrm>
            <a:off x="1019628" y="2819400"/>
            <a:ext cx="6900479" cy="847130"/>
            <a:chOff x="1019628" y="2819400"/>
            <a:chExt cx="6900479" cy="847130"/>
          </a:xfrm>
        </p:grpSpPr>
        <p:sp>
          <p:nvSpPr>
            <p:cNvPr id="35" name="Rectangle 34"/>
            <p:cNvSpPr/>
            <p:nvPr/>
          </p:nvSpPr>
          <p:spPr>
            <a:xfrm>
              <a:off x="1021195" y="2819400"/>
              <a:ext cx="686162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Ha = Tinggi / elevasi A terhadap bidang acuan</a:t>
              </a:r>
              <a:endParaRPr lang="en-US" sz="2400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019628" y="3204865"/>
              <a:ext cx="690047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Hb = Tinggi / elevasi B terhadap bidang acuan</a:t>
              </a:r>
              <a:endParaRPr lang="en-US" sz="2400"/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807506" y="228600"/>
            <a:ext cx="7574494" cy="2514600"/>
            <a:chOff x="807506" y="457200"/>
            <a:chExt cx="7574494" cy="2779217"/>
          </a:xfrm>
        </p:grpSpPr>
        <p:grpSp>
          <p:nvGrpSpPr>
            <p:cNvPr id="34" name="Group 33"/>
            <p:cNvGrpSpPr/>
            <p:nvPr/>
          </p:nvGrpSpPr>
          <p:grpSpPr>
            <a:xfrm>
              <a:off x="807506" y="457200"/>
              <a:ext cx="7574494" cy="2779217"/>
              <a:chOff x="807506" y="1309914"/>
              <a:chExt cx="7574494" cy="2779217"/>
            </a:xfrm>
          </p:grpSpPr>
          <p:grpSp>
            <p:nvGrpSpPr>
              <p:cNvPr id="20" name="Group 19"/>
              <p:cNvGrpSpPr/>
              <p:nvPr/>
            </p:nvGrpSpPr>
            <p:grpSpPr>
              <a:xfrm>
                <a:off x="973232" y="1752600"/>
                <a:ext cx="7408768" cy="1813560"/>
                <a:chOff x="820832" y="2306544"/>
                <a:chExt cx="7408768" cy="2272828"/>
              </a:xfrm>
            </p:grpSpPr>
            <p:sp>
              <p:nvSpPr>
                <p:cNvPr id="6" name="Freeform 5"/>
                <p:cNvSpPr/>
                <p:nvPr/>
              </p:nvSpPr>
              <p:spPr bwMode="auto">
                <a:xfrm>
                  <a:off x="820832" y="2306544"/>
                  <a:ext cx="7408768" cy="1147856"/>
                </a:xfrm>
                <a:custGeom>
                  <a:avLst/>
                  <a:gdLst>
                    <a:gd name="connsiteX0" fmla="*/ 64539 w 7408768"/>
                    <a:gd name="connsiteY0" fmla="*/ 683399 h 1147856"/>
                    <a:gd name="connsiteX1" fmla="*/ 340311 w 7408768"/>
                    <a:gd name="connsiteY1" fmla="*/ 654370 h 1147856"/>
                    <a:gd name="connsiteX2" fmla="*/ 427397 w 7408768"/>
                    <a:gd name="connsiteY2" fmla="*/ 625342 h 1147856"/>
                    <a:gd name="connsiteX3" fmla="*/ 470939 w 7408768"/>
                    <a:gd name="connsiteY3" fmla="*/ 596313 h 1147856"/>
                    <a:gd name="connsiteX4" fmla="*/ 558025 w 7408768"/>
                    <a:gd name="connsiteY4" fmla="*/ 509227 h 1147856"/>
                    <a:gd name="connsiteX5" fmla="*/ 572539 w 7408768"/>
                    <a:gd name="connsiteY5" fmla="*/ 465685 h 1147856"/>
                    <a:gd name="connsiteX6" fmla="*/ 659625 w 7408768"/>
                    <a:gd name="connsiteY6" fmla="*/ 422142 h 1147856"/>
                    <a:gd name="connsiteX7" fmla="*/ 732197 w 7408768"/>
                    <a:gd name="connsiteY7" fmla="*/ 407627 h 1147856"/>
                    <a:gd name="connsiteX8" fmla="*/ 833797 w 7408768"/>
                    <a:gd name="connsiteY8" fmla="*/ 378599 h 1147856"/>
                    <a:gd name="connsiteX9" fmla="*/ 1022482 w 7408768"/>
                    <a:gd name="connsiteY9" fmla="*/ 393113 h 1147856"/>
                    <a:gd name="connsiteX10" fmla="*/ 1066025 w 7408768"/>
                    <a:gd name="connsiteY10" fmla="*/ 378599 h 1147856"/>
                    <a:gd name="connsiteX11" fmla="*/ 1283739 w 7408768"/>
                    <a:gd name="connsiteY11" fmla="*/ 364085 h 1147856"/>
                    <a:gd name="connsiteX12" fmla="*/ 1370825 w 7408768"/>
                    <a:gd name="connsiteY12" fmla="*/ 335056 h 1147856"/>
                    <a:gd name="connsiteX13" fmla="*/ 1443397 w 7408768"/>
                    <a:gd name="connsiteY13" fmla="*/ 262485 h 1147856"/>
                    <a:gd name="connsiteX14" fmla="*/ 1530482 w 7408768"/>
                    <a:gd name="connsiteY14" fmla="*/ 189913 h 1147856"/>
                    <a:gd name="connsiteX15" fmla="*/ 1559511 w 7408768"/>
                    <a:gd name="connsiteY15" fmla="*/ 146370 h 1147856"/>
                    <a:gd name="connsiteX16" fmla="*/ 1646597 w 7408768"/>
                    <a:gd name="connsiteY16" fmla="*/ 117342 h 1147856"/>
                    <a:gd name="connsiteX17" fmla="*/ 2052997 w 7408768"/>
                    <a:gd name="connsiteY17" fmla="*/ 88313 h 1147856"/>
                    <a:gd name="connsiteX18" fmla="*/ 2169111 w 7408768"/>
                    <a:gd name="connsiteY18" fmla="*/ 131856 h 1147856"/>
                    <a:gd name="connsiteX19" fmla="*/ 2256197 w 7408768"/>
                    <a:gd name="connsiteY19" fmla="*/ 160885 h 1147856"/>
                    <a:gd name="connsiteX20" fmla="*/ 2357797 w 7408768"/>
                    <a:gd name="connsiteY20" fmla="*/ 262485 h 1147856"/>
                    <a:gd name="connsiteX21" fmla="*/ 2502939 w 7408768"/>
                    <a:gd name="connsiteY21" fmla="*/ 422142 h 1147856"/>
                    <a:gd name="connsiteX22" fmla="*/ 2633568 w 7408768"/>
                    <a:gd name="connsiteY22" fmla="*/ 523742 h 1147856"/>
                    <a:gd name="connsiteX23" fmla="*/ 2677111 w 7408768"/>
                    <a:gd name="connsiteY23" fmla="*/ 581799 h 1147856"/>
                    <a:gd name="connsiteX24" fmla="*/ 2720654 w 7408768"/>
                    <a:gd name="connsiteY24" fmla="*/ 683399 h 1147856"/>
                    <a:gd name="connsiteX25" fmla="*/ 2764197 w 7408768"/>
                    <a:gd name="connsiteY25" fmla="*/ 726942 h 1147856"/>
                    <a:gd name="connsiteX26" fmla="*/ 2836768 w 7408768"/>
                    <a:gd name="connsiteY26" fmla="*/ 814027 h 1147856"/>
                    <a:gd name="connsiteX27" fmla="*/ 2923854 w 7408768"/>
                    <a:gd name="connsiteY27" fmla="*/ 843056 h 1147856"/>
                    <a:gd name="connsiteX28" fmla="*/ 3185111 w 7408768"/>
                    <a:gd name="connsiteY28" fmla="*/ 872085 h 1147856"/>
                    <a:gd name="connsiteX29" fmla="*/ 3214139 w 7408768"/>
                    <a:gd name="connsiteY29" fmla="*/ 915627 h 1147856"/>
                    <a:gd name="connsiteX30" fmla="*/ 3315739 w 7408768"/>
                    <a:gd name="connsiteY30" fmla="*/ 1002713 h 1147856"/>
                    <a:gd name="connsiteX31" fmla="*/ 3359282 w 7408768"/>
                    <a:gd name="connsiteY31" fmla="*/ 1017227 h 1147856"/>
                    <a:gd name="connsiteX32" fmla="*/ 3460882 w 7408768"/>
                    <a:gd name="connsiteY32" fmla="*/ 1046256 h 1147856"/>
                    <a:gd name="connsiteX33" fmla="*/ 3518939 w 7408768"/>
                    <a:gd name="connsiteY33" fmla="*/ 1118827 h 1147856"/>
                    <a:gd name="connsiteX34" fmla="*/ 3606025 w 7408768"/>
                    <a:gd name="connsiteY34" fmla="*/ 1147856 h 1147856"/>
                    <a:gd name="connsiteX35" fmla="*/ 3693111 w 7408768"/>
                    <a:gd name="connsiteY35" fmla="*/ 1133342 h 1147856"/>
                    <a:gd name="connsiteX36" fmla="*/ 3736654 w 7408768"/>
                    <a:gd name="connsiteY36" fmla="*/ 1118827 h 1147856"/>
                    <a:gd name="connsiteX37" fmla="*/ 4012425 w 7408768"/>
                    <a:gd name="connsiteY37" fmla="*/ 1104313 h 1147856"/>
                    <a:gd name="connsiteX38" fmla="*/ 4201111 w 7408768"/>
                    <a:gd name="connsiteY38" fmla="*/ 1075285 h 1147856"/>
                    <a:gd name="connsiteX39" fmla="*/ 4244654 w 7408768"/>
                    <a:gd name="connsiteY39" fmla="*/ 1046256 h 1147856"/>
                    <a:gd name="connsiteX40" fmla="*/ 4273682 w 7408768"/>
                    <a:gd name="connsiteY40" fmla="*/ 1002713 h 1147856"/>
                    <a:gd name="connsiteX41" fmla="*/ 4360768 w 7408768"/>
                    <a:gd name="connsiteY41" fmla="*/ 959170 h 1147856"/>
                    <a:gd name="connsiteX42" fmla="*/ 4636539 w 7408768"/>
                    <a:gd name="connsiteY42" fmla="*/ 915627 h 1147856"/>
                    <a:gd name="connsiteX43" fmla="*/ 4694597 w 7408768"/>
                    <a:gd name="connsiteY43" fmla="*/ 828542 h 1147856"/>
                    <a:gd name="connsiteX44" fmla="*/ 4723625 w 7408768"/>
                    <a:gd name="connsiteY44" fmla="*/ 784999 h 1147856"/>
                    <a:gd name="connsiteX45" fmla="*/ 4767168 w 7408768"/>
                    <a:gd name="connsiteY45" fmla="*/ 755970 h 1147856"/>
                    <a:gd name="connsiteX46" fmla="*/ 4854254 w 7408768"/>
                    <a:gd name="connsiteY46" fmla="*/ 654370 h 1147856"/>
                    <a:gd name="connsiteX47" fmla="*/ 4897797 w 7408768"/>
                    <a:gd name="connsiteY47" fmla="*/ 639856 h 1147856"/>
                    <a:gd name="connsiteX48" fmla="*/ 5579968 w 7408768"/>
                    <a:gd name="connsiteY48" fmla="*/ 639856 h 1147856"/>
                    <a:gd name="connsiteX49" fmla="*/ 5638025 w 7408768"/>
                    <a:gd name="connsiteY49" fmla="*/ 596313 h 1147856"/>
                    <a:gd name="connsiteX50" fmla="*/ 5696082 w 7408768"/>
                    <a:gd name="connsiteY50" fmla="*/ 567285 h 1147856"/>
                    <a:gd name="connsiteX51" fmla="*/ 5739625 w 7408768"/>
                    <a:gd name="connsiteY51" fmla="*/ 509227 h 1147856"/>
                    <a:gd name="connsiteX52" fmla="*/ 5812197 w 7408768"/>
                    <a:gd name="connsiteY52" fmla="*/ 436656 h 1147856"/>
                    <a:gd name="connsiteX53" fmla="*/ 5870254 w 7408768"/>
                    <a:gd name="connsiteY53" fmla="*/ 349570 h 1147856"/>
                    <a:gd name="connsiteX54" fmla="*/ 5884768 w 7408768"/>
                    <a:gd name="connsiteY54" fmla="*/ 262485 h 1147856"/>
                    <a:gd name="connsiteX55" fmla="*/ 5899282 w 7408768"/>
                    <a:gd name="connsiteY55" fmla="*/ 146370 h 1147856"/>
                    <a:gd name="connsiteX56" fmla="*/ 5971854 w 7408768"/>
                    <a:gd name="connsiteY56" fmla="*/ 73799 h 1147856"/>
                    <a:gd name="connsiteX57" fmla="*/ 6015397 w 7408768"/>
                    <a:gd name="connsiteY57" fmla="*/ 59285 h 1147856"/>
                    <a:gd name="connsiteX58" fmla="*/ 6392768 w 7408768"/>
                    <a:gd name="connsiteY58" fmla="*/ 44770 h 1147856"/>
                    <a:gd name="connsiteX59" fmla="*/ 6508882 w 7408768"/>
                    <a:gd name="connsiteY59" fmla="*/ 44770 h 1147856"/>
                    <a:gd name="connsiteX60" fmla="*/ 6697568 w 7408768"/>
                    <a:gd name="connsiteY60" fmla="*/ 204427 h 1147856"/>
                    <a:gd name="connsiteX61" fmla="*/ 6973339 w 7408768"/>
                    <a:gd name="connsiteY61" fmla="*/ 218942 h 1147856"/>
                    <a:gd name="connsiteX62" fmla="*/ 7031397 w 7408768"/>
                    <a:gd name="connsiteY62" fmla="*/ 320542 h 1147856"/>
                    <a:gd name="connsiteX63" fmla="*/ 7089454 w 7408768"/>
                    <a:gd name="connsiteY63" fmla="*/ 407627 h 1147856"/>
                    <a:gd name="connsiteX64" fmla="*/ 7162025 w 7408768"/>
                    <a:gd name="connsiteY64" fmla="*/ 480199 h 1147856"/>
                    <a:gd name="connsiteX65" fmla="*/ 7205568 w 7408768"/>
                    <a:gd name="connsiteY65" fmla="*/ 494713 h 1147856"/>
                    <a:gd name="connsiteX66" fmla="*/ 7408768 w 7408768"/>
                    <a:gd name="connsiteY66" fmla="*/ 494713 h 114785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</a:cxnLst>
                  <a:rect l="l" t="t" r="r" b="b"/>
                  <a:pathLst>
                    <a:path w="7408768" h="1147856">
                      <a:moveTo>
                        <a:pt x="64539" y="683399"/>
                      </a:moveTo>
                      <a:cubicBezTo>
                        <a:pt x="199971" y="638256"/>
                        <a:pt x="0" y="700776"/>
                        <a:pt x="340311" y="654370"/>
                      </a:cubicBezTo>
                      <a:cubicBezTo>
                        <a:pt x="370629" y="650236"/>
                        <a:pt x="427397" y="625342"/>
                        <a:pt x="427397" y="625342"/>
                      </a:cubicBezTo>
                      <a:cubicBezTo>
                        <a:pt x="441911" y="615666"/>
                        <a:pt x="457901" y="607902"/>
                        <a:pt x="470939" y="596313"/>
                      </a:cubicBezTo>
                      <a:cubicBezTo>
                        <a:pt x="501622" y="569039"/>
                        <a:pt x="558025" y="509227"/>
                        <a:pt x="558025" y="509227"/>
                      </a:cubicBezTo>
                      <a:cubicBezTo>
                        <a:pt x="562863" y="494713"/>
                        <a:pt x="562982" y="477632"/>
                        <a:pt x="572539" y="465685"/>
                      </a:cubicBezTo>
                      <a:cubicBezTo>
                        <a:pt x="590277" y="443512"/>
                        <a:pt x="633330" y="428716"/>
                        <a:pt x="659625" y="422142"/>
                      </a:cubicBezTo>
                      <a:cubicBezTo>
                        <a:pt x="683558" y="416159"/>
                        <a:pt x="708115" y="412979"/>
                        <a:pt x="732197" y="407627"/>
                      </a:cubicBezTo>
                      <a:cubicBezTo>
                        <a:pt x="786875" y="395476"/>
                        <a:pt x="785305" y="394762"/>
                        <a:pt x="833797" y="378599"/>
                      </a:cubicBezTo>
                      <a:cubicBezTo>
                        <a:pt x="896692" y="383437"/>
                        <a:pt x="959401" y="393113"/>
                        <a:pt x="1022482" y="393113"/>
                      </a:cubicBezTo>
                      <a:cubicBezTo>
                        <a:pt x="1037781" y="393113"/>
                        <a:pt x="1050819" y="380289"/>
                        <a:pt x="1066025" y="378599"/>
                      </a:cubicBezTo>
                      <a:cubicBezTo>
                        <a:pt x="1138313" y="370567"/>
                        <a:pt x="1211168" y="368923"/>
                        <a:pt x="1283739" y="364085"/>
                      </a:cubicBezTo>
                      <a:cubicBezTo>
                        <a:pt x="1312768" y="354409"/>
                        <a:pt x="1353852" y="360516"/>
                        <a:pt x="1370825" y="335056"/>
                      </a:cubicBezTo>
                      <a:cubicBezTo>
                        <a:pt x="1424047" y="255224"/>
                        <a:pt x="1370823" y="322963"/>
                        <a:pt x="1443397" y="262485"/>
                      </a:cubicBezTo>
                      <a:cubicBezTo>
                        <a:pt x="1555159" y="169349"/>
                        <a:pt x="1422366" y="261991"/>
                        <a:pt x="1530482" y="189913"/>
                      </a:cubicBezTo>
                      <a:cubicBezTo>
                        <a:pt x="1540158" y="175399"/>
                        <a:pt x="1544718" y="155615"/>
                        <a:pt x="1559511" y="146370"/>
                      </a:cubicBezTo>
                      <a:cubicBezTo>
                        <a:pt x="1585459" y="130153"/>
                        <a:pt x="1646597" y="117342"/>
                        <a:pt x="1646597" y="117342"/>
                      </a:cubicBezTo>
                      <a:cubicBezTo>
                        <a:pt x="1822609" y="0"/>
                        <a:pt x="1698937" y="56126"/>
                        <a:pt x="2052997" y="88313"/>
                      </a:cubicBezTo>
                      <a:cubicBezTo>
                        <a:pt x="2178693" y="119736"/>
                        <a:pt x="2042615" y="81257"/>
                        <a:pt x="2169111" y="131856"/>
                      </a:cubicBezTo>
                      <a:cubicBezTo>
                        <a:pt x="2197521" y="143220"/>
                        <a:pt x="2256197" y="160885"/>
                        <a:pt x="2256197" y="160885"/>
                      </a:cubicBezTo>
                      <a:cubicBezTo>
                        <a:pt x="2322741" y="260700"/>
                        <a:pt x="2281157" y="236937"/>
                        <a:pt x="2357797" y="262485"/>
                      </a:cubicBezTo>
                      <a:cubicBezTo>
                        <a:pt x="2400099" y="318889"/>
                        <a:pt x="2443585" y="382573"/>
                        <a:pt x="2502939" y="422142"/>
                      </a:cubicBezTo>
                      <a:cubicBezTo>
                        <a:pt x="2568459" y="465821"/>
                        <a:pt x="2588092" y="470687"/>
                        <a:pt x="2633568" y="523742"/>
                      </a:cubicBezTo>
                      <a:cubicBezTo>
                        <a:pt x="2649311" y="542109"/>
                        <a:pt x="2662597" y="562447"/>
                        <a:pt x="2677111" y="581799"/>
                      </a:cubicBezTo>
                      <a:cubicBezTo>
                        <a:pt x="2688956" y="617335"/>
                        <a:pt x="2698233" y="652010"/>
                        <a:pt x="2720654" y="683399"/>
                      </a:cubicBezTo>
                      <a:cubicBezTo>
                        <a:pt x="2732585" y="700102"/>
                        <a:pt x="2751056" y="711173"/>
                        <a:pt x="2764197" y="726942"/>
                      </a:cubicBezTo>
                      <a:cubicBezTo>
                        <a:pt x="2790677" y="758719"/>
                        <a:pt x="2797286" y="792092"/>
                        <a:pt x="2836768" y="814027"/>
                      </a:cubicBezTo>
                      <a:cubicBezTo>
                        <a:pt x="2863516" y="828887"/>
                        <a:pt x="2894825" y="833380"/>
                        <a:pt x="2923854" y="843056"/>
                      </a:cubicBezTo>
                      <a:cubicBezTo>
                        <a:pt x="3036394" y="880569"/>
                        <a:pt x="2952147" y="856553"/>
                        <a:pt x="3185111" y="872085"/>
                      </a:cubicBezTo>
                      <a:cubicBezTo>
                        <a:pt x="3194787" y="886599"/>
                        <a:pt x="3202972" y="902226"/>
                        <a:pt x="3214139" y="915627"/>
                      </a:cubicBezTo>
                      <a:cubicBezTo>
                        <a:pt x="3237536" y="943703"/>
                        <a:pt x="3285162" y="985240"/>
                        <a:pt x="3315739" y="1002713"/>
                      </a:cubicBezTo>
                      <a:cubicBezTo>
                        <a:pt x="3329023" y="1010304"/>
                        <a:pt x="3344571" y="1013024"/>
                        <a:pt x="3359282" y="1017227"/>
                      </a:cubicBezTo>
                      <a:cubicBezTo>
                        <a:pt x="3486857" y="1053677"/>
                        <a:pt x="3356481" y="1011456"/>
                        <a:pt x="3460882" y="1046256"/>
                      </a:cubicBezTo>
                      <a:cubicBezTo>
                        <a:pt x="3476621" y="1093472"/>
                        <a:pt x="3467560" y="1095992"/>
                        <a:pt x="3518939" y="1118827"/>
                      </a:cubicBezTo>
                      <a:cubicBezTo>
                        <a:pt x="3546901" y="1131254"/>
                        <a:pt x="3606025" y="1147856"/>
                        <a:pt x="3606025" y="1147856"/>
                      </a:cubicBezTo>
                      <a:cubicBezTo>
                        <a:pt x="3635054" y="1143018"/>
                        <a:pt x="3664383" y="1139726"/>
                        <a:pt x="3693111" y="1133342"/>
                      </a:cubicBezTo>
                      <a:cubicBezTo>
                        <a:pt x="3708046" y="1130023"/>
                        <a:pt x="3721417" y="1120212"/>
                        <a:pt x="3736654" y="1118827"/>
                      </a:cubicBezTo>
                      <a:cubicBezTo>
                        <a:pt x="3828327" y="1110493"/>
                        <a:pt x="3920501" y="1109151"/>
                        <a:pt x="4012425" y="1104313"/>
                      </a:cubicBezTo>
                      <a:cubicBezTo>
                        <a:pt x="4030361" y="1102071"/>
                        <a:pt x="4167867" y="1087752"/>
                        <a:pt x="4201111" y="1075285"/>
                      </a:cubicBezTo>
                      <a:cubicBezTo>
                        <a:pt x="4217444" y="1069160"/>
                        <a:pt x="4230140" y="1055932"/>
                        <a:pt x="4244654" y="1046256"/>
                      </a:cubicBezTo>
                      <a:cubicBezTo>
                        <a:pt x="4254330" y="1031742"/>
                        <a:pt x="4261347" y="1015048"/>
                        <a:pt x="4273682" y="1002713"/>
                      </a:cubicBezTo>
                      <a:cubicBezTo>
                        <a:pt x="4308545" y="967850"/>
                        <a:pt x="4319454" y="976876"/>
                        <a:pt x="4360768" y="959170"/>
                      </a:cubicBezTo>
                      <a:cubicBezTo>
                        <a:pt x="4508174" y="895996"/>
                        <a:pt x="4315567" y="937026"/>
                        <a:pt x="4636539" y="915627"/>
                      </a:cubicBezTo>
                      <a:lnTo>
                        <a:pt x="4694597" y="828542"/>
                      </a:lnTo>
                      <a:cubicBezTo>
                        <a:pt x="4704273" y="814028"/>
                        <a:pt x="4709111" y="794675"/>
                        <a:pt x="4723625" y="784999"/>
                      </a:cubicBezTo>
                      <a:cubicBezTo>
                        <a:pt x="4738139" y="775323"/>
                        <a:pt x="4754833" y="768305"/>
                        <a:pt x="4767168" y="755970"/>
                      </a:cubicBezTo>
                      <a:cubicBezTo>
                        <a:pt x="4807409" y="715729"/>
                        <a:pt x="4806858" y="685967"/>
                        <a:pt x="4854254" y="654370"/>
                      </a:cubicBezTo>
                      <a:cubicBezTo>
                        <a:pt x="4866984" y="645883"/>
                        <a:pt x="4883283" y="644694"/>
                        <a:pt x="4897797" y="639856"/>
                      </a:cubicBezTo>
                      <a:cubicBezTo>
                        <a:pt x="5061293" y="645911"/>
                        <a:pt x="5400157" y="669824"/>
                        <a:pt x="5579968" y="639856"/>
                      </a:cubicBezTo>
                      <a:cubicBezTo>
                        <a:pt x="5603829" y="635879"/>
                        <a:pt x="5617512" y="609134"/>
                        <a:pt x="5638025" y="596313"/>
                      </a:cubicBezTo>
                      <a:cubicBezTo>
                        <a:pt x="5656373" y="584846"/>
                        <a:pt x="5676730" y="576961"/>
                        <a:pt x="5696082" y="567285"/>
                      </a:cubicBezTo>
                      <a:cubicBezTo>
                        <a:pt x="5710596" y="547932"/>
                        <a:pt x="5723554" y="527307"/>
                        <a:pt x="5739625" y="509227"/>
                      </a:cubicBezTo>
                      <a:cubicBezTo>
                        <a:pt x="5762353" y="483658"/>
                        <a:pt x="5790534" y="463133"/>
                        <a:pt x="5812197" y="436656"/>
                      </a:cubicBezTo>
                      <a:cubicBezTo>
                        <a:pt x="5834289" y="409654"/>
                        <a:pt x="5870254" y="349570"/>
                        <a:pt x="5870254" y="349570"/>
                      </a:cubicBezTo>
                      <a:cubicBezTo>
                        <a:pt x="5875092" y="320542"/>
                        <a:pt x="5880606" y="291618"/>
                        <a:pt x="5884768" y="262485"/>
                      </a:cubicBezTo>
                      <a:cubicBezTo>
                        <a:pt x="5890284" y="223871"/>
                        <a:pt x="5889019" y="184002"/>
                        <a:pt x="5899282" y="146370"/>
                      </a:cubicBezTo>
                      <a:cubicBezTo>
                        <a:pt x="5908449" y="112758"/>
                        <a:pt x="5943334" y="88058"/>
                        <a:pt x="5971854" y="73799"/>
                      </a:cubicBezTo>
                      <a:cubicBezTo>
                        <a:pt x="5985538" y="66957"/>
                        <a:pt x="6000134" y="60338"/>
                        <a:pt x="6015397" y="59285"/>
                      </a:cubicBezTo>
                      <a:cubicBezTo>
                        <a:pt x="6140982" y="50624"/>
                        <a:pt x="6266978" y="49608"/>
                        <a:pt x="6392768" y="44770"/>
                      </a:cubicBezTo>
                      <a:cubicBezTo>
                        <a:pt x="6434369" y="30903"/>
                        <a:pt x="6462177" y="13633"/>
                        <a:pt x="6508882" y="44770"/>
                      </a:cubicBezTo>
                      <a:cubicBezTo>
                        <a:pt x="6529439" y="58475"/>
                        <a:pt x="6647636" y="201799"/>
                        <a:pt x="6697568" y="204427"/>
                      </a:cubicBezTo>
                      <a:lnTo>
                        <a:pt x="6973339" y="218942"/>
                      </a:lnTo>
                      <a:cubicBezTo>
                        <a:pt x="7073753" y="369562"/>
                        <a:pt x="6920911" y="136400"/>
                        <a:pt x="7031397" y="320542"/>
                      </a:cubicBezTo>
                      <a:cubicBezTo>
                        <a:pt x="7049347" y="350458"/>
                        <a:pt x="7070102" y="378599"/>
                        <a:pt x="7089454" y="407627"/>
                      </a:cubicBezTo>
                      <a:cubicBezTo>
                        <a:pt x="7118483" y="451170"/>
                        <a:pt x="7113643" y="456008"/>
                        <a:pt x="7162025" y="480199"/>
                      </a:cubicBezTo>
                      <a:cubicBezTo>
                        <a:pt x="7175709" y="487041"/>
                        <a:pt x="7190295" y="493815"/>
                        <a:pt x="7205568" y="494713"/>
                      </a:cubicBezTo>
                      <a:cubicBezTo>
                        <a:pt x="7273184" y="498690"/>
                        <a:pt x="7341035" y="494713"/>
                        <a:pt x="7408768" y="494713"/>
                      </a:cubicBezTo>
                    </a:path>
                  </a:pathLst>
                </a:custGeom>
                <a:noFill/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1" fontAlgn="base" latinLnBrk="0" hangingPunct="1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0" i="0" u="none" strike="noStrike" cap="none" normalizeH="0" baseline="-2500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ahoma" pitchFamily="34" charset="0"/>
                  </a:endParaRPr>
                </a:p>
              </p:txBody>
            </p:sp>
            <p:cxnSp>
              <p:nvCxnSpPr>
                <p:cNvPr id="8" name="Straight Connector 7"/>
                <p:cNvCxnSpPr/>
                <p:nvPr/>
              </p:nvCxnSpPr>
              <p:spPr bwMode="auto">
                <a:xfrm flipV="1">
                  <a:off x="896256" y="4572000"/>
                  <a:ext cx="7223760" cy="0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0" name="Straight Connector 9"/>
                <p:cNvCxnSpPr>
                  <a:stCxn id="6" idx="0"/>
                </p:cNvCxnSpPr>
                <p:nvPr/>
              </p:nvCxnSpPr>
              <p:spPr bwMode="auto">
                <a:xfrm>
                  <a:off x="885371" y="2989943"/>
                  <a:ext cx="0" cy="1582057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4" name="Straight Connector 13"/>
                <p:cNvCxnSpPr/>
                <p:nvPr/>
              </p:nvCxnSpPr>
              <p:spPr bwMode="auto">
                <a:xfrm>
                  <a:off x="6781800" y="2362200"/>
                  <a:ext cx="0" cy="2194560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5" name="Straight Connector 14"/>
                <p:cNvCxnSpPr/>
                <p:nvPr/>
              </p:nvCxnSpPr>
              <p:spPr bwMode="auto">
                <a:xfrm>
                  <a:off x="2590800" y="2402041"/>
                  <a:ext cx="0" cy="2177331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7" name="Straight Connector 16"/>
                <p:cNvCxnSpPr/>
                <p:nvPr/>
              </p:nvCxnSpPr>
              <p:spPr bwMode="auto">
                <a:xfrm>
                  <a:off x="4038600" y="3261513"/>
                  <a:ext cx="0" cy="1260560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8" name="Straight Connector 17"/>
                <p:cNvCxnSpPr/>
                <p:nvPr/>
              </p:nvCxnSpPr>
              <p:spPr bwMode="auto">
                <a:xfrm>
                  <a:off x="5471886" y="3271365"/>
                  <a:ext cx="0" cy="1260560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  <p:cxnSp>
              <p:nvCxnSpPr>
                <p:cNvPr id="19" name="Straight Connector 18"/>
                <p:cNvCxnSpPr/>
                <p:nvPr/>
              </p:nvCxnSpPr>
              <p:spPr bwMode="auto">
                <a:xfrm>
                  <a:off x="8077200" y="2819400"/>
                  <a:ext cx="0" cy="1737360"/>
                </a:xfrm>
                <a:prstGeom prst="line">
                  <a:avLst/>
                </a:prstGeom>
                <a:solidFill>
                  <a:schemeClr val="accent1"/>
                </a:solidFill>
                <a:ln w="28575" cap="flat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p:sp>
            <p:nvSpPr>
              <p:cNvPr id="21" name="Rectangle 20"/>
              <p:cNvSpPr/>
              <p:nvPr/>
            </p:nvSpPr>
            <p:spPr>
              <a:xfrm>
                <a:off x="2527448" y="1324428"/>
                <a:ext cx="407484" cy="5102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B</a:t>
                </a:r>
                <a:endParaRPr lang="en-US" sz="2400"/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807506" y="1838980"/>
                <a:ext cx="407484" cy="5102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A</a:t>
                </a:r>
                <a:endParaRPr lang="en-US" sz="2400"/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3975248" y="1976866"/>
                <a:ext cx="407484" cy="5102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C</a:t>
                </a:r>
                <a:endParaRPr lang="en-US" sz="2400"/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5299676" y="1980496"/>
                <a:ext cx="407484" cy="5102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D</a:t>
                </a:r>
                <a:endParaRPr lang="en-US" sz="2400"/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6703934" y="1309914"/>
                <a:ext cx="389850" cy="5102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E</a:t>
                </a:r>
                <a:endParaRPr lang="en-US" sz="2400"/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8005658" y="1610380"/>
                <a:ext cx="372218" cy="5102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F</a:t>
                </a:r>
                <a:endParaRPr lang="en-US" sz="2400"/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6899072" y="2720722"/>
                <a:ext cx="57900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He</a:t>
                </a:r>
                <a:endParaRPr lang="en-US" sz="2400"/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7697767" y="2738735"/>
                <a:ext cx="51007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Hf</a:t>
                </a:r>
                <a:endParaRPr lang="en-US" sz="2400"/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5591628" y="2738735"/>
                <a:ext cx="59503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Hd</a:t>
                </a:r>
                <a:endParaRPr lang="en-US" sz="2400"/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4143828" y="2743200"/>
                <a:ext cx="57900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Hc</a:t>
                </a:r>
                <a:endParaRPr lang="en-US" sz="2400"/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2697595" y="2743200"/>
                <a:ext cx="59503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Hb</a:t>
                </a:r>
                <a:endParaRPr lang="en-US" sz="2400"/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976137" y="2743200"/>
                <a:ext cx="57900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Ha</a:t>
                </a:r>
                <a:endParaRPr lang="en-US" sz="2400"/>
              </a:p>
            </p:txBody>
          </p:sp>
          <p:sp>
            <p:nvSpPr>
              <p:cNvPr id="33" name="Rectangle 32"/>
              <p:cNvSpPr/>
              <p:nvPr/>
            </p:nvSpPr>
            <p:spPr>
              <a:xfrm>
                <a:off x="2971800" y="3627466"/>
                <a:ext cx="324063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1" baseline="0" smtClean="0">
                    <a:solidFill>
                      <a:srgbClr val="FFFFFF"/>
                    </a:solidFill>
                    <a:latin typeface="Arial" charset="0"/>
                  </a:rPr>
                  <a:t>Bidang Acuan Tinggi</a:t>
                </a:r>
                <a:endParaRPr lang="en-US" sz="2400"/>
              </a:p>
            </p:txBody>
          </p:sp>
        </p:grpSp>
        <p:cxnSp>
          <p:nvCxnSpPr>
            <p:cNvPr id="39" name="Straight Connector 38"/>
            <p:cNvCxnSpPr/>
            <p:nvPr/>
          </p:nvCxnSpPr>
          <p:spPr bwMode="auto">
            <a:xfrm rot="16200000" flipH="1">
              <a:off x="1890016" y="616495"/>
              <a:ext cx="0" cy="169164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0" name="Rectangle 39"/>
            <p:cNvSpPr/>
            <p:nvPr/>
          </p:nvSpPr>
          <p:spPr>
            <a:xfrm>
              <a:off x="1828800" y="1066800"/>
              <a:ext cx="8258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</a:t>
              </a:r>
              <a:r>
                <a:rPr lang="en-US" b="1" baseline="0" smtClean="0">
                  <a:solidFill>
                    <a:srgbClr val="FFFFFF"/>
                  </a:solidFill>
                  <a:latin typeface="Arial" charset="0"/>
                </a:rPr>
                <a:t>Hab </a:t>
              </a:r>
              <a:endParaRPr lang="en-US"/>
            </a:p>
          </p:txBody>
        </p:sp>
        <p:cxnSp>
          <p:nvCxnSpPr>
            <p:cNvPr id="41" name="Straight Connector 40"/>
            <p:cNvCxnSpPr/>
            <p:nvPr/>
          </p:nvCxnSpPr>
          <p:spPr bwMode="auto">
            <a:xfrm rot="16200000" flipH="1">
              <a:off x="3459480" y="961573"/>
              <a:ext cx="0" cy="137160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42" name="Rectangle 41"/>
            <p:cNvSpPr/>
            <p:nvPr/>
          </p:nvSpPr>
          <p:spPr>
            <a:xfrm>
              <a:off x="2877456" y="1095828"/>
              <a:ext cx="82586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</a:t>
              </a:r>
              <a:r>
                <a:rPr lang="en-US" b="1" baseline="0" smtClean="0">
                  <a:solidFill>
                    <a:srgbClr val="FFFFFF"/>
                  </a:solidFill>
                  <a:latin typeface="Arial" charset="0"/>
                </a:rPr>
                <a:t>Hbc </a:t>
              </a:r>
              <a:endParaRPr lang="en-US"/>
            </a:p>
          </p:txBody>
        </p:sp>
        <p:sp>
          <p:nvSpPr>
            <p:cNvPr id="43" name="Left Brace 42"/>
            <p:cNvSpPr/>
            <p:nvPr/>
          </p:nvSpPr>
          <p:spPr bwMode="auto">
            <a:xfrm>
              <a:off x="2575560" y="1020354"/>
              <a:ext cx="91440" cy="411480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  <p:sp>
          <p:nvSpPr>
            <p:cNvPr id="44" name="Left Brace 43"/>
            <p:cNvSpPr/>
            <p:nvPr/>
          </p:nvSpPr>
          <p:spPr bwMode="auto">
            <a:xfrm flipH="1">
              <a:off x="2819400" y="974634"/>
              <a:ext cx="91440" cy="640080"/>
            </a:xfrm>
            <a:prstGeom prst="leftBrac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021195" y="3733800"/>
            <a:ext cx="7306822" cy="1228130"/>
            <a:chOff x="1021195" y="3733800"/>
            <a:chExt cx="7306822" cy="1228130"/>
          </a:xfrm>
        </p:grpSpPr>
        <p:sp>
          <p:nvSpPr>
            <p:cNvPr id="37" name="Rectangle 36"/>
            <p:cNvSpPr/>
            <p:nvPr/>
          </p:nvSpPr>
          <p:spPr>
            <a:xfrm>
              <a:off x="1021195" y="3733800"/>
              <a:ext cx="633019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Hab = Hb – Ha = Beda tinggi titik A dan B</a:t>
              </a:r>
              <a:endParaRPr lang="en-US" sz="2400"/>
            </a:p>
          </p:txBody>
        </p:sp>
        <p:sp>
          <p:nvSpPr>
            <p:cNvPr id="46" name="Rectangle 45"/>
            <p:cNvSpPr/>
            <p:nvPr/>
          </p:nvSpPr>
          <p:spPr>
            <a:xfrm>
              <a:off x="1447800" y="4114800"/>
              <a:ext cx="660289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Jika 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Hab positip = titik B lebih tinggi dari A</a:t>
              </a:r>
              <a:endParaRPr lang="en-US" sz="2400"/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447800" y="4500265"/>
              <a:ext cx="68802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Jika 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Hab negatip = titik B lebih rendah dari A</a:t>
              </a:r>
              <a:endParaRPr lang="en-US" sz="2400"/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019628" y="5029200"/>
            <a:ext cx="6868914" cy="918865"/>
            <a:chOff x="1019628" y="5029200"/>
            <a:chExt cx="6868914" cy="918865"/>
          </a:xfrm>
        </p:grpSpPr>
        <p:sp>
          <p:nvSpPr>
            <p:cNvPr id="48" name="Rectangle 47"/>
            <p:cNvSpPr/>
            <p:nvPr/>
          </p:nvSpPr>
          <p:spPr>
            <a:xfrm>
              <a:off x="1032178" y="5029200"/>
              <a:ext cx="685636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Hf = Ha +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 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Hab +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 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Hbc +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 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Hcd + 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Hde + 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Hef </a:t>
              </a:r>
              <a:endParaRPr lang="en-US" sz="2400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019628" y="5481935"/>
              <a:ext cx="231185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Hf – Ha = 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 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</a:t>
              </a:r>
              <a:endParaRPr lang="en-US" sz="2400"/>
            </a:p>
          </p:txBody>
        </p:sp>
        <p:sp>
          <p:nvSpPr>
            <p:cNvPr id="50" name="Rectangle 49"/>
            <p:cNvSpPr/>
            <p:nvPr/>
          </p:nvSpPr>
          <p:spPr>
            <a:xfrm>
              <a:off x="4332035" y="5486400"/>
              <a:ext cx="344036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Hakhir – Hawal = 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  <a:sym typeface="Symbol"/>
                </a:rPr>
                <a:t> </a:t>
              </a:r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</a:t>
              </a:r>
              <a:endParaRPr lang="en-US" sz="2400"/>
            </a:p>
          </p:txBody>
        </p:sp>
        <p:sp>
          <p:nvSpPr>
            <p:cNvPr id="51" name="Right Arrow 50"/>
            <p:cNvSpPr/>
            <p:nvPr/>
          </p:nvSpPr>
          <p:spPr bwMode="auto">
            <a:xfrm>
              <a:off x="3581400" y="5577114"/>
              <a:ext cx="533400" cy="228600"/>
            </a:xfrm>
            <a:prstGeom prst="rightArrow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-2500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</a:endParaRPr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28</a:t>
            </a:fld>
            <a:endParaRPr lang="en-US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124200" y="228600"/>
            <a:ext cx="2819400" cy="65087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anchor="t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Tahoma" pitchFamily="34" charset="0"/>
                <a:ea typeface="+mj-ea"/>
                <a:cs typeface="+mj-cs"/>
              </a:rPr>
              <a:t>LATIHAN 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81000" y="1295400"/>
            <a:ext cx="7877628" cy="1376065"/>
            <a:chOff x="381000" y="1367135"/>
            <a:chExt cx="7877628" cy="1376065"/>
          </a:xfrm>
        </p:grpSpPr>
        <p:sp>
          <p:nvSpPr>
            <p:cNvPr id="7" name="Rectangle 6"/>
            <p:cNvSpPr/>
            <p:nvPr/>
          </p:nvSpPr>
          <p:spPr>
            <a:xfrm>
              <a:off x="381000" y="1367135"/>
              <a:ext cx="676864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1.  Tinggi A = 425,506 m, tinggi B = 422,198 m</a:t>
              </a:r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91028" y="1828800"/>
              <a:ext cx="74676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tinggi C = 426,885 m dan tinggi D = 428,875 m</a:t>
              </a: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776514" y="2281535"/>
              <a:ext cx="691509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Hitunglah beda tinggi AB, AC, AD, CA, dan DB</a:t>
              </a:r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381000" y="2819400"/>
            <a:ext cx="8001000" cy="1376065"/>
            <a:chOff x="381000" y="1367135"/>
            <a:chExt cx="8001000" cy="1376065"/>
          </a:xfrm>
        </p:grpSpPr>
        <p:sp>
          <p:nvSpPr>
            <p:cNvPr id="11" name="Rectangle 10"/>
            <p:cNvSpPr/>
            <p:nvPr/>
          </p:nvSpPr>
          <p:spPr>
            <a:xfrm>
              <a:off x="381000" y="1367135"/>
              <a:ext cx="769659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2.  Tinggi A = 425,506 m, beda tinggi AB = – 2,775 m</a:t>
              </a:r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91028" y="1828800"/>
              <a:ext cx="75909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beda tinggi BC = 4,129 m, beda tinggi CD = 0,543 m</a:t>
              </a: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76514" y="2281535"/>
              <a:ext cx="424667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Hitunglah tinggi B, C, dan D</a:t>
              </a:r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381000" y="4343400"/>
            <a:ext cx="8001000" cy="1376065"/>
            <a:chOff x="381000" y="1367135"/>
            <a:chExt cx="8001000" cy="1376065"/>
          </a:xfrm>
        </p:grpSpPr>
        <p:sp>
          <p:nvSpPr>
            <p:cNvPr id="15" name="Rectangle 14"/>
            <p:cNvSpPr/>
            <p:nvPr/>
          </p:nvSpPr>
          <p:spPr>
            <a:xfrm>
              <a:off x="381000" y="1367135"/>
              <a:ext cx="771942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3.  Tinggi C = 783,341 m, beda tinggi AB = – 1,643 m</a:t>
              </a:r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791028" y="1828800"/>
              <a:ext cx="75909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beda tinggi BC = 2,145 m, beda tinggi CD = 2,201 m</a:t>
              </a:r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76514" y="2281535"/>
              <a:ext cx="423526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solidFill>
                    <a:srgbClr val="FFFFFF"/>
                  </a:solidFill>
                  <a:latin typeface="Arial" charset="0"/>
                </a:rPr>
                <a:t>Hitunglah tinggi A, B, dan D</a:t>
              </a:r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29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600200" y="304800"/>
            <a:ext cx="601980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baseline="0" smtClean="0">
                <a:solidFill>
                  <a:srgbClr val="FFFF00"/>
                </a:solidFill>
                <a:latin typeface="Arial" charset="0"/>
              </a:rPr>
              <a:t>Metode Pengukuran Beda Tinggi</a:t>
            </a:r>
            <a:endParaRPr lang="en-US" sz="440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" y="2082225"/>
            <a:ext cx="3962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baseline="0" smtClean="0">
                <a:latin typeface="Arial" charset="0"/>
              </a:rPr>
              <a:t>Metode Barometri</a:t>
            </a:r>
            <a:endParaRPr lang="en-US" sz="3200"/>
          </a:p>
        </p:txBody>
      </p:sp>
      <p:sp>
        <p:nvSpPr>
          <p:cNvPr id="7" name="Rectangle 6"/>
          <p:cNvSpPr/>
          <p:nvPr/>
        </p:nvSpPr>
        <p:spPr>
          <a:xfrm>
            <a:off x="990600" y="3097650"/>
            <a:ext cx="4343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baseline="0" smtClean="0">
                <a:latin typeface="Arial" charset="0"/>
              </a:rPr>
              <a:t>Metode Trigonometri</a:t>
            </a:r>
            <a:endParaRPr lang="en-US" sz="3200"/>
          </a:p>
        </p:txBody>
      </p:sp>
      <p:sp>
        <p:nvSpPr>
          <p:cNvPr id="8" name="Rectangle 7"/>
          <p:cNvSpPr/>
          <p:nvPr/>
        </p:nvSpPr>
        <p:spPr>
          <a:xfrm>
            <a:off x="990600" y="4038600"/>
            <a:ext cx="4343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baseline="0" smtClean="0">
                <a:latin typeface="Arial" charset="0"/>
              </a:rPr>
              <a:t>Metode Waterpasing</a:t>
            </a:r>
            <a:endParaRPr lang="en-US" sz="32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30</a:t>
            </a:fld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981200" y="304800"/>
            <a:ext cx="5105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baseline="0" smtClean="0">
                <a:solidFill>
                  <a:srgbClr val="FFFF00"/>
                </a:solidFill>
                <a:latin typeface="Arial" charset="0"/>
              </a:rPr>
              <a:t>Metode Barometri</a:t>
            </a:r>
            <a:endParaRPr lang="en-US" sz="3600">
              <a:solidFill>
                <a:srgbClr val="FFFF00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62000" y="1219200"/>
            <a:ext cx="3124200" cy="3124199"/>
            <a:chOff x="762000" y="1219200"/>
            <a:chExt cx="3657600" cy="3411308"/>
          </a:xfrm>
        </p:grpSpPr>
        <p:pic>
          <p:nvPicPr>
            <p:cNvPr id="5" name="Picture 2" descr="E:\MATA KULIAH\SEMESTER GANJIL\ILMU UKUR TANAH\Gambar Alat Ukur\barigo_altimetre_20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066800" y="1219200"/>
              <a:ext cx="3027815" cy="2743200"/>
            </a:xfrm>
            <a:prstGeom prst="rect">
              <a:avLst/>
            </a:prstGeom>
            <a:noFill/>
          </p:spPr>
        </p:pic>
        <p:sp>
          <p:nvSpPr>
            <p:cNvPr id="8" name="Rectangle 7"/>
            <p:cNvSpPr/>
            <p:nvPr/>
          </p:nvSpPr>
          <p:spPr>
            <a:xfrm>
              <a:off x="762000" y="4107288"/>
              <a:ext cx="3657600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6350" lvl="1" algn="ctr"/>
              <a:r>
                <a:rPr lang="en-US" sz="2400" b="1" baseline="0" smtClean="0">
                  <a:latin typeface="Arial" charset="0"/>
                </a:rPr>
                <a:t>Altimeter Manual</a:t>
              </a:r>
              <a:endParaRPr lang="en-US" sz="2400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4572000" y="1219200"/>
            <a:ext cx="3352800" cy="3429000"/>
            <a:chOff x="4522572" y="1219200"/>
            <a:chExt cx="4077730" cy="4534765"/>
          </a:xfrm>
        </p:grpSpPr>
        <p:pic>
          <p:nvPicPr>
            <p:cNvPr id="2050" name="Picture 2" descr="E:\MATA KULIAH\SEMESTER GANJIL\ILMU UKUR TANAH\Gambar Alat Ukur\altimeter digital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953000" y="1219200"/>
              <a:ext cx="3086878" cy="3781425"/>
            </a:xfrm>
            <a:prstGeom prst="rect">
              <a:avLst/>
            </a:prstGeom>
            <a:noFill/>
          </p:spPr>
        </p:pic>
        <p:sp>
          <p:nvSpPr>
            <p:cNvPr id="9" name="Rectangle 8"/>
            <p:cNvSpPr/>
            <p:nvPr/>
          </p:nvSpPr>
          <p:spPr>
            <a:xfrm>
              <a:off x="4522572" y="5143425"/>
              <a:ext cx="4077730" cy="6105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6350" lvl="1" algn="ctr"/>
              <a:r>
                <a:rPr lang="en-US" sz="2400" b="1" baseline="0" smtClean="0">
                  <a:latin typeface="Arial" charset="0"/>
                </a:rPr>
                <a:t>Altimeter Digital</a:t>
              </a:r>
              <a:endParaRPr lang="en-US" sz="2400"/>
            </a:p>
          </p:txBody>
        </p:sp>
      </p:grpSp>
      <p:sp>
        <p:nvSpPr>
          <p:cNvPr id="12" name="Rectangle 11"/>
          <p:cNvSpPr/>
          <p:nvPr/>
        </p:nvSpPr>
        <p:spPr>
          <a:xfrm>
            <a:off x="685800" y="4807803"/>
            <a:ext cx="76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lvl="1"/>
            <a:r>
              <a:rPr lang="en-US" sz="2400" b="1" baseline="0" smtClean="0">
                <a:latin typeface="Arial" charset="0"/>
              </a:rPr>
              <a:t>Penentuan beda tinggi dengan metode barometris </a:t>
            </a:r>
          </a:p>
          <a:p>
            <a:pPr marL="6350" lvl="1"/>
            <a:r>
              <a:rPr lang="en-US" sz="2400" b="1" baseline="0" smtClean="0">
                <a:latin typeface="Arial" charset="0"/>
              </a:rPr>
              <a:t>Alatnya disebut Altimeter </a:t>
            </a:r>
            <a:endParaRPr lang="en-US" sz="2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676400" y="191869"/>
            <a:ext cx="579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baseline="0" smtClean="0">
                <a:solidFill>
                  <a:srgbClr val="FFFF00"/>
                </a:solidFill>
                <a:latin typeface="Arial" charset="0"/>
              </a:rPr>
              <a:t>Metode Trigonometri</a:t>
            </a:r>
            <a:endParaRPr lang="en-US" sz="3600">
              <a:solidFill>
                <a:srgbClr val="FFFF00"/>
              </a:solidFill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2057400" y="1019628"/>
            <a:ext cx="5486399" cy="3247572"/>
            <a:chOff x="1828800" y="1095828"/>
            <a:chExt cx="6159123" cy="3694723"/>
          </a:xfrm>
        </p:grpSpPr>
        <p:pic>
          <p:nvPicPr>
            <p:cNvPr id="3074" name="Picture 2" descr="E:\MATA KULIAH\SEMESTER GANJIL\ILMU UKUR TANAH\Gambar Alat Ukur\TL1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828800" y="1600200"/>
              <a:ext cx="5410200" cy="2667000"/>
            </a:xfrm>
            <a:prstGeom prst="rect">
              <a:avLst/>
            </a:prstGeom>
            <a:noFill/>
          </p:spPr>
        </p:pic>
        <p:sp>
          <p:nvSpPr>
            <p:cNvPr id="7" name="Rectangle 6"/>
            <p:cNvSpPr/>
            <p:nvPr/>
          </p:nvSpPr>
          <p:spPr>
            <a:xfrm>
              <a:off x="5972628" y="1095828"/>
              <a:ext cx="201529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latin typeface="Arial" charset="0"/>
                </a:rPr>
                <a:t>Rambu Ukur</a:t>
              </a:r>
              <a:endParaRPr lang="en-US" sz="2400"/>
            </a:p>
          </p:txBody>
        </p:sp>
        <p:sp>
          <p:nvSpPr>
            <p:cNvPr id="8" name="Rectangle 7"/>
            <p:cNvSpPr/>
            <p:nvPr/>
          </p:nvSpPr>
          <p:spPr>
            <a:xfrm>
              <a:off x="2301523" y="4328886"/>
              <a:ext cx="135607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latin typeface="Arial" charset="0"/>
                </a:rPr>
                <a:t>Teodolit</a:t>
              </a:r>
              <a:endParaRPr lang="en-US" sz="2400"/>
            </a:p>
          </p:txBody>
        </p:sp>
      </p:grpSp>
      <p:sp>
        <p:nvSpPr>
          <p:cNvPr id="11" name="Rectangle 10"/>
          <p:cNvSpPr/>
          <p:nvPr/>
        </p:nvSpPr>
        <p:spPr>
          <a:xfrm>
            <a:off x="762000" y="5257800"/>
            <a:ext cx="4419600" cy="46166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b="1" baseline="0" smtClean="0">
                <a:latin typeface="Arial" charset="0"/>
              </a:rPr>
              <a:t>Akan dibahas secara khusus</a:t>
            </a:r>
            <a:endParaRPr lang="en-US" sz="2400"/>
          </a:p>
        </p:txBody>
      </p:sp>
      <p:sp>
        <p:nvSpPr>
          <p:cNvPr id="12" name="Rectangle 11"/>
          <p:cNvSpPr/>
          <p:nvPr/>
        </p:nvSpPr>
        <p:spPr>
          <a:xfrm>
            <a:off x="685800" y="4343400"/>
            <a:ext cx="76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lvl="1"/>
            <a:r>
              <a:rPr lang="en-US" sz="2400" b="1" baseline="0" smtClean="0">
                <a:latin typeface="Arial" charset="0"/>
              </a:rPr>
              <a:t>Penentuan beda tinggi dengan metode segitiga </a:t>
            </a:r>
          </a:p>
          <a:p>
            <a:pPr marL="6350" lvl="1"/>
            <a:r>
              <a:rPr lang="en-US" sz="2400" b="1" baseline="0" smtClean="0">
                <a:latin typeface="Arial" charset="0"/>
              </a:rPr>
              <a:t>Alat yang digunakan teodolit dan rambu ukur</a:t>
            </a:r>
            <a:endParaRPr lang="en-US" sz="2400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  <p:bldP spid="1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676400" y="268069"/>
            <a:ext cx="5791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baseline="0" smtClean="0">
                <a:solidFill>
                  <a:srgbClr val="FFFF00"/>
                </a:solidFill>
                <a:latin typeface="Arial" charset="0"/>
              </a:rPr>
              <a:t>Metode Waterpassing</a:t>
            </a:r>
            <a:endParaRPr lang="en-US" sz="3600">
              <a:solidFill>
                <a:srgbClr val="FFFF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62000" y="5329535"/>
            <a:ext cx="4419600" cy="46166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2400" b="1" baseline="0" smtClean="0">
                <a:latin typeface="Arial" charset="0"/>
              </a:rPr>
              <a:t>Akan dibahas secara khusus</a:t>
            </a:r>
            <a:endParaRPr lang="en-US" sz="2400"/>
          </a:p>
        </p:txBody>
      </p:sp>
      <p:sp>
        <p:nvSpPr>
          <p:cNvPr id="11" name="Rectangle 10"/>
          <p:cNvSpPr/>
          <p:nvPr/>
        </p:nvSpPr>
        <p:spPr>
          <a:xfrm>
            <a:off x="685800" y="4343400"/>
            <a:ext cx="7620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350" lvl="1"/>
            <a:r>
              <a:rPr lang="en-US" sz="2400" b="1" baseline="0" smtClean="0">
                <a:latin typeface="Arial" charset="0"/>
              </a:rPr>
              <a:t>Penentuan beda tinggi dengan metode garis datar</a:t>
            </a:r>
          </a:p>
          <a:p>
            <a:pPr marL="6350" lvl="1"/>
            <a:r>
              <a:rPr lang="en-US" sz="2400" b="1" baseline="0" smtClean="0">
                <a:latin typeface="Arial" charset="0"/>
              </a:rPr>
              <a:t>Alat yang waterpasdan rambu ukur</a:t>
            </a:r>
            <a:endParaRPr lang="en-US" sz="2400"/>
          </a:p>
        </p:txBody>
      </p:sp>
      <p:grpSp>
        <p:nvGrpSpPr>
          <p:cNvPr id="14" name="Group 13"/>
          <p:cNvGrpSpPr/>
          <p:nvPr/>
        </p:nvGrpSpPr>
        <p:grpSpPr>
          <a:xfrm>
            <a:off x="1719942" y="1120391"/>
            <a:ext cx="5747658" cy="3146809"/>
            <a:chOff x="1934028" y="957942"/>
            <a:chExt cx="5747658" cy="3146809"/>
          </a:xfrm>
        </p:grpSpPr>
        <p:sp>
          <p:nvSpPr>
            <p:cNvPr id="8" name="Rectangle 7"/>
            <p:cNvSpPr/>
            <p:nvPr/>
          </p:nvSpPr>
          <p:spPr>
            <a:xfrm>
              <a:off x="5886510" y="957942"/>
              <a:ext cx="1795176" cy="4057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latin typeface="Arial" charset="0"/>
                </a:rPr>
                <a:t>Rambu Ukur</a:t>
              </a:r>
              <a:endParaRPr lang="en-US" sz="240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3976914" y="3643086"/>
              <a:ext cx="1559851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latin typeface="Arial" charset="0"/>
                </a:rPr>
                <a:t>Waterpas</a:t>
              </a:r>
              <a:endParaRPr lang="en-US" sz="2400"/>
            </a:p>
          </p:txBody>
        </p:sp>
        <p:pic>
          <p:nvPicPr>
            <p:cNvPr id="4098" name="Picture 2" descr="E:\MATA KULIAH\SEMESTER GANJIL\ILMU UKUR TANAH\Gambar Alat Ukur\wp1.pn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438400" y="1447800"/>
              <a:ext cx="4724400" cy="2057400"/>
            </a:xfrm>
            <a:prstGeom prst="rect">
              <a:avLst/>
            </a:prstGeom>
            <a:noFill/>
          </p:spPr>
        </p:pic>
        <p:sp>
          <p:nvSpPr>
            <p:cNvPr id="13" name="Rectangle 12"/>
            <p:cNvSpPr/>
            <p:nvPr/>
          </p:nvSpPr>
          <p:spPr>
            <a:xfrm>
              <a:off x="1934028" y="976086"/>
              <a:ext cx="1795176" cy="40579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baseline="0" smtClean="0">
                  <a:latin typeface="Arial" charset="0"/>
                </a:rPr>
                <a:t>Rambu Ukur</a:t>
              </a:r>
              <a:endParaRPr lang="en-US" sz="2400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animBg="1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1752600" y="1828800"/>
            <a:ext cx="56388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6000" b="1" baseline="0" smtClean="0">
                <a:solidFill>
                  <a:srgbClr val="FFFF00"/>
                </a:solidFill>
                <a:latin typeface="Arial" charset="0"/>
                <a:cs typeface="Times New Roman" charset="0"/>
              </a:rPr>
              <a:t>PERALATAN UKUR TANAH</a:t>
            </a:r>
            <a:endParaRPr lang="en-US" sz="6000" b="1" baseline="0">
              <a:solidFill>
                <a:srgbClr val="FFFF00"/>
              </a:solidFill>
              <a:latin typeface="Arial" charset="0"/>
              <a:cs typeface="Times New Roman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2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971800" y="228600"/>
            <a:ext cx="32004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baseline="0" smtClean="0">
                <a:solidFill>
                  <a:srgbClr val="FFFF00"/>
                </a:solidFill>
                <a:latin typeface="Arial" charset="0"/>
              </a:rPr>
              <a:t>TEODOLIT</a:t>
            </a:r>
            <a:endParaRPr lang="en-US" sz="4400">
              <a:solidFill>
                <a:srgbClr val="FFFF00"/>
              </a:solidFill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319314" y="1310640"/>
            <a:ext cx="1981200" cy="4023360"/>
            <a:chOff x="319314" y="1310640"/>
            <a:chExt cx="1981200" cy="4023360"/>
          </a:xfrm>
        </p:grpSpPr>
        <p:pic>
          <p:nvPicPr>
            <p:cNvPr id="5123" name="Picture 3" descr="E:\MATA KULIAH\SEMESTER GANJIL\ILMU UKUR TANAH\Gambar Alat Ukur\teodolit T2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57200" y="1310640"/>
              <a:ext cx="1735929" cy="3031764"/>
            </a:xfrm>
            <a:prstGeom prst="rect">
              <a:avLst/>
            </a:prstGeom>
            <a:noFill/>
          </p:spPr>
        </p:pic>
        <p:sp>
          <p:nvSpPr>
            <p:cNvPr id="9" name="Rectangle 8"/>
            <p:cNvSpPr/>
            <p:nvPr/>
          </p:nvSpPr>
          <p:spPr>
            <a:xfrm>
              <a:off x="319314" y="4503003"/>
              <a:ext cx="19812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baseline="0" smtClean="0">
                  <a:latin typeface="Arial" charset="0"/>
                </a:rPr>
                <a:t>TEODOLIT MANUAL</a:t>
              </a:r>
              <a:endParaRPr lang="en-US" sz="2400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532744" y="1310640"/>
            <a:ext cx="3062514" cy="4023360"/>
            <a:chOff x="2532744" y="1310640"/>
            <a:chExt cx="3062514" cy="4023360"/>
          </a:xfrm>
        </p:grpSpPr>
        <p:pic>
          <p:nvPicPr>
            <p:cNvPr id="5122" name="Picture 2" descr="E:\MATA KULIAH\SEMESTER GANJIL\ILMU UKUR TANAH\Gambar Alat Ukur\teodolit2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532744" y="1310640"/>
              <a:ext cx="3062514" cy="3048903"/>
            </a:xfrm>
            <a:prstGeom prst="rect">
              <a:avLst/>
            </a:prstGeom>
            <a:noFill/>
          </p:spPr>
        </p:pic>
        <p:sp>
          <p:nvSpPr>
            <p:cNvPr id="10" name="Rectangle 9"/>
            <p:cNvSpPr/>
            <p:nvPr/>
          </p:nvSpPr>
          <p:spPr>
            <a:xfrm>
              <a:off x="2971800" y="4503003"/>
              <a:ext cx="19812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baseline="0" smtClean="0">
                  <a:latin typeface="Arial" charset="0"/>
                </a:rPr>
                <a:t>TEODOLIT DIGITAL</a:t>
              </a:r>
              <a:endParaRPr lang="en-US" sz="240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881914" y="1310640"/>
            <a:ext cx="3108960" cy="4023360"/>
            <a:chOff x="5881914" y="1310640"/>
            <a:chExt cx="3108960" cy="4023360"/>
          </a:xfrm>
        </p:grpSpPr>
        <p:pic>
          <p:nvPicPr>
            <p:cNvPr id="5124" name="Picture 4" descr="E:\MATA KULIAH\SEMESTER GANJIL\ILMU UKUR TANAH\Gambar Alat Ukur\Total stasion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5881914" y="1310640"/>
              <a:ext cx="3108960" cy="3108960"/>
            </a:xfrm>
            <a:prstGeom prst="rect">
              <a:avLst/>
            </a:prstGeom>
            <a:noFill/>
          </p:spPr>
        </p:pic>
        <p:sp>
          <p:nvSpPr>
            <p:cNvPr id="11" name="Rectangle 10"/>
            <p:cNvSpPr/>
            <p:nvPr/>
          </p:nvSpPr>
          <p:spPr>
            <a:xfrm>
              <a:off x="5943600" y="4503003"/>
              <a:ext cx="2895600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400" b="1" baseline="0" smtClean="0">
                  <a:latin typeface="Arial" charset="0"/>
                </a:rPr>
                <a:t>TEODOLIT TOTAL STATION</a:t>
              </a:r>
              <a:endParaRPr lang="en-US" sz="2400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743200" y="228600"/>
            <a:ext cx="36576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baseline="0" smtClean="0">
                <a:solidFill>
                  <a:srgbClr val="FFFF00"/>
                </a:solidFill>
                <a:latin typeface="Arial" charset="0"/>
              </a:rPr>
              <a:t>WATERPAS</a:t>
            </a:r>
            <a:endParaRPr lang="en-US" sz="440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676400" y="5039380"/>
            <a:ext cx="5867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0" smtClean="0">
                <a:latin typeface="Arial" charset="0"/>
              </a:rPr>
              <a:t>WATERPAS  AUTOMATIC  LEVEL</a:t>
            </a:r>
            <a:endParaRPr lang="en-US" sz="2800"/>
          </a:p>
        </p:txBody>
      </p:sp>
      <p:pic>
        <p:nvPicPr>
          <p:cNvPr id="6146" name="Picture 2" descr="E:\MATA KULIAH\SEMESTER GANJIL\ILMU UKUR TANAH\Gambar Alat Ukur\waterpa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4900" y="1556266"/>
            <a:ext cx="3162300" cy="3162300"/>
          </a:xfrm>
          <a:prstGeom prst="rect">
            <a:avLst/>
          </a:prstGeom>
          <a:noFill/>
        </p:spPr>
      </p:pic>
      <p:pic>
        <p:nvPicPr>
          <p:cNvPr id="6147" name="Picture 3" descr="E:\MATA KULIAH\SEMESTER GANJIL\ILMU UKUR TANAH\Gambar Alat Ukur\WATERPAS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570555"/>
            <a:ext cx="3197787" cy="310896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295400" y="152400"/>
            <a:ext cx="6629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baseline="0" smtClean="0">
                <a:solidFill>
                  <a:srgbClr val="FFFF00"/>
                </a:solidFill>
                <a:latin typeface="Arial" charset="0"/>
              </a:rPr>
              <a:t>EDM</a:t>
            </a:r>
            <a:r>
              <a:rPr lang="en-US" sz="2800" b="1" baseline="0">
                <a:solidFill>
                  <a:srgbClr val="FFFF00"/>
                </a:solidFill>
                <a:latin typeface="Arial" charset="0"/>
              </a:rPr>
              <a:t> </a:t>
            </a:r>
            <a:endParaRPr lang="en-US" sz="2800" b="1" baseline="0" smtClean="0">
              <a:solidFill>
                <a:srgbClr val="FFFF00"/>
              </a:solidFill>
              <a:latin typeface="Arial" charset="0"/>
            </a:endParaRPr>
          </a:p>
          <a:p>
            <a:pPr algn="ctr"/>
            <a:r>
              <a:rPr lang="en-US" sz="2800" b="1" baseline="0" smtClean="0">
                <a:solidFill>
                  <a:srgbClr val="FFFF00"/>
                </a:solidFill>
                <a:latin typeface="Arial" charset="0"/>
              </a:rPr>
              <a:t>(Electonic Distance Measurement)</a:t>
            </a:r>
            <a:endParaRPr lang="en-US" sz="4400" b="1" baseline="0" smtClean="0">
              <a:solidFill>
                <a:srgbClr val="FFFF00"/>
              </a:solidFill>
              <a:latin typeface="Arial" charset="0"/>
            </a:endParaRPr>
          </a:p>
        </p:txBody>
      </p:sp>
      <p:pic>
        <p:nvPicPr>
          <p:cNvPr id="7170" name="Picture 2" descr="E:\MATA KULIAH\SEMESTER GANJIL\ILMU UKUR TANAH\Gambar Alat Ukur\teodolit dan ED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72200" y="1651277"/>
            <a:ext cx="1905000" cy="3911323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4076719" y="1809952"/>
            <a:ext cx="98296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baseline="0" smtClean="0">
                <a:latin typeface="Arial" charset="0"/>
              </a:rPr>
              <a:t>EDM</a:t>
            </a:r>
            <a:endParaRPr lang="en-US" sz="2800"/>
          </a:p>
        </p:txBody>
      </p:sp>
      <p:sp>
        <p:nvSpPr>
          <p:cNvPr id="8" name="Rectangle 7"/>
          <p:cNvSpPr/>
          <p:nvPr/>
        </p:nvSpPr>
        <p:spPr>
          <a:xfrm>
            <a:off x="3492138" y="3686628"/>
            <a:ext cx="155581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baseline="0" smtClean="0">
                <a:latin typeface="Arial" charset="0"/>
              </a:rPr>
              <a:t>Teodolit</a:t>
            </a:r>
            <a:endParaRPr lang="en-US" sz="2800"/>
          </a:p>
        </p:txBody>
      </p:sp>
      <p:sp>
        <p:nvSpPr>
          <p:cNvPr id="9" name="Right Arrow 8"/>
          <p:cNvSpPr/>
          <p:nvPr/>
        </p:nvSpPr>
        <p:spPr bwMode="auto">
          <a:xfrm>
            <a:off x="5212080" y="1905000"/>
            <a:ext cx="731520" cy="3048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sp>
        <p:nvSpPr>
          <p:cNvPr id="10" name="Right Arrow 9"/>
          <p:cNvSpPr/>
          <p:nvPr/>
        </p:nvSpPr>
        <p:spPr bwMode="auto">
          <a:xfrm>
            <a:off x="5212080" y="3810000"/>
            <a:ext cx="731520" cy="3048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  <p:pic>
        <p:nvPicPr>
          <p:cNvPr id="2050" name="Picture 2" descr="E:\MATA KULIAH\SEMESTER GANJIL\ILMU UKUR TANAH\Gambar Alat Ukur\Ukur Tanah\ED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1752600"/>
            <a:ext cx="2427600" cy="2266950"/>
          </a:xfrm>
          <a:prstGeom prst="rect">
            <a:avLst/>
          </a:prstGeom>
          <a:noFill/>
        </p:spPr>
      </p:pic>
      <p:sp>
        <p:nvSpPr>
          <p:cNvPr id="12" name="Right Arrow 11"/>
          <p:cNvSpPr/>
          <p:nvPr/>
        </p:nvSpPr>
        <p:spPr bwMode="auto">
          <a:xfrm flipH="1">
            <a:off x="3200400" y="1905000"/>
            <a:ext cx="731520" cy="304800"/>
          </a:xfrm>
          <a:prstGeom prst="right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-25000" smtClean="0">
              <a:ln>
                <a:noFill/>
              </a:ln>
              <a:solidFill>
                <a:schemeClr val="tx1"/>
              </a:solidFill>
              <a:effectLst/>
              <a:latin typeface="Tahoma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 animBg="1"/>
      <p:bldP spid="10" grpId="0" animBg="1"/>
      <p:bldP spid="1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752600" y="228600"/>
            <a:ext cx="5562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baseline="0" smtClean="0">
                <a:solidFill>
                  <a:srgbClr val="FFFF00"/>
                </a:solidFill>
                <a:latin typeface="Arial" charset="0"/>
              </a:rPr>
              <a:t>GPS</a:t>
            </a:r>
            <a:r>
              <a:rPr lang="en-US" sz="2800" b="1" baseline="0" smtClean="0">
                <a:solidFill>
                  <a:srgbClr val="FFFF00"/>
                </a:solidFill>
                <a:latin typeface="Arial" charset="0"/>
              </a:rPr>
              <a:t> </a:t>
            </a:r>
          </a:p>
          <a:p>
            <a:pPr algn="ctr"/>
            <a:r>
              <a:rPr lang="en-US" sz="2800" b="1" baseline="0" smtClean="0">
                <a:solidFill>
                  <a:srgbClr val="FFFF00"/>
                </a:solidFill>
                <a:latin typeface="Arial" charset="0"/>
              </a:rPr>
              <a:t>(Global Positioning System)</a:t>
            </a:r>
            <a:endParaRPr lang="en-US" sz="4400" b="1" baseline="0" smtClean="0">
              <a:solidFill>
                <a:srgbClr val="FFFF00"/>
              </a:solidFill>
              <a:latin typeface="Arial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838201" y="1676400"/>
            <a:ext cx="3473196" cy="3952220"/>
            <a:chOff x="838201" y="1676400"/>
            <a:chExt cx="3473196" cy="3952220"/>
          </a:xfrm>
        </p:grpSpPr>
        <p:pic>
          <p:nvPicPr>
            <p:cNvPr id="9218" name="Picture 2" descr="E:\MATA KULIAH\SEMESTER GANJIL\ILMU UKUR TANAH\Gambar Alat Ukur\garmin-gps-review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838201" y="1676400"/>
              <a:ext cx="3473196" cy="3276600"/>
            </a:xfrm>
            <a:prstGeom prst="rect">
              <a:avLst/>
            </a:prstGeom>
            <a:noFill/>
          </p:spPr>
        </p:pic>
        <p:sp>
          <p:nvSpPr>
            <p:cNvPr id="8" name="Rectangle 7"/>
            <p:cNvSpPr/>
            <p:nvPr/>
          </p:nvSpPr>
          <p:spPr>
            <a:xfrm>
              <a:off x="1318786" y="5105400"/>
              <a:ext cx="252024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baseline="0" smtClean="0">
                  <a:solidFill>
                    <a:srgbClr val="FFFF00"/>
                  </a:solidFill>
                  <a:latin typeface="Arial" charset="0"/>
                </a:rPr>
                <a:t>GPS Navigasi</a:t>
              </a:r>
              <a:endParaRPr lang="en-US"/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105400" y="1676400"/>
            <a:ext cx="2579552" cy="3952220"/>
            <a:chOff x="5480758" y="1676400"/>
            <a:chExt cx="2579552" cy="3952220"/>
          </a:xfrm>
        </p:grpSpPr>
        <p:pic>
          <p:nvPicPr>
            <p:cNvPr id="9219" name="Picture 3" descr="E:\MATA KULIAH\SEMESTER GANJIL\ILMU UKUR TANAH\Gambar Alat Ukur\geodetic-gps-thumb12112750.jp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603875" y="1676400"/>
              <a:ext cx="2397125" cy="3192224"/>
            </a:xfrm>
            <a:prstGeom prst="rect">
              <a:avLst/>
            </a:prstGeom>
            <a:noFill/>
          </p:spPr>
        </p:pic>
        <p:sp>
          <p:nvSpPr>
            <p:cNvPr id="9" name="Rectangle 8"/>
            <p:cNvSpPr/>
            <p:nvPr/>
          </p:nvSpPr>
          <p:spPr>
            <a:xfrm>
              <a:off x="5480758" y="5105400"/>
              <a:ext cx="257955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baseline="0" smtClean="0">
                  <a:solidFill>
                    <a:srgbClr val="FFFF00"/>
                  </a:solidFill>
                  <a:latin typeface="Arial" charset="0"/>
                </a:rPr>
                <a:t>GPS Geodetik</a:t>
              </a:r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347686" y="228600"/>
            <a:ext cx="441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baseline="0" smtClean="0">
                <a:solidFill>
                  <a:srgbClr val="FFFF00"/>
                </a:solidFill>
                <a:latin typeface="Arial" charset="0"/>
              </a:rPr>
              <a:t>PERLENGKAPAN</a:t>
            </a:r>
            <a:endParaRPr lang="en-US" sz="360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1066800"/>
            <a:ext cx="2057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baseline="0" smtClean="0">
                <a:solidFill>
                  <a:srgbClr val="FFFF00"/>
                </a:solidFill>
                <a:latin typeface="Arial" charset="0"/>
              </a:rPr>
              <a:t>Statip / Tripod</a:t>
            </a:r>
            <a:endParaRPr lang="en-US" sz="3200">
              <a:solidFill>
                <a:srgbClr val="FFFF00"/>
              </a:solidFill>
            </a:endParaRPr>
          </a:p>
        </p:txBody>
      </p:sp>
      <p:pic>
        <p:nvPicPr>
          <p:cNvPr id="8194" name="Picture 2" descr="E:\MATA KULIAH\SEMESTER GANJIL\ILMU UKUR TANAH\Gambar Alat Ukur\Stati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2362200"/>
            <a:ext cx="2209800" cy="32004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3200400" y="1066800"/>
            <a:ext cx="2209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baseline="0" smtClean="0">
                <a:solidFill>
                  <a:srgbClr val="FFFF00"/>
                </a:solidFill>
                <a:latin typeface="Arial" charset="0"/>
              </a:rPr>
              <a:t>Rambu Ukur</a:t>
            </a:r>
            <a:endParaRPr lang="en-US" sz="3200">
              <a:solidFill>
                <a:srgbClr val="FFFF00"/>
              </a:solidFill>
            </a:endParaRPr>
          </a:p>
        </p:txBody>
      </p:sp>
      <p:pic>
        <p:nvPicPr>
          <p:cNvPr id="8195" name="Picture 3" descr="E:\MATA KULIAH\SEMESTER GANJIL\ILMU UKUR TANAH\Gambar Alat Ukur\rambu.jpg"/>
          <p:cNvPicPr>
            <a:picLocks noChangeAspect="1" noChangeArrowheads="1"/>
          </p:cNvPicPr>
          <p:nvPr/>
        </p:nvPicPr>
        <p:blipFill>
          <a:blip r:embed="rId3"/>
          <a:srcRect l="26347" r="23353"/>
          <a:stretch>
            <a:fillRect/>
          </a:stretch>
        </p:blipFill>
        <p:spPr bwMode="auto">
          <a:xfrm>
            <a:off x="3429000" y="2383064"/>
            <a:ext cx="1752600" cy="3484336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5867400" y="1320225"/>
            <a:ext cx="2209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baseline="0" smtClean="0">
                <a:solidFill>
                  <a:srgbClr val="FFFF00"/>
                </a:solidFill>
                <a:latin typeface="Arial" charset="0"/>
              </a:rPr>
              <a:t>Pita Ukur</a:t>
            </a:r>
            <a:endParaRPr lang="en-US" sz="3200">
              <a:solidFill>
                <a:srgbClr val="FFFF00"/>
              </a:solidFill>
            </a:endParaRPr>
          </a:p>
        </p:txBody>
      </p:sp>
      <p:pic>
        <p:nvPicPr>
          <p:cNvPr id="1026" name="Picture 2" descr="E:\MATA KULIAH\SEMESTER GANJIL\ILMU UKUR TANAH\Gambar Alat Ukur\Ukur Tanah\pita ukur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0" y="2409372"/>
            <a:ext cx="1981200" cy="2932176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39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347686" y="344269"/>
            <a:ext cx="441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baseline="0" smtClean="0">
                <a:solidFill>
                  <a:srgbClr val="FFFF00"/>
                </a:solidFill>
                <a:latin typeface="Arial" charset="0"/>
              </a:rPr>
              <a:t>PERLENGKAPAN</a:t>
            </a:r>
            <a:endParaRPr lang="en-US" sz="3600">
              <a:solidFill>
                <a:srgbClr val="FFFF00"/>
              </a:solidFill>
            </a:endParaRPr>
          </a:p>
        </p:txBody>
      </p:sp>
      <p:pic>
        <p:nvPicPr>
          <p:cNvPr id="4098" name="Picture 2" descr="E:\MATA KULIAH\SEMESTER GANJIL\ILMU UKUR TANAH\Gambar Alat Ukur\Ukur Tanah\unting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3948" y="1905000"/>
            <a:ext cx="1972974" cy="32004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304800" y="1143000"/>
            <a:ext cx="2971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baseline="0" smtClean="0">
                <a:solidFill>
                  <a:srgbClr val="FFFF00"/>
                </a:solidFill>
                <a:latin typeface="Arial" charset="0"/>
              </a:rPr>
              <a:t>Unting-unting</a:t>
            </a:r>
            <a:endParaRPr lang="en-US" sz="3200">
              <a:solidFill>
                <a:srgbClr val="FFFF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505200" y="1168926"/>
            <a:ext cx="20574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baseline="0" smtClean="0">
                <a:solidFill>
                  <a:srgbClr val="FFFF00"/>
                </a:solidFill>
                <a:latin typeface="Arial" charset="0"/>
              </a:rPr>
              <a:t>Kompas</a:t>
            </a:r>
            <a:endParaRPr lang="en-US" sz="3200">
              <a:solidFill>
                <a:srgbClr val="FFFF00"/>
              </a:solidFill>
            </a:endParaRPr>
          </a:p>
        </p:txBody>
      </p:sp>
      <p:pic>
        <p:nvPicPr>
          <p:cNvPr id="4099" name="Picture 3" descr="E:\MATA KULIAH\SEMESTER GANJIL\ILMU UKUR TANAH\Gambar Alat Ukur\Ukur Tanah\kompa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3919" y="1930926"/>
            <a:ext cx="2211081" cy="2717274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6553200" y="1172028"/>
            <a:ext cx="2057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baseline="0" smtClean="0">
                <a:solidFill>
                  <a:srgbClr val="FFFF00"/>
                </a:solidFill>
                <a:latin typeface="Arial" charset="0"/>
              </a:rPr>
              <a:t>Meteran Saku</a:t>
            </a:r>
            <a:endParaRPr lang="en-US" sz="3200">
              <a:solidFill>
                <a:srgbClr val="FFFF00"/>
              </a:solidFill>
            </a:endParaRPr>
          </a:p>
        </p:txBody>
      </p:sp>
      <p:pic>
        <p:nvPicPr>
          <p:cNvPr id="4100" name="Picture 4" descr="E:\MATA KULIAH\SEMESTER GANJIL\ILMU UKUR TANAH\Gambar Alat Ukur\meteran saku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48400" y="2362200"/>
            <a:ext cx="2447925" cy="2442486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10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9174024-6D98-44F7-98C9-CE693B5893FC}" type="datetime1">
              <a:rPr lang="en-US" smtClean="0"/>
              <a:pPr>
                <a:defRPr/>
              </a:pPr>
              <a:t>3/3/2021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1B30B8-228D-4299-9364-4DC1C0AA4DC9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347686" y="344269"/>
            <a:ext cx="441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baseline="0" smtClean="0">
                <a:solidFill>
                  <a:srgbClr val="FFFF00"/>
                </a:solidFill>
                <a:latin typeface="Arial" charset="0"/>
              </a:rPr>
              <a:t>PERLENGKAPAN</a:t>
            </a:r>
            <a:endParaRPr lang="en-US" sz="3600">
              <a:solidFill>
                <a:srgbClr val="FFFF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14400" y="1143000"/>
            <a:ext cx="198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baseline="0" smtClean="0">
                <a:solidFill>
                  <a:srgbClr val="FFFF00"/>
                </a:solidFill>
                <a:latin typeface="Arial" charset="0"/>
              </a:rPr>
              <a:t>Payung</a:t>
            </a:r>
            <a:endParaRPr lang="en-US" sz="3200">
              <a:solidFill>
                <a:srgbClr val="FFFF00"/>
              </a:solidFill>
            </a:endParaRPr>
          </a:p>
        </p:txBody>
      </p:sp>
      <p:pic>
        <p:nvPicPr>
          <p:cNvPr id="6146" name="Picture 2" descr="E:\MATA KULIAH\SEMESTER GANJIL\ILMU UKUR TANAH\Gambar Alat Ukur\payun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1981200"/>
            <a:ext cx="2514600" cy="2747962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3886200" y="1219200"/>
            <a:ext cx="198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baseline="0" smtClean="0">
                <a:solidFill>
                  <a:srgbClr val="FFFF00"/>
                </a:solidFill>
                <a:latin typeface="Arial" charset="0"/>
              </a:rPr>
              <a:t>Palu</a:t>
            </a:r>
            <a:endParaRPr lang="en-US" sz="3200">
              <a:solidFill>
                <a:srgbClr val="FFFF00"/>
              </a:solidFill>
            </a:endParaRPr>
          </a:p>
        </p:txBody>
      </p:sp>
      <p:pic>
        <p:nvPicPr>
          <p:cNvPr id="6147" name="Picture 3" descr="E:\MATA KULIAH\SEMESTER GANJIL\ILMU UKUR TANAH\Gambar Alat Ukur\palu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9525" y="1905000"/>
            <a:ext cx="2352675" cy="2805112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6477000" y="1219200"/>
            <a:ext cx="19812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baseline="0" smtClean="0">
                <a:solidFill>
                  <a:srgbClr val="FFFF00"/>
                </a:solidFill>
                <a:latin typeface="Arial" charset="0"/>
              </a:rPr>
              <a:t>Paku</a:t>
            </a:r>
            <a:endParaRPr lang="en-US" sz="3200">
              <a:solidFill>
                <a:srgbClr val="FFFF00"/>
              </a:solidFill>
            </a:endParaRPr>
          </a:p>
        </p:txBody>
      </p:sp>
      <p:pic>
        <p:nvPicPr>
          <p:cNvPr id="6148" name="Picture 4" descr="E:\MATA KULIAH\SEMESTER GANJIL\ILMU UKUR TANAH\Gambar Alat Ukur\paku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1905000"/>
            <a:ext cx="2133600" cy="2438400"/>
          </a:xfrm>
          <a:prstGeom prst="rect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/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09043180-619A-4B84-85B9-E20F314623A2}" type="datetime1">
              <a:rPr lang="en-US"/>
              <a:pPr>
                <a:defRPr/>
              </a:pPr>
              <a:t>3/3/2021</a:t>
            </a:fld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7D93C4-0B0E-4BD2-916F-6550D819ADC9}" type="slidenum">
              <a:rPr lang="id-ID"/>
              <a:pPr>
                <a:defRPr/>
              </a:pPr>
              <a:t>41</a:t>
            </a:fld>
            <a:endParaRPr lang="id-ID"/>
          </a:p>
        </p:txBody>
      </p:sp>
      <p:sp>
        <p:nvSpPr>
          <p:cNvPr id="173066" name="Rectangle 10"/>
          <p:cNvSpPr>
            <a:spLocks noChangeArrowheads="1"/>
          </p:cNvSpPr>
          <p:nvPr/>
        </p:nvSpPr>
        <p:spPr bwMode="auto">
          <a:xfrm>
            <a:off x="1295400" y="2065119"/>
            <a:ext cx="65532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>
            <a:spAutoFit/>
          </a:bodyPr>
          <a:lstStyle/>
          <a:p>
            <a:pPr algn="ctr">
              <a:defRPr/>
            </a:pPr>
            <a:r>
              <a:rPr lang="en-US" sz="3600" b="1" baseline="0" dirty="0" smtClean="0">
                <a:solidFill>
                  <a:srgbClr val="FFFA2C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SEKIAN</a:t>
            </a:r>
            <a:endParaRPr lang="en-US" sz="3600" b="1" baseline="0" dirty="0">
              <a:solidFill>
                <a:srgbClr val="FFFA2C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</p:txBody>
      </p:sp>
      <p:pic>
        <p:nvPicPr>
          <p:cNvPr id="173068" name="Picture 12" descr="pe01846_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1088" y="3168650"/>
            <a:ext cx="4583112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30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30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3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3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6" grpId="0" autoUpdateAnimBg="0"/>
    </p:bldLst>
  </p:timing>
</p:sld>
</file>

<file path=ppt/theme/theme1.xml><?xml version="1.0" encoding="utf-8"?>
<a:theme xmlns:a="http://schemas.openxmlformats.org/drawingml/2006/main" name="1_Mountain Top">
  <a:themeElements>
    <a:clrScheme name="">
      <a:dk1>
        <a:srgbClr val="663300"/>
      </a:dk1>
      <a:lt1>
        <a:srgbClr val="FFFFFF"/>
      </a:lt1>
      <a:dk2>
        <a:srgbClr val="0000FF"/>
      </a:dk2>
      <a:lt2>
        <a:srgbClr val="FFFFFF"/>
      </a:lt2>
      <a:accent1>
        <a:srgbClr val="89C4FF"/>
      </a:accent1>
      <a:accent2>
        <a:srgbClr val="00008C"/>
      </a:accent2>
      <a:accent3>
        <a:srgbClr val="AAAAFF"/>
      </a:accent3>
      <a:accent4>
        <a:srgbClr val="DADADA"/>
      </a:accent4>
      <a:accent5>
        <a:srgbClr val="C4DEFF"/>
      </a:accent5>
      <a:accent6>
        <a:srgbClr val="00007E"/>
      </a:accent6>
      <a:hlink>
        <a:srgbClr val="990000"/>
      </a:hlink>
      <a:folHlink>
        <a:srgbClr val="C0C0C0"/>
      </a:folHlink>
    </a:clrScheme>
    <a:fontScheme name="1_Mountain To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d-ID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d-ID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1_Mountain Top 1">
        <a:dk1>
          <a:srgbClr val="4C3A1C"/>
        </a:dk1>
        <a:lt1>
          <a:srgbClr val="FFFFFF"/>
        </a:lt1>
        <a:dk2>
          <a:srgbClr val="993300"/>
        </a:dk2>
        <a:lt2>
          <a:srgbClr val="CCAA00"/>
        </a:lt2>
        <a:accent1>
          <a:srgbClr val="FF3300"/>
        </a:accent1>
        <a:accent2>
          <a:srgbClr val="9E6600"/>
        </a:accent2>
        <a:accent3>
          <a:srgbClr val="CAADAA"/>
        </a:accent3>
        <a:accent4>
          <a:srgbClr val="DADADA"/>
        </a:accent4>
        <a:accent5>
          <a:srgbClr val="FFADAA"/>
        </a:accent5>
        <a:accent6>
          <a:srgbClr val="8F5C00"/>
        </a:accent6>
        <a:hlink>
          <a:srgbClr val="FFCC00"/>
        </a:hlink>
        <a:folHlink>
          <a:srgbClr val="F7DC9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untain Top 2">
        <a:dk1>
          <a:srgbClr val="3D0058"/>
        </a:dk1>
        <a:lt1>
          <a:srgbClr val="FFFFFF"/>
        </a:lt1>
        <a:dk2>
          <a:srgbClr val="9188B0"/>
        </a:dk2>
        <a:lt2>
          <a:srgbClr val="DDE0DC"/>
        </a:lt2>
        <a:accent1>
          <a:srgbClr val="FFCC00"/>
        </a:accent1>
        <a:accent2>
          <a:srgbClr val="4C3D78"/>
        </a:accent2>
        <a:accent3>
          <a:srgbClr val="C7C3D4"/>
        </a:accent3>
        <a:accent4>
          <a:srgbClr val="DADADA"/>
        </a:accent4>
        <a:accent5>
          <a:srgbClr val="FFE2AA"/>
        </a:accent5>
        <a:accent6>
          <a:srgbClr val="44366C"/>
        </a:accent6>
        <a:hlink>
          <a:srgbClr val="743D78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untain Top 3">
        <a:dk1>
          <a:srgbClr val="10104C"/>
        </a:dk1>
        <a:lt1>
          <a:srgbClr val="FFFFFF"/>
        </a:lt1>
        <a:dk2>
          <a:srgbClr val="003366"/>
        </a:dk2>
        <a:lt2>
          <a:srgbClr val="C6CCD4"/>
        </a:lt2>
        <a:accent1>
          <a:srgbClr val="33CCFF"/>
        </a:accent1>
        <a:accent2>
          <a:srgbClr val="5B5B8D"/>
        </a:accent2>
        <a:accent3>
          <a:srgbClr val="AAADB8"/>
        </a:accent3>
        <a:accent4>
          <a:srgbClr val="DADADA"/>
        </a:accent4>
        <a:accent5>
          <a:srgbClr val="ADE2FF"/>
        </a:accent5>
        <a:accent6>
          <a:srgbClr val="52527F"/>
        </a:accent6>
        <a:hlink>
          <a:srgbClr val="4529AB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untain Top 4">
        <a:dk1>
          <a:srgbClr val="B0C8CA"/>
        </a:dk1>
        <a:lt1>
          <a:srgbClr val="FFFFFF"/>
        </a:lt1>
        <a:dk2>
          <a:srgbClr val="000099"/>
        </a:dk2>
        <a:lt2>
          <a:srgbClr val="FFFFFF"/>
        </a:lt2>
        <a:accent1>
          <a:srgbClr val="89C4FF"/>
        </a:accent1>
        <a:accent2>
          <a:srgbClr val="00008C"/>
        </a:accent2>
        <a:accent3>
          <a:srgbClr val="AAAACA"/>
        </a:accent3>
        <a:accent4>
          <a:srgbClr val="DADADA"/>
        </a:accent4>
        <a:accent5>
          <a:srgbClr val="C4DEFF"/>
        </a:accent5>
        <a:accent6>
          <a:srgbClr val="00007E"/>
        </a:accent6>
        <a:hlink>
          <a:srgbClr val="6666FF"/>
        </a:hlink>
        <a:folHlink>
          <a:srgbClr val="C0C0C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untain Top 5">
        <a:dk1>
          <a:srgbClr val="463416"/>
        </a:dk1>
        <a:lt1>
          <a:srgbClr val="FFFFFF"/>
        </a:lt1>
        <a:dk2>
          <a:srgbClr val="003399"/>
        </a:dk2>
        <a:lt2>
          <a:srgbClr val="E3E3FF"/>
        </a:lt2>
        <a:accent1>
          <a:srgbClr val="3399FF"/>
        </a:accent1>
        <a:accent2>
          <a:srgbClr val="33CCCC"/>
        </a:accent2>
        <a:accent3>
          <a:srgbClr val="AAADCA"/>
        </a:accent3>
        <a:accent4>
          <a:srgbClr val="DADADA"/>
        </a:accent4>
        <a:accent5>
          <a:srgbClr val="ADCAFF"/>
        </a:accent5>
        <a:accent6>
          <a:srgbClr val="2DB9B9"/>
        </a:accent6>
        <a:hlink>
          <a:srgbClr val="00FFCC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untain Top 6">
        <a:dk1>
          <a:srgbClr val="809296"/>
        </a:dk1>
        <a:lt1>
          <a:srgbClr val="FFFFFF"/>
        </a:lt1>
        <a:dk2>
          <a:srgbClr val="6699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B8CA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untain Top 7">
        <a:dk1>
          <a:srgbClr val="006666"/>
        </a:dk1>
        <a:lt1>
          <a:srgbClr val="FFFFFF"/>
        </a:lt1>
        <a:dk2>
          <a:srgbClr val="85D1E3"/>
        </a:dk2>
        <a:lt2>
          <a:srgbClr val="CCFFFF"/>
        </a:lt2>
        <a:accent1>
          <a:srgbClr val="FFCC00"/>
        </a:accent1>
        <a:accent2>
          <a:srgbClr val="00CC99"/>
        </a:accent2>
        <a:accent3>
          <a:srgbClr val="C2E5EF"/>
        </a:accent3>
        <a:accent4>
          <a:srgbClr val="DADADA"/>
        </a:accent4>
        <a:accent5>
          <a:srgbClr val="FFE2AA"/>
        </a:accent5>
        <a:accent6>
          <a:srgbClr val="00B98A"/>
        </a:accent6>
        <a:hlink>
          <a:srgbClr val="0099FF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untain Top 8">
        <a:dk1>
          <a:srgbClr val="404B3D"/>
        </a:dk1>
        <a:lt1>
          <a:srgbClr val="FFFFFF"/>
        </a:lt1>
        <a:dk2>
          <a:srgbClr val="A7A491"/>
        </a:dk2>
        <a:lt2>
          <a:srgbClr val="CCD0CA"/>
        </a:lt2>
        <a:accent1>
          <a:srgbClr val="33CCCC"/>
        </a:accent1>
        <a:accent2>
          <a:srgbClr val="004E4C"/>
        </a:accent2>
        <a:accent3>
          <a:srgbClr val="D0CFC7"/>
        </a:accent3>
        <a:accent4>
          <a:srgbClr val="DADADA"/>
        </a:accent4>
        <a:accent5>
          <a:srgbClr val="ADE2E2"/>
        </a:accent5>
        <a:accent6>
          <a:srgbClr val="004644"/>
        </a:accent6>
        <a:hlink>
          <a:srgbClr val="477781"/>
        </a:hlink>
        <a:folHlink>
          <a:srgbClr val="85CC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untain Top 9">
        <a:dk1>
          <a:srgbClr val="000000"/>
        </a:dk1>
        <a:lt1>
          <a:srgbClr val="FFFFFF"/>
        </a:lt1>
        <a:dk2>
          <a:srgbClr val="FFFFAF"/>
        </a:dk2>
        <a:lt2>
          <a:srgbClr val="676597"/>
        </a:lt2>
        <a:accent1>
          <a:srgbClr val="66CCFF"/>
        </a:accent1>
        <a:accent2>
          <a:srgbClr val="CCEC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B9D6E7"/>
        </a:accent6>
        <a:hlink>
          <a:srgbClr val="6600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untain Top 10">
        <a:dk1>
          <a:srgbClr val="482400"/>
        </a:dk1>
        <a:lt1>
          <a:srgbClr val="FFFFFF"/>
        </a:lt1>
        <a:dk2>
          <a:srgbClr val="0066FF"/>
        </a:dk2>
        <a:lt2>
          <a:srgbClr val="B3EDFF"/>
        </a:lt2>
        <a:accent1>
          <a:srgbClr val="FF9933"/>
        </a:accent1>
        <a:accent2>
          <a:srgbClr val="FFAA99"/>
        </a:accent2>
        <a:accent3>
          <a:srgbClr val="AAB8FF"/>
        </a:accent3>
        <a:accent4>
          <a:srgbClr val="DADADA"/>
        </a:accent4>
        <a:accent5>
          <a:srgbClr val="FFCAAD"/>
        </a:accent5>
        <a:accent6>
          <a:srgbClr val="E79A8A"/>
        </a:accent6>
        <a:hlink>
          <a:srgbClr val="FFCFAB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Globe">
  <a:themeElements>
    <a:clrScheme name="">
      <a:dk1>
        <a:srgbClr val="663300"/>
      </a:dk1>
      <a:lt1>
        <a:srgbClr val="FFFFFF"/>
      </a:lt1>
      <a:dk2>
        <a:srgbClr val="0000FF"/>
      </a:dk2>
      <a:lt2>
        <a:srgbClr val="FFFFFF"/>
      </a:lt2>
      <a:accent1>
        <a:srgbClr val="89C4FF"/>
      </a:accent1>
      <a:accent2>
        <a:srgbClr val="00008C"/>
      </a:accent2>
      <a:accent3>
        <a:srgbClr val="AAAAFF"/>
      </a:accent3>
      <a:accent4>
        <a:srgbClr val="DADADA"/>
      </a:accent4>
      <a:accent5>
        <a:srgbClr val="C4DEFF"/>
      </a:accent5>
      <a:accent6>
        <a:srgbClr val="00007E"/>
      </a:accent6>
      <a:hlink>
        <a:srgbClr val="990000"/>
      </a:hlink>
      <a:folHlink>
        <a:srgbClr val="C0C0C0"/>
      </a:folHlink>
    </a:clrScheme>
    <a:fontScheme name="Globe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d-ID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d-ID" sz="1800" b="0" i="0" u="none" strike="noStrike" cap="none" normalizeH="0" baseline="-2500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Globe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lobe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Office\Templates\Presentation Designs\Artsy.pot</Template>
  <TotalTime>4905</TotalTime>
  <Words>1745</Words>
  <Application>Microsoft Office PowerPoint</Application>
  <PresentationFormat>On-screen Show (4:3)</PresentationFormat>
  <Paragraphs>453</Paragraphs>
  <Slides>41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41</vt:i4>
      </vt:variant>
    </vt:vector>
  </HeadingPairs>
  <TitlesOfParts>
    <vt:vector size="43" baseType="lpstr">
      <vt:lpstr>1_Mountain Top</vt:lpstr>
      <vt:lpstr>Globe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LATIHAN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FAKULTAS TEKNIK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PENGINDERAAN JAUH</dc:title>
  <dc:creator>LAB UKUR TANAH</dc:creator>
  <cp:lastModifiedBy>Windows User</cp:lastModifiedBy>
  <cp:revision>492</cp:revision>
  <dcterms:created xsi:type="dcterms:W3CDTF">2003-09-17T10:33:32Z</dcterms:created>
  <dcterms:modified xsi:type="dcterms:W3CDTF">2021-03-03T07:07:20Z</dcterms:modified>
</cp:coreProperties>
</file>