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3" r:id="rId1"/>
  </p:sldMasterIdLst>
  <p:sldIdLst>
    <p:sldId id="384" r:id="rId2"/>
    <p:sldId id="385" r:id="rId3"/>
    <p:sldId id="349" r:id="rId4"/>
    <p:sldId id="350" r:id="rId5"/>
    <p:sldId id="351" r:id="rId6"/>
    <p:sldId id="352" r:id="rId7"/>
    <p:sldId id="353" r:id="rId8"/>
    <p:sldId id="354" r:id="rId9"/>
    <p:sldId id="355" r:id="rId10"/>
    <p:sldId id="356" r:id="rId11"/>
    <p:sldId id="357" r:id="rId12"/>
    <p:sldId id="358" r:id="rId13"/>
    <p:sldId id="359" r:id="rId14"/>
    <p:sldId id="360" r:id="rId15"/>
    <p:sldId id="361" r:id="rId16"/>
    <p:sldId id="362" r:id="rId17"/>
    <p:sldId id="363" r:id="rId18"/>
    <p:sldId id="364" r:id="rId19"/>
    <p:sldId id="365" r:id="rId20"/>
    <p:sldId id="366" r:id="rId21"/>
    <p:sldId id="367" r:id="rId22"/>
    <p:sldId id="368" r:id="rId23"/>
    <p:sldId id="369" r:id="rId24"/>
    <p:sldId id="370" r:id="rId25"/>
    <p:sldId id="371" r:id="rId26"/>
    <p:sldId id="372" r:id="rId27"/>
    <p:sldId id="373" r:id="rId28"/>
    <p:sldId id="374" r:id="rId29"/>
    <p:sldId id="375" r:id="rId30"/>
    <p:sldId id="376" r:id="rId31"/>
    <p:sldId id="377" r:id="rId32"/>
    <p:sldId id="378" r:id="rId33"/>
    <p:sldId id="379" r:id="rId34"/>
    <p:sldId id="380" r:id="rId35"/>
    <p:sldId id="258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28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689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0662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266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584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736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749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86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695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990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640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3193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7946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9238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450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924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9425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027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4015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z="4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id-ID" sz="4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Topik#3: </a:t>
            </a:r>
            <a:r>
              <a:rPr lang="id-ID" sz="4800" dirty="0"/>
              <a:t>Alinemen Vertikal</a:t>
            </a:r>
          </a:p>
        </p:txBody>
      </p:sp>
    </p:spTree>
    <p:extLst>
      <p:ext uri="{BB962C8B-B14F-4D97-AF65-F5344CB8AC3E}">
        <p14:creationId xmlns:p14="http://schemas.microsoft.com/office/powerpoint/2010/main" val="954356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RPS: </a:t>
            </a:r>
            <a:r>
              <a:rPr lang="id-ID" dirty="0" err="1"/>
              <a:t>Alinemen</a:t>
            </a:r>
            <a:r>
              <a:rPr lang="id-ID" dirty="0"/>
              <a:t> Vertikal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08089" y="1322269"/>
            <a:ext cx="9929872" cy="5384852"/>
            <a:chOff x="508089" y="1322269"/>
            <a:chExt cx="9929872" cy="5384852"/>
          </a:xfrm>
        </p:grpSpPr>
        <p:sp>
          <p:nvSpPr>
            <p:cNvPr id="6" name="Freeform: Shape 5"/>
            <p:cNvSpPr/>
            <p:nvPr/>
          </p:nvSpPr>
          <p:spPr>
            <a:xfrm>
              <a:off x="4082842" y="1482490"/>
              <a:ext cx="6355119" cy="611089"/>
            </a:xfrm>
            <a:custGeom>
              <a:avLst/>
              <a:gdLst>
                <a:gd name="connsiteX0" fmla="*/ 213631 w 1281763"/>
                <a:gd name="connsiteY0" fmla="*/ 0 h 6355118"/>
                <a:gd name="connsiteX1" fmla="*/ 1068132 w 1281763"/>
                <a:gd name="connsiteY1" fmla="*/ 0 h 6355118"/>
                <a:gd name="connsiteX2" fmla="*/ 1281763 w 1281763"/>
                <a:gd name="connsiteY2" fmla="*/ 213631 h 6355118"/>
                <a:gd name="connsiteX3" fmla="*/ 1281763 w 1281763"/>
                <a:gd name="connsiteY3" fmla="*/ 6355118 h 6355118"/>
                <a:gd name="connsiteX4" fmla="*/ 1281763 w 1281763"/>
                <a:gd name="connsiteY4" fmla="*/ 6355118 h 6355118"/>
                <a:gd name="connsiteX5" fmla="*/ 0 w 1281763"/>
                <a:gd name="connsiteY5" fmla="*/ 6355118 h 6355118"/>
                <a:gd name="connsiteX6" fmla="*/ 0 w 1281763"/>
                <a:gd name="connsiteY6" fmla="*/ 6355118 h 6355118"/>
                <a:gd name="connsiteX7" fmla="*/ 0 w 1281763"/>
                <a:gd name="connsiteY7" fmla="*/ 213631 h 6355118"/>
                <a:gd name="connsiteX8" fmla="*/ 213631 w 1281763"/>
                <a:gd name="connsiteY8" fmla="*/ 0 h 635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81763" h="6355118">
                  <a:moveTo>
                    <a:pt x="1281763" y="1059207"/>
                  </a:moveTo>
                  <a:lnTo>
                    <a:pt x="1281763" y="5295911"/>
                  </a:lnTo>
                  <a:cubicBezTo>
                    <a:pt x="1281763" y="5880893"/>
                    <a:pt x="1262472" y="6355116"/>
                    <a:pt x="1238676" y="6355116"/>
                  </a:cubicBezTo>
                  <a:lnTo>
                    <a:pt x="0" y="6355116"/>
                  </a:lnTo>
                  <a:lnTo>
                    <a:pt x="0" y="6355116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38676" y="2"/>
                  </a:lnTo>
                  <a:cubicBezTo>
                    <a:pt x="1262472" y="2"/>
                    <a:pt x="1281763" y="474225"/>
                    <a:pt x="1281763" y="1059207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1" tIns="72096" rIns="81621" bIns="72097" numCol="1" spcCol="1270" anchor="ctr" anchorCtr="0">
              <a:noAutofit/>
            </a:bodyPr>
            <a:lstStyle/>
            <a:p>
              <a:pPr marL="0" lvl="1" algn="l" defTabSz="2222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id-ID" sz="2400" b="0" i="0" kern="1200" dirty="0" err="1">
                  <a:solidFill>
                    <a:schemeClr val="bg1"/>
                  </a:solidFill>
                </a:rPr>
                <a:t>Alinemen</a:t>
              </a:r>
              <a:r>
                <a:rPr lang="id-ID" sz="2400" b="0" i="0" kern="1200" dirty="0">
                  <a:solidFill>
                    <a:schemeClr val="bg1"/>
                  </a:solidFill>
                </a:rPr>
                <a:t> Horizontal Geometrik Jalan</a:t>
              </a:r>
              <a:endParaRPr lang="id-ID" sz="2400" kern="1200" dirty="0">
                <a:solidFill>
                  <a:schemeClr val="bg1"/>
                </a:solidFill>
              </a:endParaRPr>
            </a:p>
          </p:txBody>
        </p:sp>
        <p:sp>
          <p:nvSpPr>
            <p:cNvPr id="7" name="Freeform: Shape 6"/>
            <p:cNvSpPr/>
            <p:nvPr/>
          </p:nvSpPr>
          <p:spPr>
            <a:xfrm>
              <a:off x="508089" y="1322269"/>
              <a:ext cx="3574754" cy="1015489"/>
            </a:xfrm>
            <a:custGeom>
              <a:avLst/>
              <a:gdLst>
                <a:gd name="connsiteX0" fmla="*/ 0 w 3574754"/>
                <a:gd name="connsiteY0" fmla="*/ 267039 h 1602204"/>
                <a:gd name="connsiteX1" fmla="*/ 267039 w 3574754"/>
                <a:gd name="connsiteY1" fmla="*/ 0 h 1602204"/>
                <a:gd name="connsiteX2" fmla="*/ 3307715 w 3574754"/>
                <a:gd name="connsiteY2" fmla="*/ 0 h 1602204"/>
                <a:gd name="connsiteX3" fmla="*/ 3574754 w 3574754"/>
                <a:gd name="connsiteY3" fmla="*/ 267039 h 1602204"/>
                <a:gd name="connsiteX4" fmla="*/ 3574754 w 3574754"/>
                <a:gd name="connsiteY4" fmla="*/ 1335165 h 1602204"/>
                <a:gd name="connsiteX5" fmla="*/ 3307715 w 3574754"/>
                <a:gd name="connsiteY5" fmla="*/ 1602204 h 1602204"/>
                <a:gd name="connsiteX6" fmla="*/ 267039 w 3574754"/>
                <a:gd name="connsiteY6" fmla="*/ 1602204 h 1602204"/>
                <a:gd name="connsiteX7" fmla="*/ 0 w 3574754"/>
                <a:gd name="connsiteY7" fmla="*/ 1335165 h 1602204"/>
                <a:gd name="connsiteX8" fmla="*/ 0 w 3574754"/>
                <a:gd name="connsiteY8" fmla="*/ 267039 h 160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4754" h="1602204">
                  <a:moveTo>
                    <a:pt x="0" y="267039"/>
                  </a:moveTo>
                  <a:cubicBezTo>
                    <a:pt x="0" y="119557"/>
                    <a:pt x="119557" y="0"/>
                    <a:pt x="267039" y="0"/>
                  </a:cubicBezTo>
                  <a:lnTo>
                    <a:pt x="3307715" y="0"/>
                  </a:lnTo>
                  <a:cubicBezTo>
                    <a:pt x="3455197" y="0"/>
                    <a:pt x="3574754" y="119557"/>
                    <a:pt x="3574754" y="267039"/>
                  </a:cubicBezTo>
                  <a:lnTo>
                    <a:pt x="3574754" y="1335165"/>
                  </a:lnTo>
                  <a:cubicBezTo>
                    <a:pt x="3574754" y="1482647"/>
                    <a:pt x="3455197" y="1602204"/>
                    <a:pt x="3307715" y="1602204"/>
                  </a:cubicBezTo>
                  <a:lnTo>
                    <a:pt x="267039" y="1602204"/>
                  </a:lnTo>
                  <a:cubicBezTo>
                    <a:pt x="119557" y="1602204"/>
                    <a:pt x="0" y="1482647"/>
                    <a:pt x="0" y="1335165"/>
                  </a:cubicBezTo>
                  <a:lnTo>
                    <a:pt x="0" y="26703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9183" tIns="148698" rIns="219183" bIns="148698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3700" b="0" i="0" kern="1200" dirty="0" smtClean="0">
                  <a:solidFill>
                    <a:schemeClr val="bg1"/>
                  </a:solidFill>
                </a:rPr>
                <a:t>Topik#3:</a:t>
              </a:r>
              <a:endParaRPr lang="id-ID" sz="3700" kern="1200" dirty="0">
                <a:solidFill>
                  <a:schemeClr val="bg1"/>
                </a:solidFill>
              </a:endParaRPr>
            </a:p>
          </p:txBody>
        </p:sp>
        <p:sp>
          <p:nvSpPr>
            <p:cNvPr id="8" name="Freeform: Shape 7"/>
            <p:cNvSpPr/>
            <p:nvPr/>
          </p:nvSpPr>
          <p:spPr>
            <a:xfrm>
              <a:off x="4082840" y="2203719"/>
              <a:ext cx="6355119" cy="3554084"/>
            </a:xfrm>
            <a:custGeom>
              <a:avLst/>
              <a:gdLst>
                <a:gd name="connsiteX0" fmla="*/ 213631 w 1281763"/>
                <a:gd name="connsiteY0" fmla="*/ 0 h 6355118"/>
                <a:gd name="connsiteX1" fmla="*/ 1068132 w 1281763"/>
                <a:gd name="connsiteY1" fmla="*/ 0 h 6355118"/>
                <a:gd name="connsiteX2" fmla="*/ 1281763 w 1281763"/>
                <a:gd name="connsiteY2" fmla="*/ 213631 h 6355118"/>
                <a:gd name="connsiteX3" fmla="*/ 1281763 w 1281763"/>
                <a:gd name="connsiteY3" fmla="*/ 6355118 h 6355118"/>
                <a:gd name="connsiteX4" fmla="*/ 1281763 w 1281763"/>
                <a:gd name="connsiteY4" fmla="*/ 6355118 h 6355118"/>
                <a:gd name="connsiteX5" fmla="*/ 0 w 1281763"/>
                <a:gd name="connsiteY5" fmla="*/ 6355118 h 6355118"/>
                <a:gd name="connsiteX6" fmla="*/ 0 w 1281763"/>
                <a:gd name="connsiteY6" fmla="*/ 6355118 h 6355118"/>
                <a:gd name="connsiteX7" fmla="*/ 0 w 1281763"/>
                <a:gd name="connsiteY7" fmla="*/ 213631 h 6355118"/>
                <a:gd name="connsiteX8" fmla="*/ 213631 w 1281763"/>
                <a:gd name="connsiteY8" fmla="*/ 0 h 635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81763" h="6355118">
                  <a:moveTo>
                    <a:pt x="1281763" y="1059207"/>
                  </a:moveTo>
                  <a:lnTo>
                    <a:pt x="1281763" y="5295911"/>
                  </a:lnTo>
                  <a:cubicBezTo>
                    <a:pt x="1281763" y="5880893"/>
                    <a:pt x="1262472" y="6355116"/>
                    <a:pt x="1238676" y="6355116"/>
                  </a:cubicBezTo>
                  <a:lnTo>
                    <a:pt x="0" y="6355116"/>
                  </a:lnTo>
                  <a:lnTo>
                    <a:pt x="0" y="6355116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38676" y="2"/>
                  </a:lnTo>
                  <a:cubicBezTo>
                    <a:pt x="1262472" y="2"/>
                    <a:pt x="1281763" y="474225"/>
                    <a:pt x="1281763" y="1059207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1" tIns="72096" rIns="81621" bIns="72097" numCol="1" spcCol="1270" anchor="ctr" anchorCtr="0">
              <a:noAutofit/>
            </a:bodyPr>
            <a:lstStyle/>
            <a:p>
              <a:r>
                <a:rPr lang="id-ID" sz="900" dirty="0"/>
                <a:t>3</a:t>
              </a:r>
              <a:r>
                <a:rPr lang="en-US" sz="900" dirty="0" smtClean="0"/>
                <a:t>.1 </a:t>
              </a:r>
              <a:r>
                <a:rPr lang="en-US" sz="900" dirty="0" err="1"/>
                <a:t>Landai</a:t>
              </a:r>
              <a:r>
                <a:rPr lang="en-US" sz="900" dirty="0"/>
                <a:t> Minimum </a:t>
              </a:r>
              <a:r>
                <a:rPr lang="en-US" sz="900" dirty="0" err="1"/>
                <a:t>dan</a:t>
              </a:r>
              <a:r>
                <a:rPr lang="en-US" sz="900" dirty="0"/>
                <a:t> </a:t>
              </a:r>
              <a:r>
                <a:rPr lang="en-US" sz="900" dirty="0" err="1"/>
                <a:t>Maksimum</a:t>
              </a:r>
              <a:endParaRPr lang="id-ID" sz="900" dirty="0"/>
            </a:p>
            <a:p>
              <a:r>
                <a:rPr lang="id-ID" sz="900" dirty="0"/>
                <a:t>3</a:t>
              </a:r>
              <a:r>
                <a:rPr lang="en-US" sz="900" dirty="0" smtClean="0"/>
                <a:t>.2</a:t>
              </a:r>
              <a:r>
                <a:rPr lang="en-US" sz="900" dirty="0"/>
                <a:t>	</a:t>
              </a:r>
              <a:r>
                <a:rPr lang="en-US" sz="900" dirty="0" err="1"/>
                <a:t>Lajur</a:t>
              </a:r>
              <a:r>
                <a:rPr lang="en-US" sz="900" dirty="0"/>
                <a:t> </a:t>
              </a:r>
              <a:r>
                <a:rPr lang="en-US" sz="900" dirty="0" err="1"/>
                <a:t>Pendakian</a:t>
              </a:r>
              <a:endParaRPr lang="id-ID" sz="900" dirty="0"/>
            </a:p>
            <a:p>
              <a:r>
                <a:rPr lang="id-ID" sz="900" dirty="0"/>
                <a:t>3</a:t>
              </a:r>
              <a:r>
                <a:rPr lang="en-US" sz="900" dirty="0" smtClean="0"/>
                <a:t>.3</a:t>
              </a:r>
              <a:r>
                <a:rPr lang="en-US" sz="900" dirty="0"/>
                <a:t>	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endParaRPr lang="id-ID" sz="900" dirty="0"/>
            </a:p>
            <a:p>
              <a:r>
                <a:rPr lang="id-ID" sz="900" dirty="0"/>
                <a:t>3</a:t>
              </a:r>
              <a:r>
                <a:rPr lang="en-US" sz="900" dirty="0" smtClean="0"/>
                <a:t>.4</a:t>
              </a:r>
              <a:r>
                <a:rPr lang="en-US" sz="900" dirty="0"/>
                <a:t>	</a:t>
              </a:r>
              <a:r>
                <a:rPr lang="en-US" sz="900" dirty="0" err="1"/>
                <a:t>Bentuk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Parabola</a:t>
              </a:r>
              <a:endParaRPr lang="id-ID" sz="900" dirty="0"/>
            </a:p>
            <a:p>
              <a:r>
                <a:rPr lang="id-ID" sz="900" dirty="0"/>
                <a:t>3</a:t>
              </a:r>
              <a:r>
                <a:rPr lang="en-US" sz="900" dirty="0" smtClean="0"/>
                <a:t>.5</a:t>
              </a:r>
              <a:r>
                <a:rPr lang="en-US" sz="900" dirty="0"/>
                <a:t>	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endParaRPr lang="id-ID" sz="900" dirty="0"/>
            </a:p>
            <a:p>
              <a:pPr marL="801688" indent="-352425"/>
              <a:r>
                <a:rPr lang="id-ID" sz="900" dirty="0"/>
                <a:t>3</a:t>
              </a:r>
              <a:r>
                <a:rPr lang="en-US" sz="900" dirty="0" smtClean="0"/>
                <a:t>.</a:t>
              </a:r>
              <a:r>
                <a:rPr lang="id-ID" sz="900" dirty="0" smtClean="0"/>
                <a:t>3</a:t>
              </a:r>
              <a:r>
                <a:rPr lang="en-US" sz="900" dirty="0" smtClean="0"/>
                <a:t>.1</a:t>
              </a:r>
              <a:r>
                <a:rPr lang="en-US" sz="900" dirty="0"/>
                <a:t>	</a:t>
              </a:r>
              <a:r>
                <a:rPr lang="en-US" sz="900" dirty="0" err="1"/>
                <a:t>Panjang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r>
                <a:rPr lang="en-US" sz="900" dirty="0"/>
                <a:t> (S &lt; L) </a:t>
              </a:r>
              <a:r>
                <a:rPr lang="en-US" sz="900" dirty="0" err="1"/>
                <a:t>atau</a:t>
              </a:r>
              <a:r>
                <a:rPr lang="en-US" sz="900" dirty="0"/>
                <a:t> (</a:t>
              </a:r>
              <a:r>
                <a:rPr lang="en-US" sz="900" dirty="0" err="1"/>
                <a:t>Jh</a:t>
              </a:r>
              <a:r>
                <a:rPr lang="en-US" sz="900" dirty="0"/>
                <a:t>&lt;L)</a:t>
              </a:r>
              <a:endParaRPr lang="id-ID" sz="900" dirty="0"/>
            </a:p>
            <a:p>
              <a:pPr marL="801688" indent="-352425"/>
              <a:r>
                <a:rPr lang="id-ID" sz="900" dirty="0" smtClean="0"/>
                <a:t>3</a:t>
              </a:r>
              <a:r>
                <a:rPr lang="en-US" sz="900" dirty="0" smtClean="0"/>
                <a:t>.</a:t>
              </a:r>
              <a:r>
                <a:rPr lang="id-ID" sz="900" dirty="0" smtClean="0"/>
                <a:t>3</a:t>
              </a:r>
              <a:r>
                <a:rPr lang="en-US" sz="900" dirty="0" smtClean="0"/>
                <a:t>.2</a:t>
              </a:r>
              <a:r>
                <a:rPr lang="en-US" sz="900" dirty="0"/>
                <a:t>	</a:t>
              </a:r>
              <a:r>
                <a:rPr lang="en-US" sz="900" dirty="0" err="1"/>
                <a:t>Panjang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r>
                <a:rPr lang="en-US" sz="900" dirty="0"/>
                <a:t> (S &gt; L) </a:t>
              </a:r>
              <a:r>
                <a:rPr lang="en-US" sz="900" dirty="0" err="1"/>
                <a:t>atau</a:t>
              </a:r>
              <a:r>
                <a:rPr lang="en-US" sz="900" dirty="0"/>
                <a:t> (</a:t>
              </a:r>
              <a:r>
                <a:rPr lang="en-US" sz="900" dirty="0" err="1"/>
                <a:t>Jh</a:t>
              </a:r>
              <a:r>
                <a:rPr lang="en-US" sz="900" dirty="0"/>
                <a:t>&gt;L)</a:t>
              </a:r>
              <a:endParaRPr lang="id-ID" sz="900" dirty="0"/>
            </a:p>
            <a:p>
              <a:pPr marL="801688" indent="-352425"/>
              <a:r>
                <a:rPr lang="id-ID" sz="900" dirty="0" smtClean="0"/>
                <a:t>3</a:t>
              </a:r>
              <a:r>
                <a:rPr lang="en-US" sz="900" dirty="0" smtClean="0"/>
                <a:t>.</a:t>
              </a:r>
              <a:r>
                <a:rPr lang="id-ID" sz="900" dirty="0" smtClean="0"/>
                <a:t>3</a:t>
              </a:r>
              <a:r>
                <a:rPr lang="en-US" sz="900" dirty="0" smtClean="0"/>
                <a:t>.3</a:t>
              </a:r>
              <a:r>
                <a:rPr lang="en-US" sz="900" dirty="0"/>
                <a:t>	</a:t>
              </a:r>
              <a:r>
                <a:rPr lang="en-US" sz="900" dirty="0" err="1"/>
                <a:t>Panjang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r>
                <a:rPr lang="en-US" sz="900" dirty="0"/>
                <a:t> </a:t>
              </a:r>
              <a:r>
                <a:rPr lang="en-US" sz="900" dirty="0" err="1"/>
                <a:t>Sesuai</a:t>
              </a:r>
              <a:r>
                <a:rPr lang="en-US" sz="900" dirty="0"/>
                <a:t> </a:t>
              </a:r>
              <a:r>
                <a:rPr lang="en-US" sz="900" dirty="0" err="1"/>
                <a:t>Kebutuhan</a:t>
              </a:r>
              <a:r>
                <a:rPr lang="en-US" sz="900" dirty="0"/>
                <a:t> </a:t>
              </a:r>
              <a:r>
                <a:rPr lang="en-US" sz="900" dirty="0" err="1"/>
                <a:t>Drainase</a:t>
              </a:r>
              <a:endParaRPr lang="id-ID" sz="900" dirty="0"/>
            </a:p>
            <a:p>
              <a:pPr marL="801688" indent="-352425"/>
              <a:r>
                <a:rPr lang="id-ID" sz="900" dirty="0" smtClean="0"/>
                <a:t>3</a:t>
              </a:r>
              <a:r>
                <a:rPr lang="en-US" sz="900" dirty="0" smtClean="0"/>
                <a:t>.</a:t>
              </a:r>
              <a:r>
                <a:rPr lang="id-ID" sz="900" dirty="0" smtClean="0"/>
                <a:t>3</a:t>
              </a:r>
              <a:r>
                <a:rPr lang="en-US" sz="900" dirty="0" smtClean="0"/>
                <a:t>.4</a:t>
              </a:r>
              <a:r>
                <a:rPr lang="en-US" sz="900" dirty="0"/>
                <a:t>	</a:t>
              </a:r>
              <a:r>
                <a:rPr lang="en-US" sz="900" dirty="0" err="1"/>
                <a:t>Panjang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Cembung</a:t>
              </a:r>
              <a:r>
                <a:rPr lang="en-US" sz="900" dirty="0"/>
                <a:t> </a:t>
              </a:r>
              <a:r>
                <a:rPr lang="en-US" sz="900" dirty="0" err="1"/>
                <a:t>Berdasarkan</a:t>
              </a:r>
              <a:r>
                <a:rPr lang="en-US" sz="900" dirty="0"/>
                <a:t> </a:t>
              </a:r>
              <a:r>
                <a:rPr lang="en-US" sz="900" dirty="0" err="1"/>
                <a:t>Kenyamanan</a:t>
              </a:r>
              <a:r>
                <a:rPr lang="en-US" sz="900" dirty="0"/>
                <a:t> </a:t>
              </a:r>
              <a:r>
                <a:rPr lang="en-US" sz="900" dirty="0" err="1"/>
                <a:t>Perjalanan</a:t>
              </a:r>
              <a:endParaRPr lang="id-ID" sz="900" dirty="0"/>
            </a:p>
            <a:p>
              <a:r>
                <a:rPr lang="id-ID" sz="900" dirty="0" smtClean="0"/>
                <a:t>3</a:t>
              </a:r>
              <a:r>
                <a:rPr lang="en-US" sz="900" dirty="0" smtClean="0"/>
                <a:t>.6</a:t>
              </a:r>
              <a:r>
                <a:rPr lang="en-US" sz="900" dirty="0"/>
                <a:t>	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r>
                <a:rPr lang="en-US" sz="900" dirty="0"/>
                <a:t> </a:t>
              </a:r>
              <a:r>
                <a:rPr lang="en-US" sz="900" dirty="0" err="1"/>
                <a:t>Cekung</a:t>
              </a:r>
              <a:endParaRPr lang="id-ID" sz="900" dirty="0"/>
            </a:p>
            <a:p>
              <a:pPr marL="449263"/>
              <a:r>
                <a:rPr lang="id-ID" sz="900" dirty="0" smtClean="0"/>
                <a:t>3</a:t>
              </a:r>
              <a:r>
                <a:rPr lang="en-US" sz="900" dirty="0" smtClean="0"/>
                <a:t>.6.1</a:t>
              </a:r>
              <a:r>
                <a:rPr lang="en-US" sz="900" dirty="0"/>
                <a:t>	</a:t>
              </a:r>
              <a:r>
                <a:rPr lang="en-US" sz="900" dirty="0" err="1"/>
                <a:t>Jarak</a:t>
              </a:r>
              <a:r>
                <a:rPr lang="en-US" sz="900" dirty="0"/>
                <a:t> </a:t>
              </a:r>
              <a:r>
                <a:rPr lang="en-US" sz="900" dirty="0" err="1"/>
                <a:t>penyinaran</a:t>
              </a:r>
              <a:r>
                <a:rPr lang="en-US" sz="900" dirty="0"/>
                <a:t> </a:t>
              </a:r>
              <a:r>
                <a:rPr lang="en-US" sz="900" dirty="0" err="1"/>
                <a:t>lampu</a:t>
              </a:r>
              <a:r>
                <a:rPr lang="en-US" sz="900" dirty="0"/>
                <a:t> </a:t>
              </a:r>
              <a:r>
                <a:rPr lang="en-US" sz="900" dirty="0" err="1"/>
                <a:t>kendaraan</a:t>
              </a:r>
              <a:endParaRPr lang="id-ID" sz="900" dirty="0"/>
            </a:p>
            <a:p>
              <a:pPr marL="449263"/>
              <a:r>
                <a:rPr lang="id-ID" sz="900" dirty="0" smtClean="0"/>
                <a:t>3</a:t>
              </a:r>
              <a:r>
                <a:rPr lang="en-US" sz="900" dirty="0" smtClean="0"/>
                <a:t>.6.2</a:t>
              </a:r>
              <a:r>
                <a:rPr lang="en-US" sz="900" dirty="0"/>
                <a:t>	</a:t>
              </a:r>
              <a:r>
                <a:rPr lang="en-US" sz="900" dirty="0" err="1"/>
                <a:t>Jarak</a:t>
              </a:r>
              <a:r>
                <a:rPr lang="en-US" sz="900" dirty="0"/>
                <a:t> </a:t>
              </a:r>
              <a:r>
                <a:rPr lang="en-US" sz="900" dirty="0" err="1"/>
                <a:t>Pandangan</a:t>
              </a:r>
              <a:r>
                <a:rPr lang="en-US" sz="900" dirty="0"/>
                <a:t> </a:t>
              </a:r>
              <a:r>
                <a:rPr lang="en-US" sz="900" dirty="0" err="1"/>
                <a:t>Pengemudi</a:t>
              </a:r>
              <a:endParaRPr lang="id-ID" sz="900" dirty="0"/>
            </a:p>
            <a:p>
              <a:r>
                <a:rPr lang="id-ID" sz="900" dirty="0" smtClean="0"/>
                <a:t>3</a:t>
              </a:r>
              <a:r>
                <a:rPr lang="en-US" sz="900" dirty="0" smtClean="0"/>
                <a:t>.7</a:t>
              </a:r>
              <a:r>
                <a:rPr lang="en-US" sz="900" dirty="0"/>
                <a:t>	</a:t>
              </a:r>
              <a:r>
                <a:rPr lang="en-US" sz="900" dirty="0" err="1"/>
                <a:t>Pedomanan</a:t>
              </a:r>
              <a:r>
                <a:rPr lang="en-US" sz="900" dirty="0"/>
                <a:t> </a:t>
              </a:r>
              <a:r>
                <a:rPr lang="en-US" sz="900" dirty="0" err="1"/>
                <a:t>Umum</a:t>
              </a:r>
              <a:r>
                <a:rPr lang="en-US" sz="900" dirty="0"/>
                <a:t> </a:t>
              </a:r>
              <a:r>
                <a:rPr lang="en-US" sz="900" dirty="0" err="1"/>
                <a:t>Perencanaan</a:t>
              </a:r>
              <a:r>
                <a:rPr lang="en-US" sz="900" dirty="0"/>
                <a:t> </a:t>
              </a:r>
              <a:r>
                <a:rPr lang="en-US" sz="900" dirty="0" err="1"/>
                <a:t>Lengkung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endParaRPr lang="id-ID" sz="900" dirty="0"/>
            </a:p>
            <a:p>
              <a:r>
                <a:rPr lang="en-US" sz="900" dirty="0" err="1"/>
                <a:t>Koordinasi</a:t>
              </a:r>
              <a:r>
                <a:rPr lang="en-US" sz="900" dirty="0"/>
                <a:t> </a:t>
              </a:r>
              <a:r>
                <a:rPr lang="en-US" sz="900" dirty="0" err="1"/>
                <a:t>Alinemen</a:t>
              </a:r>
              <a:endParaRPr lang="id-ID" sz="900" dirty="0"/>
            </a:p>
            <a:p>
              <a:r>
                <a:rPr lang="id-ID" sz="900" dirty="0" smtClean="0"/>
                <a:t>3</a:t>
              </a:r>
              <a:r>
                <a:rPr lang="en-US" sz="900" dirty="0" smtClean="0"/>
                <a:t>.1</a:t>
              </a:r>
              <a:r>
                <a:rPr lang="en-US" sz="900" dirty="0"/>
                <a:t>	</a:t>
              </a:r>
              <a:r>
                <a:rPr lang="en-US" sz="900" dirty="0" err="1"/>
                <a:t>Pengerjaan</a:t>
              </a:r>
              <a:r>
                <a:rPr lang="en-US" sz="900" dirty="0"/>
                <a:t> </a:t>
              </a:r>
              <a:r>
                <a:rPr lang="en-US" sz="900" dirty="0" err="1"/>
                <a:t>Perencanaan</a:t>
              </a:r>
              <a:r>
                <a:rPr lang="en-US" sz="900" dirty="0"/>
                <a:t> </a:t>
              </a:r>
              <a:r>
                <a:rPr lang="en-US" sz="900" dirty="0" err="1"/>
                <a:t>Geometrik</a:t>
              </a:r>
              <a:r>
                <a:rPr lang="en-US" sz="900" dirty="0"/>
                <a:t> </a:t>
              </a:r>
              <a:r>
                <a:rPr lang="en-US" sz="900" dirty="0" err="1"/>
                <a:t>Jalan</a:t>
              </a:r>
              <a:endParaRPr lang="id-ID" sz="900" dirty="0"/>
            </a:p>
            <a:p>
              <a:r>
                <a:rPr lang="id-ID" sz="900" dirty="0" smtClean="0"/>
                <a:t>3</a:t>
              </a:r>
              <a:r>
                <a:rPr lang="en-US" sz="900" dirty="0" smtClean="0"/>
                <a:t>.2</a:t>
              </a:r>
              <a:r>
                <a:rPr lang="en-US" sz="900" dirty="0"/>
                <a:t>	Data yang </a:t>
              </a:r>
              <a:r>
                <a:rPr lang="en-US" sz="900" dirty="0" err="1"/>
                <a:t>dibutuhkan</a:t>
              </a:r>
              <a:endParaRPr lang="id-ID" sz="900" dirty="0"/>
            </a:p>
            <a:p>
              <a:pPr marL="449263"/>
              <a:r>
                <a:rPr lang="id-ID" sz="900" dirty="0" smtClean="0"/>
                <a:t>3</a:t>
              </a:r>
              <a:r>
                <a:rPr lang="en-US" sz="900" dirty="0" smtClean="0"/>
                <a:t>.2.1</a:t>
              </a:r>
              <a:r>
                <a:rPr lang="en-US" sz="900" dirty="0"/>
                <a:t>	</a:t>
              </a:r>
              <a:r>
                <a:rPr lang="en-US" sz="900" dirty="0" err="1"/>
                <a:t>Identifikasi</a:t>
              </a:r>
              <a:r>
                <a:rPr lang="en-US" sz="900" dirty="0"/>
                <a:t> </a:t>
              </a:r>
              <a:r>
                <a:rPr lang="en-US" sz="900" dirty="0" err="1"/>
                <a:t>Lokasi</a:t>
              </a:r>
              <a:r>
                <a:rPr lang="en-US" sz="900" dirty="0"/>
                <a:t> </a:t>
              </a:r>
              <a:r>
                <a:rPr lang="en-US" sz="900" dirty="0" err="1"/>
                <a:t>Jalan</a:t>
              </a:r>
              <a:endParaRPr lang="id-ID" sz="900" dirty="0"/>
            </a:p>
            <a:p>
              <a:pPr marL="449263"/>
              <a:r>
                <a:rPr lang="id-ID" sz="900" dirty="0" smtClean="0"/>
                <a:t>3</a:t>
              </a:r>
              <a:r>
                <a:rPr lang="en-US" sz="900" dirty="0" smtClean="0"/>
                <a:t>.2.2</a:t>
              </a:r>
              <a:r>
                <a:rPr lang="en-US" sz="900" dirty="0"/>
                <a:t>	</a:t>
              </a:r>
              <a:r>
                <a:rPr lang="en-US" sz="900" dirty="0" err="1"/>
                <a:t>Kriteria</a:t>
              </a:r>
              <a:r>
                <a:rPr lang="en-US" sz="900" dirty="0"/>
                <a:t> </a:t>
              </a:r>
              <a:r>
                <a:rPr lang="en-US" sz="900" dirty="0" err="1"/>
                <a:t>Perencanaan</a:t>
              </a:r>
              <a:r>
                <a:rPr lang="en-US" sz="900" dirty="0"/>
                <a:t> </a:t>
              </a:r>
              <a:r>
                <a:rPr lang="en-US" sz="900" dirty="0" err="1"/>
                <a:t>Geometrik</a:t>
              </a:r>
              <a:endParaRPr lang="id-ID" sz="900" dirty="0"/>
            </a:p>
            <a:p>
              <a:r>
                <a:rPr lang="id-ID" sz="900" dirty="0" smtClean="0"/>
                <a:t>3</a:t>
              </a:r>
              <a:r>
                <a:rPr lang="en-US" sz="900" dirty="0" smtClean="0"/>
                <a:t>.3</a:t>
              </a:r>
              <a:r>
                <a:rPr lang="en-US" sz="900" dirty="0"/>
                <a:t>	</a:t>
              </a:r>
              <a:r>
                <a:rPr lang="en-US" sz="900" dirty="0" err="1"/>
                <a:t>Penentuan</a:t>
              </a:r>
              <a:r>
                <a:rPr lang="en-US" sz="900" dirty="0"/>
                <a:t> </a:t>
              </a:r>
              <a:r>
                <a:rPr lang="en-US" sz="900" dirty="0" err="1"/>
                <a:t>Alinemen</a:t>
              </a:r>
              <a:r>
                <a:rPr lang="en-US" sz="900" dirty="0"/>
                <a:t> </a:t>
              </a:r>
              <a:r>
                <a:rPr lang="en-US" sz="900" dirty="0" err="1"/>
                <a:t>Jalan</a:t>
              </a:r>
              <a:endParaRPr lang="id-ID" sz="900" dirty="0"/>
            </a:p>
            <a:p>
              <a:pPr marL="449263"/>
              <a:r>
                <a:rPr lang="id-ID" sz="900" dirty="0" smtClean="0"/>
                <a:t>3</a:t>
              </a:r>
              <a:r>
                <a:rPr lang="en-US" sz="900" dirty="0" smtClean="0"/>
                <a:t>.3.1</a:t>
              </a:r>
              <a:r>
                <a:rPr lang="en-US" sz="900" dirty="0"/>
                <a:t>	</a:t>
              </a:r>
              <a:r>
                <a:rPr lang="en-US" sz="900" dirty="0" err="1"/>
                <a:t>Penentuan</a:t>
              </a:r>
              <a:r>
                <a:rPr lang="en-US" sz="900" dirty="0"/>
                <a:t> </a:t>
              </a:r>
              <a:r>
                <a:rPr lang="en-US" sz="900" dirty="0" err="1"/>
                <a:t>Alinemen</a:t>
              </a:r>
              <a:r>
                <a:rPr lang="en-US" sz="900" dirty="0"/>
                <a:t> </a:t>
              </a:r>
              <a:r>
                <a:rPr lang="en-US" sz="900" dirty="0" err="1"/>
                <a:t>Vertikal</a:t>
              </a:r>
              <a:endParaRPr lang="id-ID" sz="900" dirty="0"/>
            </a:p>
            <a:p>
              <a:pPr marL="449263"/>
              <a:r>
                <a:rPr lang="id-ID" sz="900" dirty="0" smtClean="0"/>
                <a:t>3</a:t>
              </a:r>
              <a:r>
                <a:rPr lang="en-US" sz="900" dirty="0" smtClean="0"/>
                <a:t>.3.2</a:t>
              </a:r>
              <a:r>
                <a:rPr lang="en-US" sz="900" dirty="0"/>
                <a:t>	</a:t>
              </a:r>
              <a:r>
                <a:rPr lang="en-US" sz="900" dirty="0" err="1"/>
                <a:t>Potongan</a:t>
              </a:r>
              <a:r>
                <a:rPr lang="en-US" sz="900" dirty="0"/>
                <a:t> </a:t>
              </a:r>
              <a:r>
                <a:rPr lang="en-US" sz="900" dirty="0" err="1"/>
                <a:t>Melintang</a:t>
              </a:r>
              <a:endParaRPr lang="id-ID" sz="900" dirty="0"/>
            </a:p>
            <a:p>
              <a:pPr marL="449263"/>
              <a:r>
                <a:rPr lang="id-ID" sz="900" dirty="0" smtClean="0"/>
                <a:t>3</a:t>
              </a:r>
              <a:r>
                <a:rPr lang="en-US" sz="900" dirty="0" smtClean="0"/>
                <a:t>.3.3</a:t>
              </a:r>
              <a:r>
                <a:rPr lang="en-US" sz="900" dirty="0"/>
                <a:t>	</a:t>
              </a:r>
              <a:r>
                <a:rPr lang="en-US" sz="900" dirty="0" err="1"/>
                <a:t>Penentuan</a:t>
              </a:r>
              <a:r>
                <a:rPr lang="en-US" sz="900" dirty="0"/>
                <a:t> </a:t>
              </a:r>
              <a:r>
                <a:rPr lang="en-US" sz="900" dirty="0" err="1"/>
                <a:t>Alinemen</a:t>
              </a:r>
              <a:r>
                <a:rPr lang="en-US" sz="900" dirty="0"/>
                <a:t> yang Optimal</a:t>
              </a:r>
              <a:endParaRPr lang="id-ID" sz="900" dirty="0"/>
            </a:p>
            <a:p>
              <a:pPr marL="449263"/>
              <a:r>
                <a:rPr lang="id-ID" sz="900" smtClean="0"/>
                <a:t>3</a:t>
              </a:r>
              <a:r>
                <a:rPr lang="en-US" sz="900" smtClean="0"/>
                <a:t>.3.4</a:t>
              </a:r>
              <a:r>
                <a:rPr lang="en-US" sz="900" dirty="0"/>
                <a:t>	</a:t>
              </a:r>
              <a:r>
                <a:rPr lang="en-US" sz="900" dirty="0" err="1"/>
                <a:t>Pembuatan</a:t>
              </a:r>
              <a:r>
                <a:rPr lang="en-US" sz="900" dirty="0"/>
                <a:t> </a:t>
              </a:r>
              <a:r>
                <a:rPr lang="en-US" sz="900" dirty="0" err="1"/>
                <a:t>Gambar</a:t>
              </a:r>
              <a:r>
                <a:rPr lang="en-US" sz="900" dirty="0"/>
                <a:t> </a:t>
              </a:r>
              <a:r>
                <a:rPr lang="en-US" sz="900" dirty="0" err="1"/>
                <a:t>Rencana</a:t>
              </a:r>
              <a:r>
                <a:rPr lang="en-US" sz="900" dirty="0"/>
                <a:t> </a:t>
              </a:r>
              <a:r>
                <a:rPr lang="en-US" sz="900" dirty="0" err="1"/>
                <a:t>Geometrik</a:t>
              </a:r>
              <a:r>
                <a:rPr lang="en-US" sz="900" dirty="0"/>
                <a:t> </a:t>
              </a:r>
              <a:r>
                <a:rPr lang="en-US" sz="900" dirty="0" err="1"/>
                <a:t>Jalan</a:t>
              </a:r>
              <a:endParaRPr lang="id-ID" sz="1050" kern="1200" dirty="0">
                <a:solidFill>
                  <a:schemeClr val="bg1"/>
                </a:solidFill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>
              <a:off x="508089" y="2987296"/>
              <a:ext cx="3574754" cy="1602204"/>
            </a:xfrm>
            <a:custGeom>
              <a:avLst/>
              <a:gdLst>
                <a:gd name="connsiteX0" fmla="*/ 0 w 3574754"/>
                <a:gd name="connsiteY0" fmla="*/ 267039 h 1602204"/>
                <a:gd name="connsiteX1" fmla="*/ 267039 w 3574754"/>
                <a:gd name="connsiteY1" fmla="*/ 0 h 1602204"/>
                <a:gd name="connsiteX2" fmla="*/ 3307715 w 3574754"/>
                <a:gd name="connsiteY2" fmla="*/ 0 h 1602204"/>
                <a:gd name="connsiteX3" fmla="*/ 3574754 w 3574754"/>
                <a:gd name="connsiteY3" fmla="*/ 267039 h 1602204"/>
                <a:gd name="connsiteX4" fmla="*/ 3574754 w 3574754"/>
                <a:gd name="connsiteY4" fmla="*/ 1335165 h 1602204"/>
                <a:gd name="connsiteX5" fmla="*/ 3307715 w 3574754"/>
                <a:gd name="connsiteY5" fmla="*/ 1602204 h 1602204"/>
                <a:gd name="connsiteX6" fmla="*/ 267039 w 3574754"/>
                <a:gd name="connsiteY6" fmla="*/ 1602204 h 1602204"/>
                <a:gd name="connsiteX7" fmla="*/ 0 w 3574754"/>
                <a:gd name="connsiteY7" fmla="*/ 1335165 h 1602204"/>
                <a:gd name="connsiteX8" fmla="*/ 0 w 3574754"/>
                <a:gd name="connsiteY8" fmla="*/ 267039 h 160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4754" h="1602204">
                  <a:moveTo>
                    <a:pt x="0" y="267039"/>
                  </a:moveTo>
                  <a:cubicBezTo>
                    <a:pt x="0" y="119557"/>
                    <a:pt x="119557" y="0"/>
                    <a:pt x="267039" y="0"/>
                  </a:cubicBezTo>
                  <a:lnTo>
                    <a:pt x="3307715" y="0"/>
                  </a:lnTo>
                  <a:cubicBezTo>
                    <a:pt x="3455197" y="0"/>
                    <a:pt x="3574754" y="119557"/>
                    <a:pt x="3574754" y="267039"/>
                  </a:cubicBezTo>
                  <a:lnTo>
                    <a:pt x="3574754" y="1335165"/>
                  </a:lnTo>
                  <a:cubicBezTo>
                    <a:pt x="3574754" y="1482647"/>
                    <a:pt x="3455197" y="1602204"/>
                    <a:pt x="3307715" y="1602204"/>
                  </a:cubicBezTo>
                  <a:lnTo>
                    <a:pt x="267039" y="1602204"/>
                  </a:lnTo>
                  <a:cubicBezTo>
                    <a:pt x="119557" y="1602204"/>
                    <a:pt x="0" y="1482647"/>
                    <a:pt x="0" y="1335165"/>
                  </a:cubicBezTo>
                  <a:lnTo>
                    <a:pt x="0" y="26703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-17797"/>
                <a:satOff val="-23495"/>
                <a:lumOff val="17522"/>
                <a:alphaOff val="0"/>
              </a:schemeClr>
            </a:fillRef>
            <a:effectRef idx="2">
              <a:schemeClr val="accent1">
                <a:shade val="80000"/>
                <a:hueOff val="-17797"/>
                <a:satOff val="-23495"/>
                <a:lumOff val="1752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9183" tIns="148698" rIns="219183" bIns="148698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3700" b="0" i="0" kern="1200">
                  <a:solidFill>
                    <a:schemeClr val="bg1"/>
                  </a:solidFill>
                </a:rPr>
                <a:t>Substansi Kajian</a:t>
              </a:r>
              <a:endParaRPr lang="id-ID" sz="3700" kern="1200">
                <a:solidFill>
                  <a:schemeClr val="bg1"/>
                </a:solidFill>
              </a:endParaRPr>
            </a:p>
          </p:txBody>
        </p:sp>
        <p:sp>
          <p:nvSpPr>
            <p:cNvPr id="10" name="Freeform: Shape 9"/>
            <p:cNvSpPr/>
            <p:nvPr/>
          </p:nvSpPr>
          <p:spPr>
            <a:xfrm>
              <a:off x="4082840" y="5820453"/>
              <a:ext cx="6355119" cy="824018"/>
            </a:xfrm>
            <a:custGeom>
              <a:avLst/>
              <a:gdLst>
                <a:gd name="connsiteX0" fmla="*/ 213631 w 1281763"/>
                <a:gd name="connsiteY0" fmla="*/ 0 h 6355118"/>
                <a:gd name="connsiteX1" fmla="*/ 1068132 w 1281763"/>
                <a:gd name="connsiteY1" fmla="*/ 0 h 6355118"/>
                <a:gd name="connsiteX2" fmla="*/ 1281763 w 1281763"/>
                <a:gd name="connsiteY2" fmla="*/ 213631 h 6355118"/>
                <a:gd name="connsiteX3" fmla="*/ 1281763 w 1281763"/>
                <a:gd name="connsiteY3" fmla="*/ 6355118 h 6355118"/>
                <a:gd name="connsiteX4" fmla="*/ 1281763 w 1281763"/>
                <a:gd name="connsiteY4" fmla="*/ 6355118 h 6355118"/>
                <a:gd name="connsiteX5" fmla="*/ 0 w 1281763"/>
                <a:gd name="connsiteY5" fmla="*/ 6355118 h 6355118"/>
                <a:gd name="connsiteX6" fmla="*/ 0 w 1281763"/>
                <a:gd name="connsiteY6" fmla="*/ 6355118 h 6355118"/>
                <a:gd name="connsiteX7" fmla="*/ 0 w 1281763"/>
                <a:gd name="connsiteY7" fmla="*/ 213631 h 6355118"/>
                <a:gd name="connsiteX8" fmla="*/ 213631 w 1281763"/>
                <a:gd name="connsiteY8" fmla="*/ 0 h 6355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81763" h="6355118">
                  <a:moveTo>
                    <a:pt x="1281763" y="1059207"/>
                  </a:moveTo>
                  <a:lnTo>
                    <a:pt x="1281763" y="5295911"/>
                  </a:lnTo>
                  <a:cubicBezTo>
                    <a:pt x="1281763" y="5880893"/>
                    <a:pt x="1262472" y="6355116"/>
                    <a:pt x="1238676" y="6355116"/>
                  </a:cubicBezTo>
                  <a:lnTo>
                    <a:pt x="0" y="6355116"/>
                  </a:lnTo>
                  <a:lnTo>
                    <a:pt x="0" y="6355116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38676" y="2"/>
                  </a:lnTo>
                  <a:cubicBezTo>
                    <a:pt x="1262472" y="2"/>
                    <a:pt x="1281763" y="474225"/>
                    <a:pt x="1281763" y="1059207"/>
                  </a:cubicBezTo>
                  <a:close/>
                </a:path>
              </a:pathLst>
            </a:custGeom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051" tIns="72097" rIns="81621" bIns="72096" numCol="1" spcCol="1270" anchor="ctr" anchorCtr="0">
              <a:noAutofit/>
            </a:bodyPr>
            <a:lstStyle/>
            <a:p>
              <a:pPr marL="285750" lvl="0" indent="-285750">
                <a:buFont typeface="Arial" panose="020B0604020202020204" pitchFamily="34" charset="0"/>
                <a:buChar char="•"/>
              </a:pPr>
              <a:r>
                <a:rPr lang="fi-FI" sz="1400" dirty="0"/>
                <a:t>Mahasiswa dapat memahami dan </a:t>
              </a:r>
              <a:r>
                <a:rPr lang="id-ID" sz="1400" dirty="0"/>
                <a:t>melakukan perencanaan </a:t>
              </a:r>
              <a:r>
                <a:rPr lang="id-ID" sz="1400" dirty="0" err="1"/>
                <a:t>alinemen</a:t>
              </a:r>
              <a:r>
                <a:rPr lang="id-ID" sz="1400" dirty="0"/>
                <a:t> vertikal jalan;</a:t>
              </a:r>
            </a:p>
            <a:p>
              <a:pPr marL="285750" lvl="0" indent="-285750">
                <a:buFont typeface="Arial" panose="020B0604020202020204" pitchFamily="34" charset="0"/>
                <a:buChar char="•"/>
              </a:pPr>
              <a:r>
                <a:rPr lang="fi-FI" sz="1400" dirty="0"/>
                <a:t>Mahasiswa dapat memahami </a:t>
              </a:r>
              <a:r>
                <a:rPr lang="id-ID" sz="1400" dirty="0"/>
                <a:t>koordinasi </a:t>
              </a:r>
              <a:r>
                <a:rPr lang="id-ID" sz="1400" dirty="0" err="1"/>
                <a:t>alinemen</a:t>
              </a:r>
              <a:r>
                <a:rPr lang="id-ID" sz="1400" dirty="0"/>
                <a:t> vertikal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fi-FI" sz="1400" dirty="0"/>
                <a:t>Mahasiswa dapat memahami </a:t>
              </a:r>
              <a:r>
                <a:rPr lang="id-ID" sz="1400" dirty="0"/>
                <a:t>penentuan </a:t>
              </a:r>
              <a:r>
                <a:rPr lang="id-ID" sz="1400" dirty="0" err="1"/>
                <a:t>alinemen</a:t>
              </a:r>
              <a:r>
                <a:rPr lang="id-ID" sz="1400" dirty="0"/>
                <a:t> horizontal</a:t>
              </a:r>
            </a:p>
          </p:txBody>
        </p:sp>
        <p:sp>
          <p:nvSpPr>
            <p:cNvPr id="11" name="Freeform: Shape 10"/>
            <p:cNvSpPr/>
            <p:nvPr/>
          </p:nvSpPr>
          <p:spPr>
            <a:xfrm>
              <a:off x="508089" y="5757803"/>
              <a:ext cx="3574754" cy="949318"/>
            </a:xfrm>
            <a:custGeom>
              <a:avLst/>
              <a:gdLst>
                <a:gd name="connsiteX0" fmla="*/ 0 w 3574754"/>
                <a:gd name="connsiteY0" fmla="*/ 267039 h 1602204"/>
                <a:gd name="connsiteX1" fmla="*/ 267039 w 3574754"/>
                <a:gd name="connsiteY1" fmla="*/ 0 h 1602204"/>
                <a:gd name="connsiteX2" fmla="*/ 3307715 w 3574754"/>
                <a:gd name="connsiteY2" fmla="*/ 0 h 1602204"/>
                <a:gd name="connsiteX3" fmla="*/ 3574754 w 3574754"/>
                <a:gd name="connsiteY3" fmla="*/ 267039 h 1602204"/>
                <a:gd name="connsiteX4" fmla="*/ 3574754 w 3574754"/>
                <a:gd name="connsiteY4" fmla="*/ 1335165 h 1602204"/>
                <a:gd name="connsiteX5" fmla="*/ 3307715 w 3574754"/>
                <a:gd name="connsiteY5" fmla="*/ 1602204 h 1602204"/>
                <a:gd name="connsiteX6" fmla="*/ 267039 w 3574754"/>
                <a:gd name="connsiteY6" fmla="*/ 1602204 h 1602204"/>
                <a:gd name="connsiteX7" fmla="*/ 0 w 3574754"/>
                <a:gd name="connsiteY7" fmla="*/ 1335165 h 1602204"/>
                <a:gd name="connsiteX8" fmla="*/ 0 w 3574754"/>
                <a:gd name="connsiteY8" fmla="*/ 267039 h 1602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74754" h="1602204">
                  <a:moveTo>
                    <a:pt x="0" y="267039"/>
                  </a:moveTo>
                  <a:cubicBezTo>
                    <a:pt x="0" y="119557"/>
                    <a:pt x="119557" y="0"/>
                    <a:pt x="267039" y="0"/>
                  </a:cubicBezTo>
                  <a:lnTo>
                    <a:pt x="3307715" y="0"/>
                  </a:lnTo>
                  <a:cubicBezTo>
                    <a:pt x="3455197" y="0"/>
                    <a:pt x="3574754" y="119557"/>
                    <a:pt x="3574754" y="267039"/>
                  </a:cubicBezTo>
                  <a:lnTo>
                    <a:pt x="3574754" y="1335165"/>
                  </a:lnTo>
                  <a:cubicBezTo>
                    <a:pt x="3574754" y="1482647"/>
                    <a:pt x="3455197" y="1602204"/>
                    <a:pt x="3307715" y="1602204"/>
                  </a:cubicBezTo>
                  <a:lnTo>
                    <a:pt x="267039" y="1602204"/>
                  </a:lnTo>
                  <a:cubicBezTo>
                    <a:pt x="119557" y="1602204"/>
                    <a:pt x="0" y="1482647"/>
                    <a:pt x="0" y="1335165"/>
                  </a:cubicBezTo>
                  <a:lnTo>
                    <a:pt x="0" y="267039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-35594"/>
                <a:satOff val="-46990"/>
                <a:lumOff val="35043"/>
                <a:alphaOff val="0"/>
              </a:schemeClr>
            </a:fillRef>
            <a:effectRef idx="2">
              <a:schemeClr val="accent1">
                <a:shade val="80000"/>
                <a:hueOff val="-35594"/>
                <a:satOff val="-46990"/>
                <a:lumOff val="3504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19183" tIns="148698" rIns="219183" bIns="148698" numCol="1" spcCol="1270" anchor="ctr" anchorCtr="0">
              <a:noAutofit/>
            </a:bodyPr>
            <a:lstStyle/>
            <a:p>
              <a:pPr marL="0" lvl="0" indent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id-ID" sz="3700" b="0" i="0" kern="1200" dirty="0">
                  <a:solidFill>
                    <a:schemeClr val="bg1"/>
                  </a:solidFill>
                </a:rPr>
                <a:t>Indikator Keberhasilan</a:t>
              </a:r>
              <a:endParaRPr lang="id-ID" sz="3700" kern="12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47356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defTabSz="457200" rtl="0">
              <a:spcBef>
                <a:spcPct val="0"/>
              </a:spcBef>
            </a:pPr>
            <a:r>
              <a:rPr lang="en-US" sz="5400" b="1" dirty="0" err="1"/>
              <a:t>Alinemen</a:t>
            </a:r>
            <a:r>
              <a:rPr lang="en-US" sz="5400" b="1" dirty="0"/>
              <a:t> </a:t>
            </a:r>
            <a:r>
              <a:rPr lang="en-US" sz="5400" b="1" dirty="0" err="1"/>
              <a:t>Vertikal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03712"/>
            <a:ext cx="10131425" cy="1604023"/>
          </a:xfrm>
        </p:spPr>
        <p:txBody>
          <a:bodyPr>
            <a:normAutofit fontScale="47500" lnSpcReduction="20000"/>
          </a:bodyPr>
          <a:lstStyle/>
          <a:p>
            <a:r>
              <a:rPr lang="en-US" sz="3600" dirty="0" err="1"/>
              <a:t>Alinemen</a:t>
            </a:r>
            <a:r>
              <a:rPr lang="en-US" sz="3600" dirty="0"/>
              <a:t> </a:t>
            </a:r>
            <a:r>
              <a:rPr lang="en-US" sz="3600" dirty="0" err="1"/>
              <a:t>vertikal</a:t>
            </a:r>
            <a:r>
              <a:rPr lang="en-US" sz="3600" dirty="0"/>
              <a:t> </a:t>
            </a:r>
            <a:r>
              <a:rPr lang="en-US" sz="3600" dirty="0" err="1"/>
              <a:t>terdiri</a:t>
            </a:r>
            <a:r>
              <a:rPr lang="en-US" sz="3600" dirty="0"/>
              <a:t> </a:t>
            </a:r>
            <a:r>
              <a:rPr lang="en-US" sz="3600" dirty="0" err="1"/>
              <a:t>atas</a:t>
            </a:r>
            <a:r>
              <a:rPr lang="en-US" sz="3600" dirty="0"/>
              <a:t> </a:t>
            </a:r>
            <a:r>
              <a:rPr lang="en-US" sz="3600" dirty="0" err="1"/>
              <a:t>bagian</a:t>
            </a:r>
            <a:r>
              <a:rPr lang="en-US" sz="3600" dirty="0"/>
              <a:t> </a:t>
            </a:r>
            <a:r>
              <a:rPr lang="en-US" sz="3600" dirty="0" err="1"/>
              <a:t>landai</a:t>
            </a:r>
            <a:r>
              <a:rPr lang="en-US" sz="3600" dirty="0"/>
              <a:t> </a:t>
            </a:r>
            <a:r>
              <a:rPr lang="en-US" sz="3600" dirty="0" err="1"/>
              <a:t>vertikal</a:t>
            </a:r>
            <a:r>
              <a:rPr lang="en-US" sz="3600" dirty="0"/>
              <a:t>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bagian</a:t>
            </a:r>
            <a:r>
              <a:rPr lang="en-US" sz="3600" dirty="0"/>
              <a:t> </a:t>
            </a:r>
            <a:r>
              <a:rPr lang="en-US" sz="3600" dirty="0" err="1"/>
              <a:t>lengkung</a:t>
            </a:r>
            <a:r>
              <a:rPr lang="en-US" sz="3600" dirty="0"/>
              <a:t> </a:t>
            </a:r>
            <a:r>
              <a:rPr lang="en-US" sz="3600" dirty="0" err="1"/>
              <a:t>vertikal</a:t>
            </a:r>
            <a:r>
              <a:rPr lang="en-US" sz="3600" dirty="0"/>
              <a:t>. </a:t>
            </a:r>
          </a:p>
          <a:p>
            <a:pPr lvl="1"/>
            <a:r>
              <a:rPr lang="en-US" sz="3200" dirty="0" err="1"/>
              <a:t>landai</a:t>
            </a:r>
            <a:r>
              <a:rPr lang="en-US" sz="3200" dirty="0"/>
              <a:t> </a:t>
            </a:r>
            <a:r>
              <a:rPr lang="en-US" sz="3200" dirty="0" err="1"/>
              <a:t>positif</a:t>
            </a:r>
            <a:r>
              <a:rPr lang="en-US" sz="3200" dirty="0"/>
              <a:t> (</a:t>
            </a:r>
            <a:r>
              <a:rPr lang="en-US" sz="3200" dirty="0" err="1"/>
              <a:t>tanjakan</a:t>
            </a:r>
            <a:r>
              <a:rPr lang="en-US" sz="3200" dirty="0"/>
              <a:t>),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</a:p>
          <a:p>
            <a:pPr lvl="1"/>
            <a:r>
              <a:rPr lang="en-US" sz="3200" dirty="0" err="1"/>
              <a:t>landai</a:t>
            </a:r>
            <a:r>
              <a:rPr lang="en-US" sz="3200" dirty="0"/>
              <a:t> </a:t>
            </a:r>
            <a:r>
              <a:rPr lang="en-US" sz="3200" dirty="0" err="1"/>
              <a:t>negatif</a:t>
            </a:r>
            <a:r>
              <a:rPr lang="en-US" sz="3200" dirty="0"/>
              <a:t> (</a:t>
            </a:r>
            <a:r>
              <a:rPr lang="en-US" sz="3200" dirty="0" err="1"/>
              <a:t>turunan</a:t>
            </a:r>
            <a:r>
              <a:rPr lang="en-US" sz="3200" dirty="0"/>
              <a:t>),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</a:p>
          <a:p>
            <a:pPr lvl="1"/>
            <a:r>
              <a:rPr lang="en-US" sz="3200" dirty="0" err="1"/>
              <a:t>landai</a:t>
            </a:r>
            <a:r>
              <a:rPr lang="en-US" sz="3200" dirty="0"/>
              <a:t> </a:t>
            </a:r>
            <a:r>
              <a:rPr lang="en-US" sz="3200" dirty="0" err="1"/>
              <a:t>nol</a:t>
            </a:r>
            <a:r>
              <a:rPr lang="en-US" sz="3200" dirty="0"/>
              <a:t> (</a:t>
            </a:r>
            <a:r>
              <a:rPr lang="en-US" sz="3200" dirty="0" err="1"/>
              <a:t>datar</a:t>
            </a:r>
            <a:r>
              <a:rPr lang="en-US" sz="3200" dirty="0"/>
              <a:t>). 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949" y="2505723"/>
            <a:ext cx="6670819" cy="30499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4463476" y="5713021"/>
            <a:ext cx="72512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Gambar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2.39: 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cembung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dan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cekung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090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400" b="1" dirty="0" err="1"/>
              <a:t>Landai</a:t>
            </a:r>
            <a:r>
              <a:rPr lang="en-US" sz="4400" b="1" dirty="0"/>
              <a:t> Minimum </a:t>
            </a:r>
            <a:r>
              <a:rPr lang="en-US" sz="4400" b="1" dirty="0" err="1"/>
              <a:t>dan</a:t>
            </a:r>
            <a:r>
              <a:rPr lang="en-US" sz="4400" b="1" dirty="0"/>
              <a:t> </a:t>
            </a:r>
            <a:r>
              <a:rPr lang="en-US" sz="4400" b="1" dirty="0" err="1"/>
              <a:t>Maksimum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825" y="1241549"/>
            <a:ext cx="10783888" cy="5043341"/>
          </a:xfrm>
        </p:spPr>
        <p:txBody>
          <a:bodyPr>
            <a:noAutofit/>
          </a:bodyPr>
          <a:lstStyle/>
          <a:p>
            <a:r>
              <a:rPr lang="en-US" sz="2800" dirty="0" err="1"/>
              <a:t>Kelandaian</a:t>
            </a:r>
            <a:r>
              <a:rPr lang="en-US" sz="2800" dirty="0"/>
              <a:t> minimum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diberikan</a:t>
            </a:r>
            <a:r>
              <a:rPr lang="en-US" sz="2800" dirty="0"/>
              <a:t> </a:t>
            </a:r>
            <a:r>
              <a:rPr lang="en-US" sz="2800" dirty="0" err="1"/>
              <a:t>apabila</a:t>
            </a:r>
            <a:r>
              <a:rPr lang="en-US" sz="2800" dirty="0"/>
              <a:t> </a:t>
            </a:r>
            <a:r>
              <a:rPr lang="en-US" sz="2800" dirty="0" err="1"/>
              <a:t>kondisi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memungkinkan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drainase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sisi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. </a:t>
            </a:r>
            <a:r>
              <a:rPr lang="en-US" sz="2800" dirty="0" err="1"/>
              <a:t>Besarnya</a:t>
            </a:r>
            <a:r>
              <a:rPr lang="en-US" sz="2800" dirty="0"/>
              <a:t> </a:t>
            </a:r>
            <a:r>
              <a:rPr lang="en-US" sz="2800" dirty="0" err="1"/>
              <a:t>kelandaian</a:t>
            </a:r>
            <a:r>
              <a:rPr lang="en-US" sz="2800" dirty="0"/>
              <a:t> minimum </a:t>
            </a:r>
            <a:r>
              <a:rPr lang="en-US" sz="2800" dirty="0" err="1"/>
              <a:t>ditetapkan</a:t>
            </a:r>
            <a:r>
              <a:rPr lang="en-US" sz="2800" dirty="0"/>
              <a:t> 0,50% </a:t>
            </a:r>
            <a:r>
              <a:rPr lang="en-US" sz="2800" dirty="0" err="1"/>
              <a:t>memanjang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kepentingan</a:t>
            </a:r>
            <a:r>
              <a:rPr lang="en-US" sz="2800" dirty="0"/>
              <a:t> </a:t>
            </a:r>
            <a:r>
              <a:rPr lang="en-US" sz="2800" dirty="0" err="1"/>
              <a:t>pematusan</a:t>
            </a:r>
            <a:r>
              <a:rPr lang="en-US" sz="2800" dirty="0"/>
              <a:t> </a:t>
            </a:r>
            <a:r>
              <a:rPr lang="en-US" sz="2800" dirty="0" err="1"/>
              <a:t>aliran</a:t>
            </a:r>
            <a:r>
              <a:rPr lang="en-US" sz="2800" dirty="0"/>
              <a:t> air.</a:t>
            </a:r>
          </a:p>
          <a:p>
            <a:r>
              <a:rPr lang="en-US" sz="2800" dirty="0" err="1"/>
              <a:t>Kelandaian</a:t>
            </a:r>
            <a:r>
              <a:rPr lang="en-US" sz="2800" dirty="0"/>
              <a:t> </a:t>
            </a:r>
            <a:r>
              <a:rPr lang="en-US" sz="2800" dirty="0" err="1"/>
              <a:t>maksimum</a:t>
            </a:r>
            <a:r>
              <a:rPr lang="en-US" sz="2800" dirty="0"/>
              <a:t> </a:t>
            </a:r>
            <a:r>
              <a:rPr lang="en-US" sz="2800" dirty="0" err="1"/>
              <a:t>dimaksudkan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memungkinkan</a:t>
            </a:r>
            <a:r>
              <a:rPr lang="en-US" sz="2800" dirty="0"/>
              <a:t> </a:t>
            </a:r>
            <a:r>
              <a:rPr lang="en-US" sz="2800" dirty="0" err="1"/>
              <a:t>kendaraan</a:t>
            </a:r>
            <a:r>
              <a:rPr lang="en-US" sz="2800" dirty="0"/>
              <a:t> </a:t>
            </a:r>
            <a:r>
              <a:rPr lang="en-US" sz="2800" dirty="0" err="1"/>
              <a:t>bergerak</a:t>
            </a:r>
            <a:r>
              <a:rPr lang="en-US" sz="2800" dirty="0"/>
              <a:t> </a:t>
            </a:r>
            <a:r>
              <a:rPr lang="en-US" sz="2800" dirty="0" err="1"/>
              <a:t>terus</a:t>
            </a:r>
            <a:r>
              <a:rPr lang="en-US" sz="2800" dirty="0"/>
              <a:t> </a:t>
            </a:r>
            <a:r>
              <a:rPr lang="en-US" sz="2800" dirty="0" err="1"/>
              <a:t>tanpa</a:t>
            </a:r>
            <a:r>
              <a:rPr lang="en-US" sz="2800" dirty="0"/>
              <a:t> </a:t>
            </a:r>
            <a:r>
              <a:rPr lang="en-US" sz="2800" dirty="0" err="1"/>
              <a:t>kehilangan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 yang </a:t>
            </a:r>
            <a:r>
              <a:rPr lang="en-US" sz="2800" dirty="0" err="1"/>
              <a:t>berarti</a:t>
            </a:r>
            <a:r>
              <a:rPr lang="en-US" sz="2800" dirty="0"/>
              <a:t>. </a:t>
            </a:r>
            <a:r>
              <a:rPr lang="en-US" sz="2800" dirty="0" err="1"/>
              <a:t>Kelandaian</a:t>
            </a:r>
            <a:r>
              <a:rPr lang="en-US" sz="2800" dirty="0"/>
              <a:t> </a:t>
            </a:r>
            <a:r>
              <a:rPr lang="en-US" sz="2800" dirty="0" err="1"/>
              <a:t>maksimum</a:t>
            </a:r>
            <a:r>
              <a:rPr lang="en-US" sz="2800" dirty="0"/>
              <a:t> </a:t>
            </a:r>
            <a:r>
              <a:rPr lang="en-US" sz="2800" dirty="0" err="1"/>
              <a:t>didasarkan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 </a:t>
            </a:r>
            <a:r>
              <a:rPr lang="en-US" sz="2800" dirty="0" err="1"/>
              <a:t>truk</a:t>
            </a:r>
            <a:r>
              <a:rPr lang="en-US" sz="2800" dirty="0"/>
              <a:t> yang </a:t>
            </a:r>
            <a:r>
              <a:rPr lang="en-US" sz="2800" dirty="0" err="1"/>
              <a:t>bermuatan</a:t>
            </a:r>
            <a:r>
              <a:rPr lang="en-US" sz="2800" dirty="0"/>
              <a:t> </a:t>
            </a:r>
            <a:r>
              <a:rPr lang="en-US" sz="2800" dirty="0" err="1"/>
              <a:t>penuh</a:t>
            </a:r>
            <a:r>
              <a:rPr lang="en-US" sz="2800" dirty="0"/>
              <a:t> yang </a:t>
            </a:r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bergerak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penurunan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separuh</a:t>
            </a:r>
            <a:r>
              <a:rPr lang="en-US" sz="2800" dirty="0"/>
              <a:t> </a:t>
            </a:r>
            <a:r>
              <a:rPr lang="en-US" sz="2800" dirty="0" err="1"/>
              <a:t>kecepatan</a:t>
            </a:r>
            <a:r>
              <a:rPr lang="en-US" sz="2800" dirty="0"/>
              <a:t> </a:t>
            </a:r>
            <a:r>
              <a:rPr lang="en-US" sz="2800" dirty="0" err="1"/>
              <a:t>semula</a:t>
            </a:r>
            <a:r>
              <a:rPr lang="en-US" sz="2800" dirty="0"/>
              <a:t> </a:t>
            </a:r>
            <a:r>
              <a:rPr lang="en-US" sz="2800" dirty="0" err="1"/>
              <a:t>tanpa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gigi</a:t>
            </a:r>
            <a:r>
              <a:rPr lang="en-US" sz="2800" dirty="0"/>
              <a:t> </a:t>
            </a:r>
            <a:r>
              <a:rPr lang="en-US" sz="2800" dirty="0" err="1"/>
              <a:t>rendah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1107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Tabel</a:t>
            </a:r>
            <a:r>
              <a:rPr lang="en-US" dirty="0"/>
              <a:t> 2.30:  </a:t>
            </a:r>
            <a:r>
              <a:rPr lang="en-US" dirty="0" err="1"/>
              <a:t>Kelandaian</a:t>
            </a:r>
            <a:r>
              <a:rPr lang="en-US" dirty="0"/>
              <a:t> </a:t>
            </a:r>
            <a:r>
              <a:rPr lang="en-US" dirty="0" err="1"/>
              <a:t>maksimum</a:t>
            </a:r>
            <a:r>
              <a:rPr lang="en-US" dirty="0"/>
              <a:t> yang </a:t>
            </a:r>
            <a:r>
              <a:rPr lang="en-US" dirty="0" err="1"/>
              <a:t>diizinkan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/>
              </p:nvPr>
            </p:nvGraphicFramePr>
            <p:xfrm>
              <a:off x="294969" y="2141538"/>
              <a:ext cx="11621727" cy="17611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30592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1152014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2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3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4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5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6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7"/>
                        </a:ext>
                      </a:extLst>
                    </a:gridCol>
                    <a:gridCol w="1291303">
                      <a:extLst>
                        <a:ext uri="{9D8B030D-6E8A-4147-A177-3AD203B41FA5}">
                          <a16:colId xmlns="" xmlns:a16="http://schemas.microsoft.com/office/drawing/2014/main" val="20008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 panose="02040503050406030204" pitchFamily="18" charset="0"/>
                                      <a:ea typeface="MS Mincho" panose="02020609040205080304" pitchFamily="49" charset="-128"/>
                                      <a:cs typeface="Times New Roman" panose="02020603050405020304" pitchFamily="18" charset="0"/>
                                    </a:rPr>
                                    <m:t>𝑅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4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(km/jam)</a:t>
                          </a:r>
                          <a:endParaRPr lang="en-US" sz="24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120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Kelandaian</a:t>
                          </a:r>
                          <a:r>
                            <a:rPr lang="en-US" sz="20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Maksimum</a:t>
                          </a:r>
                          <a:r>
                            <a:rPr lang="en-US" sz="20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(%)</a:t>
                          </a:r>
                          <a:endParaRPr lang="en-US" sz="20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24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680996758"/>
                  </p:ext>
                </p:extLst>
              </p:nvPr>
            </p:nvGraphicFramePr>
            <p:xfrm>
              <a:off x="294969" y="2141538"/>
              <a:ext cx="11621727" cy="174663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30592"/>
                    <a:gridCol w="1152014"/>
                    <a:gridCol w="1291303"/>
                    <a:gridCol w="1291303"/>
                    <a:gridCol w="1291303"/>
                    <a:gridCol w="1291303"/>
                    <a:gridCol w="1291303"/>
                    <a:gridCol w="1291303"/>
                    <a:gridCol w="1291303"/>
                  </a:tblGrid>
                  <a:tr h="78270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b">
                        <a:blipFill rotWithShape="0">
                          <a:blip r:embed="rId2"/>
                          <a:stretch>
                            <a:fillRect l="-426" t="-775" r="-713617" b="-1418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120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b"/>
                    </a:tc>
                  </a:tr>
                  <a:tr h="96393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000" dirty="0" err="1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Kelandaian</a:t>
                          </a:r>
                          <a:r>
                            <a:rPr lang="en-US" sz="20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000" dirty="0" err="1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Maksimum</a:t>
                          </a:r>
                          <a:r>
                            <a:rPr lang="en-US" sz="20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(%)</a:t>
                          </a:r>
                          <a:endParaRPr lang="en-US" sz="20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24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600"/>
                            </a:spcAft>
                          </a:pPr>
                          <a:r>
                            <a:rPr lang="en-US" sz="2400" dirty="0">
                              <a:effectLst/>
                              <a:latin typeface="Calibri" panose="020F0502020204030204" pitchFamily="34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en-US" sz="24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Rectangle 4"/>
          <p:cNvSpPr/>
          <p:nvPr/>
        </p:nvSpPr>
        <p:spPr>
          <a:xfrm>
            <a:off x="294969" y="4114491"/>
            <a:ext cx="51066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1200"/>
              </a:spcBef>
              <a:spcAft>
                <a:spcPts val="600"/>
              </a:spcAft>
            </a:pPr>
            <a:r>
              <a:rPr lang="en-US" sz="3200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Tabel</a:t>
            </a:r>
            <a:r>
              <a:rPr lang="en-US" sz="32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2.31:  </a:t>
            </a:r>
            <a:r>
              <a:rPr lang="en-US" sz="3200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Panjang</a:t>
            </a:r>
            <a:r>
              <a:rPr lang="en-US" sz="32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Kritis</a:t>
            </a:r>
            <a:r>
              <a:rPr lang="en-US" sz="32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(m)</a:t>
            </a:r>
            <a:endParaRPr lang="en-US" sz="3200" dirty="0"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81820" y="4699266"/>
          <a:ext cx="11448024" cy="1785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10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43100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Kecepatan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pada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awal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tanjankan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(km/jam)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Kelandaian Maksimum (%)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4607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400" b="1" dirty="0" err="1"/>
              <a:t>Lengkung</a:t>
            </a:r>
            <a:r>
              <a:rPr lang="en-US" sz="4400" b="1" dirty="0"/>
              <a:t> </a:t>
            </a:r>
            <a:r>
              <a:rPr lang="en-US" sz="4400" b="1" dirty="0" err="1"/>
              <a:t>Vertikal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85801" y="1729943"/>
                <a:ext cx="6997750" cy="4317727"/>
              </a:xfrm>
            </p:spPr>
            <p:txBody>
              <a:bodyPr>
                <a:noAutofit/>
              </a:bodyPr>
              <a:lstStyle/>
              <a:p>
                <a:r>
                  <a:rPr lang="en-US" sz="2400" dirty="0" err="1"/>
                  <a:t>jika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jarak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pandang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henti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lebih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kecil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dari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panjang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lengkung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vertikal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cembung</a:t>
                </a:r>
                <a:endParaRPr lang="en-US" sz="2400" i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405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  <a:p>
                <a:r>
                  <a:rPr lang="en-US" sz="2400" dirty="0" err="1"/>
                  <a:t>Jika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jarak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pandang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henti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lebih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besar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dari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panjang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lengkung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vertikal</a:t>
                </a:r>
                <a:r>
                  <a:rPr lang="en-US" sz="2400" dirty="0"/>
                  <a:t> </a:t>
                </a:r>
                <a:r>
                  <a:rPr lang="en-US" sz="2400" dirty="0" err="1"/>
                  <a:t>cekung</a:t>
                </a:r>
                <a:endParaRPr lang="en-US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405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  <a:p>
                <a:r>
                  <a:rPr lang="en-US" sz="2400" dirty="0" err="1"/>
                  <a:t>Panjang</a:t>
                </a:r>
                <a:r>
                  <a:rPr lang="en-US" sz="2400" dirty="0"/>
                  <a:t> minimum </a:t>
                </a:r>
                <a:r>
                  <a:rPr lang="en-US" sz="2400" dirty="0" err="1"/>
                  <a:t>lengkung</a:t>
                </a:r>
                <a:r>
                  <a:rPr lang="en-US" sz="2400" dirty="0"/>
                  <a:t> vertical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dirty="0" err="1"/>
                  <a:t>atau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𝐽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h</m:t>
                            </m:r>
                          </m:sub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405</m:t>
                        </m:r>
                      </m:den>
                    </m:f>
                  </m:oMath>
                </a14:m>
                <a:endParaRPr lang="en-US" sz="2400" dirty="0"/>
              </a:p>
              <a:p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1" y="1729943"/>
                <a:ext cx="6997750" cy="4317727"/>
              </a:xfrm>
              <a:blipFill rotWithShape="1">
                <a:blip r:embed="rId2"/>
                <a:stretch>
                  <a:fillRect l="-697" t="-1130" b="-1412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683551" y="3146768"/>
                <a:ext cx="3554720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𝐿</m:t>
                    </m:r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Panjang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lengkung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vertikal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(m), 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𝐴</m:t>
                    </m:r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Perbedaan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grade (m), 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𝑎𝑡𝑎𝑢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en-US" i="1">
                            <a:effectLst/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𝐽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Jarak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pandangan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henti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(m), </a:t>
                </a:r>
              </a:p>
              <a:p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rPr>
                      <m:t>𝑌</m:t>
                    </m:r>
                  </m:oMath>
                </a14:m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=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Faktor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penampilan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kenyamanan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didasarkan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pada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tinggi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obyek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10 cm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dan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tinggi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mata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MS Mincho" panose="02020609040205080304" pitchFamily="49" charset="-128"/>
                    <a:cs typeface="Times New Roman" panose="02020603050405020304" pitchFamily="18" charset="0"/>
                  </a:rPr>
                  <a:t> 120 cm</a:t>
                </a:r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3551" y="3146768"/>
                <a:ext cx="3554720" cy="2308324"/>
              </a:xfrm>
              <a:prstGeom prst="rect">
                <a:avLst/>
              </a:prstGeom>
              <a:blipFill rotWithShape="0">
                <a:blip r:embed="rId3"/>
                <a:stretch>
                  <a:fillRect l="-1370" t="-1319" b="-31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2877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 err="1"/>
                  <a:t>Penentuan</a:t>
                </a:r>
                <a:r>
                  <a:rPr lang="en-US" dirty="0"/>
                  <a:t> </a:t>
                </a:r>
                <a:r>
                  <a:rPr lang="en-US" dirty="0" err="1"/>
                  <a:t>Faktor</a:t>
                </a:r>
                <a:r>
                  <a:rPr lang="en-US" dirty="0"/>
                  <a:t> </a:t>
                </a:r>
                <a:r>
                  <a:rPr lang="en-US" dirty="0" err="1"/>
                  <a:t>penampilan</a:t>
                </a:r>
                <a:r>
                  <a:rPr lang="en-US" dirty="0"/>
                  <a:t> </a:t>
                </a:r>
                <a:r>
                  <a:rPr lang="en-US" dirty="0" err="1"/>
                  <a:t>kenyamanan</a:t>
                </a:r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2"/>
                <a:stretch>
                  <a:fillRect l="-18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/>
              </p:nvPr>
            </p:nvGraphicFramePr>
            <p:xfrm>
              <a:off x="685800" y="2141538"/>
              <a:ext cx="10131426" cy="293528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065713">
                      <a:extLst>
                        <a:ext uri="{9D8B030D-6E8A-4147-A177-3AD203B41FA5}">
                          <a16:colId xmlns="" xmlns:a16="http://schemas.microsoft.com/office/drawing/2014/main" val="20000"/>
                        </a:ext>
                      </a:extLst>
                    </a:gridCol>
                    <a:gridCol w="5065713">
                      <a:extLst>
                        <a:ext uri="{9D8B030D-6E8A-4147-A177-3AD203B41FA5}">
                          <a16:colId xmlns="" xmlns:a16="http://schemas.microsoft.com/office/drawing/2014/main" val="2000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Kecepatan</a:t>
                          </a:r>
                          <a:r>
                            <a:rPr lang="en-US" sz="36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36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Rencana</a:t>
                          </a:r>
                          <a:endParaRPr lang="en-US" sz="36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Faktor penampilan kenyamanan, </a:t>
                          </a:r>
                          <a14:m>
                            <m:oMath xmlns:m="http://schemas.openxmlformats.org/officeDocument/2006/math">
                              <m:r>
                                <a:rPr lang="en-US" sz="3600" i="1">
                                  <a:effectLst/>
                                  <a:latin typeface="Cambria Math" panose="02040503050406030204" pitchFamily="18" charset="0"/>
                                  <a:ea typeface="MS Mincho" panose="02020609040205080304" pitchFamily="49" charset="-128"/>
                                  <a:cs typeface="Times New Roman" panose="02020603050405020304" pitchFamily="18" charset="0"/>
                                </a:rPr>
                                <m:t>𝑌</m:t>
                              </m:r>
                            </m:oMath>
                          </a14:m>
                          <a:endParaRPr lang="en-US" sz="360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&lt; 40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1,5</a:t>
                          </a: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(40 – 60)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3</a:t>
                          </a: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&gt; 60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8</a:t>
                          </a: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=""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658100641"/>
                  </p:ext>
                </p:extLst>
              </p:nvPr>
            </p:nvGraphicFramePr>
            <p:xfrm>
              <a:off x="685800" y="2141538"/>
              <a:ext cx="10131426" cy="282975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065713"/>
                    <a:gridCol w="5065713"/>
                  </a:tblGrid>
                  <a:tr h="1146683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Kecepatan</a:t>
                          </a:r>
                          <a:r>
                            <a:rPr lang="en-US" sz="36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3600" dirty="0" err="1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Rencana</a:t>
                          </a:r>
                          <a:endParaRPr lang="en-US" sz="3600" dirty="0">
                            <a:effectLst/>
                            <a:latin typeface="Calibri" panose="020F0502020204030204" pitchFamily="34" charset="0"/>
                            <a:ea typeface="MS Mincho" panose="02020609040205080304" pitchFamily="49" charset="-128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ctr">
                        <a:blipFill rotWithShape="0">
                          <a:blip r:embed="rId3"/>
                          <a:stretch>
                            <a:fillRect l="-100241" t="-11170" r="-481" b="-171277"/>
                          </a:stretch>
                        </a:blipFill>
                      </a:tcPr>
                    </a:tc>
                  </a:tr>
                  <a:tr h="561023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&lt; 40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1,5</a:t>
                          </a:r>
                        </a:p>
                      </a:txBody>
                      <a:tcPr marL="68580" marR="68580" marT="0" marB="0" anchor="ctr"/>
                    </a:tc>
                  </a:tr>
                  <a:tr h="561023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(40 – 60)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3</a:t>
                          </a:r>
                        </a:p>
                      </a:txBody>
                      <a:tcPr marL="68580" marR="68580" marT="0" marB="0" anchor="ctr"/>
                    </a:tc>
                  </a:tr>
                  <a:tr h="561023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&gt; 60 km/jam</a:t>
                          </a: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3600" dirty="0">
                              <a:effectLst/>
                              <a:latin typeface="Calibri" panose="020F0502020204030204" pitchFamily="34" charset="0"/>
                              <a:ea typeface="MS Mincho" panose="02020609040205080304" pitchFamily="49" charset="-128"/>
                              <a:cs typeface="Times New Roman" panose="02020603050405020304" pitchFamily="18" charset="0"/>
                            </a:rPr>
                            <a:t>8</a:t>
                          </a:r>
                        </a:p>
                      </a:txBody>
                      <a:tcPr marL="68580" marR="68580" marT="0" marB="0" anchor="ctr"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85387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Panjang</a:t>
            </a:r>
            <a:r>
              <a:rPr lang="en-US" dirty="0"/>
              <a:t> Minimum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85800" y="2141538"/>
          <a:ext cx="10131426" cy="3131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71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7714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3771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Kecepatan</a:t>
                      </a: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Rencana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Perbedaan kelandaian Memanjang (%)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Panjang lengkung (m)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&lt; 40 km/jam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 – 30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(40 – 60) km/jam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0,6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40 – 80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&gt; 60 km/jam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0,4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Calibri" panose="020F050202020403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80 – 150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7353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Lengkung</a:t>
            </a:r>
            <a:r>
              <a:rPr lang="en-US" dirty="0"/>
              <a:t>  vertical </a:t>
            </a:r>
            <a:r>
              <a:rPr lang="en-US" dirty="0" err="1"/>
              <a:t>cembung</a:t>
            </a:r>
            <a:endParaRPr lang="en-US" dirty="0"/>
          </a:p>
        </p:txBody>
      </p:sp>
      <p:pic>
        <p:nvPicPr>
          <p:cNvPr id="7" name="Content Placeholder 6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8128" y="2963863"/>
            <a:ext cx="6235125" cy="257653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/>
              <a:t>Lengkung</a:t>
            </a:r>
            <a:r>
              <a:rPr lang="en-US" dirty="0"/>
              <a:t>  vertical </a:t>
            </a:r>
            <a:r>
              <a:rPr lang="en-US" dirty="0" err="1"/>
              <a:t>cekung</a:t>
            </a:r>
            <a:endParaRPr lang="en-US" dirty="0"/>
          </a:p>
        </p:txBody>
      </p:sp>
      <p:pic>
        <p:nvPicPr>
          <p:cNvPr id="12" name="Content Placeholder 11"/>
          <p:cNvPicPr>
            <a:picLocks noGrp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253" y="2963863"/>
            <a:ext cx="5330475" cy="26992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1121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4000" b="1" i="1" dirty="0" err="1"/>
              <a:t>Lengkung</a:t>
            </a:r>
            <a:r>
              <a:rPr lang="en-US" sz="4000" b="1" i="1" dirty="0"/>
              <a:t> </a:t>
            </a:r>
            <a:r>
              <a:rPr lang="en-US" sz="4000" b="1" i="1" dirty="0" err="1"/>
              <a:t>Vertikal</a:t>
            </a:r>
            <a:r>
              <a:rPr lang="en-US" sz="4000" b="1" i="1" dirty="0"/>
              <a:t> </a:t>
            </a:r>
            <a:r>
              <a:rPr lang="en-US" sz="4000" b="1" i="1" dirty="0" err="1"/>
              <a:t>cembung</a:t>
            </a:r>
            <a:endParaRPr lang="en-US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ontent Placeholder 1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428824" y="2165592"/>
                <a:ext cx="4995334" cy="3649134"/>
              </a:xfrm>
            </p:spPr>
            <p:txBody>
              <a:bodyPr>
                <a:normAutofit/>
              </a:bodyPr>
              <a:lstStyle/>
              <a:p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cembung</a:t>
                </a:r>
                <a:r>
                  <a:rPr lang="en-US" dirty="0"/>
                  <a:t>, </a:t>
                </a:r>
                <a:r>
                  <a:rPr lang="en-US" dirty="0" err="1"/>
                  <a:t>berdasarkan</a:t>
                </a:r>
                <a:r>
                  <a:rPr lang="en-US" dirty="0"/>
                  <a:t>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pandangan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</a:p>
              <a:p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kecil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cembung</a:t>
                </a:r>
                <a:r>
                  <a:rPr lang="en-US" dirty="0"/>
                  <a:t> (S &lt; L) </a:t>
                </a:r>
                <a:r>
                  <a:rPr lang="en-US" dirty="0" err="1"/>
                  <a:t>atau</a:t>
                </a:r>
                <a:r>
                  <a:rPr lang="en-US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dirty="0"/>
                  <a:t>), </a:t>
                </a: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Gambar</a:t>
                </a:r>
                <a:r>
                  <a:rPr lang="en-US" dirty="0"/>
                  <a:t> 2.42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Persamaan</a:t>
                </a:r>
                <a:r>
                  <a:rPr lang="en-US" dirty="0"/>
                  <a:t> 2.43.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  <m:sSubSup>
                            <m:sSub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658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658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𝑚𝑖𝑛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=0,6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Content Placeholder 1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428824" y="2165592"/>
                <a:ext cx="4995334" cy="3649134"/>
              </a:xfrm>
              <a:blipFill>
                <a:blip r:embed="rId3"/>
                <a:stretch>
                  <a:fillRect l="-244" t="-835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2507226" y="914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0628344"/>
              </p:ext>
            </p:extLst>
          </p:nvPr>
        </p:nvGraphicFramePr>
        <p:xfrm>
          <a:off x="5803029" y="1351870"/>
          <a:ext cx="6014670" cy="1753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Bitmap Image" r:id="rId4" imgW="5791702" imgH="1691787" progId="Paint.Picture">
                  <p:embed/>
                </p:oleObj>
              </mc:Choice>
              <mc:Fallback>
                <p:oleObj name="Bitmap Image" r:id="rId4" imgW="5791702" imgH="1691787" progId="Paint.Picture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3029" y="1351870"/>
                        <a:ext cx="6014670" cy="17539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9" name="Content Placeholder 18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958021064"/>
              </p:ext>
            </p:extLst>
          </p:nvPr>
        </p:nvGraphicFramePr>
        <p:xfrm>
          <a:off x="5800741" y="3887785"/>
          <a:ext cx="5975956" cy="1619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Bitmap Image" r:id="rId6" imgW="5455238" imgH="1478095" progId="Paint.Picture">
                  <p:embed/>
                </p:oleObj>
              </mc:Choice>
              <mc:Fallback>
                <p:oleObj name="Bitmap Image" r:id="rId6" imgW="5455238" imgH="1478095" progId="Paint.Picture">
                  <p:embed/>
                  <p:pic>
                    <p:nvPicPr>
                      <p:cNvPr id="19" name="Content Placeholder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0741" y="3887785"/>
                        <a:ext cx="5975956" cy="16192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/>
          <p:nvPr/>
        </p:nvSpPr>
        <p:spPr>
          <a:xfrm>
            <a:off x="5787733" y="560040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Jarak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pandang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henti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lebih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kecil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dari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panjang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cembung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Jarak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pandang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henti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lebih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besar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dari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panjang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cembung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603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983512" cy="140053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Gambar</a:t>
            </a:r>
            <a:r>
              <a:rPr lang="en-US" dirty="0"/>
              <a:t> 2.42: 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cembung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pandang</a:t>
            </a:r>
            <a:r>
              <a:rPr lang="en-US" dirty="0"/>
              <a:t> </a:t>
            </a:r>
            <a:r>
              <a:rPr lang="en-US" dirty="0" err="1"/>
              <a:t>henti</a:t>
            </a:r>
            <a:endParaRPr lang="en-US" dirty="0"/>
          </a:p>
        </p:txBody>
      </p:sp>
      <p:pic>
        <p:nvPicPr>
          <p:cNvPr id="7" name="Content Placeholder 6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018" y="1894922"/>
            <a:ext cx="8277174" cy="44844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4483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4400" b="1" i="1" dirty="0" err="1"/>
              <a:t>Lengkung</a:t>
            </a:r>
            <a:r>
              <a:rPr lang="en-US" sz="4400" b="1" i="1" dirty="0"/>
              <a:t> </a:t>
            </a:r>
            <a:r>
              <a:rPr lang="en-US" sz="4400" b="1" i="1" dirty="0" err="1"/>
              <a:t>Vertikal</a:t>
            </a:r>
            <a:r>
              <a:rPr lang="en-US" sz="4400" b="1" i="1" dirty="0"/>
              <a:t> </a:t>
            </a:r>
            <a:r>
              <a:rPr lang="en-US" sz="4400" b="1" i="1" dirty="0" err="1"/>
              <a:t>Cekung</a:t>
            </a:r>
            <a:endParaRPr lang="en-US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, </a:t>
                </a:r>
                <a:r>
                  <a:rPr lang="en-US" dirty="0" err="1"/>
                  <a:t>berdasarkan</a:t>
                </a:r>
                <a:r>
                  <a:rPr lang="en-US" dirty="0"/>
                  <a:t>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pandangan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  <a:r>
                  <a:rPr lang="en-US" dirty="0" err="1"/>
                  <a:t>ditentukan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Persamaan</a:t>
                </a:r>
                <a:r>
                  <a:rPr lang="en-US" dirty="0"/>
                  <a:t> 2.43. Jika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kecil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 (S &lt; L) </a:t>
                </a:r>
                <a:r>
                  <a:rPr lang="en-US" dirty="0" err="1"/>
                  <a:t>atau</a:t>
                </a:r>
                <a:r>
                  <a:rPr lang="en-US" dirty="0"/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dirty="0"/>
                  <a:t>).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  <m:sSubSup>
                            <m:sSub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120+3,5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  <a:p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besar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 (S &gt; L),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Persamaan</a:t>
                </a:r>
                <a:r>
                  <a:rPr lang="en-US" dirty="0"/>
                  <a:t> 2.43,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120+3,5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𝑚𝑖𝑛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=0,6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</m:oMath>
                  </m:oMathPara>
                </a14:m>
                <a:endParaRPr lang="en-US" i="1" dirty="0"/>
              </a:p>
              <a:p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𝐿</m:t>
                    </m:r>
                  </m:oMath>
                </a14:m>
                <a:r>
                  <a:rPr lang="en-US" dirty="0"/>
                  <a:t> =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(m),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= </a:t>
                </a:r>
                <a:r>
                  <a:rPr lang="en-US" dirty="0" err="1"/>
                  <a:t>Perbedaan</a:t>
                </a:r>
                <a:r>
                  <a:rPr lang="en-US" dirty="0"/>
                  <a:t> grade (%),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𝑎𝑡𝑎𝑢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h</m:t>
                        </m:r>
                      </m:sub>
                    </m:sSub>
                  </m:oMath>
                </a14:m>
                <a:r>
                  <a:rPr lang="en-US" dirty="0"/>
                  <a:t> = </a:t>
                </a:r>
                <a:r>
                  <a:rPr lang="en-US" dirty="0" err="1"/>
                  <a:t>Jarak</a:t>
                </a:r>
                <a:r>
                  <a:rPr lang="en-US" dirty="0"/>
                  <a:t> </a:t>
                </a:r>
                <a:r>
                  <a:rPr lang="en-US" dirty="0" err="1"/>
                  <a:t>pandangan</a:t>
                </a:r>
                <a:r>
                  <a:rPr lang="en-US" dirty="0"/>
                  <a:t> </a:t>
                </a:r>
                <a:r>
                  <a:rPr lang="en-US" dirty="0" err="1"/>
                  <a:t>henti</a:t>
                </a:r>
                <a:r>
                  <a:rPr lang="en-US" dirty="0"/>
                  <a:t> (m).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421" t="-38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6188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cekung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pandang</a:t>
            </a:r>
            <a:r>
              <a:rPr lang="en-US" dirty="0"/>
              <a:t> </a:t>
            </a:r>
            <a:r>
              <a:rPr lang="en-US" dirty="0" err="1"/>
              <a:t>henti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24" y="1796768"/>
            <a:ext cx="8229612" cy="46748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0637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3600" b="1" i="1" dirty="0" err="1"/>
              <a:t>Faktor</a:t>
            </a:r>
            <a:r>
              <a:rPr lang="en-US" sz="3600" b="1" i="1" dirty="0"/>
              <a:t> </a:t>
            </a:r>
            <a:r>
              <a:rPr lang="en-US" sz="3600" b="1" i="1" dirty="0" err="1"/>
              <a:t>kenyamanan</a:t>
            </a:r>
            <a:r>
              <a:rPr lang="en-US" sz="3600" b="1" i="1" dirty="0"/>
              <a:t> </a:t>
            </a:r>
            <a:r>
              <a:rPr lang="en-US" sz="3600" b="1" i="1" dirty="0" err="1"/>
              <a:t>untuk</a:t>
            </a:r>
            <a:r>
              <a:rPr lang="en-US" sz="3600" b="1" i="1" dirty="0"/>
              <a:t> </a:t>
            </a:r>
            <a:r>
              <a:rPr lang="en-US" sz="3600" b="1" i="1" dirty="0" err="1"/>
              <a:t>lengkung</a:t>
            </a:r>
            <a:r>
              <a:rPr lang="en-US" sz="3600" b="1" i="1" dirty="0"/>
              <a:t> </a:t>
            </a:r>
            <a:r>
              <a:rPr lang="en-US" sz="3600" b="1" i="1" dirty="0" err="1"/>
              <a:t>vertikal</a:t>
            </a:r>
            <a:r>
              <a:rPr lang="en-US" sz="3600" b="1" i="1" dirty="0"/>
              <a:t> </a:t>
            </a:r>
            <a:r>
              <a:rPr lang="en-US" sz="3600" b="1" i="1" dirty="0" err="1"/>
              <a:t>cekung</a:t>
            </a:r>
            <a:r>
              <a:rPr lang="en-US" sz="3600" b="1" i="1" dirty="0"/>
              <a:t> </a:t>
            </a: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85801" y="2142067"/>
                <a:ext cx="3414251" cy="3649133"/>
              </a:xfrm>
            </p:spPr>
            <p:txBody>
              <a:bodyPr>
                <a:normAutofit fontScale="85000" lnSpcReduction="10000"/>
              </a:bodyPr>
              <a:lstStyle/>
              <a:p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kenyamanan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</a:t>
                </a:r>
                <a:r>
                  <a:rPr lang="en-US" dirty="0" err="1"/>
                  <a:t>cekung</a:t>
                </a:r>
                <a:r>
                  <a:rPr lang="en-US" dirty="0"/>
                  <a:t> </a:t>
                </a:r>
                <a:r>
                  <a:rPr lang="en-US" dirty="0" err="1"/>
                  <a:t>harus</a:t>
                </a:r>
                <a:r>
                  <a:rPr lang="en-US" dirty="0"/>
                  <a:t> </a:t>
                </a:r>
                <a:r>
                  <a:rPr lang="en-US" dirty="0" err="1"/>
                  <a:t>lebih</a:t>
                </a:r>
                <a:r>
                  <a:rPr lang="en-US" dirty="0"/>
                  <a:t> </a:t>
                </a:r>
                <a:r>
                  <a:rPr lang="en-US" dirty="0" err="1"/>
                  <a:t>besar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Persamaan</a:t>
                </a:r>
                <a:r>
                  <a:rPr lang="en-US" dirty="0"/>
                  <a:t> 2.46,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panjang</a:t>
                </a:r>
                <a:r>
                  <a:rPr lang="en-US" dirty="0"/>
                  <a:t> </a:t>
                </a:r>
                <a:r>
                  <a:rPr lang="en-US" dirty="0" err="1"/>
                  <a:t>lengkung</a:t>
                </a:r>
                <a:r>
                  <a:rPr lang="en-US" dirty="0"/>
                  <a:t> </a:t>
                </a:r>
                <a:r>
                  <a:rPr lang="en-US" dirty="0" err="1"/>
                  <a:t>vertikal</a:t>
                </a:r>
                <a:r>
                  <a:rPr lang="en-US" dirty="0"/>
                  <a:t> (m),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perbedaan</a:t>
                </a:r>
                <a:r>
                  <a:rPr lang="en-US" dirty="0"/>
                  <a:t> </a:t>
                </a:r>
                <a:r>
                  <a:rPr lang="en-US" dirty="0" err="1"/>
                  <a:t>aljabar</a:t>
                </a:r>
                <a:r>
                  <a:rPr lang="en-US" dirty="0"/>
                  <a:t> </a:t>
                </a:r>
                <a:r>
                  <a:rPr lang="en-US" dirty="0" err="1"/>
                  <a:t>landai</a:t>
                </a:r>
                <a:r>
                  <a:rPr lang="en-US" dirty="0"/>
                  <a:t> (%)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merupakan</a:t>
                </a:r>
                <a:r>
                  <a:rPr lang="en-US" dirty="0"/>
                  <a:t> </a:t>
                </a:r>
                <a:r>
                  <a:rPr lang="en-US" dirty="0" err="1"/>
                  <a:t>kecepatan</a:t>
                </a:r>
                <a:r>
                  <a:rPr lang="en-US" dirty="0"/>
                  <a:t> </a:t>
                </a:r>
                <a:r>
                  <a:rPr lang="en-US" dirty="0" err="1"/>
                  <a:t>rencana</a:t>
                </a:r>
                <a:r>
                  <a:rPr lang="en-US" dirty="0"/>
                  <a:t> (km/jam)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  <m:sSubSup>
                            <m:sSub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395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5801" y="2142067"/>
                <a:ext cx="3414251" cy="3649133"/>
              </a:xfrm>
              <a:blipFill>
                <a:blip r:embed="rId2"/>
                <a:stretch>
                  <a:fillRect l="-357" t="-1169" r="-1429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768" y="2065867"/>
            <a:ext cx="5935856" cy="36122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4485425" y="599651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Panjang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lengkung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vertikal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cekung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berdasarkan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faktor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kenyamanan</a:t>
            </a:r>
            <a:r>
              <a:rPr lang="en-US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2514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800" b="1" dirty="0" err="1"/>
              <a:t>Lajur</a:t>
            </a:r>
            <a:r>
              <a:rPr lang="en-US" sz="4800" b="1" dirty="0"/>
              <a:t> </a:t>
            </a:r>
            <a:r>
              <a:rPr lang="en-US" sz="4800" b="1" dirty="0" err="1"/>
              <a:t>Pendakian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2" y="2142067"/>
            <a:ext cx="4136922" cy="3649133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kendaraan</a:t>
            </a:r>
            <a:r>
              <a:rPr lang="en-US" dirty="0"/>
              <a:t> </a:t>
            </a:r>
            <a:r>
              <a:rPr lang="en-US" dirty="0" err="1"/>
              <a:t>Berat</a:t>
            </a:r>
            <a:endParaRPr lang="en-US" dirty="0"/>
          </a:p>
          <a:p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kelandaian</a:t>
            </a:r>
            <a:r>
              <a:rPr lang="en-US" dirty="0"/>
              <a:t> yang </a:t>
            </a:r>
            <a:r>
              <a:rPr lang="en-US" dirty="0" err="1"/>
              <a:t>besar</a:t>
            </a:r>
            <a:r>
              <a:rPr lang="en-US" dirty="0"/>
              <a:t>, </a:t>
            </a:r>
            <a:r>
              <a:rPr lang="en-US" dirty="0" err="1"/>
              <a:t>menerus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volume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lintasnya</a:t>
            </a:r>
            <a:r>
              <a:rPr lang="en-US" dirty="0"/>
              <a:t> </a:t>
            </a:r>
            <a:r>
              <a:rPr lang="en-US" dirty="0" err="1"/>
              <a:t>relatif</a:t>
            </a:r>
            <a:r>
              <a:rPr lang="en-US" dirty="0"/>
              <a:t> </a:t>
            </a:r>
            <a:r>
              <a:rPr lang="en-US" dirty="0" err="1"/>
              <a:t>padat</a:t>
            </a:r>
            <a:r>
              <a:rPr lang="en-US" dirty="0"/>
              <a:t>. </a:t>
            </a:r>
          </a:p>
          <a:p>
            <a:r>
              <a:rPr lang="en-US" dirty="0"/>
              <a:t>VLHR &gt; 15.000 SMP/</a:t>
            </a:r>
            <a:r>
              <a:rPr lang="en-US" dirty="0" err="1"/>
              <a:t>hari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persentase</a:t>
            </a:r>
            <a:r>
              <a:rPr lang="en-US" dirty="0"/>
              <a:t> </a:t>
            </a:r>
            <a:r>
              <a:rPr lang="en-US" dirty="0" err="1"/>
              <a:t>truk</a:t>
            </a:r>
            <a:r>
              <a:rPr lang="en-US" dirty="0"/>
              <a:t> &gt; 15 %. </a:t>
            </a:r>
          </a:p>
          <a:p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lajur</a:t>
            </a:r>
            <a:r>
              <a:rPr lang="en-US" dirty="0"/>
              <a:t> </a:t>
            </a:r>
            <a:r>
              <a:rPr lang="en-US" dirty="0" err="1"/>
              <a:t>pendakian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lebar</a:t>
            </a:r>
            <a:r>
              <a:rPr lang="en-US" dirty="0"/>
              <a:t> </a:t>
            </a:r>
            <a:r>
              <a:rPr lang="en-US" dirty="0" err="1"/>
              <a:t>lajur</a:t>
            </a:r>
            <a:r>
              <a:rPr lang="en-US" dirty="0"/>
              <a:t> </a:t>
            </a:r>
            <a:r>
              <a:rPr lang="en-US" dirty="0" err="1"/>
              <a:t>rencana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minimal 3,60 m. </a:t>
            </a:r>
          </a:p>
          <a:p>
            <a:r>
              <a:rPr lang="en-US" dirty="0" err="1"/>
              <a:t>Lajur</a:t>
            </a:r>
            <a:r>
              <a:rPr lang="en-US" dirty="0"/>
              <a:t> </a:t>
            </a:r>
            <a:r>
              <a:rPr lang="en-US" dirty="0" err="1"/>
              <a:t>pendakian</a:t>
            </a:r>
            <a:r>
              <a:rPr lang="en-US" dirty="0"/>
              <a:t> </a:t>
            </a:r>
            <a:r>
              <a:rPr lang="en-US" dirty="0" err="1"/>
              <a:t>dimulai</a:t>
            </a:r>
            <a:r>
              <a:rPr lang="en-US" dirty="0"/>
              <a:t> 30 meter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kelandaian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serongan</a:t>
            </a:r>
            <a:r>
              <a:rPr lang="en-US" dirty="0"/>
              <a:t> </a:t>
            </a:r>
            <a:r>
              <a:rPr lang="en-US" dirty="0" err="1"/>
              <a:t>sepanjang</a:t>
            </a:r>
            <a:r>
              <a:rPr lang="en-US" dirty="0"/>
              <a:t> 45 meter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berakhir</a:t>
            </a:r>
            <a:r>
              <a:rPr lang="en-US" dirty="0"/>
              <a:t> 50 meter </a:t>
            </a:r>
            <a:r>
              <a:rPr lang="en-US" dirty="0" err="1"/>
              <a:t>sesudah</a:t>
            </a:r>
            <a:r>
              <a:rPr lang="en-US" dirty="0"/>
              <a:t> </a:t>
            </a:r>
            <a:r>
              <a:rPr lang="en-US" dirty="0" err="1"/>
              <a:t>puncak</a:t>
            </a:r>
            <a:r>
              <a:rPr lang="en-US" dirty="0"/>
              <a:t> </a:t>
            </a:r>
            <a:r>
              <a:rPr lang="en-US" dirty="0" err="1"/>
              <a:t>kelandaian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serongan</a:t>
            </a:r>
            <a:r>
              <a:rPr lang="en-US" dirty="0"/>
              <a:t> </a:t>
            </a:r>
            <a:r>
              <a:rPr lang="en-US" dirty="0" err="1"/>
              <a:t>sepanjang</a:t>
            </a:r>
            <a:r>
              <a:rPr lang="en-US" dirty="0"/>
              <a:t> 45 meter </a:t>
            </a: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06" y="1810173"/>
            <a:ext cx="5726799" cy="320427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4970206" y="5146876"/>
            <a:ext cx="3723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Gambar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2.47: 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Tipikal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Lajur</a:t>
            </a:r>
            <a:r>
              <a:rPr lang="en-US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pendakian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5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Lajur</a:t>
            </a:r>
            <a:r>
              <a:rPr lang="en-US" dirty="0"/>
              <a:t> </a:t>
            </a:r>
            <a:r>
              <a:rPr lang="en-US" dirty="0" err="1"/>
              <a:t>pendakian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561" y="1393616"/>
            <a:ext cx="8487696" cy="48329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7898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800" b="1" dirty="0" err="1"/>
              <a:t>Koordinasi</a:t>
            </a:r>
            <a:r>
              <a:rPr lang="en-US" sz="4800" b="1" dirty="0"/>
              <a:t> </a:t>
            </a:r>
            <a:r>
              <a:rPr lang="en-US" sz="4800" b="1" dirty="0" err="1"/>
              <a:t>Alinemen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703" y="1331701"/>
            <a:ext cx="10771010" cy="5120614"/>
          </a:xfrm>
        </p:spPr>
        <p:txBody>
          <a:bodyPr>
            <a:noAutofit/>
          </a:bodyPr>
          <a:lstStyle/>
          <a:p>
            <a:r>
              <a:rPr lang="en-US" sz="2800" dirty="0" err="1"/>
              <a:t>Alinemen</a:t>
            </a:r>
            <a:r>
              <a:rPr lang="en-US" sz="2800" dirty="0"/>
              <a:t> </a:t>
            </a:r>
            <a:r>
              <a:rPr lang="en-US" sz="2800" dirty="0" err="1"/>
              <a:t>vertikal</a:t>
            </a:r>
            <a:r>
              <a:rPr lang="en-US" sz="2800" dirty="0"/>
              <a:t>, </a:t>
            </a:r>
            <a:r>
              <a:rPr lang="en-US" sz="2800" dirty="0" err="1"/>
              <a:t>alinemen</a:t>
            </a:r>
            <a:r>
              <a:rPr lang="en-US" sz="2800" dirty="0"/>
              <a:t> horizontal,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potongan</a:t>
            </a:r>
            <a:r>
              <a:rPr lang="en-US" sz="2800" dirty="0"/>
              <a:t> </a:t>
            </a:r>
            <a:r>
              <a:rPr lang="en-US" sz="2800" dirty="0" err="1"/>
              <a:t>melintang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elemen</a:t>
            </a:r>
            <a:r>
              <a:rPr lang="en-US" sz="2800" dirty="0"/>
              <a:t> </a:t>
            </a:r>
            <a:r>
              <a:rPr lang="en-US" sz="2800" dirty="0" err="1"/>
              <a:t>elemen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keluaran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 hares </a:t>
            </a:r>
            <a:r>
              <a:rPr lang="en-US" sz="2800" dirty="0" err="1"/>
              <a:t>dikoordinasikan</a:t>
            </a:r>
            <a:r>
              <a:rPr lang="en-US" sz="2800" dirty="0"/>
              <a:t> </a:t>
            </a:r>
            <a:r>
              <a:rPr lang="en-US" sz="2800" dirty="0" err="1"/>
              <a:t>sedemikian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menghasilkan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yang </a:t>
            </a:r>
            <a:r>
              <a:rPr lang="en-US" sz="2800" dirty="0" err="1"/>
              <a:t>baik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arti</a:t>
            </a:r>
            <a:r>
              <a:rPr lang="en-US" sz="2800" dirty="0"/>
              <a:t> </a:t>
            </a:r>
            <a:r>
              <a:rPr lang="en-US" sz="2800" dirty="0" err="1"/>
              <a:t>memudahkan</a:t>
            </a:r>
            <a:r>
              <a:rPr lang="en-US" sz="2800" dirty="0"/>
              <a:t> </a:t>
            </a:r>
            <a:r>
              <a:rPr lang="en-US" sz="2800" dirty="0" err="1"/>
              <a:t>pengemudi</a:t>
            </a:r>
            <a:r>
              <a:rPr lang="en-US" sz="2800" dirty="0"/>
              <a:t> </a:t>
            </a:r>
            <a:r>
              <a:rPr lang="en-US" sz="2800" dirty="0" err="1"/>
              <a:t>mengemudikan</a:t>
            </a:r>
            <a:r>
              <a:rPr lang="en-US" sz="2800" dirty="0"/>
              <a:t> </a:t>
            </a:r>
            <a:r>
              <a:rPr lang="en-US" sz="2800" dirty="0" err="1"/>
              <a:t>kendaraannya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aman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nyaman</a:t>
            </a:r>
            <a:r>
              <a:rPr lang="en-US" sz="2800" dirty="0"/>
              <a:t>. </a:t>
            </a:r>
          </a:p>
          <a:p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kesatuan</a:t>
            </a:r>
            <a:r>
              <a:rPr lang="en-US" sz="2800" dirty="0"/>
              <a:t> </a:t>
            </a:r>
            <a:r>
              <a:rPr lang="en-US" sz="2800" dirty="0" err="1"/>
              <a:t>ketiga</a:t>
            </a:r>
            <a:r>
              <a:rPr lang="en-US" sz="2800" dirty="0"/>
              <a:t> </a:t>
            </a:r>
            <a:r>
              <a:rPr lang="en-US" sz="2800" dirty="0" err="1"/>
              <a:t>elemen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diharapkan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memberikan</a:t>
            </a:r>
            <a:r>
              <a:rPr lang="en-US" sz="2800" dirty="0"/>
              <a:t> </a:t>
            </a:r>
            <a:r>
              <a:rPr lang="en-US" sz="2800" dirty="0" err="1"/>
              <a:t>kesan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petunjuk</a:t>
            </a:r>
            <a:r>
              <a:rPr lang="en-US" sz="2800" dirty="0"/>
              <a:t> </a:t>
            </a:r>
            <a:r>
              <a:rPr lang="en-US" sz="2800" dirty="0" err="1"/>
              <a:t>kepada</a:t>
            </a:r>
            <a:r>
              <a:rPr lang="en-US" sz="2800" dirty="0"/>
              <a:t> </a:t>
            </a:r>
            <a:r>
              <a:rPr lang="en-US" sz="2800" dirty="0" err="1"/>
              <a:t>pengemudi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yang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dilalui</a:t>
            </a:r>
            <a:r>
              <a:rPr lang="en-US" sz="2800" dirty="0"/>
              <a:t> di </a:t>
            </a:r>
            <a:r>
              <a:rPr lang="en-US" sz="2800" dirty="0" err="1"/>
              <a:t>depannya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pengemudi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antisipasi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awal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39070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Ketentuan</a:t>
            </a:r>
            <a:r>
              <a:rPr lang="en-US" dirty="0"/>
              <a:t> </a:t>
            </a:r>
            <a:r>
              <a:rPr lang="en-US" dirty="0" err="1"/>
              <a:t>Koordinasi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horizontal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10011156" cy="4195481"/>
          </a:xfrm>
        </p:spPr>
        <p:txBody>
          <a:bodyPr>
            <a:normAutofit/>
          </a:bodyPr>
          <a:lstStyle/>
          <a:p>
            <a:pPr lvl="0"/>
            <a:r>
              <a:rPr lang="en-US" dirty="0" err="1"/>
              <a:t>alinemen</a:t>
            </a:r>
            <a:r>
              <a:rPr lang="en-US" dirty="0"/>
              <a:t> horizontal </a:t>
            </a:r>
            <a:r>
              <a:rPr lang="en-US" dirty="0" err="1"/>
              <a:t>sebaiknya</a:t>
            </a:r>
            <a:r>
              <a:rPr lang="en-US" dirty="0"/>
              <a:t> </a:t>
            </a:r>
            <a:r>
              <a:rPr lang="en-US" dirty="0" err="1"/>
              <a:t>berimpit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ideal </a:t>
            </a:r>
            <a:r>
              <a:rPr lang="en-US" dirty="0" err="1"/>
              <a:t>alinemen</a:t>
            </a:r>
            <a:r>
              <a:rPr lang="en-US" dirty="0"/>
              <a:t> horizontal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sedikit</a:t>
            </a:r>
            <a:r>
              <a:rPr lang="en-US" dirty="0"/>
              <a:t> </a:t>
            </a:r>
            <a:r>
              <a:rPr lang="en-US" dirty="0" err="1"/>
              <a:t>melingkupi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; </a:t>
            </a:r>
          </a:p>
          <a:p>
            <a:pPr lvl="0"/>
            <a:r>
              <a:rPr lang="en-US" dirty="0" err="1"/>
              <a:t>tikungan</a:t>
            </a:r>
            <a:r>
              <a:rPr lang="en-US" dirty="0"/>
              <a:t> yang </a:t>
            </a:r>
            <a:r>
              <a:rPr lang="en-US" dirty="0" err="1"/>
              <a:t>tajam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bawah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cekung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cembung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r>
              <a:rPr lang="en-US" dirty="0"/>
              <a:t>; </a:t>
            </a:r>
          </a:p>
          <a:p>
            <a:pPr lvl="0"/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cekung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kelandaian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yang </a:t>
            </a:r>
            <a:r>
              <a:rPr lang="en-US" dirty="0" err="1"/>
              <a:t>lurus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r>
              <a:rPr lang="en-US" dirty="0"/>
              <a:t>;</a:t>
            </a:r>
          </a:p>
          <a:p>
            <a:pPr lvl="0"/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lengkung</a:t>
            </a:r>
            <a:r>
              <a:rPr lang="en-US" dirty="0"/>
              <a:t> horizontal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r>
              <a:rPr lang="en-US" dirty="0"/>
              <a:t>; </a:t>
            </a:r>
            <a:r>
              <a:rPr lang="en-US" dirty="0" err="1"/>
              <a:t>dan</a:t>
            </a:r>
            <a:r>
              <a:rPr lang="en-US" dirty="0"/>
              <a:t> </a:t>
            </a:r>
          </a:p>
          <a:p>
            <a:r>
              <a:rPr lang="en-US" dirty="0" err="1"/>
              <a:t>tikungan</a:t>
            </a:r>
            <a:r>
              <a:rPr lang="en-US" dirty="0"/>
              <a:t> yang </a:t>
            </a:r>
            <a:r>
              <a:rPr lang="en-US" dirty="0" err="1"/>
              <a:t>tajam</a:t>
            </a:r>
            <a:r>
              <a:rPr lang="en-US" dirty="0"/>
              <a:t> di </a:t>
            </a:r>
            <a:r>
              <a:rPr lang="en-US" dirty="0" err="1"/>
              <a:t>antara</a:t>
            </a:r>
            <a:r>
              <a:rPr lang="en-US" dirty="0"/>
              <a:t> 2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yang </a:t>
            </a:r>
            <a:r>
              <a:rPr lang="en-US" dirty="0" err="1"/>
              <a:t>lurus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dihindarkan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693624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ILUSTRASI: </a:t>
            </a:r>
            <a:r>
              <a:rPr lang="en-US" dirty="0" err="1"/>
              <a:t>Koordinasi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</a:t>
            </a:r>
            <a:r>
              <a:rPr lang="en-US" dirty="0" err="1"/>
              <a:t>vertikal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alinemen</a:t>
            </a:r>
            <a:r>
              <a:rPr lang="en-US" dirty="0"/>
              <a:t> horizontal yang </a:t>
            </a:r>
            <a:r>
              <a:rPr lang="en-US" dirty="0" err="1"/>
              <a:t>berhimpit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1804220"/>
            <a:ext cx="10187868" cy="46713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32001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1125179" cy="1400530"/>
          </a:xfrm>
        </p:spPr>
        <p:txBody>
          <a:bodyPr>
            <a:noAutofit/>
          </a:bodyPr>
          <a:lstStyle/>
          <a:p>
            <a:r>
              <a:rPr lang="en-US" sz="3400" dirty="0"/>
              <a:t>ILUSTRASI: </a:t>
            </a:r>
            <a:r>
              <a:rPr lang="en-US" sz="3400" dirty="0" err="1"/>
              <a:t>Koordinasi</a:t>
            </a:r>
            <a:r>
              <a:rPr lang="en-US" sz="3400" dirty="0"/>
              <a:t> yang </a:t>
            </a:r>
            <a:r>
              <a:rPr lang="en-US" sz="3400" dirty="0" err="1"/>
              <a:t>harus</a:t>
            </a:r>
            <a:r>
              <a:rPr lang="en-US" sz="3400" dirty="0"/>
              <a:t> </a:t>
            </a:r>
            <a:r>
              <a:rPr lang="en-US" sz="3400" dirty="0" err="1"/>
              <a:t>dihindari</a:t>
            </a:r>
            <a:r>
              <a:rPr lang="en-US" sz="3400" dirty="0"/>
              <a:t>, </a:t>
            </a:r>
            <a:r>
              <a:rPr lang="en-US" sz="3400" dirty="0" err="1"/>
              <a:t>dimana</a:t>
            </a:r>
            <a:r>
              <a:rPr lang="en-US" sz="3400" dirty="0"/>
              <a:t> </a:t>
            </a:r>
            <a:r>
              <a:rPr lang="en-US" sz="3400" dirty="0" err="1"/>
              <a:t>alinemen</a:t>
            </a:r>
            <a:r>
              <a:rPr lang="en-US" sz="3400" dirty="0"/>
              <a:t> </a:t>
            </a:r>
            <a:r>
              <a:rPr lang="en-US" sz="3400" dirty="0" err="1"/>
              <a:t>vertikal</a:t>
            </a:r>
            <a:r>
              <a:rPr lang="en-US" sz="3400" dirty="0"/>
              <a:t> </a:t>
            </a:r>
            <a:r>
              <a:rPr lang="en-US" sz="3400" dirty="0" err="1"/>
              <a:t>menghalangi</a:t>
            </a:r>
            <a:r>
              <a:rPr lang="en-US" sz="3400" dirty="0"/>
              <a:t> </a:t>
            </a:r>
            <a:r>
              <a:rPr lang="en-US" sz="3400" dirty="0" err="1"/>
              <a:t>pandangan</a:t>
            </a:r>
            <a:r>
              <a:rPr lang="en-US" sz="3400" dirty="0"/>
              <a:t> </a:t>
            </a:r>
            <a:r>
              <a:rPr lang="en-US" sz="3400" dirty="0" err="1"/>
              <a:t>pengemudi</a:t>
            </a:r>
            <a:r>
              <a:rPr lang="en-US" sz="3400" dirty="0"/>
              <a:t> </a:t>
            </a:r>
            <a:r>
              <a:rPr lang="en-US" sz="3400" dirty="0" err="1"/>
              <a:t>saat</a:t>
            </a:r>
            <a:r>
              <a:rPr lang="en-US" sz="3400" dirty="0"/>
              <a:t> </a:t>
            </a:r>
            <a:r>
              <a:rPr lang="en-US" sz="3400" dirty="0" err="1"/>
              <a:t>masuk</a:t>
            </a:r>
            <a:r>
              <a:rPr lang="en-US" sz="3400" dirty="0"/>
              <a:t> </a:t>
            </a:r>
            <a:r>
              <a:rPr lang="en-US" sz="3400" dirty="0" err="1"/>
              <a:t>tikungan</a:t>
            </a:r>
            <a:r>
              <a:rPr lang="en-US" sz="3400" dirty="0"/>
              <a:t> </a:t>
            </a:r>
            <a:r>
              <a:rPr lang="en-US" sz="3400" dirty="0" err="1"/>
              <a:t>pertama</a:t>
            </a:r>
            <a:endParaRPr lang="en-US" sz="3400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16" y="2325249"/>
            <a:ext cx="8936988" cy="38455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1202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ILUSTRASI: </a:t>
            </a:r>
            <a:r>
              <a:rPr lang="en-US" sz="2000" dirty="0" err="1"/>
              <a:t>Koordinasi</a:t>
            </a:r>
            <a:r>
              <a:rPr lang="en-US" sz="2000" dirty="0"/>
              <a:t> yang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dihindari</a:t>
            </a:r>
            <a:r>
              <a:rPr lang="en-US" sz="2000" dirty="0"/>
              <a:t>, </a:t>
            </a:r>
            <a:r>
              <a:rPr lang="en-US" sz="2000" dirty="0" err="1"/>
              <a:t>dimana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lurus</a:t>
            </a:r>
            <a:r>
              <a:rPr lang="en-US" sz="2000" dirty="0"/>
              <a:t> </a:t>
            </a:r>
            <a:r>
              <a:rPr lang="en-US" sz="2000" dirty="0" err="1"/>
              <a:t>pandangan</a:t>
            </a:r>
            <a:r>
              <a:rPr lang="en-US" sz="2000" dirty="0"/>
              <a:t> </a:t>
            </a:r>
            <a:r>
              <a:rPr lang="en-US" sz="2000" dirty="0" err="1"/>
              <a:t>pengemudi</a:t>
            </a:r>
            <a:r>
              <a:rPr lang="en-US" sz="2000" dirty="0"/>
              <a:t> </a:t>
            </a:r>
            <a:r>
              <a:rPr lang="en-US" sz="2000" dirty="0" err="1"/>
              <a:t>terhalang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ouncak</a:t>
            </a:r>
            <a:r>
              <a:rPr lang="en-US" sz="2000" dirty="0"/>
              <a:t> </a:t>
            </a:r>
            <a:r>
              <a:rPr lang="en-US" sz="2000" dirty="0" err="1"/>
              <a:t>alinemen</a:t>
            </a:r>
            <a:r>
              <a:rPr lang="en-US" sz="2000" dirty="0"/>
              <a:t> vertical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pengemudi</a:t>
            </a:r>
            <a:r>
              <a:rPr lang="en-US" sz="2000" dirty="0"/>
              <a:t> </a:t>
            </a:r>
            <a:r>
              <a:rPr lang="en-US" sz="2000" dirty="0" err="1"/>
              <a:t>sulit</a:t>
            </a:r>
            <a:r>
              <a:rPr lang="en-US" sz="2000" dirty="0"/>
              <a:t> </a:t>
            </a:r>
            <a:r>
              <a:rPr lang="en-US" sz="2000" dirty="0" err="1"/>
              <a:t>memperkirakan</a:t>
            </a:r>
            <a:r>
              <a:rPr lang="en-US" sz="2000" dirty="0"/>
              <a:t> </a:t>
            </a:r>
            <a:r>
              <a:rPr lang="en-US" sz="2000" dirty="0" err="1"/>
              <a:t>arah</a:t>
            </a:r>
            <a:r>
              <a:rPr lang="en-US" sz="2000" dirty="0"/>
              <a:t> </a:t>
            </a:r>
            <a:r>
              <a:rPr lang="en-US" sz="2000" dirty="0" err="1"/>
              <a:t>alinemen</a:t>
            </a:r>
            <a:r>
              <a:rPr lang="en-US" sz="2000" dirty="0"/>
              <a:t> </a:t>
            </a:r>
            <a:r>
              <a:rPr lang="en-US" sz="2000" dirty="0" err="1"/>
              <a:t>dibalik</a:t>
            </a:r>
            <a:r>
              <a:rPr lang="en-US" sz="2000" dirty="0"/>
              <a:t> </a:t>
            </a:r>
            <a:r>
              <a:rPr lang="en-US" sz="2000" dirty="0" err="1"/>
              <a:t>puncak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endParaRPr lang="en-US" sz="2000" dirty="0"/>
          </a:p>
        </p:txBody>
      </p:sp>
      <p:pic>
        <p:nvPicPr>
          <p:cNvPr id="8" name="Content Placeholder 7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2065867"/>
            <a:ext cx="9203683" cy="42557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33917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defTabSz="457200" rtl="0">
              <a:spcBef>
                <a:spcPct val="0"/>
              </a:spcBef>
            </a:pPr>
            <a:r>
              <a:rPr lang="en-US" sz="3600" b="1" dirty="0" err="1"/>
              <a:t>Pengerjaan</a:t>
            </a:r>
            <a:r>
              <a:rPr lang="en-US" sz="3600" b="1" dirty="0"/>
              <a:t> </a:t>
            </a:r>
            <a:r>
              <a:rPr lang="en-US" sz="3600" b="1" dirty="0" err="1"/>
              <a:t>Perencanaan</a:t>
            </a:r>
            <a:r>
              <a:rPr lang="en-US" sz="3600" b="1" dirty="0"/>
              <a:t> </a:t>
            </a:r>
            <a:r>
              <a:rPr lang="en-US" sz="3600" b="1" dirty="0" err="1"/>
              <a:t>Geometrik</a:t>
            </a:r>
            <a:r>
              <a:rPr lang="en-US" sz="3600" b="1" dirty="0"/>
              <a:t> </a:t>
            </a:r>
            <a:r>
              <a:rPr lang="en-US" sz="3600" b="1" dirty="0" err="1"/>
              <a:t>Jalan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38188" indent="-738188">
              <a:buNone/>
            </a:pPr>
            <a:r>
              <a:rPr lang="en-US" sz="2800" dirty="0"/>
              <a:t>(1) 	</a:t>
            </a:r>
            <a:r>
              <a:rPr lang="en-US" sz="2800" dirty="0" err="1"/>
              <a:t>Melengkapan</a:t>
            </a:r>
            <a:r>
              <a:rPr lang="en-US" sz="2800" dirty="0"/>
              <a:t> data </a:t>
            </a:r>
            <a:r>
              <a:rPr lang="en-US" sz="2800" dirty="0" err="1"/>
              <a:t>dasar</a:t>
            </a:r>
            <a:r>
              <a:rPr lang="en-US" sz="2800" dirty="0"/>
              <a:t>; </a:t>
            </a:r>
          </a:p>
          <a:p>
            <a:pPr marL="738188" indent="-738188">
              <a:buNone/>
            </a:pPr>
            <a:r>
              <a:rPr lang="en-US" sz="2800" dirty="0"/>
              <a:t>(2) 	</a:t>
            </a:r>
            <a:r>
              <a:rPr lang="en-US" sz="2800" dirty="0" err="1"/>
              <a:t>Identifikasi</a:t>
            </a:r>
            <a:r>
              <a:rPr lang="en-US" sz="2800" dirty="0"/>
              <a:t> </a:t>
            </a:r>
            <a:r>
              <a:rPr lang="en-US" sz="2800" dirty="0" err="1"/>
              <a:t>lokasi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; </a:t>
            </a:r>
          </a:p>
          <a:p>
            <a:pPr marL="738188" indent="-738188">
              <a:buNone/>
            </a:pPr>
            <a:r>
              <a:rPr lang="en-US" sz="2800" dirty="0"/>
              <a:t>(3) 	</a:t>
            </a:r>
            <a:r>
              <a:rPr lang="en-US" sz="2800" dirty="0" err="1"/>
              <a:t>Penetapan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; </a:t>
            </a:r>
          </a:p>
          <a:p>
            <a:pPr marL="738188" indent="-738188">
              <a:buNone/>
            </a:pPr>
            <a:r>
              <a:rPr lang="en-US" sz="2800" dirty="0"/>
              <a:t>(4)	</a:t>
            </a:r>
            <a:r>
              <a:rPr lang="en-US" sz="2800" dirty="0" err="1"/>
              <a:t>Penetapan</a:t>
            </a:r>
            <a:r>
              <a:rPr lang="en-US" sz="2800" dirty="0"/>
              <a:t> </a:t>
            </a:r>
            <a:r>
              <a:rPr lang="en-US" sz="2800" dirty="0" err="1"/>
              <a:t>alinemen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yang optimal;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</a:p>
          <a:p>
            <a:pPr marL="738188" indent="-738188">
              <a:buNone/>
            </a:pPr>
            <a:r>
              <a:rPr lang="en-US" sz="2800" dirty="0"/>
              <a:t>(5) 	</a:t>
            </a:r>
            <a:r>
              <a:rPr lang="en-US" sz="2800" dirty="0" err="1"/>
              <a:t>Pengambaran</a:t>
            </a:r>
            <a:r>
              <a:rPr lang="en-US" sz="2800" dirty="0"/>
              <a:t> detail </a:t>
            </a:r>
            <a:r>
              <a:rPr lang="en-US" sz="2800" dirty="0" err="1"/>
              <a:t>perencanaan</a:t>
            </a:r>
            <a:r>
              <a:rPr lang="en-US" sz="2800" dirty="0"/>
              <a:t> </a:t>
            </a:r>
            <a:r>
              <a:rPr lang="en-US" sz="2800" dirty="0" err="1"/>
              <a:t>geometrik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pekerjaan</a:t>
            </a:r>
            <a:r>
              <a:rPr lang="en-US" sz="2800" dirty="0"/>
              <a:t> </a:t>
            </a:r>
            <a:r>
              <a:rPr lang="en-US" sz="2800" dirty="0" err="1"/>
              <a:t>tanah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8250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400" b="1" dirty="0"/>
              <a:t>Data yang </a:t>
            </a:r>
            <a:r>
              <a:rPr lang="en-US" sz="4400" b="1" dirty="0" err="1"/>
              <a:t>dibutuhkan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38" y="1210615"/>
            <a:ext cx="10947043" cy="4587024"/>
          </a:xfrm>
        </p:spPr>
        <p:txBody>
          <a:bodyPr>
            <a:noAutofit/>
          </a:bodyPr>
          <a:lstStyle/>
          <a:p>
            <a:pPr lvl="0"/>
            <a:r>
              <a:rPr lang="en-US" sz="3200" dirty="0"/>
              <a:t>Peta </a:t>
            </a:r>
            <a:r>
              <a:rPr lang="en-US" sz="3200" dirty="0" err="1"/>
              <a:t>topografi</a:t>
            </a:r>
            <a:r>
              <a:rPr lang="en-US" sz="3200" dirty="0"/>
              <a:t> </a:t>
            </a:r>
            <a:r>
              <a:rPr lang="en-US" sz="3200" dirty="0" err="1"/>
              <a:t>berkontur</a:t>
            </a:r>
            <a:r>
              <a:rPr lang="en-US" sz="3200" dirty="0"/>
              <a:t> yang </a:t>
            </a:r>
            <a:r>
              <a:rPr lang="en-US" sz="3200" dirty="0" err="1"/>
              <a:t>akan</a:t>
            </a:r>
            <a:r>
              <a:rPr lang="en-US" sz="3200" dirty="0"/>
              <a:t> </a:t>
            </a:r>
            <a:r>
              <a:rPr lang="en-US" sz="3200" dirty="0" err="1"/>
              <a:t>menjadi</a:t>
            </a:r>
            <a:r>
              <a:rPr lang="en-US" sz="3200" dirty="0"/>
              <a:t> </a:t>
            </a:r>
            <a:r>
              <a:rPr lang="en-US" sz="3200" dirty="0" err="1"/>
              <a:t>peta</a:t>
            </a:r>
            <a:r>
              <a:rPr lang="en-US" sz="3200" dirty="0"/>
              <a:t> </a:t>
            </a:r>
            <a:r>
              <a:rPr lang="en-US" sz="3200" dirty="0" err="1"/>
              <a:t>dasar</a:t>
            </a:r>
            <a:r>
              <a:rPr lang="en-US" sz="3200" dirty="0"/>
              <a:t> </a:t>
            </a:r>
            <a:r>
              <a:rPr lang="en-US" sz="3200" dirty="0" err="1"/>
              <a:t>perencanaan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,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skala</a:t>
            </a:r>
            <a:r>
              <a:rPr lang="en-US" sz="3200" dirty="0"/>
              <a:t>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kecil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1:10.000 (</a:t>
            </a:r>
            <a:r>
              <a:rPr lang="en-US" sz="3200" dirty="0" err="1"/>
              <a:t>skala</a:t>
            </a:r>
            <a:r>
              <a:rPr lang="en-US" sz="3200" dirty="0"/>
              <a:t> yang lain </a:t>
            </a:r>
            <a:r>
              <a:rPr lang="en-US" sz="3200" dirty="0" err="1"/>
              <a:t>misalnya</a:t>
            </a:r>
            <a:r>
              <a:rPr lang="en-US" sz="3200" dirty="0"/>
              <a:t> 1:2.500 </a:t>
            </a:r>
            <a:r>
              <a:rPr lang="en-US" sz="3200" dirty="0" err="1"/>
              <a:t>dan</a:t>
            </a:r>
            <a:r>
              <a:rPr lang="en-US" sz="3200" dirty="0"/>
              <a:t> 1:5.000). </a:t>
            </a:r>
            <a:r>
              <a:rPr lang="en-US" sz="3200" dirty="0" err="1"/>
              <a:t>Perbedaan</a:t>
            </a:r>
            <a:r>
              <a:rPr lang="en-US" sz="3200" dirty="0"/>
              <a:t> </a:t>
            </a:r>
            <a:r>
              <a:rPr lang="en-US" sz="3200" dirty="0" err="1"/>
              <a:t>tinggi</a:t>
            </a:r>
            <a:r>
              <a:rPr lang="en-US" sz="3200" dirty="0"/>
              <a:t> </a:t>
            </a:r>
            <a:r>
              <a:rPr lang="en-US" sz="3200" dirty="0" err="1"/>
              <a:t>setiap</a:t>
            </a:r>
            <a:r>
              <a:rPr lang="en-US" sz="3200" dirty="0"/>
              <a:t> </a:t>
            </a:r>
            <a:r>
              <a:rPr lang="en-US" sz="3200" dirty="0" err="1"/>
              <a:t>garis</a:t>
            </a:r>
            <a:r>
              <a:rPr lang="en-US" sz="3200" dirty="0"/>
              <a:t> </a:t>
            </a:r>
            <a:r>
              <a:rPr lang="en-US" sz="3200" dirty="0" err="1"/>
              <a:t>kontur</a:t>
            </a:r>
            <a:r>
              <a:rPr lang="en-US" sz="3200" dirty="0"/>
              <a:t> </a:t>
            </a:r>
            <a:r>
              <a:rPr lang="en-US" sz="3200" dirty="0" err="1"/>
              <a:t>disarankan</a:t>
            </a:r>
            <a:r>
              <a:rPr lang="en-US" sz="3200" dirty="0"/>
              <a:t>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lebih</a:t>
            </a:r>
            <a:r>
              <a:rPr lang="en-US" sz="3200" dirty="0"/>
              <a:t> 5 meter. </a:t>
            </a:r>
          </a:p>
          <a:p>
            <a:pPr lvl="0"/>
            <a:r>
              <a:rPr lang="en-US" sz="3200" dirty="0"/>
              <a:t>Peta </a:t>
            </a:r>
            <a:r>
              <a:rPr lang="en-US" sz="3200" dirty="0" err="1"/>
              <a:t>geologi</a:t>
            </a:r>
            <a:r>
              <a:rPr lang="en-US" sz="3200" dirty="0"/>
              <a:t> yang </a:t>
            </a:r>
            <a:r>
              <a:rPr lang="en-US" sz="3200" dirty="0" err="1"/>
              <a:t>memuat</a:t>
            </a:r>
            <a:r>
              <a:rPr lang="en-US" sz="3200" dirty="0"/>
              <a:t> </a:t>
            </a:r>
            <a:r>
              <a:rPr lang="en-US" sz="3200" dirty="0" err="1"/>
              <a:t>informasi</a:t>
            </a:r>
            <a:r>
              <a:rPr lang="en-US" sz="3200" dirty="0"/>
              <a:t> </a:t>
            </a:r>
            <a:r>
              <a:rPr lang="en-US" sz="3200" dirty="0" err="1"/>
              <a:t>daerah</a:t>
            </a:r>
            <a:r>
              <a:rPr lang="en-US" sz="3200" dirty="0"/>
              <a:t> </a:t>
            </a:r>
            <a:r>
              <a:rPr lang="en-US" sz="3200" dirty="0" err="1"/>
              <a:t>labil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daerah</a:t>
            </a:r>
            <a:r>
              <a:rPr lang="en-US" sz="3200" dirty="0"/>
              <a:t> </a:t>
            </a:r>
            <a:r>
              <a:rPr lang="en-US" sz="3200" dirty="0" err="1"/>
              <a:t>stabil</a:t>
            </a:r>
            <a:r>
              <a:rPr lang="en-US" sz="3200" dirty="0"/>
              <a:t> </a:t>
            </a:r>
          </a:p>
          <a:p>
            <a:pPr lvl="0"/>
            <a:r>
              <a:rPr lang="en-US" sz="3200" dirty="0"/>
              <a:t>Peta </a:t>
            </a:r>
            <a:r>
              <a:rPr lang="en-US" sz="3200" dirty="0" err="1"/>
              <a:t>tata</a:t>
            </a:r>
            <a:r>
              <a:rPr lang="en-US" sz="3200" dirty="0"/>
              <a:t> </a:t>
            </a:r>
            <a:r>
              <a:rPr lang="en-US" sz="3200" dirty="0" err="1"/>
              <a:t>guna</a:t>
            </a:r>
            <a:r>
              <a:rPr lang="en-US" sz="3200" dirty="0"/>
              <a:t> </a:t>
            </a:r>
            <a:r>
              <a:rPr lang="en-US" sz="3200" dirty="0" err="1"/>
              <a:t>lahan</a:t>
            </a:r>
            <a:r>
              <a:rPr lang="en-US" sz="3200" dirty="0"/>
              <a:t> yang </a:t>
            </a:r>
            <a:r>
              <a:rPr lang="en-US" sz="3200" dirty="0" err="1"/>
              <a:t>memuat</a:t>
            </a:r>
            <a:r>
              <a:rPr lang="en-US" sz="3200" dirty="0"/>
              <a:t> </a:t>
            </a:r>
            <a:r>
              <a:rPr lang="en-US" sz="3200" dirty="0" err="1"/>
              <a:t>informasi</a:t>
            </a:r>
            <a:r>
              <a:rPr lang="en-US" sz="3200" dirty="0"/>
              <a:t> </a:t>
            </a:r>
            <a:r>
              <a:rPr lang="en-US" sz="3200" dirty="0" err="1"/>
              <a:t>ruang</a:t>
            </a:r>
            <a:r>
              <a:rPr lang="en-US" sz="3200" dirty="0"/>
              <a:t> </a:t>
            </a:r>
            <a:r>
              <a:rPr lang="en-US" sz="3200" dirty="0" err="1"/>
              <a:t>peruntukan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. </a:t>
            </a:r>
          </a:p>
          <a:p>
            <a:pPr lvl="0"/>
            <a:r>
              <a:rPr lang="en-US" sz="3200" dirty="0"/>
              <a:t>Peta </a:t>
            </a:r>
            <a:r>
              <a:rPr lang="en-US" sz="3200" dirty="0" err="1"/>
              <a:t>jaringan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 yang </a:t>
            </a:r>
            <a:r>
              <a:rPr lang="en-US" sz="3200" dirty="0" err="1"/>
              <a:t>ada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79904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5" y="609600"/>
            <a:ext cx="10581252" cy="1456267"/>
          </a:xfrm>
        </p:spPr>
        <p:txBody>
          <a:bodyPr/>
          <a:lstStyle/>
          <a:p>
            <a:r>
              <a:rPr lang="en-US" dirty="0"/>
              <a:t>Peta </a:t>
            </a:r>
            <a:r>
              <a:rPr lang="en-US" dirty="0" err="1"/>
              <a:t>Kontur</a:t>
            </a:r>
            <a:endParaRPr lang="en-US" dirty="0"/>
          </a:p>
        </p:txBody>
      </p:sp>
      <p:pic>
        <p:nvPicPr>
          <p:cNvPr id="2050" name="Picture 2" descr="https://gempalaman4jakarta.files.wordpress.com/2009/01/untitled.jpg?w=49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481" y="427263"/>
            <a:ext cx="7018987" cy="607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4704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01733"/>
            <a:ext cx="10131425" cy="1456267"/>
          </a:xfrm>
        </p:spPr>
        <p:txBody>
          <a:bodyPr/>
          <a:lstStyle/>
          <a:p>
            <a:r>
              <a:rPr lang="en-US" dirty="0"/>
              <a:t>PETA TOPOGRAFI</a:t>
            </a:r>
          </a:p>
        </p:txBody>
      </p:sp>
      <p:pic>
        <p:nvPicPr>
          <p:cNvPr id="3074" name="Picture 2" descr="http://3.bp.blogspot.com/-p5raLwW0ijc/TdxszvfIiaI/AAAAAAAAATw/-AzETxcaqHc/s1600/g.+agung+bali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261" y="218942"/>
            <a:ext cx="8732838" cy="522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6214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PETA GEOLOGI</a:t>
            </a:r>
          </a:p>
        </p:txBody>
      </p:sp>
      <p:pic>
        <p:nvPicPr>
          <p:cNvPr id="4098" name="Picture 2" descr="http://www.dephut.go.id/uploads/INFORMASI/BPKH/Banjarbaru/OPEN/Peta_Geologi/IMAG00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766" y="0"/>
            <a:ext cx="571938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5614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375" y="274749"/>
            <a:ext cx="10131425" cy="570271"/>
          </a:xfrm>
        </p:spPr>
        <p:txBody>
          <a:bodyPr>
            <a:normAutofit fontScale="90000"/>
          </a:bodyPr>
          <a:lstStyle/>
          <a:p>
            <a:r>
              <a:rPr lang="en-US" dirty="0"/>
              <a:t>PETA LAND USE</a:t>
            </a:r>
          </a:p>
        </p:txBody>
      </p:sp>
      <p:pic>
        <p:nvPicPr>
          <p:cNvPr id="5122" name="Picture 2" descr="http://1.bp.blogspot.com/-TWyS_xWXGfU/T5kR7rQHxzI/AAAAAAAAAE8/JVSI4vntBl8/s1600/desa+gunung+tida+%28penggunaan+lahan%2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39" y="975402"/>
            <a:ext cx="9746184" cy="549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9329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JARINGAN JALAN</a:t>
            </a:r>
          </a:p>
        </p:txBody>
      </p:sp>
      <p:pic>
        <p:nvPicPr>
          <p:cNvPr id="6146" name="Picture 2" descr="http://3.bp.blogspot.com/-99_3PpVQhis/Tnmk8bEYRyI/AAAAAAAAAFI/neTP6tRJzck/s400/JLN+tnpa+warna+RW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546" y="1228427"/>
            <a:ext cx="6970712" cy="538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0925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4000" b="1" dirty="0" err="1"/>
              <a:t>Identifikasi</a:t>
            </a:r>
            <a:r>
              <a:rPr lang="en-US" sz="4000" b="1" dirty="0"/>
              <a:t> </a:t>
            </a:r>
            <a:r>
              <a:rPr lang="en-US" sz="4000" b="1" dirty="0" err="1"/>
              <a:t>Lokasi</a:t>
            </a:r>
            <a:r>
              <a:rPr lang="en-US" sz="4000" b="1" dirty="0"/>
              <a:t> </a:t>
            </a:r>
            <a:r>
              <a:rPr lang="en-US" sz="4000" b="1" dirty="0" err="1"/>
              <a:t>Jalan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2" y="2142067"/>
            <a:ext cx="5921476" cy="3649133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US" sz="3200" dirty="0" err="1"/>
              <a:t>Kelas</a:t>
            </a:r>
            <a:r>
              <a:rPr lang="en-US" sz="3200" dirty="0"/>
              <a:t> </a:t>
            </a:r>
            <a:r>
              <a:rPr lang="en-US" sz="3200" dirty="0" err="1"/>
              <a:t>medan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; </a:t>
            </a:r>
          </a:p>
          <a:p>
            <a:pPr lvl="0"/>
            <a:r>
              <a:rPr lang="en-US" sz="3200" dirty="0" err="1"/>
              <a:t>Titik</a:t>
            </a:r>
            <a:r>
              <a:rPr lang="en-US" sz="3200" dirty="0"/>
              <a:t> </a:t>
            </a:r>
            <a:r>
              <a:rPr lang="en-US" sz="3200" dirty="0" err="1"/>
              <a:t>awal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akhir</a:t>
            </a:r>
            <a:r>
              <a:rPr lang="en-US" sz="3200" dirty="0"/>
              <a:t> </a:t>
            </a:r>
            <a:r>
              <a:rPr lang="en-US" sz="3200" dirty="0" err="1"/>
              <a:t>perencanaan</a:t>
            </a:r>
            <a:r>
              <a:rPr lang="en-US" sz="3200" dirty="0"/>
              <a:t>;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</a:p>
          <a:p>
            <a:pPr lvl="0"/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peta</a:t>
            </a:r>
            <a:r>
              <a:rPr lang="en-US" sz="3200" dirty="0"/>
              <a:t> </a:t>
            </a:r>
            <a:r>
              <a:rPr lang="en-US" sz="3200" dirty="0" err="1"/>
              <a:t>dasar</a:t>
            </a:r>
            <a:r>
              <a:rPr lang="en-US" sz="3200" dirty="0"/>
              <a:t> </a:t>
            </a:r>
            <a:r>
              <a:rPr lang="en-US" sz="3200" dirty="0" err="1"/>
              <a:t>perencanaan</a:t>
            </a:r>
            <a:r>
              <a:rPr lang="en-US" sz="3200" dirty="0"/>
              <a:t>, </a:t>
            </a:r>
            <a:r>
              <a:rPr lang="en-US" sz="3200" dirty="0" err="1"/>
              <a:t>identifikasi</a:t>
            </a:r>
            <a:r>
              <a:rPr lang="en-US" sz="3200" dirty="0"/>
              <a:t> </a:t>
            </a:r>
            <a:r>
              <a:rPr lang="en-US" sz="3200" dirty="0" err="1"/>
              <a:t>daerah-daerah</a:t>
            </a:r>
            <a:r>
              <a:rPr lang="en-US" sz="3200" dirty="0"/>
              <a:t> yang </a:t>
            </a:r>
            <a:r>
              <a:rPr lang="en-US" sz="3200" dirty="0" err="1"/>
              <a:t>layak</a:t>
            </a:r>
            <a:r>
              <a:rPr lang="en-US" sz="3200" dirty="0"/>
              <a:t> </a:t>
            </a:r>
            <a:r>
              <a:rPr lang="en-US" sz="3200" dirty="0" err="1"/>
              <a:t>dilintasi</a:t>
            </a:r>
            <a:r>
              <a:rPr lang="en-US" sz="3200" dirty="0"/>
              <a:t> </a:t>
            </a:r>
            <a:r>
              <a:rPr lang="en-US" sz="3200" dirty="0" err="1"/>
              <a:t>jalan</a:t>
            </a:r>
            <a:r>
              <a:rPr lang="en-US" sz="3200" dirty="0"/>
              <a:t> </a:t>
            </a:r>
            <a:r>
              <a:rPr lang="en-US" sz="3200" dirty="0" err="1"/>
              <a:t>berdasarkan</a:t>
            </a:r>
            <a:r>
              <a:rPr lang="en-US" sz="3200" dirty="0"/>
              <a:t> </a:t>
            </a:r>
            <a:r>
              <a:rPr lang="en-US" sz="3200" dirty="0" err="1"/>
              <a:t>struktur</a:t>
            </a:r>
            <a:r>
              <a:rPr lang="en-US" sz="3200" dirty="0"/>
              <a:t> </a:t>
            </a:r>
            <a:r>
              <a:rPr lang="en-US" sz="3200" dirty="0" err="1"/>
              <a:t>mekanik</a:t>
            </a:r>
            <a:r>
              <a:rPr lang="en-US" sz="3200" dirty="0"/>
              <a:t> </a:t>
            </a:r>
            <a:r>
              <a:rPr lang="en-US" sz="3200" dirty="0" err="1"/>
              <a:t>tanah</a:t>
            </a:r>
            <a:r>
              <a:rPr lang="en-US" sz="3200" dirty="0"/>
              <a:t>, </a:t>
            </a:r>
            <a:r>
              <a:rPr lang="en-US" sz="3200" dirty="0" err="1"/>
              <a:t>struktur</a:t>
            </a:r>
            <a:r>
              <a:rPr lang="en-US" sz="3200" dirty="0"/>
              <a:t> </a:t>
            </a:r>
            <a:r>
              <a:rPr lang="en-US" sz="3200" dirty="0" err="1"/>
              <a:t>geologi</a:t>
            </a:r>
            <a:r>
              <a:rPr lang="en-US" sz="3200" dirty="0"/>
              <a:t>,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pertimbangan</a:t>
            </a:r>
            <a:r>
              <a:rPr lang="en-US" sz="3200" dirty="0"/>
              <a:t> </a:t>
            </a:r>
            <a:r>
              <a:rPr lang="en-US" sz="3200" dirty="0" err="1"/>
              <a:t>pertimbangan</a:t>
            </a:r>
            <a:r>
              <a:rPr lang="en-US" sz="3200" dirty="0"/>
              <a:t> </a:t>
            </a:r>
            <a:r>
              <a:rPr lang="en-US" sz="3200" dirty="0" err="1"/>
              <a:t>lainnya</a:t>
            </a:r>
            <a:r>
              <a:rPr lang="en-US" sz="3200" dirty="0"/>
              <a:t> yang </a:t>
            </a:r>
            <a:r>
              <a:rPr lang="en-US" sz="3200" dirty="0" err="1"/>
              <a:t>dianggap</a:t>
            </a:r>
            <a:r>
              <a:rPr lang="en-US" sz="3200" dirty="0"/>
              <a:t> </a:t>
            </a:r>
            <a:r>
              <a:rPr lang="en-US" sz="3200" dirty="0" err="1"/>
              <a:t>perlu</a:t>
            </a:r>
            <a:r>
              <a:rPr lang="en-US" sz="3200" dirty="0"/>
              <a:t>.</a:t>
            </a:r>
          </a:p>
        </p:txBody>
      </p:sp>
      <p:pic>
        <p:nvPicPr>
          <p:cNvPr id="7170" name="Picture 2" descr="https://melalinusantara.files.wordpress.com/2014/05/suk_0083-copy1.jpg?w=9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450" y="0"/>
            <a:ext cx="5162550" cy="341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tud5.files.wordpress.com/2012/07/analisis-topograf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450" y="3286125"/>
            <a:ext cx="516255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6572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3600" b="1" dirty="0" err="1"/>
              <a:t>Kriteria</a:t>
            </a:r>
            <a:r>
              <a:rPr lang="en-US" sz="3600" b="1" dirty="0"/>
              <a:t> </a:t>
            </a:r>
            <a:r>
              <a:rPr lang="en-US" sz="3600" b="1" dirty="0" err="1"/>
              <a:t>Perencanaan</a:t>
            </a:r>
            <a:r>
              <a:rPr lang="en-US" sz="3600" b="1" dirty="0"/>
              <a:t> </a:t>
            </a:r>
            <a:r>
              <a:rPr lang="en-US" sz="3600" b="1" dirty="0" err="1"/>
              <a:t>Geometrik</a:t>
            </a: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lvl="0"/>
                <a:r>
                  <a:rPr lang="en-US" sz="3600" dirty="0" err="1"/>
                  <a:t>Tetapkan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ditetapkan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klasifikasi</a:t>
                </a:r>
                <a:r>
                  <a:rPr lang="en-US" sz="3600" dirty="0"/>
                  <a:t> </a:t>
                </a:r>
                <a:r>
                  <a:rPr lang="en-US" sz="3600" dirty="0" err="1"/>
                  <a:t>menurut</a:t>
                </a:r>
                <a:r>
                  <a:rPr lang="en-US" sz="3600" dirty="0"/>
                  <a:t> </a:t>
                </a:r>
                <a:r>
                  <a:rPr lang="en-US" sz="3600" dirty="0" err="1"/>
                  <a:t>fungsi</a:t>
                </a:r>
                <a:r>
                  <a:rPr lang="en-US" sz="3600" dirty="0"/>
                  <a:t> </a:t>
                </a:r>
                <a:r>
                  <a:rPr lang="en-US" sz="3600" dirty="0" err="1"/>
                  <a:t>jalan</a:t>
                </a:r>
                <a:r>
                  <a:rPr lang="en-US" sz="3600" dirty="0"/>
                  <a:t>;</a:t>
                </a:r>
              </a:p>
              <a:p>
                <a:pPr lvl="0"/>
                <a:r>
                  <a:rPr lang="en-US" sz="3600" dirty="0" err="1"/>
                  <a:t>Kendaraan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Rencana</a:t>
                </a:r>
                <a:r>
                  <a:rPr lang="en-US" sz="3600" dirty="0"/>
                  <a:t> </a:t>
                </a:r>
              </a:p>
              <a:p>
                <a:pPr lvl="0"/>
                <a:r>
                  <a:rPr lang="en-US" sz="3600" dirty="0"/>
                  <a:t>VLHR </a:t>
                </a:r>
                <a:r>
                  <a:rPr lang="en-US" sz="3600" dirty="0" err="1"/>
                  <a:t>dan</a:t>
                </a:r>
                <a:r>
                  <a:rPr lang="en-US" sz="3600" dirty="0"/>
                  <a:t> VJR </a:t>
                </a:r>
              </a:p>
              <a:p>
                <a:r>
                  <a:rPr lang="en-US" sz="3600" dirty="0" err="1"/>
                  <a:t>Kecepatan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Rencana</a:t>
                </a:r>
                <a:r>
                  <a:rPr lang="en-US" sz="36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686" b="-5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15462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879987"/>
          </a:xfrm>
        </p:spPr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3200" b="1" dirty="0" err="1"/>
              <a:t>Penentuan</a:t>
            </a:r>
            <a:r>
              <a:rPr lang="en-US" sz="3200" b="1" dirty="0"/>
              <a:t> </a:t>
            </a:r>
            <a:r>
              <a:rPr lang="en-US" sz="3200" b="1" dirty="0" err="1"/>
              <a:t>Alinemen</a:t>
            </a:r>
            <a:r>
              <a:rPr lang="en-US" sz="3200" b="1" dirty="0"/>
              <a:t> </a:t>
            </a:r>
            <a:r>
              <a:rPr lang="en-US" sz="3200" b="1" dirty="0" err="1"/>
              <a:t>Jalan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0196" y="1353341"/>
            <a:ext cx="10840790" cy="5305036"/>
          </a:xfrm>
        </p:spPr>
        <p:txBody>
          <a:bodyPr>
            <a:noAutofit/>
          </a:bodyPr>
          <a:lstStyle/>
          <a:p>
            <a:pPr marL="285750" lvl="3" indent="-285750"/>
            <a:r>
              <a:rPr lang="en-US" sz="2400" b="1" i="1" dirty="0" err="1"/>
              <a:t>Penentuan</a:t>
            </a:r>
            <a:r>
              <a:rPr lang="en-US" sz="2400" b="1" i="1" dirty="0"/>
              <a:t> </a:t>
            </a:r>
            <a:r>
              <a:rPr lang="en-US" sz="2400" b="1" i="1" dirty="0" err="1"/>
              <a:t>Alinemen</a:t>
            </a:r>
            <a:r>
              <a:rPr lang="en-US" sz="2400" b="1" i="1" dirty="0"/>
              <a:t> Horizontal</a:t>
            </a:r>
          </a:p>
          <a:p>
            <a:pPr lvl="1"/>
            <a:r>
              <a:rPr lang="en-US" sz="2400" dirty="0" err="1"/>
              <a:t>Jari</a:t>
            </a:r>
            <a:r>
              <a:rPr lang="en-US" sz="2400" dirty="0"/>
              <a:t> </a:t>
            </a:r>
            <a:r>
              <a:rPr lang="en-US" sz="2400" dirty="0" err="1"/>
              <a:t>jari</a:t>
            </a:r>
            <a:r>
              <a:rPr lang="en-US" sz="2400" dirty="0"/>
              <a:t> minimum </a:t>
            </a:r>
            <a:r>
              <a:rPr lang="en-US" sz="2400" dirty="0" err="1"/>
              <a:t>lengkung</a:t>
            </a:r>
            <a:r>
              <a:rPr lang="en-US" sz="2400" dirty="0"/>
              <a:t> horizontal; </a:t>
            </a:r>
          </a:p>
          <a:p>
            <a:pPr lvl="1"/>
            <a:r>
              <a:rPr lang="en-US" sz="2400" dirty="0" err="1"/>
              <a:t>Kelandaian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</a:t>
            </a:r>
            <a:r>
              <a:rPr lang="en-US" sz="2400" dirty="0" err="1"/>
              <a:t>maksimum</a:t>
            </a:r>
            <a:r>
              <a:rPr lang="en-US" sz="2400" dirty="0"/>
              <a:t>; </a:t>
            </a:r>
          </a:p>
          <a:p>
            <a:pPr lvl="1"/>
            <a:r>
              <a:rPr lang="en-US" sz="2400" dirty="0" err="1"/>
              <a:t>Panjang</a:t>
            </a:r>
            <a:r>
              <a:rPr lang="en-US" sz="2400" dirty="0"/>
              <a:t> </a:t>
            </a:r>
            <a:r>
              <a:rPr lang="en-US" sz="2400" dirty="0" err="1"/>
              <a:t>maksimum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yang </a:t>
            </a:r>
            <a:r>
              <a:rPr lang="en-US" sz="2400" dirty="0" err="1"/>
              <a:t>lurus</a:t>
            </a:r>
            <a:r>
              <a:rPr lang="en-US" sz="2400" dirty="0"/>
              <a:t>;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</a:p>
          <a:p>
            <a:pPr lvl="1"/>
            <a:r>
              <a:rPr lang="en-US" sz="2400" dirty="0" err="1"/>
              <a:t>Jarak</a:t>
            </a:r>
            <a:r>
              <a:rPr lang="en-US" sz="2400" dirty="0"/>
              <a:t> </a:t>
            </a:r>
            <a:r>
              <a:rPr lang="en-US" sz="2400" dirty="0" err="1"/>
              <a:t>pandang</a:t>
            </a:r>
            <a:r>
              <a:rPr lang="en-US" sz="2400" dirty="0"/>
              <a:t> </a:t>
            </a:r>
            <a:r>
              <a:rPr lang="en-US" sz="2400" dirty="0" err="1"/>
              <a:t>henti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jarak</a:t>
            </a:r>
            <a:r>
              <a:rPr lang="en-US" sz="2400" dirty="0"/>
              <a:t> </a:t>
            </a:r>
            <a:r>
              <a:rPr lang="en-US" sz="2400" dirty="0" err="1"/>
              <a:t>pandang</a:t>
            </a:r>
            <a:r>
              <a:rPr lang="en-US" sz="2400" dirty="0"/>
              <a:t> </a:t>
            </a:r>
            <a:r>
              <a:rPr lang="en-US" sz="2400" dirty="0" err="1"/>
              <a:t>mendahului</a:t>
            </a:r>
            <a:r>
              <a:rPr lang="en-US" sz="2400" dirty="0"/>
              <a:t>. </a:t>
            </a:r>
          </a:p>
          <a:p>
            <a:pPr marL="285750" lvl="3" indent="-285750"/>
            <a:r>
              <a:rPr lang="en-US" sz="2400" b="1" i="1" dirty="0" err="1"/>
              <a:t>Penentuan</a:t>
            </a:r>
            <a:r>
              <a:rPr lang="en-US" sz="2400" b="1" i="1" dirty="0"/>
              <a:t> </a:t>
            </a:r>
            <a:r>
              <a:rPr lang="en-US" sz="2400" b="1" i="1" dirty="0" err="1"/>
              <a:t>Alinemen</a:t>
            </a:r>
            <a:r>
              <a:rPr lang="en-US" sz="2400" b="1" i="1" dirty="0"/>
              <a:t> </a:t>
            </a:r>
            <a:r>
              <a:rPr lang="en-US" sz="2400" b="1" i="1" dirty="0" err="1"/>
              <a:t>Vetikal</a:t>
            </a:r>
            <a:endParaRPr lang="en-US" sz="2400" b="1" i="1" dirty="0"/>
          </a:p>
          <a:p>
            <a:pPr lvl="1"/>
            <a:r>
              <a:rPr lang="en-US" sz="2400" dirty="0" err="1"/>
              <a:t>Jari</a:t>
            </a:r>
            <a:r>
              <a:rPr lang="en-US" sz="2400" dirty="0"/>
              <a:t> </a:t>
            </a:r>
            <a:r>
              <a:rPr lang="en-US" sz="2400" dirty="0" err="1"/>
              <a:t>jari</a:t>
            </a:r>
            <a:r>
              <a:rPr lang="en-US" sz="2400" dirty="0"/>
              <a:t> </a:t>
            </a:r>
            <a:r>
              <a:rPr lang="en-US" sz="2400" dirty="0" err="1"/>
              <a:t>lengkung</a:t>
            </a:r>
            <a:r>
              <a:rPr lang="en-US" sz="2400" dirty="0"/>
              <a:t> </a:t>
            </a:r>
            <a:r>
              <a:rPr lang="en-US" sz="2400" dirty="0" err="1"/>
              <a:t>vertikal</a:t>
            </a:r>
            <a:r>
              <a:rPr lang="en-US" sz="2400" dirty="0"/>
              <a:t> minimum;</a:t>
            </a:r>
          </a:p>
          <a:p>
            <a:pPr lvl="1"/>
            <a:r>
              <a:rPr lang="en-US" sz="2400" dirty="0" err="1"/>
              <a:t>Kelandaian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</a:t>
            </a:r>
            <a:r>
              <a:rPr lang="en-US" sz="2400" dirty="0" err="1"/>
              <a:t>maksimum</a:t>
            </a:r>
            <a:r>
              <a:rPr lang="en-US" sz="2400" dirty="0"/>
              <a:t>;</a:t>
            </a:r>
          </a:p>
          <a:p>
            <a:pPr lvl="1"/>
            <a:r>
              <a:rPr lang="en-US" sz="2400" dirty="0" err="1"/>
              <a:t>Panjang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kelandaian</a:t>
            </a:r>
            <a:r>
              <a:rPr lang="en-US" sz="2400" dirty="0"/>
              <a:t> </a:t>
            </a:r>
            <a:r>
              <a:rPr lang="en-US" sz="2400" dirty="0" err="1"/>
              <a:t>tertentu</a:t>
            </a:r>
            <a:r>
              <a:rPr lang="en-US" sz="2400" dirty="0"/>
              <a:t> yang </a:t>
            </a:r>
            <a:r>
              <a:rPr lang="en-US" sz="2400" dirty="0" err="1"/>
              <a:t>membutuhkan</a:t>
            </a:r>
            <a:r>
              <a:rPr lang="en-US" sz="2400" dirty="0"/>
              <a:t> </a:t>
            </a:r>
            <a:r>
              <a:rPr lang="en-US" sz="2400" dirty="0" err="1"/>
              <a:t>lajur</a:t>
            </a:r>
            <a:r>
              <a:rPr lang="en-US" sz="2400" dirty="0"/>
              <a:t> </a:t>
            </a:r>
            <a:r>
              <a:rPr lang="en-US" sz="2400" dirty="0" err="1"/>
              <a:t>pendakian</a:t>
            </a:r>
            <a:r>
              <a:rPr lang="en-US" sz="2400" dirty="0"/>
              <a:t>;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</a:p>
          <a:p>
            <a:pPr lvl="1"/>
            <a:r>
              <a:rPr lang="en-US" sz="2400" dirty="0" err="1"/>
              <a:t>Jarak</a:t>
            </a:r>
            <a:r>
              <a:rPr lang="en-US" sz="2400" dirty="0"/>
              <a:t> </a:t>
            </a:r>
            <a:r>
              <a:rPr lang="en-US" sz="2400" dirty="0" err="1"/>
              <a:t>pandang</a:t>
            </a:r>
            <a:r>
              <a:rPr lang="en-US" sz="2400" dirty="0"/>
              <a:t> </a:t>
            </a:r>
            <a:r>
              <a:rPr lang="en-US" sz="2400" dirty="0" err="1"/>
              <a:t>henti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jarak</a:t>
            </a:r>
            <a:r>
              <a:rPr lang="en-US" sz="2400" dirty="0"/>
              <a:t> </a:t>
            </a:r>
            <a:r>
              <a:rPr lang="en-US" sz="2400" dirty="0" err="1"/>
              <a:t>pandang</a:t>
            </a:r>
            <a:r>
              <a:rPr lang="en-US" sz="2400" dirty="0"/>
              <a:t> </a:t>
            </a:r>
            <a:r>
              <a:rPr lang="en-US" sz="2400" dirty="0" err="1"/>
              <a:t>mendahului</a:t>
            </a:r>
            <a:r>
              <a:rPr lang="en-US" sz="2400" dirty="0"/>
              <a:t>. </a:t>
            </a:r>
            <a:endParaRPr lang="en-US" sz="2400" b="1" i="1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583578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4000" b="1" i="1" dirty="0" err="1"/>
              <a:t>Potongan</a:t>
            </a:r>
            <a:r>
              <a:rPr lang="en-US" sz="4000" b="1" i="1" dirty="0"/>
              <a:t> </a:t>
            </a:r>
            <a:r>
              <a:rPr lang="en-US" sz="4000" b="1" i="1" dirty="0" err="1"/>
              <a:t>Melintang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3600" dirty="0" err="1"/>
              <a:t>Lebar</a:t>
            </a:r>
            <a:r>
              <a:rPr lang="en-US" sz="3600" dirty="0"/>
              <a:t> </a:t>
            </a:r>
            <a:r>
              <a:rPr lang="en-US" sz="3600" dirty="0" err="1"/>
              <a:t>lajur</a:t>
            </a:r>
            <a:r>
              <a:rPr lang="en-US" sz="3600" dirty="0"/>
              <a:t>, </a:t>
            </a:r>
            <a:r>
              <a:rPr lang="en-US" sz="3600" dirty="0" err="1"/>
              <a:t>lebar</a:t>
            </a:r>
            <a:r>
              <a:rPr lang="en-US" sz="3600" dirty="0"/>
              <a:t> </a:t>
            </a:r>
            <a:r>
              <a:rPr lang="en-US" sz="3600" dirty="0" err="1"/>
              <a:t>jalur</a:t>
            </a:r>
            <a:r>
              <a:rPr lang="en-US" sz="3600" dirty="0"/>
              <a:t>,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lebar</a:t>
            </a:r>
            <a:r>
              <a:rPr lang="en-US" sz="3600" dirty="0"/>
              <a:t> </a:t>
            </a:r>
            <a:r>
              <a:rPr lang="en-US" sz="3600" dirty="0" err="1"/>
              <a:t>bahu</a:t>
            </a:r>
            <a:r>
              <a:rPr lang="en-US" sz="3600" dirty="0"/>
              <a:t> </a:t>
            </a:r>
            <a:r>
              <a:rPr lang="en-US" sz="3600" dirty="0" err="1"/>
              <a:t>jalan</a:t>
            </a:r>
            <a:r>
              <a:rPr lang="en-US" sz="3600" dirty="0"/>
              <a:t>; </a:t>
            </a:r>
          </a:p>
          <a:p>
            <a:pPr lvl="0"/>
            <a:r>
              <a:rPr lang="en-US" sz="3600" dirty="0" err="1"/>
              <a:t>Pelebaran</a:t>
            </a:r>
            <a:r>
              <a:rPr lang="en-US" sz="3600" dirty="0"/>
              <a:t> </a:t>
            </a:r>
            <a:r>
              <a:rPr lang="en-US" sz="3600" dirty="0" err="1"/>
              <a:t>jalan</a:t>
            </a:r>
            <a:r>
              <a:rPr lang="en-US" sz="3600" dirty="0"/>
              <a:t> di </a:t>
            </a:r>
            <a:r>
              <a:rPr lang="en-US" sz="3600" dirty="0" err="1"/>
              <a:t>tikungan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setiap</a:t>
            </a:r>
            <a:r>
              <a:rPr lang="en-US" sz="3600" dirty="0"/>
              <a:t> </a:t>
            </a:r>
            <a:r>
              <a:rPr lang="en-US" sz="3600" dirty="0" err="1"/>
              <a:t>tikungan</a:t>
            </a:r>
            <a:r>
              <a:rPr lang="en-US" sz="3600" dirty="0"/>
              <a:t>;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</a:p>
          <a:p>
            <a:pPr lvl="0"/>
            <a:r>
              <a:rPr lang="en-US" sz="3600" dirty="0" err="1"/>
              <a:t>Damaja</a:t>
            </a:r>
            <a:r>
              <a:rPr lang="en-US" sz="3600" dirty="0"/>
              <a:t>, </a:t>
            </a:r>
            <a:r>
              <a:rPr lang="en-US" sz="3600" dirty="0" err="1"/>
              <a:t>Damija</a:t>
            </a:r>
            <a:r>
              <a:rPr lang="en-US" sz="3600" dirty="0"/>
              <a:t>,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Dawasja</a:t>
            </a:r>
            <a:endParaRPr lang="en-US" sz="3600" dirty="0"/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08329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3" algn="l" defTabSz="457200" rtl="0">
              <a:spcBef>
                <a:spcPct val="0"/>
              </a:spcBef>
            </a:pPr>
            <a:r>
              <a:rPr lang="en-US" sz="3600" b="1" dirty="0" err="1"/>
              <a:t>Penentuan</a:t>
            </a:r>
            <a:r>
              <a:rPr lang="en-US" sz="3600" b="1" dirty="0"/>
              <a:t> </a:t>
            </a:r>
            <a:r>
              <a:rPr lang="en-US" sz="3600" b="1" dirty="0" err="1"/>
              <a:t>Alinemen</a:t>
            </a:r>
            <a:r>
              <a:rPr lang="en-US" sz="3600" b="1" dirty="0"/>
              <a:t> yang Optimal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825" y="1138518"/>
            <a:ext cx="11015707" cy="4195481"/>
          </a:xfrm>
        </p:spPr>
        <p:txBody>
          <a:bodyPr>
            <a:noAutofit/>
          </a:bodyPr>
          <a:lstStyle/>
          <a:p>
            <a:pPr lvl="0"/>
            <a:r>
              <a:rPr lang="en-US" sz="2800" dirty="0" err="1"/>
              <a:t>Alinemen</a:t>
            </a:r>
            <a:r>
              <a:rPr lang="en-US" sz="2800" dirty="0"/>
              <a:t> </a:t>
            </a:r>
            <a:r>
              <a:rPr lang="en-US" sz="2800" dirty="0" err="1"/>
              <a:t>terpendek</a:t>
            </a:r>
            <a:r>
              <a:rPr lang="en-US" sz="2800" dirty="0"/>
              <a:t>; </a:t>
            </a:r>
          </a:p>
          <a:p>
            <a:pPr lvl="0"/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dipenuhi</a:t>
            </a:r>
            <a:r>
              <a:rPr lang="en-US" sz="2800" dirty="0"/>
              <a:t>. </a:t>
            </a:r>
            <a:r>
              <a:rPr lang="en-US" sz="2800" dirty="0" err="1"/>
              <a:t>Jika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ada</a:t>
            </a:r>
            <a:r>
              <a:rPr lang="en-US" sz="2800" dirty="0"/>
              <a:t> </a:t>
            </a:r>
            <a:r>
              <a:rPr lang="en-US" sz="2800" dirty="0" err="1"/>
              <a:t>alternatif</a:t>
            </a:r>
            <a:r>
              <a:rPr lang="en-US" sz="2800" dirty="0"/>
              <a:t> </a:t>
            </a:r>
            <a:r>
              <a:rPr lang="en-US" sz="2800" dirty="0" err="1"/>
              <a:t>alinemen</a:t>
            </a:r>
            <a:r>
              <a:rPr lang="en-US" sz="2800" dirty="0"/>
              <a:t> yang </a:t>
            </a:r>
            <a:r>
              <a:rPr lang="en-US" sz="2800" dirty="0" err="1"/>
              <a:t>memenuhi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,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kriteria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dirubah</a:t>
            </a:r>
            <a:r>
              <a:rPr lang="en-US" sz="2800" dirty="0"/>
              <a:t>; </a:t>
            </a:r>
          </a:p>
          <a:p>
            <a:pPr lvl="0"/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pekerjaan</a:t>
            </a:r>
            <a:r>
              <a:rPr lang="en-US" sz="2800" dirty="0"/>
              <a:t> </a:t>
            </a:r>
            <a:r>
              <a:rPr lang="en-US" sz="2800" dirty="0" err="1"/>
              <a:t>tanah</a:t>
            </a:r>
            <a:r>
              <a:rPr lang="en-US" sz="2800" dirty="0"/>
              <a:t> yang paling </a:t>
            </a:r>
            <a:r>
              <a:rPr lang="en-US" sz="2800" dirty="0" err="1"/>
              <a:t>sedikit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paling </a:t>
            </a:r>
            <a:r>
              <a:rPr lang="en-US" sz="2800" dirty="0" err="1"/>
              <a:t>murah</a:t>
            </a:r>
            <a:r>
              <a:rPr lang="en-US" sz="2800" dirty="0"/>
              <a:t>. Yang </a:t>
            </a:r>
            <a:r>
              <a:rPr lang="en-US" sz="2800" dirty="0" err="1"/>
              <a:t>dimaksud</a:t>
            </a:r>
            <a:r>
              <a:rPr lang="en-US" sz="2800" dirty="0"/>
              <a:t> </a:t>
            </a:r>
            <a:r>
              <a:rPr lang="en-US" sz="2800" dirty="0" err="1"/>
              <a:t>pekerjaan</a:t>
            </a:r>
            <a:r>
              <a:rPr lang="en-US" sz="2800" dirty="0"/>
              <a:t> </a:t>
            </a:r>
            <a:r>
              <a:rPr lang="en-US" sz="2800" dirty="0" err="1"/>
              <a:t>tanah</a:t>
            </a:r>
            <a:r>
              <a:rPr lang="en-US" sz="2800" dirty="0"/>
              <a:t> di </a:t>
            </a:r>
            <a:r>
              <a:rPr lang="en-US" sz="2800" dirty="0" err="1"/>
              <a:t>sini</a:t>
            </a:r>
            <a:r>
              <a:rPr lang="en-US" sz="2800" dirty="0"/>
              <a:t> </a:t>
            </a:r>
            <a:r>
              <a:rPr lang="en-US" sz="2800" dirty="0" err="1"/>
              <a:t>melingkupi</a:t>
            </a:r>
            <a:r>
              <a:rPr lang="en-US" sz="2800" dirty="0"/>
              <a:t> volume </a:t>
            </a:r>
            <a:r>
              <a:rPr lang="en-US" sz="2800" dirty="0" err="1"/>
              <a:t>galian</a:t>
            </a:r>
            <a:r>
              <a:rPr lang="en-US" sz="2800" dirty="0"/>
              <a:t>, volume </a:t>
            </a:r>
            <a:r>
              <a:rPr lang="en-US" sz="2800" dirty="0" err="1"/>
              <a:t>timbunan</a:t>
            </a:r>
            <a:r>
              <a:rPr lang="en-US" sz="2800" dirty="0"/>
              <a:t>, </a:t>
            </a:r>
            <a:r>
              <a:rPr lang="en-US" sz="2800" dirty="0" err="1"/>
              <a:t>dan</a:t>
            </a:r>
            <a:r>
              <a:rPr lang="en-US" sz="2800" dirty="0"/>
              <a:t> volume </a:t>
            </a:r>
            <a:r>
              <a:rPr lang="en-US" sz="2800" dirty="0" err="1"/>
              <a:t>perpindahan</a:t>
            </a:r>
            <a:r>
              <a:rPr lang="en-US" sz="2800" dirty="0"/>
              <a:t> </a:t>
            </a:r>
            <a:r>
              <a:rPr lang="en-US" sz="2800" dirty="0" err="1"/>
              <a:t>serta</a:t>
            </a:r>
            <a:r>
              <a:rPr lang="en-US" sz="2800" dirty="0"/>
              <a:t> </a:t>
            </a:r>
            <a:r>
              <a:rPr lang="en-US" sz="2800" dirty="0" err="1"/>
              <a:t>pengoperasian</a:t>
            </a:r>
            <a:r>
              <a:rPr lang="en-US" sz="2800" dirty="0"/>
              <a:t> </a:t>
            </a:r>
            <a:r>
              <a:rPr lang="en-US" sz="2800" dirty="0" err="1"/>
              <a:t>tanah</a:t>
            </a:r>
            <a:r>
              <a:rPr lang="en-US" sz="2800" dirty="0"/>
              <a:t> </a:t>
            </a:r>
            <a:r>
              <a:rPr lang="en-US" sz="2800" dirty="0" err="1"/>
              <a:t>galian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timbunan</a:t>
            </a:r>
            <a:r>
              <a:rPr lang="en-US" sz="2800" dirty="0"/>
              <a:t>;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</a:p>
          <a:p>
            <a:pPr lvl="0"/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jumlah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panjang</a:t>
            </a:r>
            <a:r>
              <a:rPr lang="en-US" sz="2800" dirty="0"/>
              <a:t> </a:t>
            </a:r>
            <a:r>
              <a:rPr lang="en-US" sz="2800" dirty="0" err="1"/>
              <a:t>jembatan</a:t>
            </a:r>
            <a:r>
              <a:rPr lang="en-US" sz="2800" dirty="0"/>
              <a:t> paling </a:t>
            </a:r>
            <a:r>
              <a:rPr lang="en-US" sz="2800" dirty="0" err="1"/>
              <a:t>sedikit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paling </a:t>
            </a:r>
            <a:r>
              <a:rPr lang="en-US" sz="2800" dirty="0" err="1"/>
              <a:t>pendek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paling </a:t>
            </a:r>
            <a:r>
              <a:rPr lang="en-US" sz="2800" dirty="0" err="1"/>
              <a:t>murah</a:t>
            </a:r>
            <a:r>
              <a:rPr lang="en-US" sz="2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408597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2" algn="l" defTabSz="457200" rtl="0">
              <a:spcBef>
                <a:spcPct val="0"/>
              </a:spcBef>
            </a:pPr>
            <a:r>
              <a:rPr lang="en-US" sz="3200" b="1" dirty="0" err="1"/>
              <a:t>Pembuatan</a:t>
            </a:r>
            <a:r>
              <a:rPr lang="en-US" sz="3200" b="1" dirty="0"/>
              <a:t> </a:t>
            </a:r>
            <a:r>
              <a:rPr lang="en-US" sz="3200" b="1" dirty="0" err="1"/>
              <a:t>Gambar</a:t>
            </a:r>
            <a:r>
              <a:rPr lang="en-US" sz="3200" b="1" dirty="0"/>
              <a:t> </a:t>
            </a:r>
            <a:r>
              <a:rPr lang="en-US" sz="3200" b="1" dirty="0" err="1"/>
              <a:t>Rencana</a:t>
            </a:r>
            <a:r>
              <a:rPr lang="en-US" sz="3200" b="1" dirty="0"/>
              <a:t> </a:t>
            </a:r>
            <a:r>
              <a:rPr lang="en-US" sz="3200" b="1" dirty="0" err="1"/>
              <a:t>Geometrik</a:t>
            </a:r>
            <a:r>
              <a:rPr lang="en-US" sz="3200" b="1" dirty="0"/>
              <a:t> </a:t>
            </a:r>
            <a:r>
              <a:rPr lang="en-US" sz="3200" b="1" dirty="0" err="1"/>
              <a:t>Jalan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6191" y="1615036"/>
            <a:ext cx="8946541" cy="4195481"/>
          </a:xfrm>
        </p:spPr>
        <p:txBody>
          <a:bodyPr>
            <a:normAutofit/>
          </a:bodyPr>
          <a:lstStyle/>
          <a:p>
            <a:pPr lvl="0"/>
            <a:r>
              <a:rPr lang="en-US" sz="2400" dirty="0" err="1"/>
              <a:t>Gambar</a:t>
            </a:r>
            <a:r>
              <a:rPr lang="en-US" sz="2400" dirty="0"/>
              <a:t> </a:t>
            </a:r>
            <a:r>
              <a:rPr lang="en-US" sz="2400" dirty="0" err="1"/>
              <a:t>alinemen</a:t>
            </a:r>
            <a:r>
              <a:rPr lang="en-US" sz="2400" dirty="0"/>
              <a:t> horizontal </a:t>
            </a:r>
            <a:r>
              <a:rPr lang="en-US" sz="2400" dirty="0" err="1"/>
              <a:t>jalan</a:t>
            </a:r>
            <a:r>
              <a:rPr lang="en-US" sz="2400" dirty="0"/>
              <a:t> yang </a:t>
            </a:r>
            <a:r>
              <a:rPr lang="en-US" sz="2400" dirty="0" err="1"/>
              <a:t>digambar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peta</a:t>
            </a:r>
            <a:r>
              <a:rPr lang="en-US" sz="2400" dirty="0"/>
              <a:t> </a:t>
            </a:r>
            <a:r>
              <a:rPr lang="en-US" sz="2400" dirty="0" err="1"/>
              <a:t>topografi</a:t>
            </a:r>
            <a:r>
              <a:rPr lang="en-US" sz="2400" dirty="0"/>
              <a:t> </a:t>
            </a:r>
            <a:r>
              <a:rPr lang="en-US" sz="2400" dirty="0" err="1"/>
              <a:t>berkontur</a:t>
            </a:r>
            <a:r>
              <a:rPr lang="en-US" sz="2400" dirty="0"/>
              <a:t>; </a:t>
            </a:r>
          </a:p>
          <a:p>
            <a:pPr lvl="0"/>
            <a:r>
              <a:rPr lang="en-US" sz="2400" dirty="0" err="1"/>
              <a:t>Gambar</a:t>
            </a:r>
            <a:r>
              <a:rPr lang="en-US" sz="2400" dirty="0"/>
              <a:t> </a:t>
            </a:r>
            <a:r>
              <a:rPr lang="en-US" sz="2400" dirty="0" err="1"/>
              <a:t>alinemen</a:t>
            </a:r>
            <a:r>
              <a:rPr lang="en-US" sz="2400" dirty="0"/>
              <a:t> </a:t>
            </a:r>
            <a:r>
              <a:rPr lang="en-US" sz="2400" dirty="0" err="1"/>
              <a:t>vertikal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; </a:t>
            </a:r>
          </a:p>
          <a:p>
            <a:pPr lvl="0"/>
            <a:r>
              <a:rPr lang="en-US" sz="2400" dirty="0"/>
              <a:t>Diagram </a:t>
            </a:r>
            <a:r>
              <a:rPr lang="en-US" sz="2400" dirty="0" err="1"/>
              <a:t>superelevasi</a:t>
            </a:r>
            <a:r>
              <a:rPr lang="en-US" sz="2400" dirty="0"/>
              <a:t>; </a:t>
            </a:r>
          </a:p>
          <a:p>
            <a:pPr lvl="0"/>
            <a:r>
              <a:rPr lang="en-US" sz="2400" dirty="0" err="1"/>
              <a:t>Gambar</a:t>
            </a:r>
            <a:r>
              <a:rPr lang="en-US" sz="2400" dirty="0"/>
              <a:t> </a:t>
            </a:r>
            <a:r>
              <a:rPr lang="en-US" sz="2400" dirty="0" err="1"/>
              <a:t>potongan</a:t>
            </a:r>
            <a:r>
              <a:rPr lang="en-US" sz="2400" dirty="0"/>
              <a:t> </a:t>
            </a:r>
            <a:r>
              <a:rPr lang="en-US" sz="2400" dirty="0" err="1"/>
              <a:t>melintang</a:t>
            </a:r>
            <a:r>
              <a:rPr lang="en-US" sz="2400" dirty="0"/>
              <a:t> </a:t>
            </a:r>
            <a:r>
              <a:rPr lang="en-US" sz="2400" dirty="0" err="1"/>
              <a:t>jalan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titik</a:t>
            </a:r>
            <a:r>
              <a:rPr lang="en-US" sz="2400" dirty="0"/>
              <a:t> Sta.; </a:t>
            </a:r>
          </a:p>
          <a:p>
            <a:pPr lvl="0"/>
            <a:r>
              <a:rPr lang="en-US" sz="2400" dirty="0"/>
              <a:t>Diagram </a:t>
            </a:r>
            <a:r>
              <a:rPr lang="en-US" sz="2400" dirty="0" err="1"/>
              <a:t>pekerjaan</a:t>
            </a:r>
            <a:r>
              <a:rPr lang="en-US" sz="2400" dirty="0"/>
              <a:t> </a:t>
            </a:r>
            <a:r>
              <a:rPr lang="en-US" sz="2400" dirty="0" err="1"/>
              <a:t>tanah</a:t>
            </a:r>
            <a:r>
              <a:rPr lang="en-US" sz="2400" dirty="0"/>
              <a:t> (mass diagram); </a:t>
            </a:r>
            <a:r>
              <a:rPr lang="en-US" sz="2400" dirty="0" err="1"/>
              <a:t>dan</a:t>
            </a:r>
            <a:endParaRPr lang="en-US" sz="2400" dirty="0"/>
          </a:p>
          <a:p>
            <a:pPr lvl="0"/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lain yang </a:t>
            </a:r>
            <a:r>
              <a:rPr lang="en-US" sz="2400" dirty="0" err="1"/>
              <a:t>dianggap</a:t>
            </a:r>
            <a:r>
              <a:rPr lang="en-US" sz="2400" dirty="0"/>
              <a:t> </a:t>
            </a:r>
            <a:r>
              <a:rPr lang="en-US" sz="2400" dirty="0" err="1"/>
              <a:t>perlu</a:t>
            </a:r>
            <a:r>
              <a:rPr lang="en-US" sz="2400" dirty="0"/>
              <a:t>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27397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10" y="60386"/>
            <a:ext cx="8122569" cy="5405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353478" y="254209"/>
            <a:ext cx="9404723" cy="1400530"/>
          </a:xfrm>
        </p:spPr>
        <p:txBody>
          <a:bodyPr/>
          <a:lstStyle/>
          <a:p>
            <a:r>
              <a:rPr lang="id-ID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Terima Kasih</a:t>
            </a:r>
          </a:p>
        </p:txBody>
      </p:sp>
    </p:spTree>
    <p:extLst>
      <p:ext uri="{BB962C8B-B14F-4D97-AF65-F5344CB8AC3E}">
        <p14:creationId xmlns:p14="http://schemas.microsoft.com/office/powerpoint/2010/main" val="19242672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48</TotalTime>
  <Words>1402</Words>
  <Application>Microsoft Office PowerPoint</Application>
  <PresentationFormat>Custom</PresentationFormat>
  <Paragraphs>216</Paragraphs>
  <Slides>35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Ion</vt:lpstr>
      <vt:lpstr>Bitmap Image</vt:lpstr>
      <vt:lpstr> Topik#3: Alinemen Vertikal</vt:lpstr>
      <vt:lpstr>RPS: Alinemen Vertikal</vt:lpstr>
      <vt:lpstr>Alinemen Vertikal</vt:lpstr>
      <vt:lpstr>Landai Minimum dan Maksimum</vt:lpstr>
      <vt:lpstr>Tabel 2.30:  Kelandaian maksimum yang diizinkan</vt:lpstr>
      <vt:lpstr>Lengkung Vertikal</vt:lpstr>
      <vt:lpstr>Penentuan Faktor penampilan kenyamanan, Y</vt:lpstr>
      <vt:lpstr>Panjang Minimum Lengkung Vertikal</vt:lpstr>
      <vt:lpstr>Lengkung Vertikal</vt:lpstr>
      <vt:lpstr>Lengkung Vertikal cembung</vt:lpstr>
      <vt:lpstr>Gambar 2.42:  Panjang lengkung vertikal cembung berdasarkan jarak pandang henti</vt:lpstr>
      <vt:lpstr>Lengkung Vertikal Cekung</vt:lpstr>
      <vt:lpstr>Panjang lengkung vertikal cekung berdasarkan jarak pandang henti</vt:lpstr>
      <vt:lpstr>Faktor kenyamanan untuk lengkung vertikal cekung </vt:lpstr>
      <vt:lpstr>Lajur Pendakian</vt:lpstr>
      <vt:lpstr>Jarak antara dua Lajur pendakian</vt:lpstr>
      <vt:lpstr>Koordinasi Alinemen</vt:lpstr>
      <vt:lpstr>Ketentuan Koordinasi alinemen vertikal dan alinemen horizontal </vt:lpstr>
      <vt:lpstr>ILUSTRASI: Koordinasi alinemen vertikal dan alinemen horizontal yang berhimpit</vt:lpstr>
      <vt:lpstr>ILUSTRASI: Koordinasi yang harus dihindari, dimana alinemen vertikal menghalangi pandangan pengemudi saat masuk tikungan pertama</vt:lpstr>
      <vt:lpstr>ILUSTRASI: Koordinasi yang harus dihindari, dimana pada bagian lurus pandangan pengemudi terhalang oleh ouncak alinemen vertical sehingga pengemudi sulit memperkirakan arah alinemen dibalik puncak tersebut</vt:lpstr>
      <vt:lpstr>Pengerjaan Perencanaan Geometrik Jalan</vt:lpstr>
      <vt:lpstr>Data yang dibutuhkan</vt:lpstr>
      <vt:lpstr>Peta Kontur</vt:lpstr>
      <vt:lpstr>PETA TOPOGRAFI</vt:lpstr>
      <vt:lpstr>PETA GEOLOGI</vt:lpstr>
      <vt:lpstr>PETA LAND USE</vt:lpstr>
      <vt:lpstr>JARINGAN JALAN</vt:lpstr>
      <vt:lpstr>Identifikasi Lokasi Jalan</vt:lpstr>
      <vt:lpstr>Kriteria Perencanaan Geometrik</vt:lpstr>
      <vt:lpstr>Penentuan Alinemen Jalan</vt:lpstr>
      <vt:lpstr>Potongan Melintang</vt:lpstr>
      <vt:lpstr>Penentuan Alinemen yang Optimal</vt:lpstr>
      <vt:lpstr>Pembuatan Gambar Rencana Geometrik Jalan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Jalan Raya 1</dc:title>
  <dc:creator>Tri Mulyono</dc:creator>
  <cp:lastModifiedBy>Windows User</cp:lastModifiedBy>
  <cp:revision>12</cp:revision>
  <dcterms:created xsi:type="dcterms:W3CDTF">2017-03-16T18:26:54Z</dcterms:created>
  <dcterms:modified xsi:type="dcterms:W3CDTF">2020-09-07T11:37:16Z</dcterms:modified>
</cp:coreProperties>
</file>