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67" r:id="rId5"/>
    <p:sldId id="268" r:id="rId6"/>
    <p:sldId id="269" r:id="rId7"/>
    <p:sldId id="270" r:id="rId8"/>
    <p:sldId id="271" r:id="rId9"/>
    <p:sldId id="272" r:id="rId10"/>
    <p:sldId id="263" r:id="rId11"/>
    <p:sldId id="264" r:id="rId12"/>
    <p:sldId id="265" r:id="rId13"/>
    <p:sldId id="266" r:id="rId14"/>
    <p:sldId id="273" r:id="rId15"/>
    <p:sldId id="274" r:id="rId16"/>
    <p:sldId id="275" r:id="rId17"/>
    <p:sldId id="276" r:id="rId18"/>
    <p:sldId id="277" r:id="rId19"/>
    <p:sldId id="278" r:id="rId20"/>
    <p:sldId id="281" r:id="rId21"/>
    <p:sldId id="280" r:id="rId22"/>
    <p:sldId id="282" r:id="rId23"/>
    <p:sldId id="283" r:id="rId24"/>
    <p:sldId id="284" r:id="rId25"/>
  </p:sldIdLst>
  <p:sldSz cx="9144000" cy="6858000" type="screen4x3"/>
  <p:notesSz cx="6858000" cy="9144000"/>
  <p:custDataLst>
    <p:tags r:id="rId2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1" d="100"/>
          <a:sy n="71" d="100"/>
        </p:scale>
        <p:origin x="12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59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026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265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0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65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553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500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607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235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908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55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3983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235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274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808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3981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41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6F36BC96-64EC-462A-9BF7-4FDAD0046D32}" type="datetimeFigureOut">
              <a:rPr lang="en-US" smtClean="0"/>
              <a:t>5/8/2014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424AE10D-877B-4200-B040-FA5476D914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0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STATISTIKA DASAR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FF00"/>
                </a:solidFill>
              </a:rPr>
              <a:t>SUTRISNO</a:t>
            </a:r>
          </a:p>
          <a:p>
            <a:r>
              <a:rPr lang="en-US" dirty="0" smtClean="0">
                <a:solidFill>
                  <a:srgbClr val="FFFF00"/>
                </a:solidFill>
              </a:rPr>
              <a:t>085640677567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9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6949293" cy="709865"/>
          </a:xfrm>
        </p:spPr>
        <p:txBody>
          <a:bodyPr/>
          <a:lstStyle/>
          <a:p>
            <a:r>
              <a:rPr lang="en-GB" dirty="0" err="1" smtClean="0"/>
              <a:t>Materi</a:t>
            </a:r>
            <a:r>
              <a:rPr lang="en-GB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969" y="2171703"/>
            <a:ext cx="7820830" cy="457199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dirty="0" err="1" smtClean="0"/>
              <a:t>Distribusi</a:t>
            </a:r>
            <a:r>
              <a:rPr lang="en-GB" dirty="0" smtClean="0"/>
              <a:t> </a:t>
            </a:r>
            <a:r>
              <a:rPr lang="en-GB" dirty="0" err="1" smtClean="0"/>
              <a:t>Peluang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err="1" smtClean="0"/>
              <a:t>Distribusi</a:t>
            </a:r>
            <a:r>
              <a:rPr lang="en-GB" dirty="0" smtClean="0"/>
              <a:t> </a:t>
            </a:r>
            <a:r>
              <a:rPr lang="en-GB" dirty="0" err="1" smtClean="0"/>
              <a:t>Deskrit</a:t>
            </a:r>
            <a:r>
              <a:rPr lang="en-GB" dirty="0" smtClean="0"/>
              <a:t> yang </a:t>
            </a:r>
            <a:r>
              <a:rPr lang="en-GB" dirty="0" err="1" smtClean="0"/>
              <a:t>Penting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err="1" smtClean="0"/>
              <a:t>Distribusi</a:t>
            </a:r>
            <a:r>
              <a:rPr lang="en-GB" dirty="0" smtClean="0"/>
              <a:t> </a:t>
            </a:r>
            <a:r>
              <a:rPr lang="en-GB" dirty="0" err="1" smtClean="0"/>
              <a:t>Kontinu</a:t>
            </a:r>
            <a:r>
              <a:rPr lang="en-GB" dirty="0" smtClean="0"/>
              <a:t> yang </a:t>
            </a:r>
            <a:r>
              <a:rPr lang="en-GB" dirty="0" err="1" smtClean="0"/>
              <a:t>Penting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964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14535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smtClean="0"/>
              <a:t>Proses </a:t>
            </a:r>
            <a:r>
              <a:rPr lang="en-US" dirty="0" err="1" smtClean="0"/>
              <a:t>generalisasi</a:t>
            </a:r>
            <a:r>
              <a:rPr lang="en-US" dirty="0" smtClean="0"/>
              <a:t> yang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statistika</a:t>
            </a:r>
            <a:r>
              <a:rPr lang="en-US" dirty="0" smtClean="0"/>
              <a:t> </a:t>
            </a:r>
            <a:r>
              <a:rPr lang="en-US" dirty="0" err="1" smtClean="0"/>
              <a:t>inferensial</a:t>
            </a:r>
            <a:r>
              <a:rPr lang="en-US" dirty="0" smtClean="0"/>
              <a:t> </a:t>
            </a:r>
            <a:r>
              <a:rPr lang="en-US" dirty="0" err="1" smtClean="0"/>
              <a:t>memuat</a:t>
            </a:r>
            <a:r>
              <a:rPr lang="en-US" dirty="0" smtClean="0"/>
              <a:t> </a:t>
            </a:r>
            <a:r>
              <a:rPr lang="en-US" dirty="0" err="1" smtClean="0"/>
              <a:t>ketidakpastian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proses </a:t>
            </a:r>
            <a:r>
              <a:rPr lang="en-US" dirty="0" err="1" smtClean="0"/>
              <a:t>penarikan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inferensial</a:t>
            </a:r>
            <a:r>
              <a:rPr lang="en-US" dirty="0" smtClean="0"/>
              <a:t> </a:t>
            </a:r>
            <a:r>
              <a:rPr lang="en-US" dirty="0" err="1" smtClean="0"/>
              <a:t>parsial</a:t>
            </a:r>
            <a:r>
              <a:rPr lang="en-US" dirty="0" smtClean="0"/>
              <a:t> yang </a:t>
            </a:r>
            <a:r>
              <a:rPr lang="en-US" dirty="0" err="1" smtClean="0"/>
              <a:t>diperoleh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menangani</a:t>
            </a:r>
            <a:r>
              <a:rPr lang="en-US" dirty="0" smtClean="0"/>
              <a:t> </a:t>
            </a:r>
            <a:r>
              <a:rPr lang="en-US" dirty="0" err="1" smtClean="0"/>
              <a:t>ketidakpastian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peluang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berguna</a:t>
            </a:r>
            <a:r>
              <a:rPr lang="en-US" dirty="0" smtClean="0"/>
              <a:t>. Salah </a:t>
            </a:r>
            <a:r>
              <a:rPr lang="en-US" dirty="0" err="1" smtClean="0"/>
              <a:t>satu</a:t>
            </a:r>
            <a:r>
              <a:rPr lang="en-US" dirty="0" smtClean="0"/>
              <a:t> di </a:t>
            </a:r>
            <a:r>
              <a:rPr lang="en-US" dirty="0" err="1" smtClean="0"/>
              <a:t>antaranya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model </a:t>
            </a:r>
            <a:r>
              <a:rPr lang="en-US" dirty="0" err="1" smtClean="0"/>
              <a:t>matematika</a:t>
            </a:r>
            <a:r>
              <a:rPr lang="en-US" dirty="0" smtClean="0"/>
              <a:t>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yang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eksperimen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r>
              <a:rPr lang="en-US" dirty="0" smtClean="0"/>
              <a:t>. Model </a:t>
            </a:r>
            <a:r>
              <a:rPr lang="en-US" dirty="0" err="1" smtClean="0"/>
              <a:t>teoritis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b="1" dirty="0" err="1" smtClean="0"/>
              <a:t>distribusi</a:t>
            </a:r>
            <a:r>
              <a:rPr lang="en-US" b="1" dirty="0" smtClean="0"/>
              <a:t> </a:t>
            </a:r>
            <a:r>
              <a:rPr lang="en-US" b="1" dirty="0" err="1" smtClean="0"/>
              <a:t>peluang</a:t>
            </a:r>
            <a:r>
              <a:rPr lang="en-US" dirty="0" smtClean="0"/>
              <a:t> (</a:t>
            </a:r>
            <a:r>
              <a:rPr lang="en-US" b="1" i="1" dirty="0" smtClean="0"/>
              <a:t>probability distribution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</a:t>
            </a:r>
            <a:r>
              <a:rPr lang="en-GB" dirty="0" err="1" smtClean="0"/>
              <a:t>Peluang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07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14535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600" dirty="0" err="1" smtClean="0"/>
              <a:t>Eksperimen</a:t>
            </a:r>
            <a:r>
              <a:rPr lang="en-US" sz="1600" dirty="0" smtClean="0"/>
              <a:t> </a:t>
            </a:r>
            <a:r>
              <a:rPr lang="en-US" sz="1600" dirty="0" err="1"/>
              <a:t>statistik</a:t>
            </a:r>
            <a:r>
              <a:rPr lang="en-US" sz="1600" dirty="0"/>
              <a:t> </a:t>
            </a:r>
            <a:r>
              <a:rPr lang="en-US" sz="1600" dirty="0" err="1"/>
              <a:t>digunakan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menjelaskan</a:t>
            </a:r>
            <a:r>
              <a:rPr lang="en-US" sz="1600" dirty="0"/>
              <a:t> proses yang </a:t>
            </a:r>
            <a:r>
              <a:rPr lang="en-US" sz="1600" dirty="0" err="1"/>
              <a:t>menghasilkan</a:t>
            </a:r>
            <a:r>
              <a:rPr lang="en-US" sz="1600" dirty="0"/>
              <a:t> </a:t>
            </a:r>
            <a:r>
              <a:rPr lang="en-US" sz="1600" dirty="0" err="1"/>
              <a:t>satu</a:t>
            </a:r>
            <a:r>
              <a:rPr lang="en-US" sz="1600" dirty="0"/>
              <a:t> </a:t>
            </a:r>
            <a:r>
              <a:rPr lang="en-US" sz="1600" dirty="0" err="1"/>
              <a:t>atau</a:t>
            </a:r>
            <a:r>
              <a:rPr lang="en-US" sz="1600" dirty="0"/>
              <a:t> </a:t>
            </a:r>
            <a:r>
              <a:rPr lang="en-US" sz="1600" dirty="0" err="1"/>
              <a:t>lebih</a:t>
            </a:r>
            <a:r>
              <a:rPr lang="en-US" sz="1600" dirty="0"/>
              <a:t> </a:t>
            </a:r>
            <a:r>
              <a:rPr lang="en-US" sz="1600" dirty="0" err="1"/>
              <a:t>hasil</a:t>
            </a:r>
            <a:r>
              <a:rPr lang="en-US" sz="1600" dirty="0"/>
              <a:t> (</a:t>
            </a:r>
            <a:r>
              <a:rPr lang="en-US" sz="1600" dirty="0" err="1"/>
              <a:t>titik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). </a:t>
            </a:r>
            <a:r>
              <a:rPr lang="en-US" sz="1600" dirty="0" err="1"/>
              <a:t>Kadang-kadang</a:t>
            </a:r>
            <a:r>
              <a:rPr lang="en-US" sz="1600" dirty="0"/>
              <a:t> </a:t>
            </a:r>
            <a:r>
              <a:rPr lang="en-US" sz="1600" dirty="0" err="1"/>
              <a:t>kita</a:t>
            </a:r>
            <a:r>
              <a:rPr lang="en-US" sz="1600" dirty="0"/>
              <a:t> </a:t>
            </a:r>
            <a:r>
              <a:rPr lang="en-US" sz="1600" dirty="0" err="1"/>
              <a:t>tidak</a:t>
            </a:r>
            <a:r>
              <a:rPr lang="en-US" sz="1600" dirty="0"/>
              <a:t> </a:t>
            </a:r>
            <a:r>
              <a:rPr lang="en-US" sz="1600" dirty="0" err="1"/>
              <a:t>tertarik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melihat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rinci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titik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, </a:t>
            </a:r>
            <a:r>
              <a:rPr lang="en-US" sz="1600" dirty="0" err="1"/>
              <a:t>melainkan</a:t>
            </a:r>
            <a:r>
              <a:rPr lang="en-US" sz="1600" dirty="0"/>
              <a:t> </a:t>
            </a:r>
            <a:r>
              <a:rPr lang="en-US" sz="1600" dirty="0" err="1"/>
              <a:t>tertarik</a:t>
            </a:r>
            <a:r>
              <a:rPr lang="en-US" sz="1600" dirty="0"/>
              <a:t> </a:t>
            </a:r>
            <a:r>
              <a:rPr lang="en-US" sz="1600" dirty="0" err="1"/>
              <a:t>kepada</a:t>
            </a:r>
            <a:r>
              <a:rPr lang="en-US" sz="1600" dirty="0"/>
              <a:t> </a:t>
            </a:r>
            <a:r>
              <a:rPr lang="en-US" sz="1600" dirty="0" err="1"/>
              <a:t>deskripsi</a:t>
            </a:r>
            <a:r>
              <a:rPr lang="en-US" sz="1600" dirty="0"/>
              <a:t> </a:t>
            </a:r>
            <a:r>
              <a:rPr lang="en-US" sz="1600" dirty="0" err="1"/>
              <a:t>numerik</a:t>
            </a:r>
            <a:r>
              <a:rPr lang="en-US" sz="1600" dirty="0"/>
              <a:t> </a:t>
            </a:r>
            <a:r>
              <a:rPr lang="en-US" sz="1600" dirty="0" err="1"/>
              <a:t>dari</a:t>
            </a:r>
            <a:r>
              <a:rPr lang="en-US" sz="1600" dirty="0"/>
              <a:t> </a:t>
            </a:r>
            <a:r>
              <a:rPr lang="en-US" sz="1600" dirty="0" err="1"/>
              <a:t>hasil</a:t>
            </a:r>
            <a:r>
              <a:rPr lang="en-US" sz="1600" dirty="0"/>
              <a:t> yang </a:t>
            </a:r>
            <a:r>
              <a:rPr lang="en-US" sz="1600" dirty="0" err="1"/>
              <a:t>mungkin</a:t>
            </a:r>
            <a:r>
              <a:rPr lang="en-US" sz="1600" dirty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 err="1"/>
              <a:t>Definisi</a:t>
            </a:r>
            <a:r>
              <a:rPr lang="en-US" sz="1600" b="1" dirty="0"/>
              <a:t> 6.1</a:t>
            </a:r>
            <a:endParaRPr lang="en-US" sz="16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fungsi</a:t>
            </a:r>
            <a:r>
              <a:rPr lang="en-US" sz="1600" dirty="0"/>
              <a:t> yang </a:t>
            </a:r>
            <a:r>
              <a:rPr lang="en-US" sz="1600" dirty="0" err="1"/>
              <a:t>membawa</a:t>
            </a:r>
            <a:r>
              <a:rPr lang="en-US" sz="1600" dirty="0"/>
              <a:t> </a:t>
            </a:r>
            <a:r>
              <a:rPr lang="en-US" sz="1600" dirty="0" err="1"/>
              <a:t>setiap</a:t>
            </a:r>
            <a:r>
              <a:rPr lang="en-US" sz="1600" dirty="0"/>
              <a:t> </a:t>
            </a:r>
            <a:r>
              <a:rPr lang="en-US" sz="1600" dirty="0" err="1"/>
              <a:t>titik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ruang</a:t>
            </a:r>
            <a:r>
              <a:rPr lang="en-US" sz="1600" dirty="0"/>
              <a:t> </a:t>
            </a:r>
            <a:r>
              <a:rPr lang="en-US" sz="1600" dirty="0" err="1"/>
              <a:t>sampel</a:t>
            </a:r>
            <a:r>
              <a:rPr lang="en-US" sz="1600" dirty="0"/>
              <a:t> S </a:t>
            </a:r>
            <a:r>
              <a:rPr lang="en-US" sz="1600" dirty="0" err="1"/>
              <a:t>ke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bilangan</a:t>
            </a:r>
            <a:r>
              <a:rPr lang="en-US" sz="1600" dirty="0"/>
              <a:t> real </a:t>
            </a:r>
            <a:r>
              <a:rPr lang="en-US" sz="1600" dirty="0" err="1"/>
              <a:t>disebut</a:t>
            </a:r>
            <a:r>
              <a:rPr lang="en-US" sz="1600" dirty="0"/>
              <a:t> </a:t>
            </a:r>
            <a:r>
              <a:rPr lang="en-US" sz="1600" dirty="0" err="1"/>
              <a:t>variabel</a:t>
            </a:r>
            <a:r>
              <a:rPr lang="en-US" sz="1600" dirty="0"/>
              <a:t> random.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dirty="0" err="1" smtClean="0"/>
              <a:t>Variabel</a:t>
            </a:r>
            <a:r>
              <a:rPr lang="en-US" sz="1600" dirty="0" smtClean="0"/>
              <a:t> </a:t>
            </a:r>
            <a:r>
              <a:rPr lang="en-US" sz="1600" dirty="0"/>
              <a:t>random </a:t>
            </a:r>
            <a:r>
              <a:rPr lang="en-US" sz="1600" dirty="0" err="1"/>
              <a:t>disajikan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huruf</a:t>
            </a:r>
            <a:r>
              <a:rPr lang="en-US" sz="1600" dirty="0"/>
              <a:t> </a:t>
            </a:r>
            <a:r>
              <a:rPr lang="en-US" sz="1600" dirty="0" err="1"/>
              <a:t>besar</a:t>
            </a:r>
            <a:r>
              <a:rPr lang="en-US" sz="1600" dirty="0"/>
              <a:t>, </a:t>
            </a:r>
            <a:r>
              <a:rPr lang="en-US" sz="1600" dirty="0" err="1"/>
              <a:t>misalnya</a:t>
            </a:r>
            <a:r>
              <a:rPr lang="en-US" sz="1600" dirty="0"/>
              <a:t> X, Y, </a:t>
            </a:r>
            <a:r>
              <a:rPr lang="en-US" sz="1600" dirty="0" err="1"/>
              <a:t>dan</a:t>
            </a:r>
            <a:r>
              <a:rPr lang="en-US" sz="1600" dirty="0"/>
              <a:t> Z; </a:t>
            </a:r>
            <a:r>
              <a:rPr lang="en-US" sz="1600" dirty="0" err="1"/>
              <a:t>sedangkan</a:t>
            </a:r>
            <a:r>
              <a:rPr lang="en-US" sz="1600" dirty="0"/>
              <a:t> </a:t>
            </a:r>
            <a:r>
              <a:rPr lang="en-US" sz="1600" dirty="0" err="1"/>
              <a:t>nilai-nilai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variabel</a:t>
            </a:r>
            <a:r>
              <a:rPr lang="en-US" sz="1600" dirty="0"/>
              <a:t> random </a:t>
            </a:r>
            <a:r>
              <a:rPr lang="en-US" sz="1600" dirty="0" err="1"/>
              <a:t>disajikan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huruf</a:t>
            </a:r>
            <a:r>
              <a:rPr lang="en-US" sz="1600" dirty="0"/>
              <a:t> </a:t>
            </a:r>
            <a:r>
              <a:rPr lang="en-US" sz="1600" dirty="0" err="1"/>
              <a:t>kecil</a:t>
            </a:r>
            <a:r>
              <a:rPr lang="en-US" sz="1600" dirty="0"/>
              <a:t>, </a:t>
            </a:r>
            <a:r>
              <a:rPr lang="en-US" sz="1600" dirty="0" err="1"/>
              <a:t>misalnya</a:t>
            </a:r>
            <a:r>
              <a:rPr lang="en-US" sz="1600" dirty="0"/>
              <a:t> x, y, </a:t>
            </a:r>
            <a:r>
              <a:rPr lang="en-US" sz="1600" dirty="0" err="1"/>
              <a:t>dan</a:t>
            </a:r>
            <a:r>
              <a:rPr lang="en-US" sz="1600" dirty="0"/>
              <a:t> z. </a:t>
            </a:r>
            <a:r>
              <a:rPr lang="en-US" sz="1600" dirty="0" err="1"/>
              <a:t>Banyaknya</a:t>
            </a:r>
            <a:r>
              <a:rPr lang="en-US" sz="1600" dirty="0"/>
              <a:t> </a:t>
            </a:r>
            <a:r>
              <a:rPr lang="en-US" sz="1600" dirty="0" err="1"/>
              <a:t>nilai</a:t>
            </a:r>
            <a:r>
              <a:rPr lang="en-US" sz="1600" dirty="0"/>
              <a:t> </a:t>
            </a:r>
            <a:r>
              <a:rPr lang="en-US" sz="1600" dirty="0" err="1"/>
              <a:t>suatu</a:t>
            </a:r>
            <a:r>
              <a:rPr lang="en-US" sz="1600" dirty="0"/>
              <a:t> </a:t>
            </a:r>
            <a:r>
              <a:rPr lang="en-US" sz="1600" dirty="0" err="1"/>
              <a:t>variabel</a:t>
            </a:r>
            <a:r>
              <a:rPr lang="en-US" sz="1600" dirty="0"/>
              <a:t> random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berhingga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tak</a:t>
            </a:r>
            <a:r>
              <a:rPr lang="en-US" sz="1600" dirty="0"/>
              <a:t> </a:t>
            </a:r>
            <a:r>
              <a:rPr lang="en-US" sz="1600" dirty="0" err="1"/>
              <a:t>berhingga</a:t>
            </a:r>
            <a:r>
              <a:rPr lang="en-US" sz="1600" dirty="0"/>
              <a:t>.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teoritis</a:t>
            </a:r>
            <a:r>
              <a:rPr lang="en-US" sz="1600" dirty="0"/>
              <a:t>, </a:t>
            </a:r>
            <a:r>
              <a:rPr lang="en-US" sz="1600" dirty="0" err="1"/>
              <a:t>nilai-nilai</a:t>
            </a:r>
            <a:r>
              <a:rPr lang="en-US" sz="1600" dirty="0"/>
              <a:t> </a:t>
            </a:r>
            <a:r>
              <a:rPr lang="en-US" sz="1600" dirty="0" err="1"/>
              <a:t>variabel</a:t>
            </a:r>
            <a:r>
              <a:rPr lang="en-US" sz="1600" dirty="0"/>
              <a:t> random </a:t>
            </a:r>
            <a:r>
              <a:rPr lang="en-US" sz="1600" dirty="0" err="1"/>
              <a:t>dapat</a:t>
            </a:r>
            <a:r>
              <a:rPr lang="en-US" sz="1600" dirty="0"/>
              <a:t> </a:t>
            </a:r>
            <a:r>
              <a:rPr lang="en-US" sz="1600" dirty="0" err="1"/>
              <a:t>deskrit</a:t>
            </a:r>
            <a:r>
              <a:rPr lang="en-US" sz="1600" dirty="0"/>
              <a:t>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dapat</a:t>
            </a:r>
            <a:r>
              <a:rPr lang="en-US" sz="1600" dirty="0"/>
              <a:t> pula </a:t>
            </a:r>
            <a:r>
              <a:rPr lang="en-US" sz="1600" dirty="0" err="1"/>
              <a:t>kontinu</a:t>
            </a:r>
            <a:endParaRPr lang="en-US" sz="16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Variabel</a:t>
            </a:r>
            <a:r>
              <a:rPr lang="en-US" dirty="0" smtClean="0"/>
              <a:t> Random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60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14535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 err="1" smtClean="0"/>
              <a:t>Definisi</a:t>
            </a:r>
            <a:r>
              <a:rPr lang="en-US" b="1" dirty="0" smtClean="0"/>
              <a:t> </a:t>
            </a:r>
            <a:r>
              <a:rPr lang="en-US" b="1" dirty="0"/>
              <a:t>6.2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X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deskrit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didaftar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/>
              <a:t>x</a:t>
            </a:r>
            <a:r>
              <a:rPr lang="en-US" baseline="-25000" dirty="0"/>
              <a:t>1</a:t>
            </a:r>
            <a:r>
              <a:rPr lang="en-US" dirty="0"/>
              <a:t>, x</a:t>
            </a:r>
            <a:r>
              <a:rPr lang="en-US" baseline="-25000" dirty="0"/>
              <a:t>2</a:t>
            </a:r>
            <a:r>
              <a:rPr lang="en-US" dirty="0"/>
              <a:t>, …, </a:t>
            </a:r>
            <a:r>
              <a:rPr lang="en-US" dirty="0" err="1"/>
              <a:t>x</a:t>
            </a:r>
            <a:r>
              <a:rPr lang="en-US" baseline="-25000" dirty="0" err="1"/>
              <a:t>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x</a:t>
            </a:r>
            <a:r>
              <a:rPr lang="en-US" baseline="-25000" dirty="0"/>
              <a:t>1</a:t>
            </a:r>
            <a:r>
              <a:rPr lang="en-US" dirty="0"/>
              <a:t>, x</a:t>
            </a:r>
            <a:r>
              <a:rPr lang="en-US" baseline="-25000" dirty="0"/>
              <a:t>2</a:t>
            </a:r>
            <a:r>
              <a:rPr lang="en-US" dirty="0"/>
              <a:t>, …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Definisi</a:t>
            </a:r>
            <a:r>
              <a:rPr lang="en-US" dirty="0"/>
              <a:t> 6.2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disimpulkan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deskrit</a:t>
            </a:r>
            <a:r>
              <a:rPr lang="en-US" dirty="0"/>
              <a:t> X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berhingga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pula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berhingga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cacah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X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berhingga</a:t>
            </a:r>
            <a:r>
              <a:rPr lang="en-US" dirty="0"/>
              <a:t>, </a:t>
            </a:r>
            <a:r>
              <a:rPr lang="en-US" dirty="0" err="1"/>
              <a:t>nilai-nilai</a:t>
            </a:r>
            <a:r>
              <a:rPr lang="en-US" dirty="0"/>
              <a:t> X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terhitung</a:t>
            </a:r>
            <a:r>
              <a:rPr lang="en-US" dirty="0"/>
              <a:t> (</a:t>
            </a:r>
            <a:r>
              <a:rPr lang="en-US" i="1" dirty="0"/>
              <a:t>countable</a:t>
            </a:r>
            <a:r>
              <a:rPr lang="en-US" dirty="0"/>
              <a:t>). </a:t>
            </a:r>
            <a:r>
              <a:rPr lang="en-US" dirty="0" err="1"/>
              <a:t>Bilangan-bilangan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deskrit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bilangan-bilangan</a:t>
            </a:r>
            <a:r>
              <a:rPr lang="en-US" dirty="0"/>
              <a:t> </a:t>
            </a:r>
            <a:r>
              <a:rPr lang="en-US" dirty="0" err="1"/>
              <a:t>asli</a:t>
            </a:r>
            <a:r>
              <a:rPr lang="en-US" dirty="0"/>
              <a:t>, </a:t>
            </a:r>
            <a:r>
              <a:rPr lang="en-US" dirty="0" err="1"/>
              <a:t>cacah</a:t>
            </a:r>
            <a:r>
              <a:rPr lang="en-US" dirty="0"/>
              <a:t>, </a:t>
            </a:r>
            <a:r>
              <a:rPr lang="en-US" dirty="0" err="1"/>
              <a:t>bulat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rasional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Variabel</a:t>
            </a:r>
            <a:r>
              <a:rPr lang="en-US" dirty="0" smtClean="0"/>
              <a:t> Random </a:t>
            </a:r>
            <a:r>
              <a:rPr lang="en-US" dirty="0" err="1" smtClean="0"/>
              <a:t>Deskrit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54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3" y="2100263"/>
                <a:ext cx="8201025" cy="4672009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 smtClean="0"/>
                  <a:t>Fungsi</a:t>
                </a:r>
                <a:r>
                  <a:rPr lang="en-US" dirty="0" smtClean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pula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probabilitas</a:t>
                </a:r>
                <a:r>
                  <a:rPr lang="en-US" dirty="0"/>
                  <a:t> (</a:t>
                </a:r>
                <a:r>
                  <a:rPr lang="en-US" i="1" dirty="0"/>
                  <a:t>probability function</a:t>
                </a:r>
                <a:r>
                  <a:rPr lang="en-US" dirty="0"/>
                  <a:t>).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juga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(</a:t>
                </a:r>
                <a:r>
                  <a:rPr lang="en-US" i="1" dirty="0"/>
                  <a:t>probability distribution</a:t>
                </a:r>
                <a:r>
                  <a:rPr lang="en-US" dirty="0"/>
                  <a:t>)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deskrit</a:t>
                </a:r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 err="1"/>
                  <a:t>Definisi</a:t>
                </a:r>
                <a:r>
                  <a:rPr lang="en-US" b="1" dirty="0"/>
                  <a:t> 6.3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X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deskrit</a:t>
                </a:r>
                <a:r>
                  <a:rPr lang="en-US" dirty="0"/>
                  <a:t>, </a:t>
                </a: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f(x) = P(X = x)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X </a:t>
                </a: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memenuhi</a:t>
                </a:r>
                <a:r>
                  <a:rPr lang="en-US" dirty="0"/>
                  <a:t> </a:t>
                </a:r>
                <a:r>
                  <a:rPr lang="en-US" dirty="0" err="1"/>
                  <a:t>kedua</a:t>
                </a:r>
                <a:r>
                  <a:rPr lang="en-US" dirty="0"/>
                  <a:t> </a:t>
                </a:r>
                <a:r>
                  <a:rPr lang="en-US" dirty="0" err="1"/>
                  <a:t>syarat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lvl="0">
                  <a:lnSpc>
                    <a:spcPct val="150000"/>
                  </a:lnSpc>
                </a:pPr>
                <a:r>
                  <a:rPr lang="en-US" dirty="0"/>
                  <a:t>f(x) ≥ 0,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setiap</a:t>
                </a:r>
                <a:r>
                  <a:rPr lang="en-US" dirty="0"/>
                  <a:t> x di </a:t>
                </a:r>
                <a:r>
                  <a:rPr lang="en-US" dirty="0" err="1"/>
                  <a:t>domainnya</a:t>
                </a:r>
                <a:r>
                  <a:rPr lang="en-US" dirty="0"/>
                  <a:t>; </a:t>
                </a:r>
                <a:r>
                  <a:rPr lang="en-US" dirty="0" err="1"/>
                  <a:t>dan</a:t>
                </a:r>
                <a:endParaRPr lang="en-US" dirty="0"/>
              </a:p>
              <a:p>
                <a:pPr lvl="0">
                  <a:lnSpc>
                    <a:spcPct val="150000"/>
                  </a:lnSpc>
                </a:pPr>
                <a14:m>
                  <m:oMath xmlns:m="http://schemas.openxmlformats.org/officeDocument/2006/math">
                    <m:nary>
                      <m:naryPr>
                        <m:chr m:val="∑"/>
                        <m:limLoc m:val="undOvr"/>
                        <m:supHide m:val="on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nor/>
                          </m:rPr>
                          <a:rPr lang="id-ID"/>
                          <m:t>x</m:t>
                        </m:r>
                      </m:sub>
                      <m:sup/>
                      <m:e>
                        <m:r>
                          <m:rPr>
                            <m:nor/>
                          </m:rPr>
                          <a:rPr lang="id-ID"/>
                          <m:t>f</m:t>
                        </m:r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id-ID"/>
                              <m:t>x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id-ID"/>
                          <m:t> = 1</m:t>
                        </m:r>
                      </m:e>
                    </m:nary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3" y="2100263"/>
                <a:ext cx="8201025" cy="4672009"/>
              </a:xfrm>
              <a:blipFill rotWithShape="0">
                <a:blip r:embed="rId2"/>
                <a:stretch>
                  <a:fillRect l="-669" r="-4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Peluang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07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100263"/>
            <a:ext cx="8201025" cy="4672009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Variabel</a:t>
            </a:r>
            <a:r>
              <a:rPr lang="en-US" dirty="0" smtClean="0"/>
              <a:t> </a:t>
            </a:r>
            <a:r>
              <a:rPr lang="en-US" dirty="0"/>
              <a:t>random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deskrit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kontinu</a:t>
            </a:r>
            <a:r>
              <a:rPr lang="en-US" dirty="0"/>
              <a:t>.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kontinu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pengukuran</a:t>
            </a:r>
            <a:r>
              <a:rPr lang="en-US" dirty="0"/>
              <a:t>.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kontinu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, </a:t>
            </a:r>
            <a:r>
              <a:rPr lang="en-US" dirty="0" err="1"/>
              <a:t>dari</a:t>
            </a:r>
            <a:r>
              <a:rPr lang="en-US" dirty="0"/>
              <a:t> X = –∞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X = +∞. </a:t>
            </a:r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kontinu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bilangan</a:t>
            </a:r>
            <a:r>
              <a:rPr lang="en-US" dirty="0"/>
              <a:t> real.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 err="1"/>
              <a:t>Definisi</a:t>
            </a:r>
            <a:r>
              <a:rPr lang="en-US" b="1" dirty="0"/>
              <a:t> 6.4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Variabel</a:t>
            </a:r>
            <a:r>
              <a:rPr lang="en-US" dirty="0"/>
              <a:t> random X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kontinu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nilai-nilainya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didaftar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/>
              <a:t>Variabel</a:t>
            </a:r>
            <a:r>
              <a:rPr lang="en-US" dirty="0" smtClean="0"/>
              <a:t> Random </a:t>
            </a:r>
            <a:r>
              <a:rPr lang="en-US" dirty="0" err="1" smtClean="0"/>
              <a:t>Kontinu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09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3" y="2100263"/>
                <a:ext cx="8201025" cy="4672009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1700" dirty="0" smtClean="0"/>
                  <a:t>Dari </a:t>
                </a:r>
                <a:r>
                  <a:rPr lang="en-US" sz="1700" dirty="0" err="1"/>
                  <a:t>Definisi</a:t>
                </a:r>
                <a:r>
                  <a:rPr lang="en-US" sz="1700" dirty="0"/>
                  <a:t> 6.4 </a:t>
                </a:r>
                <a:r>
                  <a:rPr lang="en-US" sz="1700" dirty="0" err="1"/>
                  <a:t>dapat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ditarik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kesimpulan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bahwa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nilai-nilai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adalah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berhingga</a:t>
                </a:r>
                <a:r>
                  <a:rPr lang="en-US" sz="1700" dirty="0"/>
                  <a:t> (</a:t>
                </a:r>
                <a:r>
                  <a:rPr lang="en-US" sz="1700" i="1" dirty="0"/>
                  <a:t>infinite</a:t>
                </a:r>
                <a:r>
                  <a:rPr lang="en-US" sz="1700" dirty="0"/>
                  <a:t>)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terhitung</a:t>
                </a:r>
                <a:r>
                  <a:rPr lang="en-US" sz="1700" dirty="0"/>
                  <a:t> (</a:t>
                </a:r>
                <a:r>
                  <a:rPr lang="en-US" sz="1700" i="1" dirty="0"/>
                  <a:t>uncountable</a:t>
                </a:r>
                <a:r>
                  <a:rPr lang="en-US" sz="1700" dirty="0"/>
                  <a:t>). </a:t>
                </a:r>
                <a:r>
                  <a:rPr lang="en-US" sz="1700" dirty="0" err="1"/>
                  <a:t>Selanjutnya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dikembangkan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konsep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peluang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.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peluang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densitas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peluang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disingkat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densitas</a:t>
                </a:r>
                <a:r>
                  <a:rPr lang="en-US" sz="1700" dirty="0"/>
                  <a:t> (</a:t>
                </a:r>
                <a:r>
                  <a:rPr lang="en-US" sz="1700" i="1" dirty="0"/>
                  <a:t>density function</a:t>
                </a:r>
                <a:r>
                  <a:rPr lang="en-US" sz="1700" dirty="0"/>
                  <a:t>).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densitas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juga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peluang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1700" b="1" dirty="0" err="1"/>
                  <a:t>Definisi</a:t>
                </a:r>
                <a:r>
                  <a:rPr lang="en-US" sz="1700" b="1" dirty="0"/>
                  <a:t> 6.5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Suatu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bernilai</a:t>
                </a:r>
                <a:r>
                  <a:rPr lang="en-US" sz="1700" dirty="0"/>
                  <a:t> real f(x) </a:t>
                </a:r>
                <a:r>
                  <a:rPr lang="en-US" sz="1700" dirty="0" err="1"/>
                  <a:t>disebut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fungsi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densitas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suatu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jika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memenuhi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kedua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syarat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berikut</a:t>
                </a:r>
                <a:r>
                  <a:rPr lang="en-US" sz="1700" dirty="0"/>
                  <a:t>:</a:t>
                </a:r>
              </a:p>
              <a:p>
                <a:pPr lvl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1700" dirty="0"/>
                  <a:t>f(x) ≥ 0,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id-ID" sz="1700" dirty="0"/>
                  <a:t>setiap</a:t>
                </a:r>
                <a:r>
                  <a:rPr lang="en-US" sz="1700" dirty="0"/>
                  <a:t> x di </a:t>
                </a:r>
                <a:r>
                  <a:rPr lang="en-US" sz="1700" dirty="0" err="1"/>
                  <a:t>domainnya</a:t>
                </a:r>
                <a:r>
                  <a:rPr lang="en-US" sz="1700" dirty="0"/>
                  <a:t>; </a:t>
                </a:r>
                <a:r>
                  <a:rPr lang="en-US" sz="1700" dirty="0" err="1"/>
                  <a:t>dan</a:t>
                </a:r>
                <a:endParaRPr lang="en-US" sz="1700" dirty="0"/>
              </a:p>
              <a:p>
                <a:pPr lvl="0">
                  <a:lnSpc>
                    <a:spcPct val="150000"/>
                  </a:lnSpc>
                  <a:spcBef>
                    <a:spcPts val="0"/>
                  </a:spcBef>
                </a:pPr>
                <a14:m>
                  <m:oMath xmlns:m="http://schemas.openxmlformats.org/officeDocument/2006/math">
                    <m:nary>
                      <m:naryPr>
                        <m:limLoc m:val="subSup"/>
                        <m:ctrlPr>
                          <a:rPr lang="en-US" sz="17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nor/>
                          </m:rPr>
                          <a:rPr lang="id-ID" sz="1700" i="1"/>
                          <m:t>−</m:t>
                        </m:r>
                        <m:r>
                          <m:rPr>
                            <m:nor/>
                          </m:rPr>
                          <a:rPr lang="id-ID" sz="1700"/>
                          <m:t>∞</m:t>
                        </m:r>
                      </m:sub>
                      <m:sup>
                        <m:r>
                          <m:rPr>
                            <m:nor/>
                          </m:rPr>
                          <a:rPr lang="id-ID" sz="1700"/>
                          <m:t>∞</m:t>
                        </m:r>
                      </m:sup>
                      <m:e>
                        <m:r>
                          <m:rPr>
                            <m:nor/>
                          </m:rPr>
                          <a:rPr lang="id-ID" sz="1700"/>
                          <m:t>f</m:t>
                        </m:r>
                        <m:d>
                          <m:dPr>
                            <m:ctrlPr>
                              <a:rPr lang="en-US" sz="17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id-ID" sz="1700"/>
                              <m:t>x</m:t>
                            </m:r>
                          </m:e>
                        </m:d>
                        <m:r>
                          <m:rPr>
                            <m:nor/>
                          </m:rPr>
                          <a:rPr lang="en-US" sz="1700"/>
                          <m:t>dx</m:t>
                        </m:r>
                        <m:r>
                          <m:rPr>
                            <m:nor/>
                          </m:rPr>
                          <a:rPr lang="en-US" sz="1700"/>
                          <m:t> </m:t>
                        </m:r>
                        <m:r>
                          <m:rPr>
                            <m:nor/>
                          </m:rPr>
                          <a:rPr lang="id-ID" sz="1700"/>
                          <m:t>= 1</m:t>
                        </m:r>
                      </m:e>
                    </m:nary>
                  </m:oMath>
                </a14:m>
                <a:endParaRPr lang="en-US" sz="17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3" y="2100263"/>
                <a:ext cx="8201025" cy="4672009"/>
              </a:xfrm>
              <a:blipFill rotWithShape="0">
                <a:blip r:embed="rId2"/>
                <a:stretch>
                  <a:fillRect l="-520" b="-142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Densitas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22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42913" y="1943095"/>
                <a:ext cx="8201025" cy="4672009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/>
                  <a:t>Definisi 6.6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X </a:t>
                </a:r>
                <a:r>
                  <a:rPr lang="en-US" dirty="0" err="1"/>
                  <a:t>adalah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kontinu</a:t>
                </a:r>
                <a:r>
                  <a:rPr lang="en-US" dirty="0"/>
                  <a:t> yang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densitas</a:t>
                </a:r>
                <a:r>
                  <a:rPr lang="en-US" dirty="0"/>
                  <a:t> f(x),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 X </a:t>
                </a:r>
                <a:r>
                  <a:rPr lang="en-US" dirty="0" err="1"/>
                  <a:t>terletak</a:t>
                </a:r>
                <a:r>
                  <a:rPr lang="en-US" dirty="0"/>
                  <a:t> </a:t>
                </a:r>
                <a:r>
                  <a:rPr lang="en-US" dirty="0" err="1"/>
                  <a:t>antara</a:t>
                </a:r>
                <a:r>
                  <a:rPr lang="en-US" dirty="0"/>
                  <a:t> a </a:t>
                </a:r>
                <a:r>
                  <a:rPr lang="en-US" dirty="0" err="1"/>
                  <a:t>dan</a:t>
                </a:r>
                <a:r>
                  <a:rPr lang="en-US" dirty="0"/>
                  <a:t> b, </a:t>
                </a:r>
                <a:r>
                  <a:rPr lang="en-US" dirty="0" err="1"/>
                  <a:t>ditulis</a:t>
                </a:r>
                <a:r>
                  <a:rPr lang="en-US" dirty="0"/>
                  <a:t> P(a &lt; X &lt; b), </a:t>
                </a:r>
                <a:r>
                  <a:rPr lang="en-US" dirty="0" err="1"/>
                  <a:t>didefinisikan</a:t>
                </a:r>
                <a:r>
                  <a:rPr lang="en-US" dirty="0"/>
                  <a:t> </a:t>
                </a:r>
                <a:r>
                  <a:rPr lang="en-US" dirty="0" err="1"/>
                  <a:t>sebagai</a:t>
                </a:r>
                <a:r>
                  <a:rPr lang="en-US" dirty="0"/>
                  <a:t> </a:t>
                </a:r>
                <a:r>
                  <a:rPr lang="en-US" dirty="0" err="1"/>
                  <a:t>berikut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id-ID"/>
                        <m:t>P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id-ID"/>
                            <m:t>a</m:t>
                          </m:r>
                          <m:r>
                            <m:rPr>
                              <m:nor/>
                            </m:rPr>
                            <a:rPr lang="id-ID"/>
                            <m:t> &lt; </m:t>
                          </m:r>
                          <m:r>
                            <m:rPr>
                              <m:nor/>
                            </m:rPr>
                            <a:rPr lang="id-ID"/>
                            <m:t>X</m:t>
                          </m:r>
                          <m:r>
                            <m:rPr>
                              <m:nor/>
                            </m:rPr>
                            <a:rPr lang="id-ID"/>
                            <m:t> &lt; </m:t>
                          </m:r>
                          <m:r>
                            <m:rPr>
                              <m:nor/>
                            </m:rPr>
                            <a:rPr lang="id-ID"/>
                            <m:t>b</m:t>
                          </m:r>
                        </m:e>
                      </m:d>
                      <m:r>
                        <m:rPr>
                          <m:nor/>
                        </m:rPr>
                        <a:rPr lang="id-ID"/>
                        <m:t>=</m:t>
                      </m:r>
                      <m:nary>
                        <m:naryPr>
                          <m:limLoc m:val="subSup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/>
                            <m:t>a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b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en-US"/>
                            <m:t>f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x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en-US"/>
                            <m:t>dx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Biasanya</a:t>
                </a:r>
                <a:r>
                  <a:rPr lang="en-US" dirty="0"/>
                  <a:t>, </a:t>
                </a:r>
                <a:r>
                  <a:rPr lang="en-US" dirty="0" err="1"/>
                  <a:t>dalam</a:t>
                </a:r>
                <a:r>
                  <a:rPr lang="en-US" dirty="0"/>
                  <a:t> </a:t>
                </a:r>
                <a:r>
                  <a:rPr lang="en-US" dirty="0" err="1"/>
                  <a:t>pembicaraan</a:t>
                </a:r>
                <a:r>
                  <a:rPr lang="en-US" dirty="0"/>
                  <a:t> </a:t>
                </a:r>
                <a:r>
                  <a:rPr lang="en-US" dirty="0" err="1"/>
                  <a:t>mengenai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densitas</a:t>
                </a:r>
                <a:r>
                  <a:rPr lang="en-US" dirty="0"/>
                  <a:t> </a:t>
                </a:r>
                <a:r>
                  <a:rPr lang="en-US" dirty="0" err="1"/>
                  <a:t>diasumsikan</a:t>
                </a:r>
                <a:r>
                  <a:rPr lang="en-US" dirty="0"/>
                  <a:t> (</a:t>
                </a:r>
                <a:r>
                  <a:rPr lang="en-US" dirty="0" err="1"/>
                  <a:t>kecuali</a:t>
                </a:r>
                <a:r>
                  <a:rPr lang="en-US" dirty="0"/>
                  <a:t> </a:t>
                </a:r>
                <a:r>
                  <a:rPr lang="en-US" dirty="0" err="1"/>
                  <a:t>dinyatakan</a:t>
                </a:r>
                <a:r>
                  <a:rPr lang="en-US" dirty="0"/>
                  <a:t> lain) </a:t>
                </a:r>
                <a:r>
                  <a:rPr lang="en-US" dirty="0" err="1"/>
                  <a:t>bahwa</a:t>
                </a:r>
                <a:r>
                  <a:rPr lang="en-US" dirty="0"/>
                  <a:t> </a:t>
                </a:r>
                <a:r>
                  <a:rPr lang="en-US" dirty="0" err="1"/>
                  <a:t>peluang</a:t>
                </a:r>
                <a:r>
                  <a:rPr lang="en-US" dirty="0"/>
                  <a:t> X </a:t>
                </a:r>
                <a:r>
                  <a:rPr lang="en-US" dirty="0" err="1"/>
                  <a:t>sama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</a:t>
                </a:r>
                <a:r>
                  <a:rPr lang="en-US" dirty="0" err="1"/>
                  <a:t>adalah</a:t>
                </a:r>
                <a:r>
                  <a:rPr lang="en-US" dirty="0"/>
                  <a:t> nol. </a:t>
                </a:r>
                <a:r>
                  <a:rPr lang="en-US" dirty="0" err="1"/>
                  <a:t>Berdasarkan</a:t>
                </a:r>
                <a:r>
                  <a:rPr lang="en-US" dirty="0"/>
                  <a:t> </a:t>
                </a:r>
                <a:r>
                  <a:rPr lang="en-US" dirty="0" err="1"/>
                  <a:t>asumsi</a:t>
                </a:r>
                <a:r>
                  <a:rPr lang="en-US" dirty="0"/>
                  <a:t> </a:t>
                </a:r>
                <a:r>
                  <a:rPr lang="en-US" dirty="0" err="1"/>
                  <a:t>itu</a:t>
                </a:r>
                <a:r>
                  <a:rPr lang="en-US" dirty="0"/>
                  <a:t>, </a:t>
                </a:r>
                <a:r>
                  <a:rPr lang="en-US" dirty="0" err="1"/>
                  <a:t>diperoleh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/>
                  <a:t>P(a &lt; X &lt; b) = P(a &lt; X ≤ b) = P(a ≤ X &lt; b) = P(a ≤ X ≤ b).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42913" y="1943095"/>
                <a:ext cx="8201025" cy="4672009"/>
              </a:xfrm>
              <a:blipFill rotWithShape="0">
                <a:blip r:embed="rId2"/>
                <a:stretch>
                  <a:fillRect l="-669" r="-1115" b="-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Densitas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30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14535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 err="1" smtClean="0"/>
              <a:t>Fungsi</a:t>
            </a:r>
            <a:r>
              <a:rPr lang="en-US" sz="1700" dirty="0" smtClean="0"/>
              <a:t> </a:t>
            </a:r>
            <a:r>
              <a:rPr lang="en-US" sz="1700" dirty="0" err="1" smtClean="0"/>
              <a:t>peluang</a:t>
            </a:r>
            <a:r>
              <a:rPr lang="en-US" sz="1700" dirty="0" smtClean="0"/>
              <a:t> </a:t>
            </a:r>
            <a:r>
              <a:rPr lang="en-US" sz="1700" dirty="0" err="1" smtClean="0"/>
              <a:t>atau</a:t>
            </a:r>
            <a:r>
              <a:rPr lang="en-US" sz="1700" dirty="0" smtClean="0"/>
              <a:t> </a:t>
            </a:r>
            <a:r>
              <a:rPr lang="en-US" sz="1700" dirty="0" err="1" smtClean="0"/>
              <a:t>distribusi</a:t>
            </a:r>
            <a:r>
              <a:rPr lang="en-US" sz="1700" dirty="0" smtClean="0"/>
              <a:t> </a:t>
            </a:r>
            <a:r>
              <a:rPr lang="en-US" sz="1700" dirty="0" err="1" smtClean="0"/>
              <a:t>peluang</a:t>
            </a:r>
            <a:r>
              <a:rPr lang="en-US" sz="1700" dirty="0" smtClean="0"/>
              <a:t> (</a:t>
            </a:r>
            <a:r>
              <a:rPr lang="en-US" sz="1700" dirty="0" err="1" smtClean="0"/>
              <a:t>deskrit</a:t>
            </a:r>
            <a:r>
              <a:rPr lang="en-US" sz="1700" dirty="0" smtClean="0"/>
              <a:t>) </a:t>
            </a:r>
            <a:r>
              <a:rPr lang="en-US" sz="1700" dirty="0" err="1" smtClean="0"/>
              <a:t>tertentu</a:t>
            </a:r>
            <a:r>
              <a:rPr lang="en-US" sz="1700" dirty="0" smtClean="0"/>
              <a:t> </a:t>
            </a:r>
            <a:r>
              <a:rPr lang="en-US" sz="1700" dirty="0" err="1" smtClean="0"/>
              <a:t>dapat</a:t>
            </a:r>
            <a:r>
              <a:rPr lang="en-US" sz="1700" dirty="0" smtClean="0"/>
              <a:t> </a:t>
            </a:r>
            <a:r>
              <a:rPr lang="en-US" sz="1700" dirty="0" err="1" smtClean="0"/>
              <a:t>dinyatakan</a:t>
            </a:r>
            <a:r>
              <a:rPr lang="en-US" sz="1700" dirty="0" smtClean="0"/>
              <a:t> </a:t>
            </a:r>
            <a:r>
              <a:rPr lang="en-US" sz="1700" dirty="0" err="1" smtClean="0"/>
              <a:t>dalam</a:t>
            </a:r>
            <a:r>
              <a:rPr lang="en-US" sz="1700" dirty="0" smtClean="0"/>
              <a:t> diagram, </a:t>
            </a:r>
            <a:r>
              <a:rPr lang="en-US" sz="1700" dirty="0" err="1" smtClean="0"/>
              <a:t>tabel</a:t>
            </a:r>
            <a:r>
              <a:rPr lang="en-US" sz="1700" dirty="0" smtClean="0"/>
              <a:t>, </a:t>
            </a:r>
            <a:r>
              <a:rPr lang="en-US" sz="1700" dirty="0" err="1" smtClean="0"/>
              <a:t>atau</a:t>
            </a:r>
            <a:r>
              <a:rPr lang="en-US" sz="1700" dirty="0" smtClean="0"/>
              <a:t> formula. </a:t>
            </a:r>
            <a:r>
              <a:rPr lang="en-US" sz="1700" dirty="0" err="1" smtClean="0"/>
              <a:t>Bentuk</a:t>
            </a:r>
            <a:r>
              <a:rPr lang="en-US" sz="1700" dirty="0" smtClean="0"/>
              <a:t> </a:t>
            </a:r>
            <a:r>
              <a:rPr lang="en-US" sz="1700" dirty="0" err="1" smtClean="0"/>
              <a:t>apapun</a:t>
            </a:r>
            <a:r>
              <a:rPr lang="en-US" sz="1700" dirty="0" smtClean="0"/>
              <a:t> yang </a:t>
            </a:r>
            <a:r>
              <a:rPr lang="en-US" sz="1700" dirty="0" err="1" smtClean="0"/>
              <a:t>dipilih</a:t>
            </a:r>
            <a:r>
              <a:rPr lang="en-US" sz="1700" dirty="0" smtClean="0"/>
              <a:t>, </a:t>
            </a:r>
            <a:r>
              <a:rPr lang="en-US" sz="1700" dirty="0" err="1" smtClean="0"/>
              <a:t>diharapkan</a:t>
            </a:r>
            <a:r>
              <a:rPr lang="en-US" sz="1700" dirty="0" smtClean="0"/>
              <a:t> </a:t>
            </a:r>
            <a:r>
              <a:rPr lang="en-US" sz="1700" dirty="0" err="1" smtClean="0"/>
              <a:t>bentuk</a:t>
            </a:r>
            <a:r>
              <a:rPr lang="en-US" sz="1700" dirty="0" smtClean="0"/>
              <a:t> </a:t>
            </a:r>
            <a:r>
              <a:rPr lang="en-US" sz="1700" dirty="0" err="1" smtClean="0"/>
              <a:t>tersebut</a:t>
            </a:r>
            <a:r>
              <a:rPr lang="en-US" sz="1700" dirty="0" smtClean="0"/>
              <a:t> </a:t>
            </a:r>
            <a:r>
              <a:rPr lang="en-US" sz="1700" dirty="0" err="1" smtClean="0"/>
              <a:t>dapat</a:t>
            </a:r>
            <a:r>
              <a:rPr lang="en-US" sz="1700" dirty="0" smtClean="0"/>
              <a:t> </a:t>
            </a:r>
            <a:r>
              <a:rPr lang="en-US" sz="1700" dirty="0" err="1" smtClean="0"/>
              <a:t>menjelaskan</a:t>
            </a:r>
            <a:r>
              <a:rPr lang="en-US" sz="1700" dirty="0" smtClean="0"/>
              <a:t> </a:t>
            </a:r>
            <a:r>
              <a:rPr lang="en-US" sz="1700" dirty="0" err="1" smtClean="0"/>
              <a:t>karakteristik</a:t>
            </a:r>
            <a:r>
              <a:rPr lang="en-US" sz="1700" dirty="0" smtClean="0"/>
              <a:t> </a:t>
            </a:r>
            <a:r>
              <a:rPr lang="en-US" sz="1700" dirty="0" err="1" smtClean="0"/>
              <a:t>variabel</a:t>
            </a:r>
            <a:r>
              <a:rPr lang="en-US" sz="1700" dirty="0" smtClean="0"/>
              <a:t> random yang </a:t>
            </a:r>
            <a:r>
              <a:rPr lang="en-US" sz="1700" dirty="0" err="1" smtClean="0"/>
              <a:t>bersesuaian</a:t>
            </a:r>
            <a:r>
              <a:rPr lang="en-US" sz="1700" dirty="0" smtClean="0"/>
              <a:t> </a:t>
            </a:r>
            <a:r>
              <a:rPr lang="en-US" sz="1700" dirty="0" err="1" smtClean="0"/>
              <a:t>dengannya</a:t>
            </a:r>
            <a:r>
              <a:rPr lang="en-US" sz="1700" dirty="0" smtClean="0"/>
              <a:t>. Hal </a:t>
            </a:r>
            <a:r>
              <a:rPr lang="en-US" sz="1700" dirty="0" err="1" smtClean="0"/>
              <a:t>ini</a:t>
            </a:r>
            <a:r>
              <a:rPr lang="en-US" sz="1700" dirty="0" smtClean="0"/>
              <a:t> </a:t>
            </a:r>
            <a:r>
              <a:rPr lang="en-US" sz="1700" dirty="0" err="1" smtClean="0"/>
              <a:t>berarti</a:t>
            </a:r>
            <a:r>
              <a:rPr lang="en-US" sz="1700" dirty="0" smtClean="0"/>
              <a:t> </a:t>
            </a:r>
            <a:r>
              <a:rPr lang="en-US" sz="1700" dirty="0" err="1" smtClean="0"/>
              <a:t>variabel</a:t>
            </a:r>
            <a:r>
              <a:rPr lang="en-US" sz="1700" dirty="0" smtClean="0"/>
              <a:t> random </a:t>
            </a:r>
            <a:r>
              <a:rPr lang="en-US" sz="1700" dirty="0" err="1" smtClean="0"/>
              <a:t>deskrit</a:t>
            </a:r>
            <a:r>
              <a:rPr lang="en-US" sz="1700" dirty="0" smtClean="0"/>
              <a:t> yang </a:t>
            </a:r>
            <a:r>
              <a:rPr lang="en-US" sz="1700" dirty="0" err="1" smtClean="0"/>
              <a:t>bersesuaian</a:t>
            </a:r>
            <a:r>
              <a:rPr lang="en-US" sz="1700" dirty="0" smtClean="0"/>
              <a:t> </a:t>
            </a:r>
            <a:r>
              <a:rPr lang="en-US" sz="1700" dirty="0" err="1" smtClean="0"/>
              <a:t>dengan</a:t>
            </a:r>
            <a:r>
              <a:rPr lang="en-US" sz="1700" dirty="0" smtClean="0"/>
              <a:t> </a:t>
            </a:r>
            <a:r>
              <a:rPr lang="en-US" sz="1700" dirty="0" err="1" smtClean="0"/>
              <a:t>eksperimen</a:t>
            </a:r>
            <a:r>
              <a:rPr lang="en-US" sz="1700" dirty="0" smtClean="0"/>
              <a:t> </a:t>
            </a:r>
            <a:r>
              <a:rPr lang="en-US" sz="1700" dirty="0" err="1" smtClean="0"/>
              <a:t>statistik</a:t>
            </a:r>
            <a:r>
              <a:rPr lang="en-US" sz="1700" dirty="0" smtClean="0"/>
              <a:t> </a:t>
            </a:r>
            <a:r>
              <a:rPr lang="en-US" sz="1700" dirty="0" err="1" smtClean="0"/>
              <a:t>tertentu</a:t>
            </a:r>
            <a:r>
              <a:rPr lang="en-US" sz="1700" dirty="0" smtClean="0"/>
              <a:t> </a:t>
            </a:r>
            <a:r>
              <a:rPr lang="en-US" sz="1700" dirty="0" err="1" smtClean="0"/>
              <a:t>secara</a:t>
            </a:r>
            <a:r>
              <a:rPr lang="en-US" sz="1700" dirty="0" smtClean="0"/>
              <a:t> </a:t>
            </a:r>
            <a:r>
              <a:rPr lang="en-US" sz="1700" dirty="0" err="1" smtClean="0"/>
              <a:t>esensial</a:t>
            </a:r>
            <a:r>
              <a:rPr lang="en-US" sz="1700" dirty="0" smtClean="0"/>
              <a:t> </a:t>
            </a:r>
            <a:r>
              <a:rPr lang="en-US" sz="1700" dirty="0" err="1" smtClean="0"/>
              <a:t>dapat</a:t>
            </a:r>
            <a:r>
              <a:rPr lang="en-US" sz="1700" dirty="0" smtClean="0"/>
              <a:t> </a:t>
            </a:r>
            <a:r>
              <a:rPr lang="en-US" sz="1700" dirty="0" err="1" smtClean="0"/>
              <a:t>dinyatakan</a:t>
            </a:r>
            <a:r>
              <a:rPr lang="en-US" sz="1700" dirty="0" smtClean="0"/>
              <a:t> </a:t>
            </a:r>
            <a:r>
              <a:rPr lang="en-US" sz="1700" dirty="0" err="1" smtClean="0"/>
              <a:t>dalam</a:t>
            </a:r>
            <a:r>
              <a:rPr lang="en-US" sz="1700" dirty="0" smtClean="0"/>
              <a:t> </a:t>
            </a:r>
            <a:r>
              <a:rPr lang="en-US" sz="1700" dirty="0" err="1" smtClean="0"/>
              <a:t>satu</a:t>
            </a:r>
            <a:r>
              <a:rPr lang="en-US" sz="1700" dirty="0" smtClean="0"/>
              <a:t> </a:t>
            </a:r>
            <a:r>
              <a:rPr lang="en-US" sz="1700" dirty="0" err="1" smtClean="0"/>
              <a:t>fungsi</a:t>
            </a:r>
            <a:r>
              <a:rPr lang="en-US" sz="1700" dirty="0" smtClean="0"/>
              <a:t> </a:t>
            </a:r>
            <a:r>
              <a:rPr lang="en-US" sz="1700" dirty="0" err="1" smtClean="0"/>
              <a:t>peluang</a:t>
            </a:r>
            <a:r>
              <a:rPr lang="en-US" sz="1700" dirty="0" smtClean="0"/>
              <a:t> yang </a:t>
            </a:r>
            <a:r>
              <a:rPr lang="en-US" sz="1700" dirty="0" err="1" smtClean="0"/>
              <a:t>sama</a:t>
            </a:r>
            <a:r>
              <a:rPr lang="en-US" sz="1700" dirty="0" smtClean="0"/>
              <a:t>, </a:t>
            </a:r>
            <a:r>
              <a:rPr lang="en-US" sz="1700" dirty="0" err="1" smtClean="0"/>
              <a:t>terlepas</a:t>
            </a:r>
            <a:r>
              <a:rPr lang="en-US" sz="1700" dirty="0" smtClean="0"/>
              <a:t> </a:t>
            </a:r>
            <a:r>
              <a:rPr lang="en-US" sz="1700" dirty="0" err="1" smtClean="0"/>
              <a:t>dari</a:t>
            </a:r>
            <a:r>
              <a:rPr lang="en-US" sz="1700" dirty="0" smtClean="0"/>
              <a:t> </a:t>
            </a:r>
            <a:r>
              <a:rPr lang="en-US" sz="1700" dirty="0" err="1" smtClean="0"/>
              <a:t>apakah</a:t>
            </a:r>
            <a:r>
              <a:rPr lang="en-US" sz="1700" dirty="0" smtClean="0"/>
              <a:t> </a:t>
            </a:r>
            <a:r>
              <a:rPr lang="en-US" sz="1700" dirty="0" err="1" smtClean="0"/>
              <a:t>variabel</a:t>
            </a:r>
            <a:r>
              <a:rPr lang="en-US" sz="1700" dirty="0" smtClean="0"/>
              <a:t> random </a:t>
            </a:r>
            <a:r>
              <a:rPr lang="en-US" sz="1700" dirty="0" err="1" smtClean="0"/>
              <a:t>tersebut</a:t>
            </a:r>
            <a:r>
              <a:rPr lang="en-US" sz="1700" dirty="0" smtClean="0"/>
              <a:t> </a:t>
            </a:r>
            <a:r>
              <a:rPr lang="en-US" sz="1700" dirty="0" err="1" smtClean="0"/>
              <a:t>dinyatakan</a:t>
            </a:r>
            <a:r>
              <a:rPr lang="en-US" sz="1700" dirty="0" smtClean="0"/>
              <a:t> </a:t>
            </a:r>
            <a:r>
              <a:rPr lang="en-US" sz="1700" dirty="0" err="1" smtClean="0"/>
              <a:t>dalam</a:t>
            </a:r>
            <a:r>
              <a:rPr lang="en-US" sz="1700" dirty="0" smtClean="0"/>
              <a:t> </a:t>
            </a:r>
            <a:r>
              <a:rPr lang="en-US" sz="1700" dirty="0" err="1" smtClean="0"/>
              <a:t>bentuk</a:t>
            </a:r>
            <a:r>
              <a:rPr lang="en-US" sz="1700" dirty="0" smtClean="0"/>
              <a:t> diagram, </a:t>
            </a:r>
            <a:r>
              <a:rPr lang="en-US" sz="1700" dirty="0" err="1" smtClean="0"/>
              <a:t>tabel</a:t>
            </a:r>
            <a:r>
              <a:rPr lang="en-US" sz="1700" dirty="0" smtClean="0"/>
              <a:t>, </a:t>
            </a:r>
            <a:r>
              <a:rPr lang="en-US" sz="1700" dirty="0" err="1" smtClean="0"/>
              <a:t>atau</a:t>
            </a:r>
            <a:r>
              <a:rPr lang="en-US" sz="1700" dirty="0" smtClean="0"/>
              <a:t> formula. </a:t>
            </a:r>
            <a:r>
              <a:rPr lang="en-US" sz="1700" dirty="0" err="1" smtClean="0"/>
              <a:t>Oleh</a:t>
            </a:r>
            <a:r>
              <a:rPr lang="en-US" sz="1700" dirty="0" smtClean="0"/>
              <a:t> </a:t>
            </a:r>
            <a:r>
              <a:rPr lang="en-US" sz="1700" dirty="0" err="1" smtClean="0"/>
              <a:t>karenanya</a:t>
            </a:r>
            <a:r>
              <a:rPr lang="en-US" sz="1700" dirty="0" smtClean="0"/>
              <a:t>, </a:t>
            </a:r>
            <a:r>
              <a:rPr lang="en-US" sz="1700" dirty="0" err="1" smtClean="0"/>
              <a:t>fungsi</a:t>
            </a:r>
            <a:r>
              <a:rPr lang="en-US" sz="1700" dirty="0" smtClean="0"/>
              <a:t> </a:t>
            </a:r>
            <a:r>
              <a:rPr lang="en-US" sz="1700" dirty="0" err="1" smtClean="0"/>
              <a:t>peluang</a:t>
            </a:r>
            <a:r>
              <a:rPr lang="en-US" sz="1700" dirty="0" smtClean="0"/>
              <a:t> </a:t>
            </a:r>
            <a:r>
              <a:rPr lang="en-US" sz="1700" dirty="0" err="1" smtClean="0"/>
              <a:t>tersebut</a:t>
            </a:r>
            <a:r>
              <a:rPr lang="en-US" sz="1700" dirty="0" smtClean="0"/>
              <a:t> </a:t>
            </a:r>
            <a:r>
              <a:rPr lang="en-US" sz="1700" dirty="0" err="1" smtClean="0"/>
              <a:t>dapat</a:t>
            </a:r>
            <a:r>
              <a:rPr lang="en-US" sz="1700" dirty="0" smtClean="0"/>
              <a:t> </a:t>
            </a:r>
            <a:r>
              <a:rPr lang="en-US" sz="1700" dirty="0" err="1" smtClean="0"/>
              <a:t>dinyatakan</a:t>
            </a:r>
            <a:r>
              <a:rPr lang="en-US" sz="1700" dirty="0" smtClean="0"/>
              <a:t> </a:t>
            </a:r>
            <a:r>
              <a:rPr lang="en-US" sz="1700" dirty="0" err="1" smtClean="0"/>
              <a:t>dalam</a:t>
            </a:r>
            <a:r>
              <a:rPr lang="en-US" sz="1700" dirty="0" smtClean="0"/>
              <a:t> </a:t>
            </a:r>
            <a:r>
              <a:rPr lang="en-US" sz="1700" dirty="0" err="1" smtClean="0"/>
              <a:t>sebuah</a:t>
            </a:r>
            <a:r>
              <a:rPr lang="en-US" sz="1700" dirty="0" smtClean="0"/>
              <a:t> formula </a:t>
            </a:r>
            <a:r>
              <a:rPr lang="en-US" sz="1700" dirty="0" err="1" smtClean="0"/>
              <a:t>matematik</a:t>
            </a:r>
            <a:r>
              <a:rPr lang="en-US" sz="1700" dirty="0" smtClean="0"/>
              <a:t> </a:t>
            </a:r>
            <a:r>
              <a:rPr lang="en-US" sz="1700" dirty="0" err="1" smtClean="0"/>
              <a:t>tertentu</a:t>
            </a:r>
            <a:r>
              <a:rPr lang="en-US" sz="1700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700" dirty="0" err="1"/>
              <a:t>Distribusi</a:t>
            </a:r>
            <a:r>
              <a:rPr lang="en-US" sz="1700" dirty="0"/>
              <a:t> </a:t>
            </a:r>
            <a:r>
              <a:rPr lang="en-US" sz="1700" dirty="0" err="1" smtClean="0"/>
              <a:t>deskrit</a:t>
            </a:r>
            <a:r>
              <a:rPr lang="en-US" sz="1700" dirty="0" smtClean="0"/>
              <a:t> </a:t>
            </a:r>
            <a:r>
              <a:rPr lang="en-US" sz="1700" dirty="0"/>
              <a:t>yang </a:t>
            </a:r>
            <a:r>
              <a:rPr lang="en-US" sz="1700" dirty="0" err="1"/>
              <a:t>banyak</a:t>
            </a:r>
            <a:r>
              <a:rPr lang="en-US" sz="1700" dirty="0"/>
              <a:t> </a:t>
            </a:r>
            <a:r>
              <a:rPr lang="en-US" sz="1700" dirty="0" err="1"/>
              <a:t>digunakan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penelitian</a:t>
            </a:r>
            <a:r>
              <a:rPr lang="en-US" sz="1700" dirty="0"/>
              <a:t>, </a:t>
            </a:r>
            <a:r>
              <a:rPr lang="en-US" sz="1700" dirty="0" err="1"/>
              <a:t>yaitu</a:t>
            </a:r>
            <a:r>
              <a:rPr lang="en-US" sz="1700" dirty="0"/>
              <a:t> </a:t>
            </a:r>
            <a:r>
              <a:rPr lang="en-US" sz="1700" dirty="0" err="1"/>
              <a:t>distribusi</a:t>
            </a:r>
            <a:r>
              <a:rPr lang="en-US" sz="1700" dirty="0"/>
              <a:t> uniform </a:t>
            </a:r>
            <a:r>
              <a:rPr lang="en-US" sz="1700" dirty="0" err="1" smtClean="0"/>
              <a:t>deskrit</a:t>
            </a:r>
            <a:r>
              <a:rPr lang="en-US" sz="1700" dirty="0" smtClean="0"/>
              <a:t>, </a:t>
            </a:r>
            <a:r>
              <a:rPr lang="en-US" sz="1700" dirty="0" err="1"/>
              <a:t>distribusi</a:t>
            </a:r>
            <a:r>
              <a:rPr lang="en-US" sz="1700" dirty="0"/>
              <a:t> </a:t>
            </a:r>
            <a:r>
              <a:rPr lang="en-US" sz="1700" dirty="0" smtClean="0"/>
              <a:t>binomial, </a:t>
            </a:r>
            <a:r>
              <a:rPr lang="en-US" sz="1700" dirty="0" err="1"/>
              <a:t>distribusi</a:t>
            </a:r>
            <a:r>
              <a:rPr lang="en-US" sz="1700" dirty="0"/>
              <a:t> </a:t>
            </a:r>
            <a:r>
              <a:rPr lang="en-US" sz="1700" dirty="0" smtClean="0"/>
              <a:t>multinomial, </a:t>
            </a:r>
            <a:r>
              <a:rPr lang="en-US" sz="1700" dirty="0" err="1"/>
              <a:t>distribusi</a:t>
            </a:r>
            <a:r>
              <a:rPr lang="en-US" sz="1700" dirty="0"/>
              <a:t> </a:t>
            </a:r>
            <a:r>
              <a:rPr lang="en-US" sz="1700" dirty="0" err="1" smtClean="0"/>
              <a:t>hipergeometrik</a:t>
            </a:r>
            <a:r>
              <a:rPr lang="en-US" sz="1700" dirty="0" smtClean="0"/>
              <a:t>, </a:t>
            </a:r>
            <a:r>
              <a:rPr lang="en-US" sz="1700" dirty="0" err="1"/>
              <a:t>dan</a:t>
            </a:r>
            <a:r>
              <a:rPr lang="en-US" sz="1700" dirty="0"/>
              <a:t> </a:t>
            </a:r>
            <a:r>
              <a:rPr lang="en-US" sz="1700" dirty="0" err="1"/>
              <a:t>distribusi</a:t>
            </a:r>
            <a:r>
              <a:rPr lang="en-US" sz="1700" dirty="0"/>
              <a:t> </a:t>
            </a:r>
            <a:r>
              <a:rPr lang="en-US" sz="1700" dirty="0" smtClean="0"/>
              <a:t>Poisson.</a:t>
            </a:r>
            <a:endParaRPr lang="en-US" sz="1700" dirty="0"/>
          </a:p>
          <a:p>
            <a:pPr marL="0" indent="0">
              <a:lnSpc>
                <a:spcPct val="150000"/>
              </a:lnSpc>
              <a:buNone/>
            </a:pPr>
            <a:endParaRPr lang="en-US" sz="17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</a:t>
            </a:r>
            <a:r>
              <a:rPr lang="en-GB" dirty="0" err="1" smtClean="0"/>
              <a:t>Deskrit</a:t>
            </a:r>
            <a:r>
              <a:rPr lang="en-GB" dirty="0" smtClean="0"/>
              <a:t> yang </a:t>
            </a:r>
            <a:r>
              <a:rPr lang="en-GB" dirty="0" err="1" smtClean="0"/>
              <a:t>Penting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4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14535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Variabel</a:t>
            </a:r>
            <a:r>
              <a:rPr lang="en-US" dirty="0" smtClean="0"/>
              <a:t> random </a:t>
            </a:r>
            <a:r>
              <a:rPr lang="en-US" dirty="0" err="1" smtClean="0"/>
              <a:t>kontinu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densitasnya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data </a:t>
            </a:r>
            <a:r>
              <a:rPr lang="en-US" dirty="0" err="1" smtClean="0"/>
              <a:t>eksperimen</a:t>
            </a:r>
            <a:r>
              <a:rPr lang="en-US" dirty="0" smtClean="0"/>
              <a:t>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kontinu</a:t>
            </a:r>
            <a:r>
              <a:rPr lang="en-US" dirty="0" smtClean="0"/>
              <a:t>. </a:t>
            </a:r>
            <a:r>
              <a:rPr lang="en-US" dirty="0" err="1" smtClean="0"/>
              <a:t>Misalnya</a:t>
            </a:r>
            <a:r>
              <a:rPr lang="en-US" dirty="0" smtClean="0"/>
              <a:t>,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mengukur</a:t>
            </a:r>
            <a:r>
              <a:rPr lang="en-US" dirty="0" smtClean="0"/>
              <a:t> interval </a:t>
            </a:r>
            <a:r>
              <a:rPr lang="en-US" dirty="0" err="1" smtClean="0"/>
              <a:t>waktu</a:t>
            </a:r>
            <a:r>
              <a:rPr lang="en-US" dirty="0" smtClean="0"/>
              <a:t>,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,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, </a:t>
            </a:r>
            <a:r>
              <a:rPr lang="en-US" dirty="0" err="1" smtClean="0"/>
              <a:t>prestasi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semacamnya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variabel</a:t>
            </a:r>
            <a:r>
              <a:rPr lang="en-US" dirty="0" smtClean="0"/>
              <a:t> random </a:t>
            </a:r>
            <a:r>
              <a:rPr lang="en-US" dirty="0" err="1" smtClean="0"/>
              <a:t>kontinu</a:t>
            </a:r>
            <a:r>
              <a:rPr lang="en-US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 smtClean="0"/>
              <a:t>Distribusi</a:t>
            </a:r>
            <a:r>
              <a:rPr lang="en-US" dirty="0" smtClean="0"/>
              <a:t> </a:t>
            </a:r>
            <a:r>
              <a:rPr lang="en-US" dirty="0" err="1" smtClean="0"/>
              <a:t>kontinu</a:t>
            </a:r>
            <a:r>
              <a:rPr lang="en-US" dirty="0" smtClean="0"/>
              <a:t> yang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distribusi</a:t>
            </a:r>
            <a:r>
              <a:rPr lang="en-US" dirty="0" smtClean="0"/>
              <a:t> uniform </a:t>
            </a:r>
            <a:r>
              <a:rPr lang="en-US" dirty="0" err="1" smtClean="0"/>
              <a:t>kontinu</a:t>
            </a:r>
            <a:r>
              <a:rPr lang="en-US" dirty="0" smtClean="0"/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distribusi</a:t>
            </a:r>
            <a:r>
              <a:rPr lang="en-US" dirty="0" smtClean="0">
                <a:solidFill>
                  <a:srgbClr val="FF0000"/>
                </a:solidFill>
              </a:rPr>
              <a:t> normal, </a:t>
            </a:r>
            <a:r>
              <a:rPr lang="en-US" dirty="0" err="1" smtClean="0">
                <a:solidFill>
                  <a:srgbClr val="FF0000"/>
                </a:solidFill>
              </a:rPr>
              <a:t>distribusi</a:t>
            </a:r>
            <a:r>
              <a:rPr lang="en-US" dirty="0" smtClean="0">
                <a:solidFill>
                  <a:srgbClr val="FF0000"/>
                </a:solidFill>
              </a:rPr>
              <a:t> chi </a:t>
            </a:r>
            <a:r>
              <a:rPr lang="en-US" dirty="0" err="1" smtClean="0">
                <a:solidFill>
                  <a:srgbClr val="FF0000"/>
                </a:solidFill>
              </a:rPr>
              <a:t>kuadrat</a:t>
            </a:r>
            <a:r>
              <a:rPr lang="en-US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>
                <a:solidFill>
                  <a:srgbClr val="FF0000"/>
                </a:solidFill>
              </a:rPr>
              <a:t>distribusi</a:t>
            </a:r>
            <a:r>
              <a:rPr lang="en-US" dirty="0" smtClean="0">
                <a:solidFill>
                  <a:srgbClr val="FF0000"/>
                </a:solidFill>
              </a:rPr>
              <a:t> t, </a:t>
            </a:r>
            <a:r>
              <a:rPr lang="en-US" dirty="0" err="1" smtClean="0">
                <a:solidFill>
                  <a:srgbClr val="FF0000"/>
                </a:solidFill>
              </a:rPr>
              <a:t>dan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distribusi</a:t>
            </a:r>
            <a:r>
              <a:rPr lang="en-US" dirty="0" smtClean="0">
                <a:solidFill>
                  <a:srgbClr val="FF0000"/>
                </a:solidFill>
              </a:rPr>
              <a:t> F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</a:t>
            </a:r>
            <a:r>
              <a:rPr lang="en-GB" dirty="0" err="1" smtClean="0"/>
              <a:t>Kontinu</a:t>
            </a:r>
            <a:r>
              <a:rPr lang="en-GB" dirty="0" smtClean="0"/>
              <a:t> yang </a:t>
            </a:r>
            <a:r>
              <a:rPr lang="en-GB" dirty="0" err="1" smtClean="0"/>
              <a:t>Penting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40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3" y="2014535"/>
            <a:ext cx="8201025" cy="47577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1700" dirty="0" err="1" smtClean="0"/>
              <a:t>Fungsi</a:t>
            </a:r>
            <a:r>
              <a:rPr lang="en-US" sz="1700" dirty="0" smtClean="0"/>
              <a:t> </a:t>
            </a:r>
            <a:r>
              <a:rPr lang="en-US" sz="1700" dirty="0" err="1" smtClean="0"/>
              <a:t>distribusi</a:t>
            </a:r>
            <a:r>
              <a:rPr lang="en-US" sz="1700" dirty="0" smtClean="0"/>
              <a:t> </a:t>
            </a:r>
            <a:r>
              <a:rPr lang="en-US" sz="1700" dirty="0" err="1" smtClean="0"/>
              <a:t>variabel</a:t>
            </a:r>
            <a:r>
              <a:rPr lang="en-US" sz="1700" dirty="0" smtClean="0"/>
              <a:t> random </a:t>
            </a:r>
            <a:r>
              <a:rPr lang="en-US" sz="1700" dirty="0" err="1" smtClean="0"/>
              <a:t>kontinu</a:t>
            </a:r>
            <a:r>
              <a:rPr lang="en-US" sz="1700" dirty="0" smtClean="0"/>
              <a:t> yang </a:t>
            </a:r>
            <a:r>
              <a:rPr lang="en-US" sz="1700" dirty="0" err="1" smtClean="0"/>
              <a:t>sangat</a:t>
            </a:r>
            <a:r>
              <a:rPr lang="en-US" sz="1700" dirty="0" smtClean="0"/>
              <a:t> </a:t>
            </a:r>
            <a:r>
              <a:rPr lang="en-US" sz="1700" dirty="0" err="1" smtClean="0"/>
              <a:t>penting</a:t>
            </a:r>
            <a:r>
              <a:rPr lang="en-US" sz="1700" dirty="0" smtClean="0"/>
              <a:t> </a:t>
            </a:r>
            <a:r>
              <a:rPr lang="en-US" sz="1700" dirty="0" err="1" smtClean="0"/>
              <a:t>ialah</a:t>
            </a:r>
            <a:r>
              <a:rPr lang="en-US" sz="1700" dirty="0" smtClean="0"/>
              <a:t> </a:t>
            </a:r>
            <a:r>
              <a:rPr lang="en-US" sz="1700" dirty="0" err="1" smtClean="0"/>
              <a:t>fungsi</a:t>
            </a:r>
            <a:r>
              <a:rPr lang="en-US" sz="1700" dirty="0" smtClean="0"/>
              <a:t> yang </a:t>
            </a:r>
            <a:r>
              <a:rPr lang="en-US" sz="1700" dirty="0" err="1" smtClean="0"/>
              <a:t>berdistribusi</a:t>
            </a:r>
            <a:r>
              <a:rPr lang="en-US" sz="1700" dirty="0" smtClean="0"/>
              <a:t> normal. </a:t>
            </a:r>
            <a:r>
              <a:rPr lang="en-US" sz="1700" dirty="0" err="1" smtClean="0"/>
              <a:t>Grafiknya</a:t>
            </a:r>
            <a:r>
              <a:rPr lang="en-US" sz="1700" dirty="0" smtClean="0"/>
              <a:t> </a:t>
            </a:r>
            <a:r>
              <a:rPr lang="en-US" sz="1700" dirty="0" err="1" smtClean="0"/>
              <a:t>disebut</a:t>
            </a:r>
            <a:r>
              <a:rPr lang="en-US" sz="1700" dirty="0" smtClean="0"/>
              <a:t> </a:t>
            </a:r>
            <a:r>
              <a:rPr lang="en-US" sz="1700" dirty="0" err="1" smtClean="0"/>
              <a:t>kurva</a:t>
            </a:r>
            <a:r>
              <a:rPr lang="en-US" sz="1700" dirty="0" smtClean="0"/>
              <a:t> normal, yang </a:t>
            </a:r>
            <a:r>
              <a:rPr lang="en-US" sz="1700" dirty="0" err="1" smtClean="0"/>
              <a:t>berbentuk</a:t>
            </a:r>
            <a:r>
              <a:rPr lang="en-US" sz="1700" dirty="0" smtClean="0"/>
              <a:t> </a:t>
            </a:r>
            <a:r>
              <a:rPr lang="en-US" sz="1700" dirty="0" err="1" smtClean="0"/>
              <a:t>seperti</a:t>
            </a:r>
            <a:r>
              <a:rPr lang="en-US" sz="1700" dirty="0" smtClean="0"/>
              <a:t> </a:t>
            </a:r>
            <a:r>
              <a:rPr lang="en-US" sz="1700" dirty="0" err="1" smtClean="0"/>
              <a:t>lonceng</a:t>
            </a:r>
            <a:r>
              <a:rPr lang="en-US" sz="1700" dirty="0" smtClean="0"/>
              <a:t>. </a:t>
            </a:r>
            <a:r>
              <a:rPr lang="en-US" sz="1700" dirty="0" err="1" smtClean="0"/>
              <a:t>Kurva</a:t>
            </a:r>
            <a:r>
              <a:rPr lang="en-US" sz="1700" dirty="0" smtClean="0"/>
              <a:t> </a:t>
            </a:r>
            <a:r>
              <a:rPr lang="en-US" sz="1700" dirty="0" err="1" smtClean="0"/>
              <a:t>tersebut</a:t>
            </a:r>
            <a:r>
              <a:rPr lang="en-US" sz="1700" dirty="0" smtClean="0"/>
              <a:t> </a:t>
            </a:r>
            <a:r>
              <a:rPr lang="en-US" sz="1700" dirty="0" err="1" smtClean="0"/>
              <a:t>sangat</a:t>
            </a:r>
            <a:r>
              <a:rPr lang="en-US" sz="1700" dirty="0" smtClean="0"/>
              <a:t> </a:t>
            </a:r>
            <a:r>
              <a:rPr lang="en-US" sz="1700" dirty="0" err="1" smtClean="0"/>
              <a:t>baik</a:t>
            </a:r>
            <a:r>
              <a:rPr lang="en-US" sz="1700" dirty="0" smtClean="0"/>
              <a:t> </a:t>
            </a:r>
            <a:r>
              <a:rPr lang="en-US" sz="1700" dirty="0" err="1" smtClean="0"/>
              <a:t>dipakai</a:t>
            </a:r>
            <a:r>
              <a:rPr lang="en-US" sz="1700" dirty="0" smtClean="0"/>
              <a:t> </a:t>
            </a:r>
            <a:r>
              <a:rPr lang="en-US" sz="1700" dirty="0" err="1" smtClean="0"/>
              <a:t>untuk</a:t>
            </a:r>
            <a:r>
              <a:rPr lang="en-US" sz="1700" dirty="0" smtClean="0"/>
              <a:t> </a:t>
            </a:r>
            <a:r>
              <a:rPr lang="en-US" sz="1700" dirty="0" err="1" smtClean="0"/>
              <a:t>menggambarkan</a:t>
            </a:r>
            <a:r>
              <a:rPr lang="en-US" sz="1700" dirty="0" smtClean="0"/>
              <a:t> </a:t>
            </a:r>
            <a:r>
              <a:rPr lang="en-US" sz="1700" dirty="0" err="1" smtClean="0"/>
              <a:t>sekelompok</a:t>
            </a:r>
            <a:r>
              <a:rPr lang="en-US" sz="1700" dirty="0" smtClean="0"/>
              <a:t> data yang </a:t>
            </a:r>
            <a:r>
              <a:rPr lang="en-US" sz="1700" dirty="0" err="1" smtClean="0"/>
              <a:t>muncul</a:t>
            </a:r>
            <a:r>
              <a:rPr lang="en-US" sz="1700" dirty="0" smtClean="0"/>
              <a:t> </a:t>
            </a:r>
            <a:r>
              <a:rPr lang="en-US" sz="1700" dirty="0" err="1" smtClean="0"/>
              <a:t>dalam</a:t>
            </a:r>
            <a:r>
              <a:rPr lang="en-US" sz="1700" dirty="0" smtClean="0"/>
              <a:t> </a:t>
            </a:r>
            <a:r>
              <a:rPr lang="en-US" sz="1700" dirty="0" err="1" smtClean="0"/>
              <a:t>kehidupan</a:t>
            </a:r>
            <a:r>
              <a:rPr lang="en-US" sz="1700" dirty="0" smtClean="0"/>
              <a:t> </a:t>
            </a:r>
            <a:r>
              <a:rPr lang="en-US" sz="1700" dirty="0" err="1" smtClean="0"/>
              <a:t>sehari-hari</a:t>
            </a:r>
            <a:r>
              <a:rPr lang="en-US" sz="1700" dirty="0" smtClean="0"/>
              <a:t>, </a:t>
            </a:r>
            <a:r>
              <a:rPr lang="en-US" sz="1700" dirty="0" err="1" smtClean="0"/>
              <a:t>misalnya</a:t>
            </a:r>
            <a:r>
              <a:rPr lang="en-US" sz="1700" dirty="0" smtClean="0"/>
              <a:t> </a:t>
            </a:r>
            <a:r>
              <a:rPr lang="en-US" sz="1700" dirty="0" err="1" smtClean="0"/>
              <a:t>menggambarkan</a:t>
            </a:r>
            <a:r>
              <a:rPr lang="en-US" sz="1700" dirty="0" smtClean="0"/>
              <a:t> </a:t>
            </a:r>
            <a:r>
              <a:rPr lang="en-US" sz="1700" dirty="0" err="1" smtClean="0"/>
              <a:t>sebaran</a:t>
            </a:r>
            <a:r>
              <a:rPr lang="en-US" sz="1700" dirty="0" smtClean="0"/>
              <a:t> </a:t>
            </a:r>
            <a:r>
              <a:rPr lang="en-US" sz="1700" dirty="0" err="1" smtClean="0"/>
              <a:t>prestasi</a:t>
            </a:r>
            <a:r>
              <a:rPr lang="en-US" sz="1700" dirty="0" smtClean="0"/>
              <a:t> </a:t>
            </a:r>
            <a:r>
              <a:rPr lang="en-US" sz="1700" dirty="0" err="1" smtClean="0"/>
              <a:t>belajar</a:t>
            </a:r>
            <a:r>
              <a:rPr lang="en-US" sz="1700" dirty="0" smtClean="0"/>
              <a:t> </a:t>
            </a:r>
            <a:r>
              <a:rPr lang="en-US" sz="1700" dirty="0" err="1" smtClean="0"/>
              <a:t>sekelompok</a:t>
            </a:r>
            <a:r>
              <a:rPr lang="en-US" sz="1700" dirty="0" smtClean="0"/>
              <a:t> </a:t>
            </a:r>
            <a:r>
              <a:rPr lang="en-US" sz="1700" dirty="0" err="1" smtClean="0"/>
              <a:t>siswa</a:t>
            </a:r>
            <a:r>
              <a:rPr lang="en-US" sz="1700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700" dirty="0" err="1" smtClean="0"/>
              <a:t>Pada</a:t>
            </a:r>
            <a:r>
              <a:rPr lang="en-US" sz="1700" dirty="0" smtClean="0"/>
              <a:t> </a:t>
            </a:r>
            <a:r>
              <a:rPr lang="en-US" sz="1700" dirty="0" err="1" smtClean="0"/>
              <a:t>tahun</a:t>
            </a:r>
            <a:r>
              <a:rPr lang="en-US" sz="1700" dirty="0" smtClean="0"/>
              <a:t> 1733, </a:t>
            </a:r>
            <a:r>
              <a:rPr lang="en-US" sz="1700" dirty="0" err="1" smtClean="0"/>
              <a:t>DeMoivre</a:t>
            </a:r>
            <a:r>
              <a:rPr lang="en-US" sz="1700" dirty="0" smtClean="0"/>
              <a:t> </a:t>
            </a:r>
            <a:r>
              <a:rPr lang="en-US" sz="1700" dirty="0" err="1" smtClean="0"/>
              <a:t>dapat</a:t>
            </a:r>
            <a:r>
              <a:rPr lang="en-US" sz="1700" dirty="0" smtClean="0"/>
              <a:t> </a:t>
            </a:r>
            <a:r>
              <a:rPr lang="en-US" sz="1700" dirty="0" err="1" smtClean="0"/>
              <a:t>menemukan</a:t>
            </a:r>
            <a:r>
              <a:rPr lang="en-US" sz="1700" dirty="0" smtClean="0"/>
              <a:t> </a:t>
            </a:r>
            <a:r>
              <a:rPr lang="en-US" sz="1700" dirty="0" err="1" smtClean="0"/>
              <a:t>persamaan</a:t>
            </a:r>
            <a:r>
              <a:rPr lang="en-US" sz="1700" dirty="0" smtClean="0"/>
              <a:t> </a:t>
            </a:r>
            <a:r>
              <a:rPr lang="en-US" sz="1700" dirty="0" err="1" smtClean="0"/>
              <a:t>matematika</a:t>
            </a:r>
            <a:r>
              <a:rPr lang="en-US" sz="1700" dirty="0" smtClean="0"/>
              <a:t> </a:t>
            </a:r>
            <a:r>
              <a:rPr lang="en-US" sz="1700" dirty="0" err="1" smtClean="0"/>
              <a:t>untuk</a:t>
            </a:r>
            <a:r>
              <a:rPr lang="en-US" sz="1700" dirty="0" smtClean="0"/>
              <a:t> </a:t>
            </a:r>
            <a:r>
              <a:rPr lang="en-US" sz="1700" dirty="0" err="1" smtClean="0"/>
              <a:t>kurva</a:t>
            </a:r>
            <a:r>
              <a:rPr lang="en-US" sz="1700" dirty="0" smtClean="0"/>
              <a:t> normal. </a:t>
            </a:r>
            <a:r>
              <a:rPr lang="en-US" sz="1700" dirty="0" err="1" smtClean="0"/>
              <a:t>Distribusi</a:t>
            </a:r>
            <a:r>
              <a:rPr lang="en-US" sz="1700" dirty="0" smtClean="0"/>
              <a:t> normal </a:t>
            </a:r>
            <a:r>
              <a:rPr lang="en-US" sz="1700" dirty="0" err="1" smtClean="0"/>
              <a:t>sering</a:t>
            </a:r>
            <a:r>
              <a:rPr lang="en-US" sz="1700" dirty="0" smtClean="0"/>
              <a:t> </a:t>
            </a:r>
            <a:r>
              <a:rPr lang="en-US" sz="1700" dirty="0" err="1" smtClean="0"/>
              <a:t>disebut</a:t>
            </a:r>
            <a:r>
              <a:rPr lang="en-US" sz="1700" dirty="0" smtClean="0"/>
              <a:t> </a:t>
            </a:r>
            <a:r>
              <a:rPr lang="en-US" sz="1700" dirty="0" err="1" smtClean="0"/>
              <a:t>distribusi</a:t>
            </a:r>
            <a:r>
              <a:rPr lang="en-US" sz="1700" dirty="0" smtClean="0"/>
              <a:t> Gauss </a:t>
            </a:r>
            <a:r>
              <a:rPr lang="en-US" sz="1700" dirty="0" err="1" smtClean="0"/>
              <a:t>untuk</a:t>
            </a:r>
            <a:r>
              <a:rPr lang="en-US" sz="1700" dirty="0" smtClean="0"/>
              <a:t> </a:t>
            </a:r>
            <a:r>
              <a:rPr lang="en-US" sz="1700" dirty="0" err="1" smtClean="0"/>
              <a:t>memberikan</a:t>
            </a:r>
            <a:r>
              <a:rPr lang="en-US" sz="1700" dirty="0" smtClean="0"/>
              <a:t> </a:t>
            </a:r>
            <a:r>
              <a:rPr lang="en-US" sz="1700" dirty="0" err="1" smtClean="0"/>
              <a:t>penghormatan</a:t>
            </a:r>
            <a:r>
              <a:rPr lang="en-US" sz="1700" dirty="0" smtClean="0"/>
              <a:t> </a:t>
            </a:r>
            <a:r>
              <a:rPr lang="en-US" sz="1700" dirty="0" err="1" smtClean="0"/>
              <a:t>kepada</a:t>
            </a:r>
            <a:r>
              <a:rPr lang="en-US" sz="1700" dirty="0" smtClean="0"/>
              <a:t> Gauss (1777-1855) yang </a:t>
            </a:r>
            <a:r>
              <a:rPr lang="en-US" sz="1700" dirty="0" err="1" smtClean="0"/>
              <a:t>juga</a:t>
            </a:r>
            <a:r>
              <a:rPr lang="en-US" sz="1700" dirty="0" smtClean="0"/>
              <a:t> </a:t>
            </a:r>
            <a:r>
              <a:rPr lang="en-US" sz="1700" dirty="0" err="1" smtClean="0"/>
              <a:t>telah</a:t>
            </a:r>
            <a:r>
              <a:rPr lang="en-US" sz="1700" dirty="0" smtClean="0"/>
              <a:t> </a:t>
            </a:r>
            <a:r>
              <a:rPr lang="en-US" sz="1700" dirty="0" err="1" smtClean="0"/>
              <a:t>dapat</a:t>
            </a:r>
            <a:r>
              <a:rPr lang="en-US" sz="1700" dirty="0" smtClean="0"/>
              <a:t> </a:t>
            </a:r>
            <a:r>
              <a:rPr lang="en-US" sz="1700" dirty="0" err="1" smtClean="0"/>
              <a:t>menemukan</a:t>
            </a:r>
            <a:r>
              <a:rPr lang="en-US" sz="1700" dirty="0" smtClean="0"/>
              <a:t> </a:t>
            </a:r>
            <a:r>
              <a:rPr lang="en-US" sz="1700" dirty="0" err="1" smtClean="0"/>
              <a:t>persamaan</a:t>
            </a:r>
            <a:r>
              <a:rPr lang="en-US" sz="1700" dirty="0" smtClean="0"/>
              <a:t> </a:t>
            </a:r>
            <a:r>
              <a:rPr lang="en-US" sz="1700" dirty="0" err="1" smtClean="0"/>
              <a:t>matematik</a:t>
            </a:r>
            <a:r>
              <a:rPr lang="en-US" sz="1700" dirty="0" smtClean="0"/>
              <a:t> </a:t>
            </a:r>
            <a:r>
              <a:rPr lang="en-US" sz="1700" dirty="0" err="1" smtClean="0"/>
              <a:t>kurva</a:t>
            </a:r>
            <a:r>
              <a:rPr lang="en-US" sz="1700" dirty="0" smtClean="0"/>
              <a:t> normal </a:t>
            </a:r>
            <a:r>
              <a:rPr lang="en-US" sz="1700" dirty="0" err="1" smtClean="0"/>
              <a:t>ketika</a:t>
            </a:r>
            <a:r>
              <a:rPr lang="en-US" sz="1700" dirty="0" smtClean="0"/>
              <a:t> </a:t>
            </a:r>
            <a:r>
              <a:rPr lang="en-US" sz="1700" dirty="0" err="1" smtClean="0"/>
              <a:t>dia</a:t>
            </a:r>
            <a:r>
              <a:rPr lang="en-US" sz="1700" dirty="0" smtClean="0"/>
              <a:t> </a:t>
            </a:r>
            <a:r>
              <a:rPr lang="en-US" sz="1700" dirty="0" err="1" smtClean="0"/>
              <a:t>mempelajari</a:t>
            </a:r>
            <a:r>
              <a:rPr lang="en-US" sz="1700" dirty="0" smtClean="0"/>
              <a:t> </a:t>
            </a:r>
            <a:r>
              <a:rPr lang="en-US" sz="1700" dirty="0" err="1" smtClean="0"/>
              <a:t>sebaran</a:t>
            </a:r>
            <a:r>
              <a:rPr lang="en-US" sz="1700" dirty="0" smtClean="0"/>
              <a:t> </a:t>
            </a:r>
            <a:r>
              <a:rPr lang="en-US" sz="1700" dirty="0" err="1" smtClean="0"/>
              <a:t>galat</a:t>
            </a:r>
            <a:r>
              <a:rPr lang="en-US" sz="1700" dirty="0" smtClean="0"/>
              <a:t> (error) </a:t>
            </a:r>
            <a:r>
              <a:rPr lang="en-US" sz="1700" dirty="0" err="1" smtClean="0"/>
              <a:t>dalam</a:t>
            </a:r>
            <a:r>
              <a:rPr lang="en-US" sz="1700" dirty="0" smtClean="0"/>
              <a:t> </a:t>
            </a:r>
            <a:r>
              <a:rPr lang="en-US" sz="1700" dirty="0" err="1" smtClean="0"/>
              <a:t>pengukuran</a:t>
            </a:r>
            <a:r>
              <a:rPr lang="en-US" sz="1700" dirty="0" smtClean="0"/>
              <a:t> </a:t>
            </a:r>
            <a:r>
              <a:rPr lang="en-US" sz="1700" dirty="0" err="1" smtClean="0"/>
              <a:t>berulang-ulang</a:t>
            </a:r>
            <a:r>
              <a:rPr lang="en-US" sz="1700" dirty="0" smtClean="0"/>
              <a:t> </a:t>
            </a:r>
            <a:r>
              <a:rPr lang="en-US" sz="1700" dirty="0" err="1" smtClean="0"/>
              <a:t>terhadap</a:t>
            </a:r>
            <a:r>
              <a:rPr lang="en-US" sz="1700" dirty="0" smtClean="0"/>
              <a:t> </a:t>
            </a:r>
            <a:r>
              <a:rPr lang="en-US" sz="1700" dirty="0" err="1" smtClean="0"/>
              <a:t>obyek</a:t>
            </a:r>
            <a:r>
              <a:rPr lang="en-US" sz="1700" dirty="0" smtClean="0"/>
              <a:t> yang </a:t>
            </a:r>
            <a:r>
              <a:rPr lang="en-US" sz="1700" dirty="0" err="1" smtClean="0"/>
              <a:t>sama</a:t>
            </a:r>
            <a:r>
              <a:rPr lang="en-US" sz="1700" dirty="0" smtClean="0"/>
              <a:t>.</a:t>
            </a:r>
            <a:endParaRPr lang="en-US" sz="17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31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00050" y="1871664"/>
                <a:ext cx="8329614" cy="4829172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1700" b="1" dirty="0" err="1"/>
                  <a:t>Definisi</a:t>
                </a:r>
                <a:r>
                  <a:rPr lang="en-US" sz="1700" b="1" dirty="0"/>
                  <a:t> 9.2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Suatu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disebut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mempunyai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atau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Gauss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parameter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 </a:t>
                </a:r>
                <a:r>
                  <a:rPr lang="en-US" sz="1700" dirty="0" err="1"/>
                  <a:t>jika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densitasnya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berbentuk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sebagai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berikut</a:t>
                </a:r>
                <a:r>
                  <a:rPr lang="en-US" sz="17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f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n-US"/>
                            <m:t>x</m:t>
                          </m:r>
                        </m:e>
                      </m:d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/>
                            <m:t>β</m:t>
                          </m:r>
                          <m:rad>
                            <m:radPr>
                              <m:deg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π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/>
                            <m:t>e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den>
                          </m:f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r>
                                        <m:rPr>
                                          <m:nor/>
                                        </m:rPr>
                                        <a:rPr lang="en-US">
                                          <a:latin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α</m:t>
                                      </m:r>
                                    </m:num>
                                    <m:den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β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sup>
                          </m:sSup>
                        </m:sup>
                      </m:sSup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m:rPr>
                          <m:nor/>
                        </m:rPr>
                        <a:rPr lang="en-US"/>
                        <m:t>untuk</m:t>
                      </m:r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US"/>
                        <m:t>∞ &lt; </m:t>
                      </m:r>
                      <m:r>
                        <m:rPr>
                          <m:nor/>
                        </m:rPr>
                        <a:rPr lang="en-US"/>
                        <m:t>x</m:t>
                      </m:r>
                      <m:r>
                        <m:rPr>
                          <m:nor/>
                        </m:rPr>
                        <a:rPr lang="en-US"/>
                        <m:t> &lt; ∞</m:t>
                      </m:r>
                    </m:oMath>
                  </m:oMathPara>
                </a14:m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 smtClean="0"/>
                  <a:t> </a:t>
                </a:r>
                <a:r>
                  <a:rPr lang="en-US" sz="1700" dirty="0" err="1" smtClean="0"/>
                  <a:t>dan</a:t>
                </a:r>
                <a:r>
                  <a:rPr lang="en-US" sz="1700" dirty="0" smtClean="0"/>
                  <a:t> </a:t>
                </a:r>
                <a:r>
                  <a:rPr lang="en-US" sz="1700" dirty="0"/>
                  <a:t>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bernilai</a:t>
                </a:r>
                <a:r>
                  <a:rPr lang="en-US" sz="1700" dirty="0"/>
                  <a:t> real.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1700" dirty="0" err="1"/>
                  <a:t>Distribusi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tersebut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disajikan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N(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, 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) </a:t>
                </a:r>
                <a:r>
                  <a:rPr lang="en-US" sz="1700" dirty="0" err="1"/>
                  <a:t>atau</a:t>
                </a:r>
                <a:r>
                  <a:rPr lang="en-US" sz="1700" dirty="0"/>
                  <a:t> X ~ N(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, 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). </a:t>
                </a:r>
                <a:r>
                  <a:rPr lang="en-US" sz="1700" dirty="0" err="1"/>
                  <a:t>Apabila</a:t>
                </a:r>
                <a:r>
                  <a:rPr lang="en-US" sz="17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 = 0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β = 1, </a:t>
                </a:r>
                <a:r>
                  <a:rPr lang="en-US" sz="1700" dirty="0" err="1"/>
                  <a:t>maka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diperoleh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 (</a:t>
                </a:r>
                <a:r>
                  <a:rPr lang="en-US" sz="1700" dirty="0" err="1"/>
                  <a:t>standar</a:t>
                </a:r>
                <a:r>
                  <a:rPr lang="en-US" sz="1700" dirty="0"/>
                  <a:t>) N(0, 1) yang </a:t>
                </a:r>
                <a:r>
                  <a:rPr lang="en-US" sz="1700" dirty="0" err="1"/>
                  <a:t>sering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Z. </a:t>
                </a:r>
                <a:r>
                  <a:rPr lang="en-US" sz="1700" dirty="0" err="1"/>
                  <a:t>Jadi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Z </a:t>
                </a:r>
                <a:r>
                  <a:rPr lang="en-US" sz="1700" dirty="0" err="1"/>
                  <a:t>mempunyai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persamaan</a:t>
                </a:r>
                <a:r>
                  <a:rPr lang="en-US" sz="17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1700"/>
                        <m:t>f</m:t>
                      </m:r>
                      <m:d>
                        <m:dPr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n-US" sz="1700"/>
                            <m:t>z</m:t>
                          </m:r>
                        </m:e>
                      </m:d>
                      <m:r>
                        <m:rPr>
                          <m:nor/>
                        </m:rPr>
                        <a:rPr lang="en-US" sz="1700"/>
                        <m:t> = </m:t>
                      </m:r>
                      <m:f>
                        <m:fPr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1700"/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2</m:t>
                              </m:r>
                              <m:r>
                                <m:rPr>
                                  <m:nor/>
                                </m:rPr>
                                <a:rPr lang="en-US" sz="1700"/>
                                <m:t>π</m:t>
                              </m:r>
                            </m:e>
                          </m:rad>
                        </m:den>
                      </m:f>
                      <m:sSup>
                        <m:sSupPr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1700"/>
                            <m:t>e</m:t>
                          </m:r>
                        </m:e>
                        <m:sup>
                          <m:r>
                            <a:rPr lang="en-US" sz="1700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 sz="1700"/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 sz="1700"/>
                                <m:t>2</m:t>
                              </m:r>
                            </m:den>
                          </m:f>
                          <m:sSup>
                            <m:sSup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z</m:t>
                              </m:r>
                            </m:e>
                            <m:sup>
                              <m:r>
                                <m:rPr>
                                  <m:nor/>
                                </m:rPr>
                                <a:rPr lang="en-US" sz="1700"/>
                                <m:t>2</m:t>
                              </m:r>
                            </m:sup>
                          </m:sSup>
                        </m:sup>
                      </m:sSup>
                    </m:oMath>
                  </m:oMathPara>
                </a14:m>
                <a:endParaRPr lang="en-US" sz="17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00050" y="1871664"/>
                <a:ext cx="8329614" cy="4829172"/>
              </a:xfrm>
              <a:blipFill rotWithShape="0">
                <a:blip r:embed="rId2"/>
                <a:stretch>
                  <a:fillRect l="-5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607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42902" y="1871661"/>
                <a:ext cx="8772522" cy="4829172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b="1" dirty="0" err="1"/>
                  <a:t>Teorema</a:t>
                </a:r>
                <a:r>
                  <a:rPr lang="en-US" sz="1700" b="1" dirty="0"/>
                  <a:t> 9.2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Luas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daerah</a:t>
                </a:r>
                <a:r>
                  <a:rPr lang="en-US" sz="1700" dirty="0"/>
                  <a:t> di </a:t>
                </a:r>
                <a:r>
                  <a:rPr lang="en-US" sz="1700" dirty="0" err="1"/>
                  <a:t>bawah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kurva</a:t>
                </a:r>
                <a:r>
                  <a:rPr lang="en-US" sz="1700" dirty="0"/>
                  <a:t> normal (</a:t>
                </a:r>
                <a:r>
                  <a:rPr lang="en-US" sz="1700" dirty="0" err="1"/>
                  <a:t>baik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biasa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maupun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)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di </a:t>
                </a:r>
                <a:r>
                  <a:rPr lang="en-US" sz="1700" dirty="0" err="1"/>
                  <a:t>atas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sumbu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adalah</a:t>
                </a:r>
                <a:r>
                  <a:rPr lang="en-US" sz="1700" dirty="0"/>
                  <a:t> 1 </a:t>
                </a:r>
                <a:r>
                  <a:rPr lang="en-US" sz="1700" dirty="0" err="1"/>
                  <a:t>satuan</a:t>
                </a:r>
                <a:r>
                  <a:rPr lang="en-US" sz="1700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Teorema</a:t>
                </a:r>
                <a:r>
                  <a:rPr lang="en-US" sz="1700" dirty="0"/>
                  <a:t> 9.2 </a:t>
                </a:r>
                <a:r>
                  <a:rPr lang="en-US" sz="1700" dirty="0" err="1"/>
                  <a:t>dapat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dinyatakan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bentuk</a:t>
                </a:r>
                <a:r>
                  <a:rPr lang="en-US" sz="1700" dirty="0"/>
                  <a:t> integral </a:t>
                </a:r>
                <a:r>
                  <a:rPr lang="en-US" sz="1700" dirty="0" err="1"/>
                  <a:t>tak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wajar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sebagai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berikut</a:t>
                </a:r>
                <a:r>
                  <a:rPr lang="en-US" sz="17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limLoc m:val="subSup"/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 sz="1700" i="1"/>
                            <m:t>−</m:t>
                          </m:r>
                          <m:r>
                            <m:rPr>
                              <m:nor/>
                            </m:rPr>
                            <a:rPr lang="en-US" sz="1700"/>
                            <m:t>∞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700"/>
                            <m:t>∞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en-US" sz="1700"/>
                            <m:t>f</m:t>
                          </m:r>
                          <m:d>
                            <m:d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en-US" sz="1700"/>
                            <m:t>dx</m:t>
                          </m:r>
                          <m:r>
                            <m:rPr>
                              <m:nor/>
                            </m:rPr>
                            <a:rPr lang="en-US" sz="1700"/>
                            <m:t> = 1 </m:t>
                          </m:r>
                          <m:r>
                            <m:rPr>
                              <m:nor/>
                            </m:rPr>
                            <a:rPr lang="en-US" sz="1700"/>
                            <m:t>dan</m:t>
                          </m:r>
                          <m:r>
                            <m:rPr>
                              <m:nor/>
                            </m:rPr>
                            <a:rPr lang="en-US" sz="1700"/>
                            <m:t> </m:t>
                          </m:r>
                        </m:e>
                      </m:nary>
                      <m:nary>
                        <m:naryPr>
                          <m:limLoc m:val="subSup"/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 sz="1700" i="1"/>
                            <m:t>−</m:t>
                          </m:r>
                          <m:r>
                            <m:rPr>
                              <m:nor/>
                            </m:rPr>
                            <a:rPr lang="en-US" sz="1700"/>
                            <m:t>∞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700"/>
                            <m:t>∞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en-US" sz="1700"/>
                            <m:t>f</m:t>
                          </m:r>
                          <m:d>
                            <m:d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z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en-US" sz="1700"/>
                            <m:t>dz</m:t>
                          </m:r>
                          <m:r>
                            <m:rPr>
                              <m:nor/>
                            </m:rPr>
                            <a:rPr lang="en-US" sz="1700"/>
                            <m:t> = 1</m:t>
                          </m:r>
                        </m:e>
                      </m:nary>
                    </m:oMath>
                  </m:oMathPara>
                </a14:m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b="1" dirty="0" err="1"/>
                  <a:t>Teorema</a:t>
                </a:r>
                <a:r>
                  <a:rPr lang="en-US" sz="1700" b="1" dirty="0"/>
                  <a:t> 9.3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Jika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random </a:t>
                </a:r>
                <a:r>
                  <a:rPr lang="en-US" sz="1700" dirty="0" err="1"/>
                  <a:t>kontinu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mempunyai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normal N(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, 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), </a:t>
                </a:r>
                <a:r>
                  <a:rPr lang="en-US" sz="1700" dirty="0" err="1"/>
                  <a:t>maka</a:t>
                </a:r>
                <a:r>
                  <a:rPr lang="en-US" sz="1700" dirty="0"/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3657600" algn="l"/>
                  </a:tabLst>
                </a:pPr>
                <a:r>
                  <a:rPr lang="en-US" sz="1700" dirty="0"/>
                  <a:t>a. µ =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	b. σ</a:t>
                </a:r>
                <a:r>
                  <a:rPr lang="en-US" sz="1700" baseline="30000" dirty="0"/>
                  <a:t>2 </a:t>
                </a:r>
                <a:r>
                  <a:rPr lang="en-US" sz="1700" dirty="0"/>
                  <a:t>= β</a:t>
                </a:r>
                <a:r>
                  <a:rPr lang="en-US" sz="1700" baseline="30000" dirty="0"/>
                  <a:t>2</a:t>
                </a:r>
                <a:endParaRPr lang="en-US" sz="1700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700" dirty="0" err="1"/>
                  <a:t>Berdasarkan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Teorema</a:t>
                </a:r>
                <a:r>
                  <a:rPr lang="en-US" sz="1700" dirty="0"/>
                  <a:t> 9.3,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N(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, 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) </a:t>
                </a:r>
                <a:r>
                  <a:rPr lang="en-US" sz="1700" dirty="0" err="1"/>
                  <a:t>sering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disajikan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</a:t>
                </a:r>
                <a:r>
                  <a:rPr lang="en-US" sz="1700" dirty="0" smtClean="0"/>
                  <a:t>    N(µ</a:t>
                </a:r>
                <a:r>
                  <a:rPr lang="en-US" sz="1700" dirty="0"/>
                  <a:t>, σ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).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demikian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biasa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mempunyai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rerata</a:t>
                </a:r>
                <a:r>
                  <a:rPr lang="en-US" sz="17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700" dirty="0"/>
                  <a:t>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variansi</a:t>
                </a:r>
                <a:r>
                  <a:rPr lang="en-US" sz="1700" dirty="0"/>
                  <a:t> β</a:t>
                </a:r>
                <a:r>
                  <a:rPr lang="en-US" sz="1700" baseline="30000" dirty="0"/>
                  <a:t>2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sedangkan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mempunyai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rerata</a:t>
                </a:r>
                <a:r>
                  <a:rPr lang="en-US" sz="1700" dirty="0"/>
                  <a:t> 0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variansi</a:t>
                </a:r>
                <a:r>
                  <a:rPr lang="en-US" sz="1700" dirty="0"/>
                  <a:t> 1.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2902" y="1871661"/>
                <a:ext cx="8772522" cy="4829172"/>
              </a:xfrm>
              <a:blipFill rotWithShape="0">
                <a:blip r:embed="rId2"/>
                <a:stretch>
                  <a:fillRect l="-417"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60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1479" y="1857372"/>
                <a:ext cx="8529634" cy="5072068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smtClean="0"/>
                  <a:t>Teorema</a:t>
                </a:r>
                <a:r>
                  <a:rPr lang="en-US" b="1" dirty="0"/>
                  <a:t> 9.4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Kurva</a:t>
                </a:r>
                <a:r>
                  <a:rPr lang="en-US" dirty="0"/>
                  <a:t> normal N(µ, σ</a:t>
                </a:r>
                <a:r>
                  <a:rPr lang="en-US" baseline="30000" dirty="0"/>
                  <a:t>2</a:t>
                </a:r>
                <a:r>
                  <a:rPr lang="en-US" dirty="0"/>
                  <a:t>)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sifat-sifat</a:t>
                </a:r>
                <a:r>
                  <a:rPr lang="en-US" dirty="0"/>
                  <a:t>:</a:t>
                </a:r>
              </a:p>
              <a:p>
                <a:pPr lvl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 err="1"/>
                  <a:t>asimtotik</a:t>
                </a:r>
                <a:r>
                  <a:rPr lang="en-US" dirty="0"/>
                  <a:t> </a:t>
                </a:r>
                <a:r>
                  <a:rPr lang="en-US" dirty="0" err="1"/>
                  <a:t>terhadap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:r>
                  <a:rPr lang="en-US" dirty="0" err="1"/>
                  <a:t>mendatar</a:t>
                </a:r>
                <a:r>
                  <a:rPr lang="en-US" dirty="0"/>
                  <a:t> (</a:t>
                </a:r>
                <a:r>
                  <a:rPr lang="en-US" dirty="0" err="1"/>
                  <a:t>sumbu</a:t>
                </a:r>
                <a:r>
                  <a:rPr lang="en-US" dirty="0"/>
                  <a:t> X).</a:t>
                </a:r>
              </a:p>
              <a:p>
                <a:pPr lvl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 err="1"/>
                  <a:t>simetrik</a:t>
                </a:r>
                <a:r>
                  <a:rPr lang="en-US" dirty="0"/>
                  <a:t> </a:t>
                </a:r>
                <a:r>
                  <a:rPr lang="en-US" dirty="0" err="1"/>
                  <a:t>terhadap</a:t>
                </a:r>
                <a:r>
                  <a:rPr lang="en-US" dirty="0"/>
                  <a:t> </a:t>
                </a:r>
                <a:r>
                  <a:rPr lang="en-US" dirty="0" err="1"/>
                  <a:t>garis</a:t>
                </a:r>
                <a:r>
                  <a:rPr lang="en-US" dirty="0"/>
                  <a:t> x = µ.</a:t>
                </a:r>
              </a:p>
              <a:p>
                <a:pPr lvl="0">
                  <a:spcBef>
                    <a:spcPts val="0"/>
                  </a:spcBef>
                </a:pP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titik</a:t>
                </a:r>
                <a:r>
                  <a:rPr lang="en-US" dirty="0"/>
                  <a:t> </a:t>
                </a:r>
                <a:r>
                  <a:rPr lang="en-US" dirty="0" err="1"/>
                  <a:t>maksimum</a:t>
                </a:r>
                <a:r>
                  <a:rPr lang="en-US" dirty="0"/>
                  <a:t> yang </a:t>
                </a:r>
                <a:r>
                  <a:rPr lang="en-US" dirty="0" err="1" smtClean="0"/>
                  <a:t>berkoordinat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 i="0" smtClean="0">
                            <a:ea typeface="Cambria Math" panose="02040503050406030204" pitchFamily="18" charset="0"/>
                          </a:rPr>
                          <m:t>μ</m:t>
                        </m:r>
                        <m:r>
                          <m:rPr>
                            <m:nor/>
                          </m:rPr>
                          <a:rPr lang="en-US" b="0" i="0" smtClean="0">
                            <a:ea typeface="Cambria Math" panose="02040503050406030204" pitchFamily="18" charset="0"/>
                          </a:rPr>
                          <m:t>,</m:t>
                        </m:r>
                        <m:f>
                          <m:f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b="0" i="0" smtClean="0"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b="0" i="0" smtClean="0">
                                <a:ea typeface="Cambria Math" panose="02040503050406030204" pitchFamily="18" charset="0"/>
                              </a:rPr>
                              <m:t>σ</m:t>
                            </m:r>
                            <m:rad>
                              <m:radPr>
                                <m:degHide m:val="on"/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m:rPr>
                                    <m:nor/>
                                  </m:rPr>
                                  <a:rPr lang="en-US" b="0" i="0" smtClean="0"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  <m:r>
                                  <m:rPr>
                                    <m:nor/>
                                  </m:rPr>
                                  <a:rPr lang="en-US" b="0" i="0" smtClean="0">
                                    <a:ea typeface="Cambria Math" panose="02040503050406030204" pitchFamily="18" charset="0"/>
                                  </a:rPr>
                                  <m:t>π</m:t>
                                </m:r>
                              </m:e>
                            </m:rad>
                          </m:den>
                        </m:f>
                      </m:e>
                    </m:d>
                  </m:oMath>
                </a14:m>
                <a:endParaRPr lang="en-US" dirty="0" smtClean="0"/>
              </a:p>
              <a:p>
                <a:pPr lvl="0">
                  <a:spcBef>
                    <a:spcPts val="0"/>
                  </a:spcBef>
                </a:pP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dua</a:t>
                </a:r>
                <a:r>
                  <a:rPr lang="en-US" dirty="0"/>
                  <a:t> </a:t>
                </a:r>
                <a:r>
                  <a:rPr lang="en-US" dirty="0" err="1"/>
                  <a:t>titik</a:t>
                </a:r>
                <a:r>
                  <a:rPr lang="en-US" dirty="0"/>
                  <a:t> </a:t>
                </a:r>
                <a:r>
                  <a:rPr lang="en-US" dirty="0" err="1"/>
                  <a:t>belok</a:t>
                </a:r>
                <a:r>
                  <a:rPr lang="en-US" dirty="0"/>
                  <a:t> yang </a:t>
                </a:r>
                <a:r>
                  <a:rPr lang="en-US" dirty="0" err="1"/>
                  <a:t>berjarak</a:t>
                </a:r>
                <a:r>
                  <a:rPr lang="en-US" dirty="0"/>
                  <a:t> σ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sumbu</a:t>
                </a:r>
                <a:r>
                  <a:rPr lang="en-US" dirty="0"/>
                  <a:t> </a:t>
                </a:r>
                <a:r>
                  <a:rPr lang="en-US" dirty="0" err="1"/>
                  <a:t>simetri</a:t>
                </a:r>
                <a:r>
                  <a:rPr lang="en-US" dirty="0"/>
                  <a:t>.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9.5</a:t>
                </a:r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kontinu</a:t>
                </a:r>
                <a:r>
                  <a:rPr lang="en-US" dirty="0"/>
                  <a:t> X </a:t>
                </a:r>
                <a:r>
                  <a:rPr lang="en-US" dirty="0" err="1"/>
                  <a:t>berdistribusi</a:t>
                </a:r>
                <a:r>
                  <a:rPr lang="en-US" dirty="0"/>
                  <a:t> N(µ, σ</a:t>
                </a:r>
                <a:r>
                  <a:rPr lang="en-US" baseline="30000" dirty="0"/>
                  <a:t>2</a:t>
                </a:r>
                <a:r>
                  <a:rPr lang="en-US" dirty="0"/>
                  <a:t>), </a:t>
                </a:r>
                <a:r>
                  <a:rPr lang="en-US" dirty="0" err="1"/>
                  <a:t>maka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Z</m:t>
                    </m:r>
                    <m:r>
                      <m:rPr>
                        <m:nor/>
                      </m:rPr>
                      <a:rPr lang="en-US"/>
                      <m:t> =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/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μ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/>
                          <m:t>σ</m:t>
                        </m:r>
                      </m:den>
                    </m:f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berdistribusi</a:t>
                </a:r>
                <a:r>
                  <a:rPr lang="en-US" dirty="0"/>
                  <a:t> normal </a:t>
                </a:r>
                <a:r>
                  <a:rPr lang="en-US" dirty="0" err="1" smtClean="0"/>
                  <a:t>baku</a:t>
                </a:r>
                <a:r>
                  <a:rPr lang="en-US" dirty="0" smtClean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 smtClean="0"/>
                  <a:t>Berdasarkan</a:t>
                </a:r>
                <a:r>
                  <a:rPr lang="en-US" dirty="0" smtClean="0"/>
                  <a:t> </a:t>
                </a:r>
                <a:r>
                  <a:rPr lang="en-US" dirty="0" err="1"/>
                  <a:t>Teorema</a:t>
                </a:r>
                <a:r>
                  <a:rPr lang="en-US" dirty="0"/>
                  <a:t> 9.5,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mengubah</a:t>
                </a:r>
                <a:r>
                  <a:rPr lang="en-US" dirty="0"/>
                  <a:t> </a:t>
                </a:r>
                <a:r>
                  <a:rPr lang="en-US" dirty="0" err="1"/>
                  <a:t>dari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normal </a:t>
                </a:r>
                <a:r>
                  <a:rPr lang="en-US" dirty="0" err="1"/>
                  <a:t>biasa</a:t>
                </a:r>
                <a:r>
                  <a:rPr lang="en-US" dirty="0"/>
                  <a:t>, </a:t>
                </a:r>
                <a:r>
                  <a:rPr lang="en-US" dirty="0" err="1" smtClean="0"/>
                  <a:t>yaitu</a:t>
                </a:r>
                <a:r>
                  <a:rPr lang="en-US" dirty="0" smtClean="0"/>
                  <a:t> N(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, β</a:t>
                </a:r>
                <a:r>
                  <a:rPr lang="en-US" baseline="30000" dirty="0"/>
                  <a:t>2</a:t>
                </a:r>
                <a:r>
                  <a:rPr lang="en-US" dirty="0"/>
                  <a:t>), </a:t>
                </a:r>
                <a:r>
                  <a:rPr lang="en-US" dirty="0" err="1"/>
                  <a:t>ke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normal </a:t>
                </a:r>
                <a:r>
                  <a:rPr lang="en-US" dirty="0" err="1"/>
                  <a:t>baku</a:t>
                </a:r>
                <a:r>
                  <a:rPr lang="en-US" dirty="0"/>
                  <a:t>, </a:t>
                </a:r>
                <a:r>
                  <a:rPr lang="en-US" dirty="0" err="1"/>
                  <a:t>yaitu</a:t>
                </a:r>
                <a:r>
                  <a:rPr lang="en-US" dirty="0"/>
                  <a:t> N(0, 1),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 smtClean="0"/>
                  <a:t>ditempuh</a:t>
                </a:r>
                <a:endParaRPr lang="en-US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dirty="0" err="1" smtClean="0"/>
                  <a:t>dengan</a:t>
                </a:r>
                <a:r>
                  <a:rPr lang="en-US" dirty="0" smtClean="0"/>
                  <a:t> </a:t>
                </a:r>
                <a:r>
                  <a:rPr lang="en-US" dirty="0" err="1"/>
                  <a:t>menggunakan</a:t>
                </a:r>
                <a:r>
                  <a:rPr lang="en-US" dirty="0"/>
                  <a:t> </a:t>
                </a:r>
                <a:r>
                  <a:rPr lang="en-US" dirty="0" err="1"/>
                  <a:t>rumus</a:t>
                </a:r>
                <a:r>
                  <a:rPr lang="en-US" dirty="0"/>
                  <a:t> </a:t>
                </a:r>
                <a:r>
                  <a:rPr lang="en-US" dirty="0" err="1"/>
                  <a:t>transformasi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/>
                      <m:t>Z</m:t>
                    </m:r>
                    <m:r>
                      <m:rPr>
                        <m:nor/>
                      </m:rPr>
                      <a:rPr lang="en-US"/>
                      <m:t> =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/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μ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/>
                          <m:t>σ</m:t>
                        </m:r>
                      </m:den>
                    </m:f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1479" y="1857372"/>
                <a:ext cx="8529634" cy="5072068"/>
              </a:xfrm>
              <a:blipFill rotWithShape="0">
                <a:blip r:embed="rId2"/>
                <a:stretch>
                  <a:fillRect l="-6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31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1479" y="2043108"/>
                <a:ext cx="8443909" cy="4714875"/>
              </a:xfrm>
            </p:spPr>
            <p:txBody>
              <a:bodyPr>
                <a:noAutofit/>
              </a:bodyPr>
              <a:lstStyle/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distribusi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biasa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peluang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bahwa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terletak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antara</a:t>
                </a:r>
                <a:r>
                  <a:rPr lang="en-US" sz="1700" dirty="0"/>
                  <a:t> a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b, yang </a:t>
                </a:r>
                <a:r>
                  <a:rPr lang="en-US" sz="1700" dirty="0" err="1"/>
                  <a:t>ditulis</a:t>
                </a:r>
                <a:r>
                  <a:rPr lang="en-US" sz="1700" dirty="0"/>
                  <a:t> P(a &lt; X &lt; b) </a:t>
                </a:r>
                <a:r>
                  <a:rPr lang="en-US" sz="1700" dirty="0" err="1"/>
                  <a:t>dapat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dihitung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menggunakan</a:t>
                </a:r>
                <a:r>
                  <a:rPr lang="en-US" sz="1700" dirty="0"/>
                  <a:t> integral </a:t>
                </a:r>
                <a:r>
                  <a:rPr lang="en-US" sz="1700" dirty="0" err="1"/>
                  <a:t>berikut</a:t>
                </a:r>
                <a:r>
                  <a:rPr lang="en-US" sz="1700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700">
                          <a:latin typeface="Cambria Math" panose="02040503050406030204" pitchFamily="18" charset="0"/>
                        </a:rPr>
                        <m:t>P</m:t>
                      </m:r>
                      <m:r>
                        <a:rPr lang="en-US" sz="170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70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en-US" sz="1700">
                          <a:latin typeface="Cambria Math" panose="02040503050406030204" pitchFamily="18" charset="0"/>
                        </a:rPr>
                        <m:t> &lt; </m:t>
                      </m:r>
                      <m:r>
                        <m:rPr>
                          <m:sty m:val="p"/>
                        </m:rPr>
                        <a:rPr lang="en-US" sz="170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sz="1700">
                          <a:latin typeface="Cambria Math" panose="02040503050406030204" pitchFamily="18" charset="0"/>
                        </a:rPr>
                        <m:t> &lt; </m:t>
                      </m:r>
                      <m:r>
                        <m:rPr>
                          <m:sty m:val="p"/>
                        </m:rPr>
                        <a:rPr lang="en-US" sz="1700">
                          <a:latin typeface="Cambria Math" panose="02040503050406030204" pitchFamily="18" charset="0"/>
                        </a:rPr>
                        <m:t>b</m:t>
                      </m:r>
                      <m:r>
                        <a:rPr lang="en-US" sz="1700">
                          <a:latin typeface="Cambria Math" panose="02040503050406030204" pitchFamily="18" charset="0"/>
                        </a:rPr>
                        <m:t>) = </m:t>
                      </m:r>
                      <m:nary>
                        <m:naryPr>
                          <m:limLoc m:val="subSup"/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 sz="1700"/>
                            <m:t>a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700"/>
                            <m:t>b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en-US" sz="1700"/>
                            <m:t>f</m:t>
                          </m:r>
                          <m:d>
                            <m:d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en-US" sz="1700"/>
                            <m:t>dx</m:t>
                          </m:r>
                        </m:e>
                      </m:nary>
                    </m:oMath>
                  </m:oMathPara>
                </a14:m>
                <a:endParaRPr lang="en-US" sz="170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700" dirty="0"/>
                  <a:t>Integral </a:t>
                </a: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ruas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kanan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persamaan</a:t>
                </a:r>
                <a:r>
                  <a:rPr lang="en-US" sz="1700" dirty="0"/>
                  <a:t> di </a:t>
                </a:r>
                <a:r>
                  <a:rPr lang="en-US" sz="1700" dirty="0" err="1"/>
                  <a:t>atas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pada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dasarnya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merupakan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luas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daerah</a:t>
                </a:r>
                <a:r>
                  <a:rPr lang="en-US" sz="1700" dirty="0"/>
                  <a:t> di </a:t>
                </a:r>
                <a:r>
                  <a:rPr lang="en-US" sz="1700" dirty="0" err="1"/>
                  <a:t>bawah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kurva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biasa</a:t>
                </a:r>
                <a:r>
                  <a:rPr lang="en-US" sz="1700" dirty="0"/>
                  <a:t>, di </a:t>
                </a:r>
                <a:r>
                  <a:rPr lang="en-US" sz="1700" dirty="0" err="1"/>
                  <a:t>atas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sumbu</a:t>
                </a:r>
                <a:r>
                  <a:rPr lang="en-US" sz="1700" dirty="0"/>
                  <a:t> X,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dibatasi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oleh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garis</a:t>
                </a:r>
                <a:r>
                  <a:rPr lang="en-US" sz="1700" dirty="0"/>
                  <a:t> x = a </a:t>
                </a:r>
                <a:r>
                  <a:rPr lang="en-US" sz="1700" dirty="0" err="1" smtClean="0"/>
                  <a:t>dan</a:t>
                </a:r>
                <a:r>
                  <a:rPr lang="en-US" sz="1700" dirty="0" smtClean="0"/>
                  <a:t> </a:t>
                </a:r>
                <a:r>
                  <a:rPr lang="en-US" sz="1700" dirty="0"/>
                  <a:t>x = b. </a:t>
                </a:r>
                <a:r>
                  <a:rPr lang="en-US" sz="1700" dirty="0" err="1"/>
                  <a:t>Namun</a:t>
                </a:r>
                <a:r>
                  <a:rPr lang="en-US" sz="1700" dirty="0"/>
                  <a:t>, </a:t>
                </a:r>
                <a:r>
                  <a:rPr lang="en-US" sz="1700" dirty="0" err="1"/>
                  <a:t>mencari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nilai</a:t>
                </a:r>
                <a:r>
                  <a:rPr lang="en-US" sz="1700" dirty="0"/>
                  <a:t> integral </a:t>
                </a:r>
                <a:r>
                  <a:rPr lang="en-US" sz="1700" dirty="0" err="1"/>
                  <a:t>tersebut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bukanlah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pekerjaan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mudah</a:t>
                </a:r>
                <a:r>
                  <a:rPr lang="en-US" sz="1700" dirty="0"/>
                  <a:t>. </a:t>
                </a:r>
                <a:r>
                  <a:rPr lang="en-US" sz="1700" dirty="0" err="1"/>
                  <a:t>Untuk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mempermudah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pekerjaan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itu</a:t>
                </a:r>
                <a:r>
                  <a:rPr lang="en-US" sz="1700" dirty="0"/>
                  <a:t>, para </a:t>
                </a:r>
                <a:r>
                  <a:rPr lang="en-US" sz="1700" dirty="0" err="1"/>
                  <a:t>ahli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statistik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telah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menyediakan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tabel</a:t>
                </a:r>
                <a:r>
                  <a:rPr lang="en-US" sz="1700" dirty="0"/>
                  <a:t> yang </a:t>
                </a:r>
                <a:r>
                  <a:rPr lang="en-US" sz="1700" dirty="0" err="1"/>
                  <a:t>menyatakan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luas</a:t>
                </a:r>
                <a:r>
                  <a:rPr lang="en-US" sz="1700" dirty="0"/>
                  <a:t> di </a:t>
                </a:r>
                <a:r>
                  <a:rPr lang="en-US" sz="1700" dirty="0" err="1"/>
                  <a:t>bawah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kurva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, di </a:t>
                </a:r>
                <a:r>
                  <a:rPr lang="en-US" sz="1700" dirty="0" err="1"/>
                  <a:t>atas</a:t>
                </a:r>
                <a:r>
                  <a:rPr lang="en-US" sz="1700" dirty="0"/>
                  <a:t> </a:t>
                </a:r>
                <a:r>
                  <a:rPr lang="en-US" sz="1700" dirty="0" err="1"/>
                  <a:t>sumbu</a:t>
                </a:r>
                <a:r>
                  <a:rPr lang="en-US" sz="1700" dirty="0"/>
                  <a:t> X,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dibatasi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oleh</a:t>
                </a:r>
                <a:r>
                  <a:rPr lang="en-US" sz="1700" dirty="0"/>
                  <a:t> Z = 0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Z = z.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mentransformasikan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terlebih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dulu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ke</a:t>
                </a:r>
                <a:r>
                  <a:rPr lang="en-US" sz="1700" dirty="0"/>
                  <a:t> </a:t>
                </a:r>
                <a:r>
                  <a:rPr lang="en-US" sz="1700" dirty="0" err="1"/>
                  <a:t>variabel</a:t>
                </a:r>
                <a:r>
                  <a:rPr lang="en-US" sz="1700" dirty="0"/>
                  <a:t> Z </a:t>
                </a:r>
                <a:r>
                  <a:rPr lang="en-US" sz="1700" dirty="0" err="1"/>
                  <a:t>dengan</a:t>
                </a:r>
                <a:r>
                  <a:rPr lang="en-US" sz="1700" dirty="0"/>
                  <a:t> formula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1700"/>
                      <m:t>Z</m:t>
                    </m:r>
                    <m:r>
                      <m:rPr>
                        <m:nor/>
                      </m:rPr>
                      <a:rPr lang="en-US" sz="1700"/>
                      <m:t> = </m:t>
                    </m:r>
                    <m:f>
                      <m:fPr>
                        <m:ctrlPr>
                          <a:rPr lang="en-US" sz="17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1700"/>
                          <m:t>X</m:t>
                        </m:r>
                        <m:r>
                          <a:rPr lang="en-US" sz="17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1700"/>
                          <m:t>μ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1700"/>
                          <m:t>σ</m:t>
                        </m:r>
                      </m:den>
                    </m:f>
                  </m:oMath>
                </a14:m>
                <a:r>
                  <a:rPr lang="en-US" sz="1700" dirty="0"/>
                  <a:t>, </a:t>
                </a:r>
                <a:r>
                  <a:rPr lang="en-US" sz="1700" dirty="0" err="1"/>
                  <a:t>maka</a:t>
                </a:r>
                <a:r>
                  <a:rPr lang="en-US" sz="1700" dirty="0"/>
                  <a:t> </a:t>
                </a:r>
                <a:r>
                  <a:rPr lang="en-US" sz="1700" dirty="0" err="1"/>
                  <a:t>nilai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peluang</a:t>
                </a:r>
                <a:r>
                  <a:rPr lang="en-US" sz="1700" dirty="0"/>
                  <a:t> </a:t>
                </a:r>
                <a:r>
                  <a:rPr lang="en-US" sz="1700" dirty="0" err="1"/>
                  <a:t>bahwa</a:t>
                </a:r>
                <a:r>
                  <a:rPr lang="en-US" sz="1700" dirty="0"/>
                  <a:t> X </a:t>
                </a:r>
                <a:r>
                  <a:rPr lang="en-US" sz="1700" dirty="0" err="1"/>
                  <a:t>terletak</a:t>
                </a:r>
                <a:r>
                  <a:rPr lang="en-US" sz="1700" dirty="0"/>
                  <a:t> </a:t>
                </a:r>
                <a:r>
                  <a:rPr lang="en-US" sz="1700" dirty="0" err="1"/>
                  <a:t>antara</a:t>
                </a:r>
                <a:r>
                  <a:rPr lang="en-US" sz="1700" dirty="0"/>
                  <a:t> a </a:t>
                </a:r>
                <a:r>
                  <a:rPr lang="en-US" sz="1700" dirty="0" err="1"/>
                  <a:t>dan</a:t>
                </a:r>
                <a:r>
                  <a:rPr lang="en-US" sz="1700" dirty="0"/>
                  <a:t> b </a:t>
                </a:r>
                <a:r>
                  <a:rPr lang="en-US" sz="1700" dirty="0" err="1"/>
                  <a:t>dapat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dicari</a:t>
                </a:r>
                <a:r>
                  <a:rPr lang="en-US" sz="1700" dirty="0"/>
                  <a:t>.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700" dirty="0" err="1"/>
                  <a:t>Jadi</a:t>
                </a:r>
                <a:r>
                  <a:rPr lang="en-US" sz="1700" dirty="0"/>
                  <a:t>,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700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700">
                              <a:latin typeface="Cambria Math" panose="02040503050406030204" pitchFamily="18" charset="0"/>
                            </a:rPr>
                            <m:t>a</m:t>
                          </m:r>
                          <m:r>
                            <a:rPr lang="en-US" sz="1700">
                              <a:latin typeface="Cambria Math" panose="02040503050406030204" pitchFamily="18" charset="0"/>
                            </a:rPr>
                            <m:t> &lt; </m:t>
                          </m:r>
                          <m:r>
                            <m:rPr>
                              <m:sty m:val="p"/>
                            </m:rPr>
                            <a:rPr lang="en-US" sz="170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1700">
                              <a:latin typeface="Cambria Math" panose="02040503050406030204" pitchFamily="18" charset="0"/>
                            </a:rPr>
                            <m:t> &lt; </m:t>
                          </m:r>
                          <m:r>
                            <m:rPr>
                              <m:sty m:val="p"/>
                            </m:rPr>
                            <a:rPr lang="en-US" sz="1700">
                              <a:latin typeface="Cambria Math" panose="02040503050406030204" pitchFamily="18" charset="0"/>
                            </a:rPr>
                            <m:t>b</m:t>
                          </m:r>
                        </m:e>
                      </m:d>
                      <m:r>
                        <a:rPr lang="en-US" sz="1700">
                          <a:latin typeface="Cambria Math" panose="02040503050406030204" pitchFamily="18" charset="0"/>
                        </a:rPr>
                        <m:t>= </m:t>
                      </m:r>
                      <m:nary>
                        <m:naryPr>
                          <m:limLoc m:val="subSup"/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nor/>
                            </m:rPr>
                            <a:rPr lang="en-US" sz="1700"/>
                            <m:t>a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 sz="1700"/>
                            <m:t>b</m:t>
                          </m:r>
                        </m:sup>
                        <m:e>
                          <m:r>
                            <m:rPr>
                              <m:nor/>
                            </m:rPr>
                            <a:rPr lang="en-US" sz="1700"/>
                            <m:t>f</m:t>
                          </m:r>
                          <m:d>
                            <m:d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x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en-US" sz="1700"/>
                            <m:t>dx</m:t>
                          </m:r>
                        </m:e>
                      </m:nary>
                      <m:r>
                        <a:rPr lang="en-US" sz="1700" i="1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17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z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700"/>
                                <m:t>1</m:t>
                              </m:r>
                            </m:sub>
                          </m:sSub>
                        </m:sub>
                        <m:sup>
                          <m:sSub>
                            <m:sSub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z</m:t>
                              </m:r>
                            </m:e>
                            <m:sub>
                              <m:r>
                                <m:rPr>
                                  <m:nor/>
                                </m:rPr>
                                <a:rPr lang="en-US" sz="1700"/>
                                <m:t>2</m:t>
                              </m:r>
                            </m:sub>
                          </m:sSub>
                        </m:sup>
                        <m:e>
                          <m:r>
                            <m:rPr>
                              <m:nor/>
                            </m:rPr>
                            <a:rPr lang="en-US" sz="1700"/>
                            <m:t>f</m:t>
                          </m:r>
                          <m:d>
                            <m:dPr>
                              <m:ctrlPr>
                                <a:rPr lang="en-US" sz="17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 sz="1700"/>
                                <m:t>z</m:t>
                              </m:r>
                            </m:e>
                          </m:d>
                          <m:r>
                            <m:rPr>
                              <m:nor/>
                            </m:rPr>
                            <a:rPr lang="en-US" sz="1700"/>
                            <m:t>dz</m:t>
                          </m:r>
                        </m:e>
                      </m:nary>
                    </m:oMath>
                  </m:oMathPara>
                </a14:m>
                <a:endParaRPr lang="en-US" sz="1700" dirty="0"/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sz="1700" dirty="0" err="1"/>
                  <a:t>dicari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dari</a:t>
                </a:r>
                <a:r>
                  <a:rPr lang="en-US" sz="1700" dirty="0"/>
                  <a:t> </a:t>
                </a:r>
                <a:r>
                  <a:rPr lang="en-US" sz="1700" dirty="0" err="1"/>
                  <a:t>tabel</a:t>
                </a:r>
                <a:r>
                  <a:rPr lang="en-US" sz="1700" dirty="0"/>
                  <a:t> </a:t>
                </a:r>
                <a:r>
                  <a:rPr lang="en-US" sz="1700" dirty="0" err="1"/>
                  <a:t>kurva</a:t>
                </a:r>
                <a:r>
                  <a:rPr lang="en-US" sz="1700" dirty="0"/>
                  <a:t> normal </a:t>
                </a:r>
                <a:r>
                  <a:rPr lang="en-US" sz="1700" dirty="0" err="1"/>
                  <a:t>baku</a:t>
                </a:r>
                <a:r>
                  <a:rPr lang="en-US" sz="1700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1479" y="2043108"/>
                <a:ext cx="8443909" cy="4714875"/>
              </a:xfrm>
              <a:blipFill rotWithShape="0">
                <a:blip r:embed="rId2"/>
                <a:stretch>
                  <a:fillRect l="-505" t="-258" b="-2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3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479" y="2043108"/>
            <a:ext cx="8443909" cy="47148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z </a:t>
            </a:r>
            <a:r>
              <a:rPr lang="en-US" dirty="0" err="1"/>
              <a:t>berlaku</a:t>
            </a:r>
            <a:r>
              <a:rPr lang="en-US" dirty="0"/>
              <a:t>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dirty="0" smtClean="0"/>
              <a:t>z</a:t>
            </a:r>
            <a:r>
              <a:rPr lang="en-US" baseline="-25000" dirty="0" smtClean="0"/>
              <a:t>1–</a:t>
            </a:r>
            <a:r>
              <a:rPr lang="en-US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dirty="0" smtClean="0"/>
              <a:t> = </a:t>
            </a:r>
            <a:r>
              <a:rPr lang="en-US" dirty="0"/>
              <a:t>–</a:t>
            </a:r>
            <a:r>
              <a:rPr lang="en-US" dirty="0" smtClean="0"/>
              <a:t>z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en-US" dirty="0"/>
          </a:p>
          <a:p>
            <a:pPr marL="0" indent="0">
              <a:lnSpc>
                <a:spcPct val="150000"/>
              </a:lnSpc>
              <a:buNone/>
            </a:pP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tabel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normal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  <a:p>
            <a:pPr marL="0" indent="0">
              <a:lnSpc>
                <a:spcPct val="150000"/>
              </a:lnSpc>
              <a:buNone/>
              <a:tabLst>
                <a:tab pos="3657600" algn="l"/>
              </a:tabLst>
            </a:pPr>
            <a:r>
              <a:rPr lang="en-US" dirty="0"/>
              <a:t>z</a:t>
            </a:r>
            <a:r>
              <a:rPr lang="en-US" baseline="-25000" dirty="0"/>
              <a:t>0,01 </a:t>
            </a:r>
            <a:r>
              <a:rPr lang="en-US" dirty="0"/>
              <a:t>= 2,33	z</a:t>
            </a:r>
            <a:r>
              <a:rPr lang="en-US" baseline="-25000" dirty="0"/>
              <a:t>0,005 </a:t>
            </a:r>
            <a:r>
              <a:rPr lang="en-US" dirty="0"/>
              <a:t>= 2,58</a:t>
            </a:r>
          </a:p>
          <a:p>
            <a:pPr marL="0" indent="0">
              <a:lnSpc>
                <a:spcPct val="150000"/>
              </a:lnSpc>
              <a:buNone/>
              <a:tabLst>
                <a:tab pos="3657600" algn="l"/>
              </a:tabLst>
            </a:pPr>
            <a:r>
              <a:rPr lang="en-US" dirty="0"/>
              <a:t>z</a:t>
            </a:r>
            <a:r>
              <a:rPr lang="en-US" baseline="-25000" dirty="0"/>
              <a:t>0,025 </a:t>
            </a:r>
            <a:r>
              <a:rPr lang="en-US" dirty="0"/>
              <a:t>= 1,96	z</a:t>
            </a:r>
            <a:r>
              <a:rPr lang="en-US" baseline="-25000" dirty="0"/>
              <a:t>0,05 </a:t>
            </a:r>
            <a:r>
              <a:rPr lang="en-US" dirty="0"/>
              <a:t>= 1,64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GB" dirty="0" err="1" smtClean="0"/>
              <a:t>Distribusi</a:t>
            </a:r>
            <a:r>
              <a:rPr lang="en-GB" dirty="0" smtClean="0"/>
              <a:t> Normal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41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1479" y="2043108"/>
                <a:ext cx="8443909" cy="4714875"/>
              </a:xfrm>
            </p:spPr>
            <p:txBody>
              <a:bodyPr>
                <a:noAutofit/>
              </a:bodyPr>
              <a:lstStyle/>
              <a:p>
                <a:pPr marL="0" lvl="0" indent="0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r>
                  <a:rPr lang="en-US" b="1" dirty="0" err="1" smtClean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Definisi</a:t>
                </a:r>
                <a:r>
                  <a:rPr lang="en-US" b="1" dirty="0" smtClean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9.3</a:t>
                </a:r>
                <a:endParaRPr lang="en-US" b="1" dirty="0">
                  <a:solidFill>
                    <a:schemeClr val="tx1"/>
                  </a:solidFill>
                </a:endParaRPr>
              </a:p>
              <a:p>
                <a:pPr marL="0" lvl="0" indent="0" algn="just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r>
                  <a:rPr lang="en-US" dirty="0" err="1" smtClean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Suatu</a:t>
                </a:r>
                <a:r>
                  <a:rPr lang="en-US" dirty="0" smtClean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variabel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random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kontinu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X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dikatakan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mempunyai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distribusi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chi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kuadrat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dengan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derajat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kebebasan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jika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fungsi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densitasnya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berbentuk</a:t>
                </a:r>
                <a:r>
                  <a:rPr lang="en-US" dirty="0">
                    <a:solidFill>
                      <a:schemeClr val="tx1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dirty="0">
                  <a:solidFill>
                    <a:schemeClr val="tx1"/>
                  </a:solidFill>
                </a:endParaRPr>
              </a:p>
              <a:p>
                <a:pPr marL="0" lvl="0" indent="0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endParaRPr lang="en-US" dirty="0" smtClean="0">
                  <a:solidFill>
                    <a:schemeClr val="tx1"/>
                  </a:solidFill>
                </a:endParaRPr>
              </a:p>
              <a:p>
                <a:pPr marL="0" lvl="0" indent="0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endParaRPr lang="en-US" dirty="0">
                  <a:solidFill>
                    <a:schemeClr val="tx1"/>
                  </a:solidFill>
                </a:endParaRPr>
              </a:p>
              <a:p>
                <a:pPr marL="0" lvl="0" indent="0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endParaRPr lang="en-US" dirty="0" smtClean="0">
                  <a:solidFill>
                    <a:schemeClr val="tx1"/>
                  </a:solidFill>
                </a:endParaRPr>
              </a:p>
              <a:p>
                <a:pPr marL="0" lvl="0" indent="0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endParaRPr lang="en-US" dirty="0">
                  <a:solidFill>
                    <a:schemeClr val="tx1"/>
                  </a:solidFill>
                </a:endParaRPr>
              </a:p>
              <a:p>
                <a:pPr marL="0" indent="0" defTabSz="914400" eaLnBrk="0" fontAlgn="base" hangingPunct="0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v </a:t>
                </a:r>
                <a:r>
                  <a:rPr lang="en-US" dirty="0" err="1"/>
                  <a:t>bilangan</a:t>
                </a:r>
                <a:r>
                  <a:rPr lang="en-US" dirty="0"/>
                  <a:t> </a:t>
                </a:r>
                <a:r>
                  <a:rPr lang="en-US" dirty="0" err="1"/>
                  <a:t>asli</a:t>
                </a:r>
                <a:r>
                  <a:rPr lang="en-US" dirty="0"/>
                  <a:t> </a:t>
                </a:r>
                <a:r>
                  <a:rPr lang="en-US" dirty="0" err="1" smtClean="0"/>
                  <a:t>dan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Γ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k</m:t>
                        </m:r>
                      </m:e>
                    </m:d>
                    <m:r>
                      <m:rPr>
                        <m:nor/>
                      </m:rPr>
                      <a:rPr lang="en-US"/>
                      <m:t> = </m:t>
                    </m:r>
                    <m:nary>
                      <m:naryPr>
                        <m:limLoc m:val="subSup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/>
                          <m:t>∞</m:t>
                        </m:r>
                      </m:sup>
                      <m:e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/>
                              <m:t>x</m:t>
                            </m:r>
                          </m:e>
                          <m:sup>
                            <m:r>
                              <m:rPr>
                                <m:nor/>
                              </m:rPr>
                              <a:rPr lang="en-US"/>
                              <m:t>n</m:t>
                            </m:r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1</m:t>
                            </m:r>
                          </m:sup>
                        </m:sSup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/>
                              <m:t>e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m:rPr>
                                <m:nor/>
                              </m:rPr>
                              <a:rPr lang="en-US"/>
                              <m:t>k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/>
                          <m:t>dx</m:t>
                        </m:r>
                      </m:e>
                    </m:nary>
                  </m:oMath>
                </a14:m>
                <a:r>
                  <a:rPr lang="en-US" dirty="0"/>
                  <a:t>.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Γ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en-US"/>
                          <m:t>k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gama</a:t>
                </a:r>
                <a:r>
                  <a:rPr lang="en-US" dirty="0"/>
                  <a:t> (</a:t>
                </a:r>
                <a:r>
                  <a:rPr lang="en-US" i="1" dirty="0"/>
                  <a:t>gamma function</a:t>
                </a:r>
                <a:r>
                  <a:rPr lang="en-US" dirty="0"/>
                  <a:t>).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1479" y="2043108"/>
                <a:ext cx="8443909" cy="4714875"/>
              </a:xfrm>
              <a:blipFill rotWithShape="0">
                <a:blip r:embed="rId2"/>
                <a:stretch>
                  <a:fillRect l="-650" r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n-US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Distribusi</a:t>
            </a:r>
            <a:r>
              <a:rPr lang="en-U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Chi-</a:t>
            </a:r>
            <a:r>
              <a:rPr lang="en-US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uadrat</a:t>
            </a:r>
            <a:endParaRPr lang="en-US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891" y="3519369"/>
            <a:ext cx="4119107" cy="1457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0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1479" y="2085972"/>
                <a:ext cx="8443909" cy="4714875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smtClean="0"/>
                  <a:t>Distribusi</a:t>
                </a:r>
                <a:r>
                  <a:rPr lang="en-US" dirty="0"/>
                  <a:t> chi </a:t>
                </a:r>
                <a:r>
                  <a:rPr lang="en-US" dirty="0" err="1"/>
                  <a:t>kuadrat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v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/>
                      <m:t>(</m:t>
                    </m:r>
                    <m:r>
                      <m:rPr>
                        <m:nor/>
                      </m:rPr>
                      <a:rPr lang="en-US"/>
                      <m:t>v</m:t>
                    </m:r>
                    <m:r>
                      <m:rPr>
                        <m:nor/>
                      </m:rPr>
                      <a:rPr lang="en-US"/>
                      <m:t>)</m:t>
                    </m:r>
                  </m:oMath>
                </a14:m>
                <a:r>
                  <a:rPr lang="en-US" dirty="0"/>
                  <a:t> </a:t>
                </a:r>
                <a:r>
                  <a:rPr lang="en-US" dirty="0" err="1" smtClean="0"/>
                  <a:t>atau</a:t>
                </a:r>
                <a:r>
                  <a:rPr lang="en-US" dirty="0"/>
                  <a:t> </a:t>
                </a:r>
                <a:r>
                  <a:rPr lang="en-US" dirty="0" smtClean="0"/>
                  <a:t>X </a:t>
                </a:r>
                <a:r>
                  <a:rPr lang="en-US" dirty="0"/>
                  <a:t>~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/>
                      <m:t>(</m:t>
                    </m:r>
                    <m:r>
                      <m:rPr>
                        <m:nor/>
                      </m:rPr>
                      <a:rPr lang="en-US"/>
                      <m:t>v</m:t>
                    </m:r>
                    <m:r>
                      <m:rPr>
                        <m:nor/>
                      </m:rPr>
                      <a:rPr lang="en-US"/>
                      <m:t>)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beberapa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α </a:t>
                </a:r>
                <a:r>
                  <a:rPr lang="en-US" dirty="0" err="1"/>
                  <a:t>dan</a:t>
                </a:r>
                <a:r>
                  <a:rPr lang="en-US" dirty="0"/>
                  <a:t> v, </a:t>
                </a:r>
                <a:r>
                  <a:rPr lang="en-US" dirty="0" err="1"/>
                  <a:t>harga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b>
                        <m:r>
                          <m:rPr>
                            <m:nor/>
                          </m:rPr>
                          <a:rPr lang="en-US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α</m:t>
                        </m:r>
                        <m:r>
                          <m:rPr>
                            <m:nor/>
                          </m:rPr>
                          <a:rPr lang="en-US"/>
                          <m:t>;</m:t>
                        </m:r>
                        <m:r>
                          <m:rPr>
                            <m:nor/>
                          </m:rPr>
                          <a:rPr lang="en-US"/>
                          <m:t>v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bSup>
                  </m:oMath>
                </a14:m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dilihat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 smtClean="0"/>
                  <a:t>tabel</a:t>
                </a:r>
                <a:r>
                  <a:rPr lang="en-US" dirty="0" smtClean="0"/>
                  <a:t>.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:r>
                  <a:rPr lang="en-US" dirty="0" err="1" smtClean="0"/>
                  <a:t>Misalnya</a:t>
                </a:r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m:rPr>
                            <m:nor/>
                          </m:rPr>
                          <a:rPr lang="en-US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χ</m:t>
                        </m:r>
                      </m:e>
                      <m:sub>
                        <m:r>
                          <m:rPr>
                            <m:nor/>
                          </m:rPr>
                          <a:rPr lang="en-US"/>
                          <m:t>0,05;5</m:t>
                        </m:r>
                      </m:sub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bSup>
                  </m:oMath>
                </a14:m>
                <a:r>
                  <a:rPr lang="en-US" dirty="0"/>
                  <a:t> = 11,070.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Perhatikanlah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, </a:t>
                </a:r>
                <a:r>
                  <a:rPr lang="en-US" dirty="0" err="1"/>
                  <a:t>tidak</a:t>
                </a:r>
                <a:r>
                  <a:rPr lang="en-US" dirty="0"/>
                  <a:t>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normal,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chi </a:t>
                </a:r>
                <a:r>
                  <a:rPr lang="en-US" dirty="0" err="1"/>
                  <a:t>kuadrat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α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  <m:r>
                        <a:rPr lang="en-US" i="1">
                          <a:latin typeface="Cambria Math" panose="02040503050406030204" pitchFamily="18" charset="0"/>
                        </a:rPr>
                        <m:t>≠</m:t>
                      </m:r>
                      <m:sSubSup>
                        <m:sSub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χ</m:t>
                          </m:r>
                        </m:e>
                        <m:sub>
                          <m:r>
                            <m:rPr>
                              <m:nor/>
                            </m:rPr>
                            <a:rPr lang="en-US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α</m:t>
                          </m:r>
                        </m:sub>
                        <m:sup>
                          <m:r>
                            <m:rPr>
                              <m:nor/>
                            </m:rPr>
                            <a:rPr lang="en-US"/>
                            <m:t>2</m:t>
                          </m:r>
                        </m:sup>
                      </m:sSubSup>
                    </m:oMath>
                  </m:oMathPara>
                </a14:m>
                <a:endParaRPr lang="en-US" dirty="0" smtClean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9.7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X </a:t>
                </a:r>
                <a:r>
                  <a:rPr lang="en-US" dirty="0" err="1"/>
                  <a:t>berdistribusi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/>
                          <m:t>χ</m:t>
                        </m:r>
                      </m:e>
                      <m:sup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sup>
                    </m:sSup>
                    <m:r>
                      <m:rPr>
                        <m:nor/>
                      </m:rPr>
                      <a:rPr lang="en-US"/>
                      <m:t>(</m:t>
                    </m:r>
                    <m:r>
                      <m:rPr>
                        <m:nor/>
                      </m:rPr>
                      <a:rPr lang="en-US"/>
                      <m:t>v</m:t>
                    </m:r>
                    <m:r>
                      <m:rPr>
                        <m:nor/>
                      </m:rPr>
                      <a:rPr lang="en-US"/>
                      <m:t>)</m:t>
                    </m:r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3657600" algn="l"/>
                  </a:tabLst>
                </a:pPr>
                <a:r>
                  <a:rPr lang="en-US" dirty="0"/>
                  <a:t>a. µ = v	b. σ</a:t>
                </a:r>
                <a:r>
                  <a:rPr lang="en-US" baseline="30000" dirty="0"/>
                  <a:t>2 </a:t>
                </a:r>
                <a:r>
                  <a:rPr lang="en-US" dirty="0"/>
                  <a:t>= 2v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1479" y="2085972"/>
                <a:ext cx="8443909" cy="4714875"/>
              </a:xfrm>
              <a:blipFill rotWithShape="0">
                <a:blip r:embed="rId2"/>
                <a:stretch>
                  <a:fillRect l="-6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 lvl="0" defTabSz="914400" eaLnBrk="0" fontAlgn="base" hangingPunct="0">
              <a:spcAft>
                <a:spcPct val="0"/>
              </a:spcAft>
            </a:pPr>
            <a:r>
              <a:rPr lang="en-US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Distribusi</a:t>
            </a:r>
            <a:r>
              <a:rPr lang="en-US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Chi-</a:t>
            </a:r>
            <a:r>
              <a:rPr lang="en-US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uadrat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8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71479" y="1857369"/>
                <a:ext cx="8443909" cy="5000631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 smtClean="0"/>
                  <a:t>Definisi</a:t>
                </a:r>
                <a:r>
                  <a:rPr lang="en-US" b="1" dirty="0" smtClean="0"/>
                  <a:t> </a:t>
                </a:r>
                <a:r>
                  <a:rPr lang="en-US" b="1" dirty="0"/>
                  <a:t>9.4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Suatu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kontinu</a:t>
                </a:r>
                <a:r>
                  <a:rPr lang="en-US" dirty="0"/>
                  <a:t> X </a:t>
                </a:r>
                <a:r>
                  <a:rPr lang="en-US" dirty="0" err="1"/>
                  <a:t>disebut</a:t>
                </a:r>
                <a:r>
                  <a:rPr lang="en-US" dirty="0"/>
                  <a:t>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student’s t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v </a:t>
                </a: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fungsi</a:t>
                </a:r>
                <a:r>
                  <a:rPr lang="en-US" dirty="0"/>
                  <a:t> </a:t>
                </a:r>
                <a:r>
                  <a:rPr lang="en-US" dirty="0" err="1"/>
                  <a:t>densitasnya</a:t>
                </a:r>
                <a:r>
                  <a:rPr lang="en-US" dirty="0"/>
                  <a:t> </a:t>
                </a:r>
                <a:r>
                  <a:rPr lang="en-US" dirty="0" err="1"/>
                  <a:t>berbentuk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/>
                        <m:t>f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nor/>
                            </m:rPr>
                            <a:rPr lang="en-US"/>
                            <m:t>x</m:t>
                          </m:r>
                        </m:e>
                      </m:d>
                      <m:r>
                        <m:rPr>
                          <m:nor/>
                        </m:rPr>
                        <a:rPr lang="en-US"/>
                        <m:t> = 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/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πv</m:t>
                              </m:r>
                            </m:e>
                          </m:rad>
                        </m:den>
                      </m:f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Γ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/>
                                    <m:t>v</m:t>
                                  </m:r>
                                  <m:r>
                                    <m:rPr>
                                      <m:nor/>
                                    </m:rPr>
                                    <a:rPr lang="en-US"/>
                                    <m:t> + 1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den>
                              </m:f>
                            </m:e>
                          </m:d>
                        </m:num>
                        <m:den>
                          <m:r>
                            <m:rPr>
                              <m:nor/>
                            </m:rPr>
                            <a:rPr lang="en-US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Γ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US"/>
                                    <m:t>v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2</m:t>
                                  </m:r>
                                </m:den>
                              </m:f>
                            </m:e>
                          </m:d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nor/>
                                </m:rPr>
                                <a:rPr lang="en-US"/>
                                <m:t>1 + 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p>
                                    <m:sSup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x</m:t>
                                      </m:r>
                                    </m:e>
                                    <m:sup>
                                      <m:r>
                                        <m:rPr>
                                          <m:nor/>
                                        </m:rPr>
                                        <a:rPr lang="en-US"/>
                                        <m:t>2</m:t>
                                      </m:r>
                                    </m:sup>
                                  </m:sSup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US"/>
                                    <m:t>v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US"/>
                                <m:t>v</m:t>
                              </m:r>
                              <m:r>
                                <m:rPr>
                                  <m:nor/>
                                </m:rPr>
                                <a:rPr lang="en-US"/>
                                <m:t> + 1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US"/>
                                <m:t>2</m:t>
                              </m:r>
                            </m:den>
                          </m:f>
                        </m:sup>
                      </m:sSup>
                      <m:r>
                        <m:rPr>
                          <m:nor/>
                        </m:rPr>
                        <a:rPr lang="en-US"/>
                        <m:t>;</m:t>
                      </m:r>
                      <m:r>
                        <m:rPr>
                          <m:nor/>
                        </m:rPr>
                        <a:rPr lang="en-US"/>
                        <m:t>untuk</m:t>
                      </m:r>
                      <m:r>
                        <m:rPr>
                          <m:nor/>
                        </m:rPr>
                        <a:rPr lang="en-US"/>
                        <m:t>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nor/>
                        </m:rPr>
                        <a:rPr lang="en-US"/>
                        <m:t>∞ &lt; </m:t>
                      </m:r>
                      <m:r>
                        <m:rPr>
                          <m:nor/>
                        </m:rPr>
                        <a:rPr lang="en-US"/>
                        <m:t>x</m:t>
                      </m:r>
                      <m:r>
                        <m:rPr>
                          <m:nor/>
                        </m:rPr>
                        <a:rPr lang="en-US"/>
                        <m:t> &lt; ∞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dengan</a:t>
                </a:r>
                <a:r>
                  <a:rPr lang="en-US" dirty="0"/>
                  <a:t> v = 1, 2, 3, ….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Distribusi</a:t>
                </a:r>
                <a:r>
                  <a:rPr lang="en-US" dirty="0"/>
                  <a:t> student’s t </a:t>
                </a:r>
                <a:r>
                  <a:rPr lang="en-US" dirty="0" err="1"/>
                  <a:t>sering</a:t>
                </a:r>
                <a:r>
                  <a:rPr lang="en-US" dirty="0"/>
                  <a:t> </a:t>
                </a:r>
                <a:r>
                  <a:rPr lang="en-US" dirty="0" err="1"/>
                  <a:t>disingkat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t, yang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pertama</a:t>
                </a:r>
                <a:r>
                  <a:rPr lang="en-US" dirty="0"/>
                  <a:t> </a:t>
                </a:r>
                <a:r>
                  <a:rPr lang="en-US" dirty="0" err="1"/>
                  <a:t>kalinya</a:t>
                </a:r>
                <a:r>
                  <a:rPr lang="en-US" dirty="0"/>
                  <a:t> </a:t>
                </a:r>
                <a:r>
                  <a:rPr lang="en-US" dirty="0" err="1"/>
                  <a:t>diperkenalkan</a:t>
                </a:r>
                <a:r>
                  <a:rPr lang="en-US" dirty="0"/>
                  <a:t> </a:t>
                </a:r>
                <a:r>
                  <a:rPr lang="en-US" dirty="0" err="1"/>
                  <a:t>oleh</a:t>
                </a:r>
                <a:r>
                  <a:rPr lang="en-US" dirty="0"/>
                  <a:t> W.S. </a:t>
                </a:r>
                <a:r>
                  <a:rPr lang="en-US" dirty="0" err="1"/>
                  <a:t>Gosset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nama</a:t>
                </a:r>
                <a:r>
                  <a:rPr lang="en-US" dirty="0"/>
                  <a:t> </a:t>
                </a:r>
                <a:r>
                  <a:rPr lang="en-US" dirty="0" err="1"/>
                  <a:t>samaran</a:t>
                </a:r>
                <a:r>
                  <a:rPr lang="en-US" dirty="0"/>
                  <a:t> “student”. </a:t>
                </a:r>
                <a:r>
                  <a:rPr lang="en-US" dirty="0" err="1"/>
                  <a:t>Distribusi</a:t>
                </a:r>
                <a:r>
                  <a:rPr lang="en-US" dirty="0"/>
                  <a:t> </a:t>
                </a:r>
                <a:r>
                  <a:rPr lang="en-US" dirty="0" err="1"/>
                  <a:t>tersebut</a:t>
                </a:r>
                <a:r>
                  <a:rPr lang="en-US" dirty="0"/>
                  <a:t> </a:t>
                </a:r>
                <a:r>
                  <a:rPr lang="en-US" dirty="0" err="1"/>
                  <a:t>disajikan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t(v) </a:t>
                </a:r>
                <a:r>
                  <a:rPr lang="en-US" dirty="0" err="1"/>
                  <a:t>atau</a:t>
                </a:r>
                <a:r>
                  <a:rPr lang="en-US" dirty="0"/>
                  <a:t> X ~ t(v).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halnya</a:t>
                </a:r>
                <a:r>
                  <a:rPr lang="en-US" dirty="0"/>
                  <a:t> </a:t>
                </a:r>
                <a:r>
                  <a:rPr lang="en-US" dirty="0" err="1"/>
                  <a:t>kurva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normal, </a:t>
                </a:r>
                <a:r>
                  <a:rPr lang="en-US" dirty="0" err="1"/>
                  <a:t>kurva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t </a:t>
                </a:r>
                <a:r>
                  <a:rPr lang="en-US" dirty="0" err="1"/>
                  <a:t>simetrik</a:t>
                </a:r>
                <a:r>
                  <a:rPr lang="en-US" dirty="0"/>
                  <a:t> </a:t>
                </a:r>
                <a:r>
                  <a:rPr lang="en-US" dirty="0" err="1"/>
                  <a:t>terhadap</a:t>
                </a:r>
                <a:r>
                  <a:rPr lang="en-US" dirty="0"/>
                  <a:t> x = 0.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1479" y="1857369"/>
                <a:ext cx="8443909" cy="5000631"/>
              </a:xfrm>
              <a:blipFill rotWithShape="0">
                <a:blip r:embed="rId2"/>
                <a:stretch>
                  <a:fillRect l="-650" r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Distribusi</a:t>
            </a:r>
            <a:r>
              <a:rPr lang="en-US" dirty="0" smtClean="0"/>
              <a:t> Student’s 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81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28631" y="2000250"/>
                <a:ext cx="8443909" cy="4857750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Nilai-nilai</a:t>
                </a:r>
                <a:r>
                  <a:rPr lang="en-US" dirty="0"/>
                  <a:t> t yang </a:t>
                </a:r>
                <a:r>
                  <a:rPr lang="en-US" dirty="0" err="1"/>
                  <a:t>bersesuaian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luas</a:t>
                </a:r>
                <a:r>
                  <a:rPr lang="en-US" dirty="0"/>
                  <a:t> </a:t>
                </a:r>
                <a:r>
                  <a:rPr lang="en-US" dirty="0" err="1"/>
                  <a:t>ekor</a:t>
                </a:r>
                <a:r>
                  <a:rPr lang="en-US" dirty="0"/>
                  <a:t> </a:t>
                </a:r>
                <a:r>
                  <a:rPr lang="en-US" dirty="0" err="1"/>
                  <a:t>kanan</a:t>
                </a:r>
                <a:r>
                  <a:rPr lang="en-US" dirty="0"/>
                  <a:t> </a:t>
                </a:r>
                <a:r>
                  <a:rPr lang="en-US" dirty="0" err="1"/>
                  <a:t>tertentu</a:t>
                </a:r>
                <a:r>
                  <a:rPr lang="en-US" dirty="0"/>
                  <a:t> </a:t>
                </a:r>
                <a:r>
                  <a:rPr lang="en-US" dirty="0" err="1"/>
                  <a:t>dapat</a:t>
                </a:r>
                <a:r>
                  <a:rPr lang="en-US" dirty="0"/>
                  <a:t> </a:t>
                </a:r>
                <a:r>
                  <a:rPr lang="en-US" dirty="0" err="1"/>
                  <a:t>dilihat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tabel</a:t>
                </a:r>
                <a:r>
                  <a:rPr lang="en-US" dirty="0"/>
                  <a:t>. </a:t>
                </a:r>
                <a:r>
                  <a:rPr lang="en-US" dirty="0" err="1"/>
                  <a:t>Misalnya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2286000" algn="l"/>
                    <a:tab pos="4629150" algn="l"/>
                    <a:tab pos="5086350" algn="l"/>
                  </a:tabLst>
                </a:pPr>
                <a:r>
                  <a:rPr lang="en-US" dirty="0"/>
                  <a:t>t</a:t>
                </a:r>
                <a:r>
                  <a:rPr lang="en-US" baseline="-25000" dirty="0"/>
                  <a:t>0,10; 11 </a:t>
                </a:r>
                <a:r>
                  <a:rPr lang="en-US" dirty="0"/>
                  <a:t>= 1,363	t</a:t>
                </a:r>
                <a:r>
                  <a:rPr lang="en-US" baseline="-25000" dirty="0"/>
                  <a:t>0,05; 20 </a:t>
                </a:r>
                <a:r>
                  <a:rPr lang="en-US" dirty="0"/>
                  <a:t>= 1,725	t</a:t>
                </a:r>
                <a:r>
                  <a:rPr lang="en-US" baseline="-25000" dirty="0"/>
                  <a:t>0,01; 15 </a:t>
                </a:r>
                <a:r>
                  <a:rPr lang="en-US" dirty="0"/>
                  <a:t>= 2,602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v </a:t>
                </a:r>
                <a:r>
                  <a:rPr lang="en-US" dirty="0" err="1"/>
                  <a:t>cukup</a:t>
                </a:r>
                <a:r>
                  <a:rPr lang="en-US" dirty="0"/>
                  <a:t> </a:t>
                </a:r>
                <a:r>
                  <a:rPr lang="en-US" dirty="0" err="1"/>
                  <a:t>besar</a:t>
                </a:r>
                <a:r>
                  <a:rPr lang="en-US" dirty="0"/>
                  <a:t> (v ≥ 30), </a:t>
                </a:r>
                <a:r>
                  <a:rPr lang="en-US" dirty="0" err="1"/>
                  <a:t>grafik</a:t>
                </a:r>
                <a:r>
                  <a:rPr lang="en-US" dirty="0"/>
                  <a:t> </a:t>
                </a:r>
                <a:r>
                  <a:rPr lang="en-US" dirty="0" err="1"/>
                  <a:t>kurva</a:t>
                </a:r>
                <a:r>
                  <a:rPr lang="en-US" dirty="0"/>
                  <a:t> t </a:t>
                </a:r>
                <a:r>
                  <a:rPr lang="en-US" dirty="0" err="1"/>
                  <a:t>akan</a:t>
                </a:r>
                <a:r>
                  <a:rPr lang="en-US" dirty="0"/>
                  <a:t> </a:t>
                </a:r>
                <a:r>
                  <a:rPr lang="en-US" dirty="0" err="1"/>
                  <a:t>mendekati</a:t>
                </a:r>
                <a:r>
                  <a:rPr lang="en-US" dirty="0"/>
                  <a:t> </a:t>
                </a:r>
                <a:r>
                  <a:rPr lang="en-US" dirty="0" err="1"/>
                  <a:t>grafik</a:t>
                </a:r>
                <a:r>
                  <a:rPr lang="en-US" dirty="0"/>
                  <a:t> </a:t>
                </a:r>
                <a:r>
                  <a:rPr lang="en-US" dirty="0" err="1"/>
                  <a:t>kurva</a:t>
                </a:r>
                <a:r>
                  <a:rPr lang="en-US" dirty="0"/>
                  <a:t> normal </a:t>
                </a:r>
                <a:r>
                  <a:rPr lang="en-US" dirty="0" err="1"/>
                  <a:t>baku</a:t>
                </a:r>
                <a:r>
                  <a:rPr lang="en-US" dirty="0"/>
                  <a:t>. </a:t>
                </a:r>
                <a:r>
                  <a:rPr lang="en-US" dirty="0" err="1"/>
                  <a:t>Perhatikanlah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,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halnya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normal </a:t>
                </a:r>
                <a:r>
                  <a:rPr lang="en-US" dirty="0" err="1"/>
                  <a:t>baku</a:t>
                </a:r>
                <a:r>
                  <a:rPr lang="en-US" dirty="0"/>
                  <a:t>,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student’s t </a:t>
                </a:r>
                <a:r>
                  <a:rPr lang="en-US" dirty="0" err="1"/>
                  <a:t>berlaku</a:t>
                </a:r>
                <a:r>
                  <a:rPr lang="en-US" dirty="0"/>
                  <a:t>: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/>
                  <a:t>t</a:t>
                </a:r>
                <a:r>
                  <a:rPr lang="en-US" baseline="-25000" dirty="0"/>
                  <a:t>1–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baseline="-25000" dirty="0"/>
                  <a:t>; v</a:t>
                </a:r>
                <a:r>
                  <a:rPr lang="en-US" dirty="0"/>
                  <a:t> = –t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baseline="-25000" dirty="0"/>
                  <a:t>; </a:t>
                </a:r>
                <a:r>
                  <a:rPr lang="en-US" baseline="-25000" dirty="0" smtClean="0"/>
                  <a:t>v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9.8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kontinu</a:t>
                </a:r>
                <a:r>
                  <a:rPr lang="en-US" dirty="0"/>
                  <a:t> X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student’s t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v,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  <a:tabLst>
                    <a:tab pos="3200400" algn="l"/>
                  </a:tabLst>
                </a:pPr>
                <a:r>
                  <a:rPr lang="en-US" dirty="0"/>
                  <a:t>a. µ = 0	b. σ</a:t>
                </a:r>
                <a:r>
                  <a:rPr lang="en-US" baseline="30000" dirty="0"/>
                  <a:t>2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/>
                          <m:t>v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/>
                          <m:t>v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/>
                          <m:t>2</m:t>
                        </m:r>
                      </m:den>
                    </m:f>
                  </m:oMath>
                </a14:m>
                <a:r>
                  <a:rPr lang="en-US" dirty="0"/>
                  <a:t>; </a:t>
                </a:r>
                <a:r>
                  <a:rPr lang="en-US" dirty="0" err="1"/>
                  <a:t>untuk</a:t>
                </a:r>
                <a:r>
                  <a:rPr lang="en-US" dirty="0"/>
                  <a:t> v &gt; 2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8631" y="2000250"/>
                <a:ext cx="8443909" cy="4857750"/>
              </a:xfrm>
              <a:blipFill rotWithShape="0">
                <a:blip r:embed="rId2"/>
                <a:stretch>
                  <a:fillRect l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r>
              <a:rPr lang="en-US" dirty="0" err="1" smtClean="0"/>
              <a:t>Distribusi</a:t>
            </a:r>
            <a:r>
              <a:rPr lang="en-US" dirty="0" smtClean="0"/>
              <a:t> Student’s 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65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31" y="2000250"/>
            <a:ext cx="8443909" cy="485775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err="1" smtClean="0"/>
              <a:t>Definisi</a:t>
            </a:r>
            <a:r>
              <a:rPr lang="en-US" b="1" dirty="0" smtClean="0"/>
              <a:t> 9.5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/>
              <a:t>variabel</a:t>
            </a:r>
            <a:r>
              <a:rPr lang="en-US" dirty="0"/>
              <a:t> random </a:t>
            </a:r>
            <a:r>
              <a:rPr lang="en-US" dirty="0" err="1"/>
              <a:t>kontinu</a:t>
            </a:r>
            <a:r>
              <a:rPr lang="en-US" dirty="0"/>
              <a:t> X </a:t>
            </a:r>
            <a:r>
              <a:rPr lang="en-US" dirty="0" err="1"/>
              <a:t>dikatakan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F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kebebasan</a:t>
            </a:r>
            <a:r>
              <a:rPr lang="en-US" dirty="0"/>
              <a:t> v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v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densitasnya</a:t>
            </a:r>
            <a:r>
              <a:rPr lang="en-US" dirty="0"/>
              <a:t> </a:t>
            </a:r>
            <a:r>
              <a:rPr lang="en-US" dirty="0" err="1"/>
              <a:t>berbentuk</a:t>
            </a:r>
            <a:r>
              <a:rPr lang="en-US" dirty="0"/>
              <a:t>: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/>
              <a:t>Distribusi</a:t>
            </a:r>
            <a:r>
              <a:rPr lang="en-US" dirty="0" smtClean="0"/>
              <a:t> </a:t>
            </a:r>
            <a:r>
              <a:rPr lang="en-US" dirty="0"/>
              <a:t>F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kebebasan</a:t>
            </a:r>
            <a:r>
              <a:rPr lang="en-US" dirty="0"/>
              <a:t> v</a:t>
            </a:r>
            <a:r>
              <a:rPr lang="en-US" baseline="-25000" dirty="0"/>
              <a:t>1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v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disajikan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F(v</a:t>
            </a:r>
            <a:r>
              <a:rPr lang="en-US" baseline="-25000" dirty="0"/>
              <a:t>1</a:t>
            </a:r>
            <a:r>
              <a:rPr lang="en-US" dirty="0"/>
              <a:t>, v</a:t>
            </a:r>
            <a:r>
              <a:rPr lang="en-US" baseline="-25000" dirty="0"/>
              <a:t>2</a:t>
            </a:r>
            <a:r>
              <a:rPr lang="en-US" dirty="0"/>
              <a:t>) </a:t>
            </a:r>
            <a:r>
              <a:rPr lang="en-US" dirty="0" err="1"/>
              <a:t>atau</a:t>
            </a:r>
            <a:r>
              <a:rPr lang="en-US" dirty="0"/>
              <a:t>   X ~ F(v</a:t>
            </a:r>
            <a:r>
              <a:rPr lang="en-US" baseline="-25000" dirty="0"/>
              <a:t>1</a:t>
            </a:r>
            <a:r>
              <a:rPr lang="en-US" dirty="0"/>
              <a:t>, v</a:t>
            </a:r>
            <a:r>
              <a:rPr lang="en-US" baseline="-25000" dirty="0"/>
              <a:t>2</a:t>
            </a:r>
            <a:r>
              <a:rPr lang="en-US" dirty="0"/>
              <a:t>).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halnya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distribusi</a:t>
            </a:r>
            <a:r>
              <a:rPr lang="en-US" dirty="0"/>
              <a:t> chi </a:t>
            </a:r>
            <a:r>
              <a:rPr lang="en-US" dirty="0" err="1"/>
              <a:t>kuadrat</a:t>
            </a:r>
            <a:r>
              <a:rPr lang="en-US" dirty="0"/>
              <a:t>, </a:t>
            </a:r>
            <a:r>
              <a:rPr lang="en-US" dirty="0" err="1"/>
              <a:t>distribusi</a:t>
            </a:r>
            <a:r>
              <a:rPr lang="en-US" dirty="0"/>
              <a:t> F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tak</a:t>
            </a:r>
            <a:r>
              <a:rPr lang="en-US" dirty="0"/>
              <a:t> </a:t>
            </a:r>
            <a:r>
              <a:rPr lang="en-US" dirty="0" err="1"/>
              <a:t>simetrik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Distribusi</a:t>
            </a:r>
            <a:r>
              <a:rPr lang="en-US" dirty="0" smtClean="0"/>
              <a:t> F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32" y="3453674"/>
            <a:ext cx="8072506" cy="18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5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28631" y="2071688"/>
                <a:ext cx="8443909" cy="4786312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Berbeda</a:t>
                </a:r>
                <a:r>
                  <a:rPr lang="en-US" dirty="0"/>
                  <a:t>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tabel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chi </a:t>
                </a:r>
                <a:r>
                  <a:rPr lang="en-US" dirty="0" err="1"/>
                  <a:t>kuadrat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t, </a:t>
                </a:r>
                <a:r>
                  <a:rPr lang="en-US" dirty="0" err="1"/>
                  <a:t>tabel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F yang </a:t>
                </a:r>
                <a:r>
                  <a:rPr lang="en-US" dirty="0" err="1"/>
                  <a:t>disediakan</a:t>
                </a:r>
                <a:r>
                  <a:rPr lang="en-US" dirty="0"/>
                  <a:t> </a:t>
                </a:r>
                <a:r>
                  <a:rPr lang="en-US" dirty="0" err="1"/>
                  <a:t>hanyalah</a:t>
                </a:r>
                <a:r>
                  <a:rPr lang="en-US" dirty="0"/>
                  <a:t> </a:t>
                </a:r>
                <a:r>
                  <a:rPr lang="en-US" dirty="0" err="1"/>
                  <a:t>untuk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= 0,01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dirty="0"/>
                  <a:t> = 0,05 </a:t>
                </a:r>
                <a:r>
                  <a:rPr lang="en-US" dirty="0" err="1"/>
                  <a:t>dan</a:t>
                </a:r>
                <a:r>
                  <a:rPr lang="en-US" dirty="0"/>
                  <a:t> </a:t>
                </a:r>
                <a:r>
                  <a:rPr lang="en-US" dirty="0" err="1"/>
                  <a:t>beberapa</a:t>
                </a:r>
                <a:r>
                  <a:rPr lang="en-US" dirty="0"/>
                  <a:t> </a:t>
                </a:r>
                <a:r>
                  <a:rPr lang="en-US" dirty="0" err="1"/>
                  <a:t>nilai</a:t>
                </a:r>
                <a:r>
                  <a:rPr lang="en-US" dirty="0"/>
                  <a:t> v</a:t>
                </a:r>
                <a:r>
                  <a:rPr lang="en-US" baseline="-25000" dirty="0"/>
                  <a:t>1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v</a:t>
                </a:r>
                <a:r>
                  <a:rPr lang="en-US" baseline="-25000" dirty="0"/>
                  <a:t>2</a:t>
                </a:r>
                <a:r>
                  <a:rPr lang="en-US" dirty="0"/>
                  <a:t>. </a:t>
                </a:r>
                <a:r>
                  <a:rPr lang="en-US" dirty="0" err="1"/>
                  <a:t>Misalnya</a:t>
                </a:r>
                <a:r>
                  <a:rPr lang="en-US" dirty="0"/>
                  <a:t>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/>
                  <a:t>F</a:t>
                </a:r>
                <a:r>
                  <a:rPr lang="en-US" baseline="-25000" dirty="0"/>
                  <a:t>0,05; 3, 15 </a:t>
                </a:r>
                <a:r>
                  <a:rPr lang="en-US" dirty="0"/>
                  <a:t>= 3,29	F</a:t>
                </a:r>
                <a:r>
                  <a:rPr lang="en-US" baseline="-25000" dirty="0"/>
                  <a:t>0,05; 15, 3 </a:t>
                </a:r>
                <a:r>
                  <a:rPr lang="en-US" dirty="0"/>
                  <a:t>= 8,70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/>
                  <a:t>F</a:t>
                </a:r>
                <a:r>
                  <a:rPr lang="en-US" baseline="-25000" dirty="0"/>
                  <a:t>0,01; 3, 15 </a:t>
                </a:r>
                <a:r>
                  <a:rPr lang="en-US" dirty="0"/>
                  <a:t>= 5,42	F</a:t>
                </a:r>
                <a:r>
                  <a:rPr lang="en-US" baseline="-25000" dirty="0"/>
                  <a:t>0,01; 15, 3 </a:t>
                </a:r>
                <a:r>
                  <a:rPr lang="en-US" dirty="0"/>
                  <a:t>= 26,87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 err="1"/>
                  <a:t>Perhatikanlah</a:t>
                </a:r>
                <a:r>
                  <a:rPr lang="en-US" dirty="0"/>
                  <a:t> </a:t>
                </a:r>
                <a:r>
                  <a:rPr lang="en-US" dirty="0" err="1"/>
                  <a:t>bahwa</a:t>
                </a:r>
                <a:r>
                  <a:rPr lang="en-US" dirty="0"/>
                  <a:t>, </a:t>
                </a:r>
                <a:r>
                  <a:rPr lang="en-US" dirty="0" err="1"/>
                  <a:t>seperti</a:t>
                </a:r>
                <a:r>
                  <a:rPr lang="en-US" dirty="0"/>
                  <a:t> </a:t>
                </a:r>
                <a:r>
                  <a:rPr lang="en-US" dirty="0" err="1"/>
                  <a:t>halnya</a:t>
                </a:r>
                <a:r>
                  <a:rPr lang="en-US" dirty="0"/>
                  <a:t>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chi </a:t>
                </a:r>
                <a:r>
                  <a:rPr lang="en-US" dirty="0" err="1"/>
                  <a:t>kuadrat</a:t>
                </a:r>
                <a:r>
                  <a:rPr lang="en-US" dirty="0"/>
                  <a:t>, </a:t>
                </a: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F: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dirty="0"/>
                  <a:t>F</a:t>
                </a:r>
                <a:r>
                  <a:rPr lang="en-US" baseline="-25000" dirty="0"/>
                  <a:t>1 –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baseline="-25000" dirty="0" smtClean="0"/>
                  <a:t> </a:t>
                </a:r>
                <a:r>
                  <a:rPr lang="en-US" baseline="-25000" dirty="0"/>
                  <a:t>; v1, v2 </a:t>
                </a:r>
                <a:r>
                  <a:rPr lang="en-US" dirty="0"/>
                  <a:t>≠ –F</a:t>
                </a:r>
                <a:r>
                  <a:rPr lang="en-US" baseline="-25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baseline="-25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baseline="-25000" dirty="0"/>
                  <a:t>; v1, </a:t>
                </a:r>
                <a:r>
                  <a:rPr lang="en-US" baseline="-25000" dirty="0" smtClean="0"/>
                  <a:t>v2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8631" y="2071688"/>
                <a:ext cx="8443909" cy="4786312"/>
              </a:xfrm>
              <a:blipFill rotWithShape="0">
                <a:blip r:embed="rId2"/>
                <a:stretch>
                  <a:fillRect l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Distribusi</a:t>
            </a:r>
            <a:r>
              <a:rPr lang="en-US" dirty="0" smtClean="0"/>
              <a:t> 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289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28631" y="2000250"/>
                <a:ext cx="8443909" cy="4857750"/>
              </a:xfrm>
            </p:spPr>
            <p:txBody>
              <a:bodyPr>
                <a:noAutofit/>
              </a:bodyPr>
              <a:lstStyle/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b="1" dirty="0" err="1" smtClean="0"/>
                  <a:t>Teorema</a:t>
                </a:r>
                <a:r>
                  <a:rPr lang="en-US" b="1" dirty="0" smtClean="0"/>
                  <a:t> </a:t>
                </a:r>
                <a:r>
                  <a:rPr lang="en-US" b="1" dirty="0"/>
                  <a:t>9.9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Jika</a:t>
                </a:r>
                <a:r>
                  <a:rPr lang="en-US" dirty="0"/>
                  <a:t> </a:t>
                </a:r>
                <a:r>
                  <a:rPr lang="en-US" dirty="0" err="1"/>
                  <a:t>variabel</a:t>
                </a:r>
                <a:r>
                  <a:rPr lang="en-US" dirty="0"/>
                  <a:t> random </a:t>
                </a:r>
                <a:r>
                  <a:rPr lang="en-US" dirty="0" err="1"/>
                  <a:t>kontinu</a:t>
                </a:r>
                <a:r>
                  <a:rPr lang="en-US" dirty="0"/>
                  <a:t> X </a:t>
                </a:r>
                <a:r>
                  <a:rPr lang="en-US" dirty="0" err="1"/>
                  <a:t>mempunyai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F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v</a:t>
                </a:r>
                <a:r>
                  <a:rPr lang="en-US" baseline="-25000" dirty="0"/>
                  <a:t>1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v</a:t>
                </a:r>
                <a:r>
                  <a:rPr lang="en-US" baseline="-25000" dirty="0"/>
                  <a:t>2</a:t>
                </a:r>
                <a:r>
                  <a:rPr lang="en-US" dirty="0"/>
                  <a:t>, </a:t>
                </a:r>
                <a:r>
                  <a:rPr lang="en-US" dirty="0" err="1"/>
                  <a:t>maka</a:t>
                </a:r>
                <a:r>
                  <a:rPr lang="en-US" dirty="0"/>
                  <a:t>:</a:t>
                </a:r>
              </a:p>
              <a:p>
                <a:pPr lvl="0">
                  <a:spcBef>
                    <a:spcPts val="0"/>
                  </a:spcBef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id-ID" sz="2000" i="1">
                        <a:latin typeface="Cambria Math" panose="02040503050406030204" pitchFamily="18" charset="0"/>
                      </a:rPr>
                      <m:t>𝜇</m:t>
                    </m:r>
                    <m:r>
                      <a:rPr lang="id-ID" sz="20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− </m:t>
                        </m:r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dirty="0"/>
                  <a:t>, </a:t>
                </a:r>
                <a:r>
                  <a:rPr lang="en-US" dirty="0" err="1"/>
                  <a:t>untuk</a:t>
                </a:r>
                <a:r>
                  <a:rPr lang="en-US" dirty="0"/>
                  <a:t> v</a:t>
                </a:r>
                <a:r>
                  <a:rPr lang="en-US" baseline="-25000" dirty="0"/>
                  <a:t>2</a:t>
                </a:r>
                <a:r>
                  <a:rPr lang="en-US" dirty="0"/>
                  <a:t> &gt; 2</a:t>
                </a:r>
              </a:p>
              <a:p>
                <a:pPr lvl="0">
                  <a:spcBef>
                    <a:spcPts val="0"/>
                  </a:spcBef>
                  <a:buFont typeface="+mj-lt"/>
                  <a:buAutoNum type="arabicPeriod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id-ID" sz="2000" i="1">
                        <a:latin typeface="Cambria Math" panose="02040503050406030204" pitchFamily="18" charset="0"/>
                      </a:rPr>
                      <m:t> = </m:t>
                    </m:r>
                    <m:f>
                      <m:f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2</m:t>
                        </m:r>
                        <m:sSubSup>
                          <m:sSub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bSup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 + 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−2)</m:t>
                        </m:r>
                      </m:num>
                      <m:den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id-ID" sz="2000" i="1">
                            <a:latin typeface="Cambria Math" panose="02040503050406030204" pitchFamily="18" charset="0"/>
                          </a:rPr>
                          <m:t>−4)</m:t>
                        </m:r>
                        <m:sSup>
                          <m:sSup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sSub>
                              <m:sSubPr>
                                <m:ctrlPr>
                                  <a:rPr lang="en-US" sz="20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id-ID" sz="2000" i="1">
                                    <a:latin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id-ID" sz="200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−2)</m:t>
                            </m:r>
                          </m:e>
                          <m:sup>
                            <m:r>
                              <a:rPr lang="id-ID" sz="20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/>
                  <a:t>; </a:t>
                </a:r>
                <a:r>
                  <a:rPr lang="en-US" dirty="0" err="1"/>
                  <a:t>untuk</a:t>
                </a:r>
                <a:r>
                  <a:rPr lang="en-US" dirty="0"/>
                  <a:t> v</a:t>
                </a:r>
                <a:r>
                  <a:rPr lang="en-US" baseline="-25000" dirty="0"/>
                  <a:t>2</a:t>
                </a:r>
                <a:r>
                  <a:rPr lang="en-US" dirty="0"/>
                  <a:t> &gt; </a:t>
                </a:r>
                <a:r>
                  <a:rPr lang="en-US" dirty="0" smtClean="0"/>
                  <a:t>4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1200"/>
                  </a:spcBef>
                  <a:buNone/>
                </a:pPr>
                <a:r>
                  <a:rPr lang="en-US" b="1" dirty="0" err="1"/>
                  <a:t>Teorema</a:t>
                </a:r>
                <a:r>
                  <a:rPr lang="en-US" b="1" dirty="0"/>
                  <a:t> 9.10</a:t>
                </a:r>
                <a:endParaRPr lang="en-U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dirty="0" err="1"/>
                  <a:t>Pada</a:t>
                </a:r>
                <a:r>
                  <a:rPr lang="en-US" dirty="0"/>
                  <a:t> </a:t>
                </a:r>
                <a:r>
                  <a:rPr lang="en-US" dirty="0" err="1"/>
                  <a:t>distribusi</a:t>
                </a:r>
                <a:r>
                  <a:rPr lang="en-US" dirty="0"/>
                  <a:t> F </a:t>
                </a:r>
                <a:r>
                  <a:rPr lang="en-US" dirty="0" err="1"/>
                  <a:t>dengan</a:t>
                </a:r>
                <a:r>
                  <a:rPr lang="en-US" dirty="0"/>
                  <a:t> </a:t>
                </a:r>
                <a:r>
                  <a:rPr lang="en-US" dirty="0" err="1"/>
                  <a:t>derajat</a:t>
                </a:r>
                <a:r>
                  <a:rPr lang="en-US" dirty="0"/>
                  <a:t> </a:t>
                </a:r>
                <a:r>
                  <a:rPr lang="en-US" dirty="0" err="1"/>
                  <a:t>kebebasan</a:t>
                </a:r>
                <a:r>
                  <a:rPr lang="en-US" dirty="0"/>
                  <a:t> v</a:t>
                </a:r>
                <a:r>
                  <a:rPr lang="en-US" baseline="-25000" dirty="0"/>
                  <a:t>1</a:t>
                </a:r>
                <a:r>
                  <a:rPr lang="en-US" dirty="0"/>
                  <a:t> </a:t>
                </a:r>
                <a:r>
                  <a:rPr lang="en-US" dirty="0" err="1"/>
                  <a:t>dan</a:t>
                </a:r>
                <a:r>
                  <a:rPr lang="en-US" dirty="0"/>
                  <a:t> v</a:t>
                </a:r>
                <a:r>
                  <a:rPr lang="en-US" baseline="-25000" dirty="0"/>
                  <a:t>2</a:t>
                </a:r>
                <a:r>
                  <a:rPr lang="en-US" dirty="0"/>
                  <a:t>, </a:t>
                </a:r>
                <a:r>
                  <a:rPr lang="en-US" dirty="0" err="1"/>
                  <a:t>berlaku</a:t>
                </a:r>
                <a:r>
                  <a:rPr lang="en-US" dirty="0"/>
                  <a:t>:</a:t>
                </a:r>
              </a:p>
              <a:p>
                <a:pPr marL="0" indent="0"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;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m:rPr>
                                  <m:sty m:val="p"/>
                                </m:rPr>
                                <a:rPr lang="en-US" sz="2000" i="1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α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;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28631" y="2000250"/>
                <a:ext cx="8443909" cy="4857750"/>
              </a:xfrm>
              <a:blipFill rotWithShape="0">
                <a:blip r:embed="rId2"/>
                <a:stretch>
                  <a:fillRect l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65969" y="927098"/>
            <a:ext cx="7277905" cy="709865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dirty="0" err="1" smtClean="0"/>
              <a:t>Distribusi</a:t>
            </a:r>
            <a:r>
              <a:rPr lang="en-US" dirty="0" smtClean="0"/>
              <a:t> 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8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4ad56386a1bf69cb064bbbd491c45b279a867c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36393C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2507</TotalTime>
  <Words>1247</Words>
  <Application>Microsoft Office PowerPoint</Application>
  <PresentationFormat>On-screen Show (4:3)</PresentationFormat>
  <Paragraphs>144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Arial</vt:lpstr>
      <vt:lpstr>Cambria Math</vt:lpstr>
      <vt:lpstr>Century Gothic</vt:lpstr>
      <vt:lpstr>Times New Roman</vt:lpstr>
      <vt:lpstr>Wingdings 3</vt:lpstr>
      <vt:lpstr>Ion Boardroom</vt:lpstr>
      <vt:lpstr>STATISTIKA DASAR</vt:lpstr>
      <vt:lpstr>Materi:</vt:lpstr>
      <vt:lpstr>Distribusi Peluang</vt:lpstr>
      <vt:lpstr>Variabel Random</vt:lpstr>
      <vt:lpstr>Variabel Random Deskrit</vt:lpstr>
      <vt:lpstr>Fungsi Peluang</vt:lpstr>
      <vt:lpstr>Variabel Random Kontinu</vt:lpstr>
      <vt:lpstr>Fungsi Densitas</vt:lpstr>
      <vt:lpstr>Fungsi Densitas</vt:lpstr>
      <vt:lpstr>Distribusi Deskrit yang Penting</vt:lpstr>
      <vt:lpstr>Distribusi Kontinu yang Penting</vt:lpstr>
      <vt:lpstr>Distribusi Normal</vt:lpstr>
      <vt:lpstr>Distribusi Normal</vt:lpstr>
      <vt:lpstr>Distribusi Normal</vt:lpstr>
      <vt:lpstr>Distribusi Normal</vt:lpstr>
      <vt:lpstr>Distribusi Normal</vt:lpstr>
      <vt:lpstr>Distribusi Normal</vt:lpstr>
      <vt:lpstr>Distribusi Chi-Kuadrat</vt:lpstr>
      <vt:lpstr>Distribusi Chi-Kuadrat</vt:lpstr>
      <vt:lpstr>Distribusi Student’s t</vt:lpstr>
      <vt:lpstr>Distribusi Student’s t</vt:lpstr>
      <vt:lpstr>Distribusi F</vt:lpstr>
      <vt:lpstr>Distribusi F</vt:lpstr>
      <vt:lpstr>Distribusi F</vt:lpstr>
    </vt:vector>
  </TitlesOfParts>
  <Company>heaven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</dc:title>
  <dc:creator>trysna</dc:creator>
  <cp:lastModifiedBy>trysna</cp:lastModifiedBy>
  <cp:revision>436</cp:revision>
  <dcterms:created xsi:type="dcterms:W3CDTF">2013-09-28T07:14:32Z</dcterms:created>
  <dcterms:modified xsi:type="dcterms:W3CDTF">2014-05-07T23:39:54Z</dcterms:modified>
</cp:coreProperties>
</file>