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5151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9188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4011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9048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6623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7039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6259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09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586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669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077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923F2-287A-49B6-85E5-23E24DA36F45}" type="datetimeFigureOut">
              <a:rPr lang="id-ID" smtClean="0"/>
              <a:t>12/04/2019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CEFC9-6334-46EA-A7ED-00D8254049D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293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989" y="578224"/>
            <a:ext cx="11255188" cy="2716306"/>
          </a:xfrm>
        </p:spPr>
        <p:txBody>
          <a:bodyPr>
            <a:normAutofit/>
          </a:bodyPr>
          <a:lstStyle/>
          <a:p>
            <a:r>
              <a:rPr lang="id-ID" dirty="0" smtClean="0"/>
              <a:t>MENINGKATKAN PERKEMBANGAN BAHASA PADA ANAK DENGAN GANGGUAN KOMUNIKASI 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610567"/>
            <a:ext cx="9144000" cy="660680"/>
          </a:xfrm>
        </p:spPr>
        <p:txBody>
          <a:bodyPr>
            <a:normAutofit/>
          </a:bodyPr>
          <a:lstStyle/>
          <a:p>
            <a:r>
              <a:rPr lang="id-ID" sz="3200" dirty="0" smtClean="0"/>
              <a:t>Mila Karmila, S.Pd., M.Pd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680277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8941" y="198999"/>
            <a:ext cx="11698941" cy="796084"/>
          </a:xfrm>
        </p:spPr>
        <p:txBody>
          <a:bodyPr/>
          <a:lstStyle/>
          <a:p>
            <a:pPr algn="ctr"/>
            <a:r>
              <a:rPr lang="id-ID" dirty="0" smtClean="0"/>
              <a:t>Kesulitan Pendengaran </a:t>
            </a:r>
            <a:r>
              <a:rPr lang="id-ID" i="1" dirty="0" smtClean="0"/>
              <a:t>(Hearing Impairement)</a:t>
            </a:r>
            <a:endParaRPr lang="id-ID" i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22929" y="995083"/>
            <a:ext cx="5426542" cy="510708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id-ID" dirty="0" smtClean="0"/>
              <a:t>Gejala 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22929" y="1505791"/>
            <a:ext cx="5426542" cy="5029480"/>
          </a:xfrm>
        </p:spPr>
        <p:txBody>
          <a:bodyPr>
            <a:normAutofit fontScale="92500" lnSpcReduction="20000"/>
          </a:bodyPr>
          <a:lstStyle/>
          <a:p>
            <a:r>
              <a:rPr lang="id-ID" dirty="0" smtClean="0"/>
              <a:t>Apakah anak hanya merespon ketika diajak berbicara dalam jarak dekat dan ketika berhadap-hadapan</a:t>
            </a:r>
          </a:p>
          <a:p>
            <a:r>
              <a:rPr lang="id-ID" dirty="0" smtClean="0"/>
              <a:t>Apakah merespon saat namanya dipanggil</a:t>
            </a:r>
          </a:p>
          <a:p>
            <a:r>
              <a:rPr lang="id-ID" dirty="0" smtClean="0"/>
              <a:t>Apakah anak dapat mengikuti petunjuk dalam satu instruksi</a:t>
            </a:r>
          </a:p>
          <a:p>
            <a:r>
              <a:rPr lang="id-ID" dirty="0" smtClean="0"/>
              <a:t>Apakah anak mengabaikan atau salah memahami apa yang diucapkan orang lain </a:t>
            </a:r>
          </a:p>
          <a:p>
            <a:r>
              <a:rPr lang="id-ID" dirty="0" smtClean="0"/>
              <a:t>Apakah anak menganggukkan kepala pada pertanyaan atau arahan dan kemudian berlaku seolah-olah ia tidak mendengar</a:t>
            </a:r>
            <a:endParaRPr lang="id-ID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172200" y="995083"/>
            <a:ext cx="5607424" cy="510708"/>
          </a:xfrm>
          <a:solidFill>
            <a:schemeClr val="tx2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ctr"/>
            <a:r>
              <a:rPr lang="id-ID" dirty="0" smtClean="0"/>
              <a:t>Meningkatkannya</a:t>
            </a:r>
            <a:endParaRPr lang="id-ID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172200" y="1505791"/>
            <a:ext cx="5607424" cy="5029480"/>
          </a:xfrm>
        </p:spPr>
        <p:txBody>
          <a:bodyPr>
            <a:normAutofit fontScale="77500" lnSpcReduction="20000"/>
          </a:bodyPr>
          <a:lstStyle/>
          <a:p>
            <a:r>
              <a:rPr lang="id-ID" dirty="0" smtClean="0"/>
              <a:t>Selalu berbicara dengan anak tersebut dalam jarak yang dekat dan saling berhadap-hadapan</a:t>
            </a:r>
          </a:p>
          <a:p>
            <a:r>
              <a:rPr lang="id-ID" dirty="0" smtClean="0"/>
              <a:t>Dalam kegiatan kelompok besar/klasikal dekatkan anak dengan guru agar mudah memahami/mendengar apa yang disampaikan</a:t>
            </a:r>
          </a:p>
          <a:p>
            <a:r>
              <a:rPr lang="id-ID" dirty="0" smtClean="0"/>
              <a:t>Gunakan gesture/bhs tubuh untuk melengkapi bahasa yang guru ucapkan</a:t>
            </a:r>
          </a:p>
          <a:p>
            <a:r>
              <a:rPr lang="id-ID" dirty="0" smtClean="0"/>
              <a:t>Kegiatan di pusat mendengar dilakukan lebih intensif</a:t>
            </a:r>
          </a:p>
          <a:p>
            <a:r>
              <a:rPr lang="id-ID" dirty="0" smtClean="0"/>
              <a:t>Berbicara dengan jelas, singkat dan sesederhana mungkin dan volume suara yang cukup</a:t>
            </a:r>
            <a:endParaRPr lang="id-ID" dirty="0"/>
          </a:p>
          <a:p>
            <a:r>
              <a:rPr lang="id-ID" dirty="0" smtClean="0"/>
              <a:t>Mendorong kepada temannya agar komunikasi dilakukan dengan berhadapan</a:t>
            </a:r>
          </a:p>
          <a:p>
            <a:r>
              <a:rPr lang="id-ID" dirty="0" smtClean="0"/>
              <a:t>Berikan waktu yang cukup untuk merespon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06267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 animBg="1"/>
      <p:bldP spid="7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18" y="230655"/>
            <a:ext cx="11719764" cy="831664"/>
          </a:xfrm>
        </p:spPr>
        <p:txBody>
          <a:bodyPr>
            <a:normAutofit/>
          </a:bodyPr>
          <a:lstStyle/>
          <a:p>
            <a:pPr algn="ctr"/>
            <a:r>
              <a:rPr lang="id-ID" dirty="0" smtClean="0"/>
              <a:t>Gangguan Artikulasi (Bibir Sumbing, Celat)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8118" y="1062319"/>
            <a:ext cx="5641694" cy="514910"/>
          </a:xfrm>
        </p:spPr>
        <p:txBody>
          <a:bodyPr/>
          <a:lstStyle/>
          <a:p>
            <a:pPr algn="ctr"/>
            <a:r>
              <a:rPr lang="id-ID" dirty="0" smtClean="0"/>
              <a:t>Indikasi 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8118" y="1577229"/>
            <a:ext cx="5641694" cy="5038724"/>
          </a:xfrm>
        </p:spPr>
        <p:txBody>
          <a:bodyPr>
            <a:normAutofit/>
          </a:bodyPr>
          <a:lstStyle/>
          <a:p>
            <a:r>
              <a:rPr lang="id-ID" sz="3200" dirty="0" smtClean="0"/>
              <a:t>Ujaran bahasa anak usia 3 -5 tahun tidak bisa dipahami oleh orang dewasa</a:t>
            </a:r>
          </a:p>
          <a:p>
            <a:r>
              <a:rPr lang="id-ID" sz="3200" dirty="0" smtClean="0"/>
              <a:t>Usia 8 tahun masih memiliki kesalahan pengucapan kata yang terdengar </a:t>
            </a:r>
            <a:r>
              <a:rPr lang="id-ID" sz="3200" dirty="0" smtClean="0"/>
              <a:t>sangat</a:t>
            </a:r>
            <a:r>
              <a:rPr lang="id-ID" sz="3200" dirty="0" smtClean="0"/>
              <a:t> jelas</a:t>
            </a:r>
          </a:p>
          <a:p>
            <a:r>
              <a:rPr lang="id-ID" sz="3200" dirty="0" smtClean="0"/>
              <a:t>Memiliki keterlambatan otot atau koordinasi yang dibutuhkan untuk mengartikulasi  bunyi-bunyi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062319"/>
            <a:ext cx="5701553" cy="514910"/>
          </a:xfrm>
        </p:spPr>
        <p:txBody>
          <a:bodyPr/>
          <a:lstStyle/>
          <a:p>
            <a:pPr algn="ctr"/>
            <a:r>
              <a:rPr lang="id-ID" dirty="0" smtClean="0"/>
              <a:t>Teknik Meningkatkannya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8000" y="1577229"/>
            <a:ext cx="5765752" cy="5038724"/>
          </a:xfrm>
        </p:spPr>
        <p:txBody>
          <a:bodyPr>
            <a:normAutofit lnSpcReduction="10000"/>
          </a:bodyPr>
          <a:lstStyle/>
          <a:p>
            <a:r>
              <a:rPr lang="id-ID" dirty="0" smtClean="0"/>
              <a:t>Menciptakan dan memelihara lingkungan posistif</a:t>
            </a:r>
          </a:p>
          <a:p>
            <a:r>
              <a:rPr lang="id-ID" dirty="0" smtClean="0"/>
              <a:t>Temannya tidak mengejek,meniru atau mengolok-olok</a:t>
            </a:r>
          </a:p>
          <a:p>
            <a:r>
              <a:rPr lang="id-ID" dirty="0" smtClean="0"/>
              <a:t>Guru bisa berbicara dengan menggunakan bahasa tubuh</a:t>
            </a:r>
          </a:p>
          <a:p>
            <a:r>
              <a:rPr lang="id-ID" dirty="0" smtClean="0"/>
              <a:t>Selalu berikan contoh cara mengucapkan kata-kalimat dengan pelafalan yang benar</a:t>
            </a:r>
          </a:p>
          <a:p>
            <a:r>
              <a:rPr lang="id-ID" dirty="0" smtClean="0"/>
              <a:t>Kegiatan yang dilakukan hendaknya dibuat dalam bentuk individual atau kelompok kecil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60348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540" y="217209"/>
            <a:ext cx="11867683" cy="818216"/>
          </a:xfrm>
        </p:spPr>
        <p:txBody>
          <a:bodyPr/>
          <a:lstStyle/>
          <a:p>
            <a:pPr algn="ctr"/>
            <a:r>
              <a:rPr lang="id-ID" dirty="0" smtClean="0"/>
              <a:t>Gangguan Kefasihan (Ex: Gagap)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5011" y="1035425"/>
            <a:ext cx="5587907" cy="501463"/>
          </a:xfrm>
        </p:spPr>
        <p:txBody>
          <a:bodyPr/>
          <a:lstStyle/>
          <a:p>
            <a:pPr algn="ctr"/>
            <a:r>
              <a:rPr lang="id-ID" dirty="0" smtClean="0"/>
              <a:t>Indikasi 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5011" y="1644463"/>
            <a:ext cx="5587907" cy="4850466"/>
          </a:xfrm>
        </p:spPr>
        <p:txBody>
          <a:bodyPr>
            <a:normAutofit/>
          </a:bodyPr>
          <a:lstStyle/>
          <a:p>
            <a:r>
              <a:rPr lang="id-ID" dirty="0" smtClean="0"/>
              <a:t>Mengulang bagian-bagian tertentu dalam pengucapan kata-kalimat ( a a aku, mau mau mau makan...)</a:t>
            </a:r>
          </a:p>
          <a:p>
            <a:r>
              <a:rPr lang="id-ID" dirty="0" smtClean="0"/>
              <a:t>Mengulang lebih dari 2 bunyi atau suatu kata dalam 100 kata atau ketika bunyi terlalu panjang</a:t>
            </a:r>
          </a:p>
          <a:p>
            <a:r>
              <a:rPr lang="id-ID" dirty="0" smtClean="0"/>
              <a:t>Tekanan emosional yang naik atau suara yang keras</a:t>
            </a:r>
          </a:p>
          <a:p>
            <a:r>
              <a:rPr lang="id-ID" dirty="0" smtClean="0"/>
              <a:t>Menarik diri secara verbal (pemalu, menghindar..)</a:t>
            </a:r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075766"/>
            <a:ext cx="5715000" cy="461122"/>
          </a:xfrm>
        </p:spPr>
        <p:txBody>
          <a:bodyPr/>
          <a:lstStyle/>
          <a:p>
            <a:pPr algn="ctr"/>
            <a:r>
              <a:rPr lang="id-ID" dirty="0" smtClean="0"/>
              <a:t>Cara Meningkatkannya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74380" y="1644462"/>
            <a:ext cx="5812819" cy="5011831"/>
          </a:xfrm>
        </p:spPr>
        <p:txBody>
          <a:bodyPr>
            <a:normAutofit fontScale="70000" lnSpcReduction="20000"/>
          </a:bodyPr>
          <a:lstStyle/>
          <a:p>
            <a:r>
              <a:rPr lang="id-ID" dirty="0" smtClean="0"/>
              <a:t>Mendengarkan dengan tenang</a:t>
            </a:r>
          </a:p>
          <a:p>
            <a:r>
              <a:rPr lang="id-ID" dirty="0" smtClean="0"/>
              <a:t>Merespon kata yang gagap dengan memperbaiki  dengan lafal yan benar</a:t>
            </a:r>
          </a:p>
          <a:p>
            <a:r>
              <a:rPr lang="id-ID" dirty="0" smtClean="0"/>
              <a:t>Menyampaikan kapada temannya dilarang menginterupsi apa yang disampaikan oleh teman yang mengalami gangguan kepasihan tersebut</a:t>
            </a:r>
          </a:p>
          <a:p>
            <a:r>
              <a:rPr lang="id-ID" dirty="0" smtClean="0"/>
              <a:t>Mempertahankan kontak mata pada saat berbicara</a:t>
            </a:r>
          </a:p>
          <a:p>
            <a:r>
              <a:rPr lang="id-ID" dirty="0" smtClean="0"/>
              <a:t>Menghindari anak cemas dan takut untuk mengekspresikan keninginannya dan sabar dalam mendengarkan bicara anak tersebut</a:t>
            </a:r>
          </a:p>
          <a:p>
            <a:r>
              <a:rPr lang="id-ID" dirty="0" smtClean="0"/>
              <a:t>Ajukan pertanyaan yg bisa dijawab dengan beberapa kata saja</a:t>
            </a:r>
          </a:p>
          <a:p>
            <a:r>
              <a:rPr lang="id-ID" dirty="0" smtClean="0"/>
              <a:t>Panggilah anak lebih awal dibanding teman yang lain</a:t>
            </a:r>
          </a:p>
          <a:p>
            <a:r>
              <a:rPr lang="id-ID" dirty="0" smtClean="0"/>
              <a:t>Amati respon anak ketika teman memberi tanggapan/komentar</a:t>
            </a:r>
          </a:p>
        </p:txBody>
      </p:sp>
    </p:spTree>
    <p:extLst>
      <p:ext uri="{BB962C8B-B14F-4D97-AF65-F5344CB8AC3E}">
        <p14:creationId xmlns:p14="http://schemas.microsoft.com/office/powerpoint/2010/main" val="2160764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15" y="176867"/>
            <a:ext cx="11718925" cy="656851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/>
              <a:t>Gangguan Bahasa Spesisfik (Ex, Speech Delayed, Keterlambatan </a:t>
            </a:r>
            <a:r>
              <a:rPr lang="id-ID" sz="2800" dirty="0"/>
              <a:t>B</a:t>
            </a:r>
            <a:r>
              <a:rPr lang="id-ID" sz="2800" dirty="0" smtClean="0"/>
              <a:t>erbahasa)</a:t>
            </a:r>
            <a:endParaRPr lang="id-ID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615" y="833718"/>
            <a:ext cx="5654303" cy="501463"/>
          </a:xfrm>
        </p:spPr>
        <p:txBody>
          <a:bodyPr/>
          <a:lstStyle/>
          <a:p>
            <a:pPr algn="ctr"/>
            <a:r>
              <a:rPr lang="id-ID" dirty="0" smtClean="0"/>
              <a:t>Gejala/Indikasi 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615" y="1335179"/>
            <a:ext cx="5654303" cy="5334561"/>
          </a:xfrm>
        </p:spPr>
        <p:txBody>
          <a:bodyPr>
            <a:normAutofit/>
          </a:bodyPr>
          <a:lstStyle/>
          <a:p>
            <a:r>
              <a:rPr lang="id-ID" dirty="0" smtClean="0"/>
              <a:t>Memiliki rentang pendengaran  dan kecerdasan verbal yang normal, </a:t>
            </a:r>
          </a:p>
          <a:p>
            <a:r>
              <a:rPr lang="id-ID" dirty="0" smtClean="0"/>
              <a:t>Memiliki ketidak mampuan perkembangan,</a:t>
            </a:r>
          </a:p>
          <a:p>
            <a:r>
              <a:rPr lang="id-ID" dirty="0" smtClean="0"/>
              <a:t>Perkembangan semantik yang terganggu di setiap rentang usia nya,</a:t>
            </a:r>
          </a:p>
          <a:p>
            <a:r>
              <a:rPr lang="id-ID" dirty="0" smtClean="0"/>
              <a:t>Kalimat-kalimat kurang kompleks, tidak jelas pengucapannya</a:t>
            </a:r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833717"/>
            <a:ext cx="5755340" cy="501463"/>
          </a:xfrm>
        </p:spPr>
        <p:txBody>
          <a:bodyPr/>
          <a:lstStyle/>
          <a:p>
            <a:pPr algn="ctr"/>
            <a:r>
              <a:rPr lang="id-ID" dirty="0" smtClean="0"/>
              <a:t>Tekniknya: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68076" y="1335178"/>
            <a:ext cx="5859463" cy="5334561"/>
          </a:xfrm>
        </p:spPr>
        <p:txBody>
          <a:bodyPr>
            <a:normAutofit/>
          </a:bodyPr>
          <a:lstStyle/>
          <a:p>
            <a:r>
              <a:rPr lang="id-ID" dirty="0" smtClean="0"/>
              <a:t>Fokus pada komunikasi  positif dan interaktif serta lebih terarah</a:t>
            </a:r>
          </a:p>
          <a:p>
            <a:r>
              <a:rPr lang="id-ID" dirty="0" smtClean="0"/>
              <a:t>Percakapan berpusat pada anak</a:t>
            </a:r>
          </a:p>
          <a:p>
            <a:r>
              <a:rPr lang="id-ID" dirty="0" smtClean="0"/>
              <a:t>Gunakan pertanyaan terbuka</a:t>
            </a:r>
          </a:p>
          <a:p>
            <a:r>
              <a:rPr lang="id-ID" dirty="0" smtClean="0"/>
              <a:t>Berikan pertanyaan literal</a:t>
            </a:r>
          </a:p>
          <a:p>
            <a:r>
              <a:rPr lang="id-ID" dirty="0" smtClean="0"/>
              <a:t>Pembacaan buku cerita secara individual /bersama atau satu lawan satu</a:t>
            </a:r>
          </a:p>
          <a:p>
            <a:r>
              <a:rPr lang="id-ID" dirty="0" smtClean="0"/>
              <a:t>Menggunakan beragam pertanyaan</a:t>
            </a:r>
          </a:p>
          <a:p>
            <a:r>
              <a:rPr lang="id-ID" dirty="0" smtClean="0"/>
              <a:t>Tunjukan antusiasme guru dan teman, supaya anak lebih termotivasi</a:t>
            </a:r>
          </a:p>
        </p:txBody>
      </p:sp>
    </p:spTree>
    <p:extLst>
      <p:ext uri="{BB962C8B-B14F-4D97-AF65-F5344CB8AC3E}">
        <p14:creationId xmlns:p14="http://schemas.microsoft.com/office/powerpoint/2010/main" val="4093958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881" y="230654"/>
            <a:ext cx="11840789" cy="845111"/>
          </a:xfrm>
        </p:spPr>
        <p:txBody>
          <a:bodyPr>
            <a:normAutofit/>
          </a:bodyPr>
          <a:lstStyle/>
          <a:p>
            <a:pPr algn="ctr"/>
            <a:r>
              <a:rPr lang="id-ID" dirty="0" smtClean="0"/>
              <a:t>Gangguan Kognitif (Down syndrome, Cerebral Palsy)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0881" y="1075765"/>
            <a:ext cx="5695484" cy="514910"/>
          </a:xfrm>
        </p:spPr>
        <p:txBody>
          <a:bodyPr/>
          <a:lstStyle/>
          <a:p>
            <a:pPr algn="ctr"/>
            <a:r>
              <a:rPr lang="id-ID" dirty="0" smtClean="0"/>
              <a:t>Ciri-ciri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0881" y="1590675"/>
            <a:ext cx="5695484" cy="4998384"/>
          </a:xfrm>
        </p:spPr>
        <p:txBody>
          <a:bodyPr>
            <a:normAutofit fontScale="92500" lnSpcReduction="10000"/>
          </a:bodyPr>
          <a:lstStyle/>
          <a:p>
            <a:endParaRPr lang="id-ID" dirty="0" smtClean="0"/>
          </a:p>
          <a:p>
            <a:r>
              <a:rPr lang="id-ID" dirty="0" smtClean="0"/>
              <a:t>Kemampuan kognitif yang dibawah rata-rata</a:t>
            </a:r>
          </a:p>
          <a:p>
            <a:r>
              <a:rPr lang="id-ID" dirty="0" smtClean="0"/>
              <a:t>Tidak bisa memproses bahasa secara efektif</a:t>
            </a:r>
          </a:p>
          <a:p>
            <a:r>
              <a:rPr lang="id-ID" dirty="0" smtClean="0"/>
              <a:t>Tidak mengembangkan konsep pengetahuan yang penting bagi perolehan bahasa </a:t>
            </a:r>
          </a:p>
          <a:p>
            <a:r>
              <a:rPr lang="id-ID" dirty="0" smtClean="0"/>
              <a:t>Kesulitan menaruh perhatian dan memahami bahasa orang lain</a:t>
            </a:r>
          </a:p>
          <a:p>
            <a:r>
              <a:rPr lang="id-ID" dirty="0" smtClean="0"/>
              <a:t>Kesulitan dalam berpartisipasi di percakapan </a:t>
            </a:r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1275" y="1099017"/>
            <a:ext cx="5772478" cy="491658"/>
          </a:xfrm>
        </p:spPr>
        <p:txBody>
          <a:bodyPr/>
          <a:lstStyle/>
          <a:p>
            <a:pPr algn="ctr"/>
            <a:r>
              <a:rPr lang="id-ID" dirty="0" smtClean="0"/>
              <a:t>Tekniknya 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1275" y="1613927"/>
            <a:ext cx="5772478" cy="4975132"/>
          </a:xfrm>
        </p:spPr>
        <p:txBody>
          <a:bodyPr>
            <a:normAutofit/>
          </a:bodyPr>
          <a:lstStyle/>
          <a:p>
            <a:r>
              <a:rPr lang="id-ID" dirty="0" smtClean="0"/>
              <a:t>Gunakan bahasa situasi sehari-hari yang lebih mudah sesuai kesehariannya untuk menyampaikan keinginannya</a:t>
            </a:r>
          </a:p>
          <a:p>
            <a:r>
              <a:rPr lang="id-ID" dirty="0" smtClean="0"/>
              <a:t>Gunakan bahasa yang mudah dipahami</a:t>
            </a:r>
          </a:p>
          <a:p>
            <a:r>
              <a:rPr lang="id-ID" dirty="0" smtClean="0"/>
              <a:t>Mengulang – ulang kegiatan baca cerita, lagu, puisi atau kegiatan konsep pembangunan yang sama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041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17" y="217208"/>
            <a:ext cx="11773553" cy="56272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Autism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988" y="808692"/>
            <a:ext cx="5735824" cy="501463"/>
          </a:xfrm>
        </p:spPr>
        <p:txBody>
          <a:bodyPr/>
          <a:lstStyle/>
          <a:p>
            <a:pPr algn="ctr"/>
            <a:r>
              <a:rPr lang="id-ID" dirty="0" smtClean="0"/>
              <a:t>Gejala Awal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988" y="1360021"/>
            <a:ext cx="5735824" cy="5309720"/>
          </a:xfrm>
        </p:spPr>
        <p:txBody>
          <a:bodyPr>
            <a:normAutofit fontScale="92500" lnSpcReduction="20000"/>
          </a:bodyPr>
          <a:lstStyle/>
          <a:p>
            <a:r>
              <a:rPr lang="id-ID" dirty="0" smtClean="0"/>
              <a:t>Kurangnya atau tidak adanya kontak mata dan saling berbagi rujukan yang sama</a:t>
            </a:r>
          </a:p>
          <a:p>
            <a:r>
              <a:rPr lang="id-ID" dirty="0" smtClean="0"/>
              <a:t>Tidak ada perilaku meniru, baik tindakan maupun bunyi</a:t>
            </a:r>
          </a:p>
          <a:p>
            <a:r>
              <a:rPr lang="id-ID" dirty="0" smtClean="0"/>
              <a:t>Kurangnya perilaku mencari perhatian  yang dilakukan melalui bahasa tubuh, tunjukan atau bunyi</a:t>
            </a:r>
          </a:p>
          <a:p>
            <a:r>
              <a:rPr lang="id-ID" dirty="0" smtClean="0"/>
              <a:t>Giliran prakata pada interaksi menggunakan suara berisik atau bahasa tubuh untuk berkomunikasi</a:t>
            </a:r>
          </a:p>
          <a:p>
            <a:r>
              <a:rPr lang="id-ID" dirty="0" smtClean="0"/>
              <a:t>Tidak ada senyum sosial</a:t>
            </a:r>
          </a:p>
          <a:p>
            <a:r>
              <a:rPr lang="id-ID" dirty="0" smtClean="0"/>
              <a:t>Tidak ada permainan sandiwara dan fungsional, justru pola permainan yang diulang(tic, ecolalia)</a:t>
            </a:r>
          </a:p>
          <a:p>
            <a:endParaRPr lang="id-ID" dirty="0" smtClean="0"/>
          </a:p>
          <a:p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34892" y="779930"/>
            <a:ext cx="5886777" cy="501463"/>
          </a:xfrm>
        </p:spPr>
        <p:txBody>
          <a:bodyPr/>
          <a:lstStyle/>
          <a:p>
            <a:r>
              <a:rPr lang="id-ID" dirty="0" smtClean="0"/>
              <a:t>Pemeriksaan Awal, Identifikasi Segera Jika: 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34891" y="1360021"/>
            <a:ext cx="5886777" cy="5309720"/>
          </a:xfrm>
        </p:spPr>
        <p:txBody>
          <a:bodyPr>
            <a:normAutofit/>
          </a:bodyPr>
          <a:lstStyle/>
          <a:p>
            <a:r>
              <a:rPr lang="id-ID" dirty="0" smtClean="0"/>
              <a:t>Tidak ada ocehan, tunjukan atau bahasa tubuh dalam suia 12 bulan</a:t>
            </a:r>
          </a:p>
          <a:p>
            <a:r>
              <a:rPr lang="id-ID" dirty="0" smtClean="0"/>
              <a:t>Tidak ada kata-kata tunggal pada usia 16 bulan</a:t>
            </a:r>
          </a:p>
          <a:p>
            <a:r>
              <a:rPr lang="id-ID" dirty="0" smtClean="0"/>
              <a:t>Tidak ada frasa 2 kata spontan pada usia 24 bulan</a:t>
            </a:r>
          </a:p>
          <a:p>
            <a:r>
              <a:rPr lang="id-ID" dirty="0" smtClean="0"/>
              <a:t>Gangguan bahasa atau kemampuan sosial  di semua usia</a:t>
            </a:r>
          </a:p>
        </p:txBody>
      </p:sp>
    </p:spTree>
    <p:extLst>
      <p:ext uri="{BB962C8B-B14F-4D97-AF65-F5344CB8AC3E}">
        <p14:creationId xmlns:p14="http://schemas.microsoft.com/office/powerpoint/2010/main" val="417152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5846" y="190315"/>
            <a:ext cx="11775141" cy="643404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Teknik Memperluas</a:t>
            </a:r>
            <a:endParaRPr lang="id-ID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5845" y="951566"/>
            <a:ext cx="11775141" cy="5677834"/>
          </a:xfrm>
        </p:spPr>
        <p:txBody>
          <a:bodyPr>
            <a:normAutofit/>
          </a:bodyPr>
          <a:lstStyle/>
          <a:p>
            <a:r>
              <a:rPr lang="id-ID" sz="3600" dirty="0" smtClean="0"/>
              <a:t>Mengembangkan rencana intervensi</a:t>
            </a:r>
          </a:p>
          <a:p>
            <a:r>
              <a:rPr lang="id-ID" sz="3600" dirty="0" smtClean="0"/>
              <a:t>Rencana intervensi fokus disalah satu aspek yakni kemampuan komunikasi dan interaksi verbalnya</a:t>
            </a:r>
          </a:p>
          <a:p>
            <a:r>
              <a:rPr lang="id-ID" sz="3600" dirty="0" smtClean="0"/>
              <a:t>Menyiapkan kurikulum dengan karakteristik ke autismeannya </a:t>
            </a:r>
          </a:p>
          <a:p>
            <a:r>
              <a:rPr lang="id-ID" sz="3600" dirty="0" smtClean="0"/>
              <a:t>Kolaborasi dengan terapis wicara</a:t>
            </a:r>
          </a:p>
          <a:p>
            <a:r>
              <a:rPr lang="id-ID" sz="3600" dirty="0" smtClean="0"/>
              <a:t>Mengamati respon anak terhadap guru dan temannya</a:t>
            </a:r>
          </a:p>
          <a:p>
            <a:r>
              <a:rPr lang="id-ID" sz="3600" dirty="0" smtClean="0"/>
              <a:t>Kegiatan memilih buku</a:t>
            </a:r>
          </a:p>
          <a:p>
            <a:r>
              <a:rPr lang="id-ID" sz="3600" dirty="0" smtClean="0"/>
              <a:t>Kenalkan kegiatan rutinitas dengan pemetaan verbal</a:t>
            </a:r>
          </a:p>
        </p:txBody>
      </p:sp>
    </p:spTree>
    <p:extLst>
      <p:ext uri="{BB962C8B-B14F-4D97-AF65-F5344CB8AC3E}">
        <p14:creationId xmlns:p14="http://schemas.microsoft.com/office/powerpoint/2010/main" val="1490911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682</Words>
  <Application>Microsoft Office PowerPoint</Application>
  <PresentationFormat>Widescreen</PresentationFormat>
  <Paragraphs>90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MENINGKATKAN PERKEMBANGAN BAHASA PADA ANAK DENGAN GANGGUAN KOMUNIKASI </vt:lpstr>
      <vt:lpstr>Kesulitan Pendengaran (Hearing Impairement)</vt:lpstr>
      <vt:lpstr>Gangguan Artikulasi (Bibir Sumbing, Celat)</vt:lpstr>
      <vt:lpstr>Gangguan Kefasihan (Ex: Gagap)</vt:lpstr>
      <vt:lpstr>Gangguan Bahasa Spesisfik (Ex, Speech Delayed, Keterlambatan Berbahasa)</vt:lpstr>
      <vt:lpstr>Gangguan Kognitif (Down syndrome, Cerebral Palsy)</vt:lpstr>
      <vt:lpstr>Autism</vt:lpstr>
      <vt:lpstr>Teknik Memperluas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MENINGKATKAN PERKEMBANGAN BAHASA PADA ANAK DENGAN GANGGUAN KOMUNIKASI</dc:title>
  <dc:creator>asus</dc:creator>
  <cp:lastModifiedBy>asus</cp:lastModifiedBy>
  <cp:revision>12</cp:revision>
  <dcterms:created xsi:type="dcterms:W3CDTF">2019-04-12T15:04:03Z</dcterms:created>
  <dcterms:modified xsi:type="dcterms:W3CDTF">2019-04-12T18:01:00Z</dcterms:modified>
</cp:coreProperties>
</file>