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1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8" r:id="rId23"/>
    <p:sldId id="279" r:id="rId24"/>
    <p:sldId id="280" r:id="rId25"/>
    <p:sldId id="276" r:id="rId26"/>
    <p:sldId id="277" r:id="rId27"/>
    <p:sldId id="281" r:id="rId28"/>
    <p:sldId id="282" r:id="rId29"/>
    <p:sldId id="283" r:id="rId30"/>
    <p:sldId id="284" r:id="rId31"/>
    <p:sldId id="285" r:id="rId32"/>
    <p:sldId id="286" r:id="rId33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144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324166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0" y="16778"/>
            <a:ext cx="9144000" cy="1069514"/>
          </a:xfrm>
          <a:prstGeom prst="rect">
            <a:avLst/>
          </a:prstGeom>
        </p:spPr>
        <p:txBody>
          <a:bodyPr anchor="ctr"/>
          <a:lstStyle>
            <a:lvl1pPr>
              <a:defRPr b="1" baseline="0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altLang="ko-KR" dirty="0"/>
              <a:t> Free PPT _ Click to add title</a:t>
            </a:r>
            <a:endParaRPr lang="ko-KR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46064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Click to edit Master text styles</a:t>
            </a:r>
          </a:p>
        </p:txBody>
      </p:sp>
      <p:sp>
        <p:nvSpPr>
          <p:cNvPr id="4" name="Content Placeholder 2"/>
          <p:cNvSpPr>
            <a:spLocks noGrp="1"/>
          </p:cNvSpPr>
          <p:nvPr>
            <p:ph idx="10"/>
          </p:nvPr>
        </p:nvSpPr>
        <p:spPr>
          <a:xfrm>
            <a:off x="467544" y="2276872"/>
            <a:ext cx="8229600" cy="3600400"/>
          </a:xfrm>
          <a:prstGeom prst="rect">
            <a:avLst/>
          </a:prstGeom>
        </p:spPr>
        <p:txBody>
          <a:bodyPr lIns="396000" anchor="t"/>
          <a:lstStyle>
            <a:lvl1pPr marL="0" indent="0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6940157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619672" y="0"/>
            <a:ext cx="7524328" cy="1069514"/>
          </a:xfrm>
          <a:prstGeom prst="rect">
            <a:avLst/>
          </a:prstGeom>
        </p:spPr>
        <p:txBody>
          <a:bodyPr anchor="ctr"/>
          <a:lstStyle>
            <a:lvl1pPr>
              <a:defRPr b="1"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altLang="ko-KR" dirty="0"/>
              <a:t>Free PPT _ Click to add title</a:t>
            </a:r>
            <a:endParaRPr lang="ko-KR" altLang="en-US" dirty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2123728" y="1268760"/>
            <a:ext cx="6563072" cy="46064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Click to edit Master text styles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0"/>
          </p:nvPr>
        </p:nvSpPr>
        <p:spPr>
          <a:xfrm>
            <a:off x="2134072" y="1844824"/>
            <a:ext cx="6563072" cy="4147865"/>
          </a:xfrm>
          <a:prstGeom prst="rect">
            <a:avLst/>
          </a:prstGeom>
        </p:spPr>
        <p:txBody>
          <a:bodyPr lIns="396000" anchor="t"/>
          <a:lstStyle>
            <a:lvl1pPr marL="0" indent="0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altLang="ko-KR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3268185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4/8/2019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60869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4/8/2019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42866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4/8/2019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79332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4/8/2019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87904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4/8/2019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98114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4/8/2019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81198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4/8/2019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2918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4/8/2019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68842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4/8/2019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703500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4/8/2019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23746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4/8/2019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28572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.xml"/><Relationship Id="rId3" Type="http://schemas.openxmlformats.org/officeDocument/2006/relationships/slideLayout" Target="../slideLayouts/slideLayout6.xml"/><Relationship Id="rId7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6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4.xml"/><Relationship Id="rId5" Type="http://schemas.openxmlformats.org/officeDocument/2006/relationships/slideLayout" Target="../slideLayouts/slideLayout8.xml"/><Relationship Id="rId10" Type="http://schemas.openxmlformats.org/officeDocument/2006/relationships/slideLayout" Target="../slideLayouts/slideLayout13.xml"/><Relationship Id="rId4" Type="http://schemas.openxmlformats.org/officeDocument/2006/relationships/slideLayout" Target="../slideLayouts/slideLayout7.xml"/><Relationship Id="rId9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373382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0" r:id="rId3"/>
  </p:sldLayoutIdLst>
  <p:txStyles>
    <p:titleStyle>
      <a:lvl1pPr algn="l" defTabSz="914400" rtl="0" eaLnBrk="1" latinLnBrk="1" hangingPunct="1">
        <a:spcBef>
          <a:spcPct val="0"/>
        </a:spcBef>
        <a:buNone/>
        <a:defRPr sz="4000" b="1" kern="1200">
          <a:solidFill>
            <a:schemeClr val="tx1"/>
          </a:solidFill>
          <a:latin typeface="Arial" pitchFamily="34" charset="0"/>
          <a:ea typeface="+mj-ea"/>
          <a:cs typeface="Arial" pitchFamily="34" charset="0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DCCD61-643D-44A5-A450-3A42A50CBC1E}" type="datetimeFigureOut">
              <a:rPr lang="en-US" smtClean="0"/>
              <a:t>4/8/2019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635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://www.free-powerpoint-templates-design.com/free-powerpoint-templates-design" TargetMode="External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hyperlink" Target="http://iepoel.staff.umm.ac.id/skripsi/sistem-informasi/strategi-e-commerce-e-commerce-global/" TargetMode="External"/><Relationship Id="rId2" Type="http://schemas.openxmlformats.org/officeDocument/2006/relationships/hyperlink" Target="http://en.wikipedia.org/wiki/Competitor_analysis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1"/>
          <p:cNvSpPr txBox="1">
            <a:spLocks noChangeArrowheads="1"/>
          </p:cNvSpPr>
          <p:nvPr/>
        </p:nvSpPr>
        <p:spPr bwMode="auto">
          <a:xfrm>
            <a:off x="3952247" y="188640"/>
            <a:ext cx="4788024" cy="20621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r"/>
            <a:r>
              <a:rPr lang="en-US" altLang="ko-KR" sz="3200" b="1" dirty="0">
                <a:solidFill>
                  <a:schemeClr val="bg1"/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PENGGUNAAN</a:t>
            </a:r>
          </a:p>
          <a:p>
            <a:pPr algn="r"/>
            <a:r>
              <a:rPr lang="en-US" altLang="ko-KR" sz="3200" b="1" dirty="0">
                <a:solidFill>
                  <a:schemeClr val="bg1"/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TEKNOLOGI </a:t>
            </a:r>
          </a:p>
          <a:p>
            <a:pPr algn="r"/>
            <a:r>
              <a:rPr lang="en-US" altLang="ko-KR" sz="3200" b="1" dirty="0">
                <a:solidFill>
                  <a:schemeClr val="bg1"/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INFORMASI</a:t>
            </a:r>
          </a:p>
          <a:p>
            <a:pPr algn="r"/>
            <a:r>
              <a:rPr lang="en-US" altLang="ko-KR" sz="3200" b="1" dirty="0">
                <a:solidFill>
                  <a:schemeClr val="bg1"/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(e-Commerce)</a:t>
            </a:r>
          </a:p>
        </p:txBody>
      </p:sp>
      <p:sp>
        <p:nvSpPr>
          <p:cNvPr id="7" name="TextBox 6">
            <a:hlinkClick r:id="rId2"/>
          </p:cNvPr>
          <p:cNvSpPr txBox="1"/>
          <p:nvPr/>
        </p:nvSpPr>
        <p:spPr>
          <a:xfrm>
            <a:off x="0" y="6597932"/>
            <a:ext cx="8855968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8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ALLPPT.com _ Free PowerPoint Templates, Diagrams and Charts</a:t>
            </a:r>
            <a:endParaRPr lang="ko-KR" altLang="en-US" sz="8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17" name="Group 16"/>
          <p:cNvGrpSpPr/>
          <p:nvPr/>
        </p:nvGrpSpPr>
        <p:grpSpPr>
          <a:xfrm>
            <a:off x="7635484" y="6180541"/>
            <a:ext cx="1110013" cy="272795"/>
            <a:chOff x="3275856" y="1242391"/>
            <a:chExt cx="1656184" cy="407020"/>
          </a:xfrm>
        </p:grpSpPr>
        <p:sp>
          <p:nvSpPr>
            <p:cNvPr id="18" name="Rounded Rectangle 17"/>
            <p:cNvSpPr/>
            <p:nvPr/>
          </p:nvSpPr>
          <p:spPr>
            <a:xfrm>
              <a:off x="3275856" y="1242391"/>
              <a:ext cx="1656184" cy="407020"/>
            </a:xfrm>
            <a:prstGeom prst="roundRect">
              <a:avLst>
                <a:gd name="adj" fmla="val 50000"/>
              </a:avLst>
            </a:prstGeom>
            <a:solidFill>
              <a:schemeClr val="bg1">
                <a:alpha val="0"/>
              </a:schemeClr>
            </a:solidFill>
            <a:ln w="158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19" name="Picture 2" descr="E:\002-KIMS BUSINESS\007-01-ALLPPT.com\011-ALLPPT-LOGO\allppt-logo-e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rightnessContrast bright="100000"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16120" y="1319622"/>
              <a:ext cx="1187245" cy="24734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9412217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ko-KR" b="1" dirty="0" err="1"/>
              <a:t>Pengertian</a:t>
            </a:r>
            <a:r>
              <a:rPr lang="en-US" altLang="ko-KR" b="1" dirty="0"/>
              <a:t> E-Commerce</a:t>
            </a:r>
            <a:endParaRPr lang="en-US" altLang="ko-KR" b="1" dirty="0">
              <a:solidFill>
                <a:schemeClr val="tx1">
                  <a:lumMod val="75000"/>
                  <a:lumOff val="2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>
          <a:xfrm>
            <a:off x="467544" y="2276872"/>
            <a:ext cx="8229600" cy="4248472"/>
          </a:xfrm>
        </p:spPr>
        <p:txBody>
          <a:bodyPr/>
          <a:lstStyle/>
          <a:p>
            <a:pPr algn="just">
              <a:lnSpc>
                <a:spcPct val="150000"/>
              </a:lnSpc>
            </a:pPr>
            <a:r>
              <a:rPr lang="en-US" altLang="ko-KR" sz="2000" dirty="0"/>
              <a:t>E-Commerce </a:t>
            </a:r>
            <a:r>
              <a:rPr lang="en-US" altLang="ko-KR" sz="2000" dirty="0" err="1"/>
              <a:t>atau</a:t>
            </a:r>
            <a:r>
              <a:rPr lang="en-US" altLang="ko-KR" sz="2000" dirty="0"/>
              <a:t> Electronic Commerce </a:t>
            </a:r>
            <a:r>
              <a:rPr lang="en-US" altLang="ko-KR" sz="2000" dirty="0" err="1"/>
              <a:t>didefinisikan</a:t>
            </a:r>
            <a:r>
              <a:rPr lang="en-US" altLang="ko-KR" sz="2000" dirty="0"/>
              <a:t> </a:t>
            </a:r>
            <a:r>
              <a:rPr lang="en-US" altLang="ko-KR" sz="2000" dirty="0" err="1"/>
              <a:t>sebagai</a:t>
            </a:r>
            <a:r>
              <a:rPr lang="en-US" altLang="ko-KR" sz="2000" dirty="0"/>
              <a:t> proses </a:t>
            </a:r>
            <a:r>
              <a:rPr lang="en-US" altLang="ko-KR" sz="2000" dirty="0" err="1"/>
              <a:t>pelaksanaan</a:t>
            </a:r>
            <a:r>
              <a:rPr lang="en-US" altLang="ko-KR" sz="2000" dirty="0"/>
              <a:t> </a:t>
            </a:r>
            <a:r>
              <a:rPr lang="en-US" altLang="ko-KR" sz="2000" dirty="0" err="1"/>
              <a:t>transaksi</a:t>
            </a:r>
            <a:r>
              <a:rPr lang="en-US" altLang="ko-KR" sz="2000" dirty="0"/>
              <a:t> </a:t>
            </a:r>
            <a:r>
              <a:rPr lang="en-US" altLang="ko-KR" sz="2000" dirty="0" err="1"/>
              <a:t>bisnis</a:t>
            </a:r>
            <a:r>
              <a:rPr lang="en-US" altLang="ko-KR" sz="2000" dirty="0"/>
              <a:t> </a:t>
            </a:r>
            <a:r>
              <a:rPr lang="en-US" altLang="ko-KR" sz="2000" dirty="0" err="1"/>
              <a:t>seperti</a:t>
            </a:r>
            <a:r>
              <a:rPr lang="en-US" altLang="ko-KR" sz="2000" dirty="0"/>
              <a:t>: </a:t>
            </a:r>
            <a:r>
              <a:rPr lang="en-US" altLang="ko-KR" sz="2000" dirty="0" err="1"/>
              <a:t>distribusi</a:t>
            </a:r>
            <a:r>
              <a:rPr lang="en-US" altLang="ko-KR" sz="2000" dirty="0"/>
              <a:t>, </a:t>
            </a:r>
            <a:r>
              <a:rPr lang="en-US" altLang="ko-KR" sz="2000" dirty="0" err="1"/>
              <a:t>pembelian</a:t>
            </a:r>
            <a:r>
              <a:rPr lang="en-US" altLang="ko-KR" sz="2000" dirty="0"/>
              <a:t>, </a:t>
            </a:r>
            <a:r>
              <a:rPr lang="en-US" altLang="ko-KR" sz="2000" dirty="0" err="1"/>
              <a:t>penjualan</a:t>
            </a:r>
            <a:r>
              <a:rPr lang="en-US" altLang="ko-KR" sz="2000" dirty="0"/>
              <a:t>, dan </a:t>
            </a:r>
            <a:r>
              <a:rPr lang="en-US" altLang="ko-KR" sz="2000" dirty="0" err="1"/>
              <a:t>pelayanan</a:t>
            </a:r>
            <a:r>
              <a:rPr lang="en-US" altLang="ko-KR" sz="2000" dirty="0"/>
              <a:t> yang </a:t>
            </a:r>
            <a:r>
              <a:rPr lang="en-US" altLang="ko-KR" sz="2000" dirty="0" err="1"/>
              <a:t>dilakukan</a:t>
            </a:r>
            <a:r>
              <a:rPr lang="en-US" altLang="ko-KR" sz="2000" dirty="0"/>
              <a:t> </a:t>
            </a:r>
            <a:r>
              <a:rPr lang="en-US" altLang="ko-KR" sz="2000" dirty="0" err="1"/>
              <a:t>secara</a:t>
            </a:r>
            <a:r>
              <a:rPr lang="en-US" altLang="ko-KR" sz="2000" dirty="0"/>
              <a:t> </a:t>
            </a:r>
            <a:r>
              <a:rPr lang="en-US" altLang="ko-KR" sz="2000" dirty="0" err="1"/>
              <a:t>elektronik</a:t>
            </a:r>
            <a:r>
              <a:rPr lang="en-US" altLang="ko-KR" sz="2000" dirty="0"/>
              <a:t> </a:t>
            </a:r>
            <a:r>
              <a:rPr lang="en-US" altLang="ko-KR" sz="2000" dirty="0" err="1"/>
              <a:t>melalui</a:t>
            </a:r>
            <a:r>
              <a:rPr lang="en-US" altLang="ko-KR" sz="2000" dirty="0"/>
              <a:t> </a:t>
            </a:r>
            <a:r>
              <a:rPr lang="en-US" altLang="ko-KR" sz="2000" dirty="0" err="1"/>
              <a:t>jaringan</a:t>
            </a:r>
            <a:r>
              <a:rPr lang="en-US" altLang="ko-KR" sz="2000" dirty="0"/>
              <a:t> </a:t>
            </a:r>
            <a:r>
              <a:rPr lang="en-US" altLang="ko-KR" sz="2000" dirty="0" err="1"/>
              <a:t>komputer</a:t>
            </a:r>
            <a:r>
              <a:rPr lang="en-US" altLang="ko-KR" sz="2000" dirty="0"/>
              <a:t> </a:t>
            </a:r>
            <a:r>
              <a:rPr lang="en-US" altLang="ko-KR" sz="2000" dirty="0" err="1"/>
              <a:t>terutama</a:t>
            </a:r>
            <a:r>
              <a:rPr lang="en-US" altLang="ko-KR" sz="2000" dirty="0"/>
              <a:t> internet dan juga </a:t>
            </a:r>
            <a:r>
              <a:rPr lang="en-US" altLang="ko-KR" sz="2000" dirty="0" err="1"/>
              <a:t>jaringan</a:t>
            </a:r>
            <a:r>
              <a:rPr lang="en-US" altLang="ko-KR" sz="2000" dirty="0"/>
              <a:t> </a:t>
            </a:r>
            <a:r>
              <a:rPr lang="en-US" altLang="ko-KR" sz="2000" dirty="0" err="1"/>
              <a:t>eksternal</a:t>
            </a:r>
            <a:r>
              <a:rPr lang="en-US" altLang="ko-KR" sz="2000" dirty="0"/>
              <a:t> (</a:t>
            </a:r>
            <a:r>
              <a:rPr lang="en-US" altLang="ko-KR" sz="2000" dirty="0" err="1"/>
              <a:t>Kabanda</a:t>
            </a:r>
            <a:r>
              <a:rPr lang="en-US" altLang="ko-KR" sz="2000" dirty="0"/>
              <a:t>, 2011). </a:t>
            </a:r>
          </a:p>
          <a:p>
            <a:pPr algn="just">
              <a:lnSpc>
                <a:spcPct val="150000"/>
              </a:lnSpc>
            </a:pPr>
            <a:r>
              <a:rPr lang="en-US" altLang="ko-KR" sz="2000" dirty="0"/>
              <a:t>E-Commerce </a:t>
            </a:r>
            <a:r>
              <a:rPr lang="en-US" altLang="ko-KR" sz="2000" dirty="0" err="1"/>
              <a:t>adalah</a:t>
            </a:r>
            <a:r>
              <a:rPr lang="en-US" altLang="ko-KR" sz="2000" dirty="0"/>
              <a:t> </a:t>
            </a:r>
            <a:r>
              <a:rPr lang="en-US" altLang="ko-KR" sz="2000" dirty="0" err="1"/>
              <a:t>lingkungan</a:t>
            </a:r>
            <a:r>
              <a:rPr lang="en-US" altLang="ko-KR" sz="2000" dirty="0"/>
              <a:t> digital yang </a:t>
            </a:r>
            <a:r>
              <a:rPr lang="en-US" altLang="ko-KR" sz="2000" dirty="0" err="1"/>
              <a:t>memungkinkan</a:t>
            </a:r>
            <a:r>
              <a:rPr lang="en-US" altLang="ko-KR" sz="2000" dirty="0"/>
              <a:t> </a:t>
            </a:r>
            <a:r>
              <a:rPr lang="en-US" altLang="ko-KR" sz="2000" dirty="0" err="1"/>
              <a:t>transaksi</a:t>
            </a:r>
            <a:r>
              <a:rPr lang="en-US" altLang="ko-KR" sz="2000" dirty="0"/>
              <a:t> </a:t>
            </a:r>
            <a:r>
              <a:rPr lang="en-US" altLang="ko-KR" sz="2000" dirty="0" err="1"/>
              <a:t>komersial</a:t>
            </a:r>
            <a:r>
              <a:rPr lang="en-US" altLang="ko-KR" sz="2000" dirty="0"/>
              <a:t> </a:t>
            </a:r>
            <a:r>
              <a:rPr lang="en-US" altLang="ko-KR" sz="2000" dirty="0" err="1"/>
              <a:t>terjadi</a:t>
            </a:r>
            <a:r>
              <a:rPr lang="en-US" altLang="ko-KR" sz="2000" dirty="0"/>
              <a:t> </a:t>
            </a:r>
            <a:r>
              <a:rPr lang="en-US" altLang="ko-KR" sz="2000" dirty="0" err="1"/>
              <a:t>diantara</a:t>
            </a:r>
            <a:r>
              <a:rPr lang="en-US" altLang="ko-KR" sz="2000" dirty="0"/>
              <a:t> </a:t>
            </a:r>
            <a:r>
              <a:rPr lang="en-US" altLang="ko-KR" sz="2000" dirty="0" err="1"/>
              <a:t>banyak</a:t>
            </a:r>
            <a:r>
              <a:rPr lang="en-US" altLang="ko-KR" sz="2000" dirty="0"/>
              <a:t> </a:t>
            </a:r>
            <a:r>
              <a:rPr lang="en-US" altLang="ko-KR" sz="2000" dirty="0" err="1"/>
              <a:t>organisasi</a:t>
            </a:r>
            <a:r>
              <a:rPr lang="en-US" altLang="ko-KR" sz="2000" dirty="0"/>
              <a:t> dan </a:t>
            </a:r>
            <a:r>
              <a:rPr lang="en-US" altLang="ko-KR" sz="2000" dirty="0" err="1"/>
              <a:t>individu</a:t>
            </a:r>
            <a:r>
              <a:rPr lang="en-US" altLang="ko-KR" sz="2000" dirty="0"/>
              <a:t> (Loudon, 2008). </a:t>
            </a:r>
          </a:p>
        </p:txBody>
      </p:sp>
    </p:spTree>
    <p:extLst>
      <p:ext uri="{BB962C8B-B14F-4D97-AF65-F5344CB8AC3E}">
        <p14:creationId xmlns:p14="http://schemas.microsoft.com/office/powerpoint/2010/main" val="8917631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ko-KR" b="1" dirty="0" err="1"/>
              <a:t>Pengertian</a:t>
            </a:r>
            <a:r>
              <a:rPr lang="en-US" altLang="ko-KR" b="1" dirty="0"/>
              <a:t> E-Commerce</a:t>
            </a:r>
            <a:endParaRPr lang="en-US" altLang="ko-KR" b="1" dirty="0">
              <a:solidFill>
                <a:schemeClr val="tx1">
                  <a:lumMod val="75000"/>
                  <a:lumOff val="2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>
          <a:xfrm>
            <a:off x="467544" y="2276872"/>
            <a:ext cx="8229600" cy="4248472"/>
          </a:xfrm>
        </p:spPr>
        <p:txBody>
          <a:bodyPr/>
          <a:lstStyle/>
          <a:p>
            <a:pPr algn="just">
              <a:lnSpc>
                <a:spcPct val="150000"/>
              </a:lnSpc>
            </a:pPr>
            <a:r>
              <a:rPr lang="en-US" altLang="ko-KR" sz="2000" dirty="0"/>
              <a:t>E-commerce </a:t>
            </a:r>
            <a:r>
              <a:rPr lang="en-US" altLang="ko-KR" sz="2000" dirty="0" err="1"/>
              <a:t>dapat</a:t>
            </a:r>
            <a:r>
              <a:rPr lang="en-US" altLang="ko-KR" sz="2000" dirty="0"/>
              <a:t> </a:t>
            </a:r>
            <a:r>
              <a:rPr lang="en-US" altLang="ko-KR" sz="2000" dirty="0" err="1"/>
              <a:t>didefinisikan</a:t>
            </a:r>
            <a:r>
              <a:rPr lang="en-US" altLang="ko-KR" sz="2000" dirty="0"/>
              <a:t> </a:t>
            </a:r>
            <a:r>
              <a:rPr lang="en-US" altLang="ko-KR" sz="2000" dirty="0" err="1"/>
              <a:t>sebagai</a:t>
            </a:r>
            <a:r>
              <a:rPr lang="en-US" altLang="ko-KR" sz="2000" dirty="0"/>
              <a:t> </a:t>
            </a:r>
            <a:r>
              <a:rPr lang="en-US" altLang="ko-KR" sz="2000" dirty="0" err="1"/>
              <a:t>penggunaan</a:t>
            </a:r>
            <a:r>
              <a:rPr lang="en-US" altLang="ko-KR" sz="2000" dirty="0"/>
              <a:t> </a:t>
            </a:r>
            <a:r>
              <a:rPr lang="en-US" altLang="ko-KR" sz="2000" dirty="0" err="1"/>
              <a:t>satu</a:t>
            </a:r>
            <a:r>
              <a:rPr lang="en-US" altLang="ko-KR" sz="2000" dirty="0"/>
              <a:t> set </a:t>
            </a:r>
            <a:r>
              <a:rPr lang="en-US" altLang="ko-KR" sz="2000" dirty="0" err="1"/>
              <a:t>dinamis</a:t>
            </a:r>
            <a:r>
              <a:rPr lang="en-US" altLang="ko-KR" sz="2000" dirty="0"/>
              <a:t> </a:t>
            </a:r>
            <a:r>
              <a:rPr lang="en-US" altLang="ko-KR" sz="2000" dirty="0" err="1"/>
              <a:t>teknologi</a:t>
            </a:r>
            <a:r>
              <a:rPr lang="en-US" altLang="ko-KR" sz="2000" dirty="0"/>
              <a:t>, </a:t>
            </a:r>
            <a:r>
              <a:rPr lang="en-US" altLang="ko-KR" sz="2000" dirty="0" err="1"/>
              <a:t>aplikasi</a:t>
            </a:r>
            <a:r>
              <a:rPr lang="en-US" altLang="ko-KR" sz="2000" dirty="0"/>
              <a:t>, dan proses </a:t>
            </a:r>
            <a:r>
              <a:rPr lang="en-US" altLang="ko-KR" sz="2000" dirty="0" err="1"/>
              <a:t>bisnis</a:t>
            </a:r>
            <a:r>
              <a:rPr lang="en-US" altLang="ko-KR" sz="2000" dirty="0"/>
              <a:t> yang </a:t>
            </a:r>
            <a:r>
              <a:rPr lang="en-US" altLang="ko-KR" sz="2000" dirty="0" err="1"/>
              <a:t>menghubungkan</a:t>
            </a:r>
            <a:r>
              <a:rPr lang="en-US" altLang="ko-KR" sz="2000" dirty="0"/>
              <a:t> </a:t>
            </a:r>
            <a:r>
              <a:rPr lang="en-US" altLang="ko-KR" sz="2000" dirty="0" err="1"/>
              <a:t>perusahaan</a:t>
            </a:r>
            <a:r>
              <a:rPr lang="en-US" altLang="ko-KR" sz="2000" dirty="0"/>
              <a:t>, </a:t>
            </a:r>
            <a:r>
              <a:rPr lang="en-US" altLang="ko-KR" sz="2000" dirty="0" err="1"/>
              <a:t>konsumen</a:t>
            </a:r>
            <a:r>
              <a:rPr lang="en-US" altLang="ko-KR" sz="2000" dirty="0"/>
              <a:t>, dan </a:t>
            </a:r>
            <a:r>
              <a:rPr lang="en-US" altLang="ko-KR" sz="2000" dirty="0" err="1"/>
              <a:t>komunitas</a:t>
            </a:r>
            <a:r>
              <a:rPr lang="en-US" altLang="ko-KR" sz="2000" dirty="0"/>
              <a:t> </a:t>
            </a:r>
            <a:r>
              <a:rPr lang="en-US" altLang="ko-KR" sz="2000" dirty="0" err="1"/>
              <a:t>tertentu</a:t>
            </a:r>
            <a:r>
              <a:rPr lang="en-US" altLang="ko-KR" sz="2000" dirty="0"/>
              <a:t> </a:t>
            </a:r>
            <a:r>
              <a:rPr lang="en-US" altLang="ko-KR" sz="2000" dirty="0" err="1"/>
              <a:t>melalui</a:t>
            </a:r>
            <a:r>
              <a:rPr lang="en-US" altLang="ko-KR" sz="2000" dirty="0"/>
              <a:t> </a:t>
            </a:r>
            <a:r>
              <a:rPr lang="en-US" altLang="ko-KR" sz="2000" dirty="0" err="1"/>
              <a:t>transaksi</a:t>
            </a:r>
            <a:r>
              <a:rPr lang="en-US" altLang="ko-KR" sz="2000" dirty="0"/>
              <a:t> </a:t>
            </a:r>
            <a:r>
              <a:rPr lang="en-US" altLang="ko-KR" sz="2000" dirty="0" err="1"/>
              <a:t>elektronik</a:t>
            </a:r>
            <a:r>
              <a:rPr lang="en-US" altLang="ko-KR" sz="2000" dirty="0"/>
              <a:t> dan </a:t>
            </a:r>
            <a:r>
              <a:rPr lang="en-US" altLang="ko-KR" sz="2000" dirty="0" err="1"/>
              <a:t>perdagangan</a:t>
            </a:r>
            <a:r>
              <a:rPr lang="en-US" altLang="ko-KR" sz="2000" dirty="0"/>
              <a:t> </a:t>
            </a:r>
            <a:r>
              <a:rPr lang="en-US" altLang="ko-KR" sz="2000" dirty="0" err="1"/>
              <a:t>barang</a:t>
            </a:r>
            <a:r>
              <a:rPr lang="en-US" altLang="ko-KR" sz="2000" dirty="0"/>
              <a:t>, </a:t>
            </a:r>
            <a:r>
              <a:rPr lang="en-US" altLang="ko-KR" sz="2000" dirty="0" err="1"/>
              <a:t>pelayanan</a:t>
            </a:r>
            <a:r>
              <a:rPr lang="en-US" altLang="ko-KR" sz="2000" dirty="0"/>
              <a:t> dan </a:t>
            </a:r>
            <a:r>
              <a:rPr lang="en-US" altLang="ko-KR" sz="2000" dirty="0" err="1"/>
              <a:t>informasi</a:t>
            </a:r>
            <a:r>
              <a:rPr lang="en-US" altLang="ko-KR" sz="2000" dirty="0"/>
              <a:t> yang </a:t>
            </a:r>
            <a:r>
              <a:rPr lang="en-US" altLang="ko-KR" sz="2000" dirty="0" err="1"/>
              <a:t>dilakukan</a:t>
            </a:r>
            <a:r>
              <a:rPr lang="en-US" altLang="ko-KR" sz="2000" dirty="0"/>
              <a:t> </a:t>
            </a:r>
            <a:r>
              <a:rPr lang="en-US" altLang="ko-KR" sz="2000" dirty="0" err="1"/>
              <a:t>secara</a:t>
            </a:r>
            <a:r>
              <a:rPr lang="en-US" altLang="ko-KR" sz="2000" dirty="0"/>
              <a:t> </a:t>
            </a:r>
            <a:r>
              <a:rPr lang="en-US" altLang="ko-KR" sz="2000" dirty="0" err="1"/>
              <a:t>elektronik</a:t>
            </a:r>
            <a:r>
              <a:rPr lang="en-US" altLang="ko-KR" sz="2000" dirty="0"/>
              <a:t> (</a:t>
            </a:r>
            <a:r>
              <a:rPr lang="en-US" altLang="ko-KR" sz="2000" dirty="0" err="1"/>
              <a:t>Yulimar</a:t>
            </a:r>
            <a:r>
              <a:rPr lang="en-US" altLang="ko-KR" sz="2000" dirty="0"/>
              <a:t> dan </a:t>
            </a:r>
            <a:r>
              <a:rPr lang="en-US" altLang="ko-KR" sz="2000" dirty="0" err="1"/>
              <a:t>Setiawan</a:t>
            </a:r>
            <a:r>
              <a:rPr lang="en-US" altLang="ko-KR" sz="2000" dirty="0"/>
              <a:t>, 2008). </a:t>
            </a:r>
          </a:p>
        </p:txBody>
      </p:sp>
    </p:spTree>
    <p:extLst>
      <p:ext uri="{BB962C8B-B14F-4D97-AF65-F5344CB8AC3E}">
        <p14:creationId xmlns:p14="http://schemas.microsoft.com/office/powerpoint/2010/main" val="356659780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ko-KR" b="1" dirty="0" err="1"/>
              <a:t>Pengertian</a:t>
            </a:r>
            <a:r>
              <a:rPr lang="en-US" altLang="ko-KR" b="1" dirty="0"/>
              <a:t> E-Commerce</a:t>
            </a:r>
            <a:endParaRPr lang="en-US" altLang="ko-KR" b="1" dirty="0">
              <a:solidFill>
                <a:schemeClr val="tx1">
                  <a:lumMod val="75000"/>
                  <a:lumOff val="2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>
          <a:xfrm>
            <a:off x="467544" y="2276872"/>
            <a:ext cx="8229600" cy="4320480"/>
          </a:xfrm>
        </p:spPr>
        <p:txBody>
          <a:bodyPr/>
          <a:lstStyle/>
          <a:p>
            <a:pPr algn="just">
              <a:lnSpc>
                <a:spcPct val="150000"/>
              </a:lnSpc>
            </a:pPr>
            <a:r>
              <a:rPr lang="en-US" altLang="ko-KR" sz="2000" dirty="0"/>
              <a:t>E-commerce </a:t>
            </a:r>
            <a:r>
              <a:rPr lang="en-US" altLang="ko-KR" sz="2000" dirty="0" err="1"/>
              <a:t>merupakan</a:t>
            </a:r>
            <a:r>
              <a:rPr lang="en-US" altLang="ko-KR" sz="2000" dirty="0"/>
              <a:t> </a:t>
            </a:r>
            <a:r>
              <a:rPr lang="en-US" altLang="ko-KR" sz="2000" dirty="0" err="1"/>
              <a:t>transaksi</a:t>
            </a:r>
            <a:r>
              <a:rPr lang="en-US" altLang="ko-KR" sz="2000" dirty="0"/>
              <a:t> </a:t>
            </a:r>
            <a:r>
              <a:rPr lang="en-US" altLang="ko-KR" sz="2000" dirty="0" err="1"/>
              <a:t>pembelian</a:t>
            </a:r>
            <a:r>
              <a:rPr lang="en-US" altLang="ko-KR" sz="2000" dirty="0"/>
              <a:t> dan </a:t>
            </a:r>
            <a:r>
              <a:rPr lang="en-US" altLang="ko-KR" sz="2000" dirty="0" err="1"/>
              <a:t>penjualan</a:t>
            </a:r>
            <a:r>
              <a:rPr lang="en-US" altLang="ko-KR" sz="2000" dirty="0"/>
              <a:t> </a:t>
            </a:r>
            <a:r>
              <a:rPr lang="en-US" altLang="ko-KR" sz="2000" dirty="0" err="1"/>
              <a:t>informasi</a:t>
            </a:r>
            <a:r>
              <a:rPr lang="en-US" altLang="ko-KR" sz="2000" dirty="0"/>
              <a:t>, </a:t>
            </a:r>
            <a:r>
              <a:rPr lang="en-US" altLang="ko-KR" sz="2000" dirty="0" err="1"/>
              <a:t>produk</a:t>
            </a:r>
            <a:r>
              <a:rPr lang="en-US" altLang="ko-KR" sz="2000" dirty="0"/>
              <a:t> dan </a:t>
            </a:r>
            <a:r>
              <a:rPr lang="en-US" altLang="ko-KR" sz="2000" dirty="0" err="1"/>
              <a:t>layanan</a:t>
            </a:r>
            <a:r>
              <a:rPr lang="en-US" altLang="ko-KR" sz="2000" dirty="0"/>
              <a:t> </a:t>
            </a:r>
            <a:r>
              <a:rPr lang="en-US" altLang="ko-KR" sz="2000" dirty="0" err="1"/>
              <a:t>melalui</a:t>
            </a:r>
            <a:r>
              <a:rPr lang="en-US" altLang="ko-KR" sz="2000" dirty="0"/>
              <a:t> </a:t>
            </a:r>
            <a:r>
              <a:rPr lang="en-US" altLang="ko-KR" sz="2000" dirty="0" err="1"/>
              <a:t>jaringan</a:t>
            </a:r>
            <a:r>
              <a:rPr lang="en-US" altLang="ko-KR" sz="2000" dirty="0"/>
              <a:t> computer </a:t>
            </a:r>
            <a:r>
              <a:rPr lang="en-US" altLang="ko-KR" sz="2000" dirty="0" err="1"/>
              <a:t>atau</a:t>
            </a:r>
            <a:r>
              <a:rPr lang="en-US" altLang="ko-KR" sz="2000" dirty="0"/>
              <a:t> </a:t>
            </a:r>
            <a:r>
              <a:rPr lang="en-US" altLang="ko-KR" sz="2000" dirty="0" err="1"/>
              <a:t>dengan</a:t>
            </a:r>
            <a:r>
              <a:rPr lang="en-US" altLang="ko-KR" sz="2000" dirty="0"/>
              <a:t> </a:t>
            </a:r>
            <a:r>
              <a:rPr lang="en-US" altLang="ko-KR" sz="2000" dirty="0" err="1"/>
              <a:t>memanfaatkan</a:t>
            </a:r>
            <a:r>
              <a:rPr lang="en-US" altLang="ko-KR" sz="2000" dirty="0"/>
              <a:t> </a:t>
            </a:r>
            <a:r>
              <a:rPr lang="en-US" altLang="ko-KR" sz="2000" dirty="0" err="1"/>
              <a:t>teknologi</a:t>
            </a:r>
            <a:r>
              <a:rPr lang="en-US" altLang="ko-KR" sz="2000" dirty="0"/>
              <a:t> internet </a:t>
            </a:r>
            <a:r>
              <a:rPr lang="en-US" altLang="ko-KR" sz="2000" dirty="0" err="1"/>
              <a:t>seperti</a:t>
            </a:r>
            <a:r>
              <a:rPr lang="en-US" altLang="ko-KR" sz="2000" dirty="0"/>
              <a:t> email </a:t>
            </a:r>
            <a:r>
              <a:rPr lang="en-US" altLang="ko-KR" sz="2000" dirty="0" err="1"/>
              <a:t>atau</a:t>
            </a:r>
            <a:r>
              <a:rPr lang="en-US" altLang="ko-KR" sz="2000" dirty="0"/>
              <a:t> intranet </a:t>
            </a:r>
            <a:r>
              <a:rPr lang="en-US" altLang="ko-KR" sz="2000" dirty="0" err="1"/>
              <a:t>untuk</a:t>
            </a:r>
            <a:r>
              <a:rPr lang="en-US" altLang="ko-KR" sz="2000" dirty="0"/>
              <a:t> </a:t>
            </a:r>
            <a:r>
              <a:rPr lang="en-US" altLang="ko-KR" sz="2000" dirty="0" err="1"/>
              <a:t>bertukar</a:t>
            </a:r>
            <a:r>
              <a:rPr lang="en-US" altLang="ko-KR" sz="2000" dirty="0"/>
              <a:t> </a:t>
            </a:r>
            <a:r>
              <a:rPr lang="en-US" altLang="ko-KR" sz="2000" dirty="0" err="1"/>
              <a:t>informasi</a:t>
            </a:r>
            <a:r>
              <a:rPr lang="en-US" altLang="ko-KR" sz="2000" dirty="0"/>
              <a:t> </a:t>
            </a:r>
            <a:r>
              <a:rPr lang="en-US" altLang="ko-KR" sz="2000" dirty="0" err="1"/>
              <a:t>antara</a:t>
            </a:r>
            <a:r>
              <a:rPr lang="en-US" altLang="ko-KR" sz="2000" dirty="0"/>
              <a:t> </a:t>
            </a:r>
            <a:r>
              <a:rPr lang="en-US" altLang="ko-KR" sz="2000" dirty="0" err="1"/>
              <a:t>perusahaan</a:t>
            </a:r>
            <a:r>
              <a:rPr lang="en-US" altLang="ko-KR" sz="2000" dirty="0"/>
              <a:t> </a:t>
            </a:r>
            <a:r>
              <a:rPr lang="en-US" altLang="ko-KR" sz="2000" dirty="0" err="1"/>
              <a:t>itu</a:t>
            </a:r>
            <a:r>
              <a:rPr lang="en-US" altLang="ko-KR" sz="2000" dirty="0"/>
              <a:t> </a:t>
            </a:r>
            <a:r>
              <a:rPr lang="en-US" altLang="ko-KR" sz="2000" dirty="0" err="1"/>
              <a:t>sendiri</a:t>
            </a:r>
            <a:r>
              <a:rPr lang="en-US" altLang="ko-KR" sz="2000" dirty="0"/>
              <a:t> </a:t>
            </a:r>
            <a:r>
              <a:rPr lang="en-US" altLang="ko-KR" sz="2000" dirty="0" err="1"/>
              <a:t>dengan</a:t>
            </a:r>
            <a:r>
              <a:rPr lang="en-US" altLang="ko-KR" sz="2000" dirty="0"/>
              <a:t> stakeholders </a:t>
            </a:r>
            <a:r>
              <a:rPr lang="en-US" altLang="ko-KR" sz="2000" dirty="0" err="1"/>
              <a:t>eksternal</a:t>
            </a:r>
            <a:r>
              <a:rPr lang="en-US" altLang="ko-KR" sz="2000" dirty="0"/>
              <a:t> (</a:t>
            </a:r>
            <a:r>
              <a:rPr lang="en-US" altLang="ko-KR" sz="2000" dirty="0" err="1"/>
              <a:t>Huniati</a:t>
            </a:r>
            <a:r>
              <a:rPr lang="en-US" altLang="ko-KR" sz="2000" dirty="0"/>
              <a:t> et al., 2009). </a:t>
            </a:r>
            <a:endParaRPr lang="ko-KR" altLang="en-US" sz="20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109595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ko-KR" b="1" dirty="0" err="1"/>
              <a:t>Manfaat</a:t>
            </a:r>
            <a:r>
              <a:rPr lang="en-US" altLang="ko-KR" b="1" dirty="0"/>
              <a:t> E-Commerce</a:t>
            </a:r>
            <a:endParaRPr lang="en-US" altLang="ko-KR" b="1" dirty="0">
              <a:solidFill>
                <a:schemeClr val="tx1">
                  <a:lumMod val="75000"/>
                  <a:lumOff val="2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>
          <a:xfrm>
            <a:off x="467544" y="2276872"/>
            <a:ext cx="8229600" cy="4248472"/>
          </a:xfrm>
        </p:spPr>
        <p:txBody>
          <a:bodyPr/>
          <a:lstStyle/>
          <a:p>
            <a:pPr algn="just">
              <a:lnSpc>
                <a:spcPct val="150000"/>
              </a:lnSpc>
            </a:pPr>
            <a:r>
              <a:rPr lang="en-US" altLang="ko-KR" sz="2000" dirty="0" err="1"/>
              <a:t>Memberikan</a:t>
            </a:r>
            <a:r>
              <a:rPr lang="en-US" altLang="ko-KR" sz="2000" dirty="0"/>
              <a:t> </a:t>
            </a:r>
            <a:r>
              <a:rPr lang="en-US" altLang="ko-KR" sz="2000" dirty="0" err="1"/>
              <a:t>kesempatan</a:t>
            </a:r>
            <a:r>
              <a:rPr lang="en-US" altLang="ko-KR" sz="2000" dirty="0"/>
              <a:t> yang </a:t>
            </a:r>
            <a:r>
              <a:rPr lang="en-US" altLang="ko-KR" sz="2000" dirty="0" err="1"/>
              <a:t>lebih</a:t>
            </a:r>
            <a:r>
              <a:rPr lang="en-US" altLang="ko-KR" sz="2000" dirty="0"/>
              <a:t> </a:t>
            </a:r>
            <a:r>
              <a:rPr lang="en-US" altLang="ko-KR" sz="2000" dirty="0" err="1"/>
              <a:t>luas</a:t>
            </a:r>
            <a:r>
              <a:rPr lang="en-US" altLang="ko-KR" sz="2000" dirty="0"/>
              <a:t> </a:t>
            </a:r>
            <a:r>
              <a:rPr lang="en-US" altLang="ko-KR" sz="2000" dirty="0" err="1"/>
              <a:t>bagi</a:t>
            </a:r>
            <a:r>
              <a:rPr lang="en-US" altLang="ko-KR" sz="2000" dirty="0"/>
              <a:t> </a:t>
            </a:r>
            <a:r>
              <a:rPr lang="en-US" altLang="ko-KR" sz="2000" dirty="0" err="1"/>
              <a:t>pelaku</a:t>
            </a:r>
            <a:r>
              <a:rPr lang="en-US" altLang="ko-KR" sz="2000" dirty="0"/>
              <a:t> UKM </a:t>
            </a:r>
            <a:r>
              <a:rPr lang="en-US" altLang="ko-KR" sz="2000" dirty="0" err="1"/>
              <a:t>untuk</a:t>
            </a:r>
            <a:r>
              <a:rPr lang="en-US" altLang="ko-KR" sz="2000" dirty="0"/>
              <a:t> </a:t>
            </a:r>
            <a:r>
              <a:rPr lang="en-US" altLang="ko-KR" sz="2000" dirty="0" err="1"/>
              <a:t>memasuki</a:t>
            </a:r>
            <a:r>
              <a:rPr lang="en-US" altLang="ko-KR" sz="2000" dirty="0"/>
              <a:t> pasar </a:t>
            </a:r>
            <a:r>
              <a:rPr lang="en-US" altLang="ko-KR" sz="2000" dirty="0" err="1"/>
              <a:t>nasional</a:t>
            </a:r>
            <a:r>
              <a:rPr lang="en-US" altLang="ko-KR" sz="2000" dirty="0"/>
              <a:t> dan pasar global yang </a:t>
            </a:r>
            <a:r>
              <a:rPr lang="en-US" altLang="ko-KR" sz="2000" dirty="0" err="1"/>
              <a:t>sebelumnya</a:t>
            </a:r>
            <a:r>
              <a:rPr lang="en-US" altLang="ko-KR" sz="2000" dirty="0"/>
              <a:t> </a:t>
            </a:r>
            <a:r>
              <a:rPr lang="en-US" altLang="ko-KR" sz="2000" dirty="0" err="1"/>
              <a:t>belum</a:t>
            </a:r>
            <a:r>
              <a:rPr lang="en-US" altLang="ko-KR" sz="2000" dirty="0"/>
              <a:t> </a:t>
            </a:r>
            <a:r>
              <a:rPr lang="en-US" altLang="ko-KR" sz="2000" dirty="0" err="1"/>
              <a:t>terjangkau</a:t>
            </a:r>
            <a:r>
              <a:rPr lang="en-US" altLang="ko-KR" sz="2000" dirty="0"/>
              <a:t>, </a:t>
            </a:r>
            <a:r>
              <a:rPr lang="en-US" altLang="ko-KR" sz="2000" dirty="0" err="1"/>
              <a:t>meningkatkan</a:t>
            </a:r>
            <a:r>
              <a:rPr lang="en-US" altLang="ko-KR" sz="2000" dirty="0"/>
              <a:t> </a:t>
            </a:r>
            <a:r>
              <a:rPr lang="en-US" altLang="ko-KR" sz="2000" dirty="0" err="1"/>
              <a:t>intensitas</a:t>
            </a:r>
            <a:r>
              <a:rPr lang="en-US" altLang="ko-KR" sz="2000" dirty="0"/>
              <a:t> </a:t>
            </a:r>
            <a:r>
              <a:rPr lang="en-US" altLang="ko-KR" sz="2000" dirty="0" err="1"/>
              <a:t>komunikasi</a:t>
            </a:r>
            <a:r>
              <a:rPr lang="en-US" altLang="ko-KR" sz="2000" dirty="0"/>
              <a:t> </a:t>
            </a:r>
            <a:r>
              <a:rPr lang="en-US" altLang="ko-KR" sz="2000" dirty="0" err="1"/>
              <a:t>antar</a:t>
            </a:r>
            <a:r>
              <a:rPr lang="en-US" altLang="ko-KR" sz="2000" dirty="0"/>
              <a:t> </a:t>
            </a:r>
            <a:r>
              <a:rPr lang="en-US" altLang="ko-KR" sz="2000" dirty="0" err="1"/>
              <a:t>pelaku</a:t>
            </a:r>
            <a:r>
              <a:rPr lang="en-US" altLang="ko-KR" sz="2000" dirty="0"/>
              <a:t> </a:t>
            </a:r>
            <a:r>
              <a:rPr lang="en-US" altLang="ko-KR" sz="2000" dirty="0" err="1"/>
              <a:t>bisnis</a:t>
            </a:r>
            <a:r>
              <a:rPr lang="en-US" altLang="ko-KR" sz="2000" dirty="0"/>
              <a:t>, </a:t>
            </a:r>
            <a:r>
              <a:rPr lang="en-US" altLang="ko-KR" sz="2000" dirty="0" err="1"/>
              <a:t>meningkatkan</a:t>
            </a:r>
            <a:r>
              <a:rPr lang="en-US" altLang="ko-KR" sz="2000" dirty="0"/>
              <a:t> </a:t>
            </a:r>
            <a:r>
              <a:rPr lang="en-US" altLang="ko-KR" sz="2000" dirty="0" err="1"/>
              <a:t>perolehan</a:t>
            </a:r>
            <a:r>
              <a:rPr lang="en-US" altLang="ko-KR" sz="2000" dirty="0"/>
              <a:t> </a:t>
            </a:r>
            <a:r>
              <a:rPr lang="en-US" altLang="ko-KR" sz="2000" dirty="0" err="1"/>
              <a:t>akses</a:t>
            </a:r>
            <a:r>
              <a:rPr lang="en-US" altLang="ko-KR" sz="2000" dirty="0"/>
              <a:t> </a:t>
            </a:r>
            <a:r>
              <a:rPr lang="en-US" altLang="ko-KR" sz="2000" dirty="0" err="1"/>
              <a:t>informasi</a:t>
            </a:r>
            <a:r>
              <a:rPr lang="en-US" altLang="ko-KR" sz="2000" dirty="0"/>
              <a:t>, </a:t>
            </a:r>
            <a:r>
              <a:rPr lang="en-US" altLang="ko-KR" sz="2000" dirty="0" err="1"/>
              <a:t>meningkatkan</a:t>
            </a:r>
            <a:r>
              <a:rPr lang="en-US" altLang="ko-KR" sz="2000" dirty="0"/>
              <a:t> dan </a:t>
            </a:r>
            <a:r>
              <a:rPr lang="en-US" altLang="ko-KR" sz="2000" dirty="0" err="1"/>
              <a:t>memperluas</a:t>
            </a:r>
            <a:r>
              <a:rPr lang="en-US" altLang="ko-KR" sz="2000" dirty="0"/>
              <a:t> </a:t>
            </a:r>
            <a:r>
              <a:rPr lang="en-US" altLang="ko-KR" sz="2000" dirty="0" err="1"/>
              <a:t>pemasaran</a:t>
            </a:r>
            <a:r>
              <a:rPr lang="en-US" altLang="ko-KR" sz="2000" dirty="0"/>
              <a:t> dan </a:t>
            </a:r>
            <a:r>
              <a:rPr lang="en-US" altLang="ko-KR" sz="2000" dirty="0" err="1"/>
              <a:t>transaksi</a:t>
            </a:r>
            <a:r>
              <a:rPr lang="en-US" altLang="ko-KR" sz="2000" dirty="0"/>
              <a:t> </a:t>
            </a:r>
            <a:r>
              <a:rPr lang="en-US" altLang="ko-KR" sz="2000" dirty="0" err="1"/>
              <a:t>antara</a:t>
            </a:r>
            <a:r>
              <a:rPr lang="en-US" altLang="ko-KR" sz="2000" dirty="0"/>
              <a:t> </a:t>
            </a:r>
            <a:r>
              <a:rPr lang="en-US" altLang="ko-KR" sz="2000" dirty="0" err="1"/>
              <a:t>konsumen</a:t>
            </a:r>
            <a:r>
              <a:rPr lang="en-US" altLang="ko-KR" sz="2000" dirty="0"/>
              <a:t> dan </a:t>
            </a:r>
            <a:r>
              <a:rPr lang="en-US" altLang="ko-KR" sz="2000" dirty="0" err="1"/>
              <a:t>pemasok</a:t>
            </a:r>
            <a:r>
              <a:rPr lang="en-US" altLang="ko-KR" sz="2000" dirty="0"/>
              <a:t> (</a:t>
            </a:r>
            <a:r>
              <a:rPr lang="en-US" altLang="ko-KR" sz="2000" dirty="0" err="1"/>
              <a:t>Huniati</a:t>
            </a:r>
            <a:r>
              <a:rPr lang="en-US" altLang="ko-KR" sz="2000" dirty="0"/>
              <a:t> et al., 2009).  </a:t>
            </a:r>
          </a:p>
        </p:txBody>
      </p:sp>
    </p:spTree>
    <p:extLst>
      <p:ext uri="{BB962C8B-B14F-4D97-AF65-F5344CB8AC3E}">
        <p14:creationId xmlns:p14="http://schemas.microsoft.com/office/powerpoint/2010/main" val="80020180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ko-KR" b="1" dirty="0" err="1"/>
              <a:t>Manfaat</a:t>
            </a:r>
            <a:r>
              <a:rPr lang="en-US" altLang="ko-KR" b="1" dirty="0"/>
              <a:t> E-Commerce</a:t>
            </a:r>
            <a:endParaRPr lang="en-US" altLang="ko-KR" b="1" dirty="0">
              <a:solidFill>
                <a:schemeClr val="tx1">
                  <a:lumMod val="75000"/>
                  <a:lumOff val="2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>
          <a:xfrm>
            <a:off x="467544" y="2276872"/>
            <a:ext cx="8229600" cy="4248472"/>
          </a:xfrm>
        </p:spPr>
        <p:txBody>
          <a:bodyPr/>
          <a:lstStyle/>
          <a:p>
            <a:pPr algn="just"/>
            <a:r>
              <a:rPr lang="en-US" altLang="ko-KR" sz="2000" dirty="0" err="1"/>
              <a:t>Purbo</a:t>
            </a:r>
            <a:r>
              <a:rPr lang="en-US" altLang="ko-KR" sz="2000" dirty="0"/>
              <a:t> dan </a:t>
            </a:r>
            <a:r>
              <a:rPr lang="en-US" altLang="ko-KR" sz="2000" dirty="0" err="1"/>
              <a:t>Wahyudi</a:t>
            </a:r>
            <a:r>
              <a:rPr lang="en-US" altLang="ko-KR" sz="2000" dirty="0"/>
              <a:t> (2001) </a:t>
            </a:r>
            <a:r>
              <a:rPr lang="en-US" altLang="ko-KR" sz="2000" dirty="0" err="1"/>
              <a:t>mengatakan</a:t>
            </a:r>
            <a:r>
              <a:rPr lang="en-US" altLang="ko-KR" sz="2000" dirty="0"/>
              <a:t> </a:t>
            </a:r>
            <a:r>
              <a:rPr lang="en-US" altLang="ko-KR" sz="2000" dirty="0" err="1"/>
              <a:t>bahwa</a:t>
            </a:r>
            <a:r>
              <a:rPr lang="en-US" altLang="ko-KR" sz="2000" dirty="0"/>
              <a:t> </a:t>
            </a:r>
            <a:r>
              <a:rPr lang="en-US" altLang="ko-KR" sz="2000" dirty="0" err="1"/>
              <a:t>perusahaan</a:t>
            </a:r>
            <a:r>
              <a:rPr lang="en-US" altLang="ko-KR" sz="2000" dirty="0"/>
              <a:t> yang </a:t>
            </a:r>
          </a:p>
          <a:p>
            <a:pPr algn="just"/>
            <a:r>
              <a:rPr lang="en-US" altLang="ko-KR" sz="2000" dirty="0" err="1"/>
              <a:t>menggunakan</a:t>
            </a:r>
            <a:r>
              <a:rPr lang="en-US" altLang="ko-KR" sz="2000" dirty="0"/>
              <a:t> Ecommerce </a:t>
            </a:r>
            <a:r>
              <a:rPr lang="en-US" altLang="ko-KR" sz="2000" dirty="0" err="1"/>
              <a:t>akan</a:t>
            </a:r>
            <a:r>
              <a:rPr lang="en-US" altLang="ko-KR" sz="2000" dirty="0"/>
              <a:t> </a:t>
            </a:r>
            <a:r>
              <a:rPr lang="en-US" altLang="ko-KR" sz="2000" dirty="0" err="1"/>
              <a:t>mendapatkan</a:t>
            </a:r>
            <a:r>
              <a:rPr lang="en-US" altLang="ko-KR" sz="2000" dirty="0"/>
              <a:t> </a:t>
            </a:r>
            <a:r>
              <a:rPr lang="en-US" altLang="ko-KR" sz="2000" dirty="0" err="1"/>
              <a:t>sejumlah</a:t>
            </a:r>
            <a:r>
              <a:rPr lang="en-US" altLang="ko-KR" sz="2000" dirty="0"/>
              <a:t> </a:t>
            </a:r>
            <a:r>
              <a:rPr lang="en-US" altLang="ko-KR" sz="2000" dirty="0" err="1"/>
              <a:t>manfaat</a:t>
            </a:r>
            <a:r>
              <a:rPr lang="en-US" altLang="ko-KR" sz="2000" dirty="0"/>
              <a:t>, </a:t>
            </a:r>
          </a:p>
          <a:p>
            <a:pPr algn="just"/>
            <a:r>
              <a:rPr lang="en-US" altLang="ko-KR" sz="2000" dirty="0" err="1"/>
              <a:t>yaitu</a:t>
            </a:r>
            <a:r>
              <a:rPr lang="en-US" altLang="ko-KR" sz="2000" dirty="0"/>
              <a:t>: </a:t>
            </a:r>
          </a:p>
          <a:p>
            <a:pPr algn="just"/>
            <a:r>
              <a:rPr lang="en-US" altLang="ko-KR" sz="2000" dirty="0"/>
              <a:t>(a). </a:t>
            </a:r>
            <a:r>
              <a:rPr lang="en-US" altLang="ko-KR" sz="2000" dirty="0" err="1"/>
              <a:t>Terbukanya</a:t>
            </a:r>
            <a:r>
              <a:rPr lang="en-US" altLang="ko-KR" sz="2000" dirty="0"/>
              <a:t> </a:t>
            </a:r>
            <a:r>
              <a:rPr lang="en-US" altLang="ko-KR" sz="2000" dirty="0" err="1"/>
              <a:t>aliran</a:t>
            </a:r>
            <a:r>
              <a:rPr lang="en-US" altLang="ko-KR" sz="2000" dirty="0"/>
              <a:t> </a:t>
            </a:r>
            <a:r>
              <a:rPr lang="en-US" altLang="ko-KR" sz="2000" dirty="0" err="1"/>
              <a:t>pendapatan</a:t>
            </a:r>
            <a:r>
              <a:rPr lang="en-US" altLang="ko-KR" sz="2000" dirty="0"/>
              <a:t> </a:t>
            </a:r>
            <a:r>
              <a:rPr lang="en-US" altLang="ko-KR" sz="2000" dirty="0" err="1"/>
              <a:t>baru</a:t>
            </a:r>
            <a:r>
              <a:rPr lang="en-US" altLang="ko-KR" sz="2000" dirty="0"/>
              <a:t> yang </a:t>
            </a:r>
            <a:r>
              <a:rPr lang="en-US" altLang="ko-KR" sz="2000" dirty="0" err="1"/>
              <a:t>lebih</a:t>
            </a:r>
            <a:r>
              <a:rPr lang="en-US" altLang="ko-KR" sz="2000" dirty="0"/>
              <a:t> </a:t>
            </a:r>
            <a:r>
              <a:rPr lang="en-US" altLang="ko-KR" sz="2000" dirty="0" err="1"/>
              <a:t>menjanjikan</a:t>
            </a:r>
            <a:r>
              <a:rPr lang="en-US" altLang="ko-KR" sz="2000" dirty="0"/>
              <a:t> yang </a:t>
            </a:r>
          </a:p>
          <a:p>
            <a:pPr algn="just"/>
            <a:r>
              <a:rPr lang="en-US" altLang="ko-KR" sz="2000" dirty="0"/>
              <a:t>       </a:t>
            </a:r>
            <a:r>
              <a:rPr lang="en-US" altLang="ko-KR" sz="2000" dirty="0" err="1"/>
              <a:t>tidak</a:t>
            </a:r>
            <a:r>
              <a:rPr lang="en-US" altLang="ko-KR" sz="2000" dirty="0"/>
              <a:t> </a:t>
            </a:r>
            <a:r>
              <a:rPr lang="en-US" altLang="ko-KR" sz="2000" dirty="0" err="1"/>
              <a:t>bisa</a:t>
            </a:r>
            <a:r>
              <a:rPr lang="en-US" altLang="ko-KR" sz="2000" dirty="0"/>
              <a:t> </a:t>
            </a:r>
            <a:r>
              <a:rPr lang="en-US" altLang="ko-KR" sz="2000" dirty="0" err="1"/>
              <a:t>ditemui</a:t>
            </a:r>
            <a:r>
              <a:rPr lang="en-US" altLang="ko-KR" sz="2000" dirty="0"/>
              <a:t> di system </a:t>
            </a:r>
            <a:r>
              <a:rPr lang="en-US" altLang="ko-KR" sz="2000" dirty="0" err="1"/>
              <a:t>transaksi</a:t>
            </a:r>
            <a:r>
              <a:rPr lang="en-US" altLang="ko-KR" sz="2000" dirty="0"/>
              <a:t> </a:t>
            </a:r>
            <a:r>
              <a:rPr lang="en-US" altLang="ko-KR" sz="2000" dirty="0" err="1"/>
              <a:t>tradisional</a:t>
            </a:r>
            <a:r>
              <a:rPr lang="en-US" altLang="ko-KR" sz="2000" dirty="0"/>
              <a:t>; </a:t>
            </a:r>
          </a:p>
          <a:p>
            <a:pPr algn="just"/>
            <a:r>
              <a:rPr lang="en-US" altLang="ko-KR" sz="2000" dirty="0"/>
              <a:t>(b).  </a:t>
            </a:r>
            <a:r>
              <a:rPr lang="en-US" altLang="ko-KR" sz="2000" dirty="0" err="1"/>
              <a:t>Meningkatkan</a:t>
            </a:r>
            <a:r>
              <a:rPr lang="en-US" altLang="ko-KR" sz="2000" dirty="0"/>
              <a:t> market exposure; </a:t>
            </a:r>
          </a:p>
          <a:p>
            <a:pPr algn="just"/>
            <a:r>
              <a:rPr lang="en-US" altLang="ko-KR" sz="2000" dirty="0"/>
              <a:t>(c).  </a:t>
            </a:r>
            <a:r>
              <a:rPr lang="en-US" altLang="ko-KR" sz="2000" dirty="0" err="1"/>
              <a:t>Menurunkan</a:t>
            </a:r>
            <a:r>
              <a:rPr lang="en-US" altLang="ko-KR" sz="2000" dirty="0"/>
              <a:t> </a:t>
            </a:r>
            <a:r>
              <a:rPr lang="en-US" altLang="ko-KR" sz="2000" dirty="0" err="1"/>
              <a:t>biaya</a:t>
            </a:r>
            <a:r>
              <a:rPr lang="en-US" altLang="ko-KR" sz="2000" dirty="0"/>
              <a:t> </a:t>
            </a:r>
            <a:r>
              <a:rPr lang="en-US" altLang="ko-KR" sz="2000" dirty="0" err="1"/>
              <a:t>operasional</a:t>
            </a:r>
            <a:r>
              <a:rPr lang="en-US" altLang="ko-KR" sz="2000" dirty="0"/>
              <a:t>; </a:t>
            </a:r>
          </a:p>
          <a:p>
            <a:pPr algn="just"/>
            <a:r>
              <a:rPr lang="en-US" altLang="ko-KR" sz="2000" dirty="0"/>
              <a:t>(d).  </a:t>
            </a:r>
            <a:r>
              <a:rPr lang="en-US" altLang="ko-KR" sz="2000" dirty="0" err="1"/>
              <a:t>Melebarkan</a:t>
            </a:r>
            <a:r>
              <a:rPr lang="en-US" altLang="ko-KR" sz="2000" dirty="0"/>
              <a:t> </a:t>
            </a:r>
            <a:r>
              <a:rPr lang="en-US" altLang="ko-KR" sz="2000" dirty="0" err="1"/>
              <a:t>jangkauan</a:t>
            </a:r>
            <a:r>
              <a:rPr lang="en-US" altLang="ko-KR" sz="2000" dirty="0"/>
              <a:t>, </a:t>
            </a:r>
            <a:r>
              <a:rPr lang="en-US" altLang="ko-KR" sz="2000" dirty="0" err="1"/>
              <a:t>meningkatkan</a:t>
            </a:r>
            <a:r>
              <a:rPr lang="en-US" altLang="ko-KR" sz="2000" dirty="0"/>
              <a:t> </a:t>
            </a:r>
            <a:r>
              <a:rPr lang="en-US" altLang="ko-KR" sz="2000" dirty="0" err="1"/>
              <a:t>kesetiaan</a:t>
            </a:r>
            <a:r>
              <a:rPr lang="en-US" altLang="ko-KR" sz="2000" dirty="0"/>
              <a:t> </a:t>
            </a:r>
            <a:r>
              <a:rPr lang="en-US" altLang="ko-KR" sz="2000" dirty="0" err="1"/>
              <a:t>pelanggan</a:t>
            </a:r>
            <a:r>
              <a:rPr lang="en-US" altLang="ko-KR" sz="2000" dirty="0"/>
              <a:t>, </a:t>
            </a:r>
          </a:p>
          <a:p>
            <a:pPr algn="just"/>
            <a:r>
              <a:rPr lang="en-US" altLang="ko-KR" sz="2000" dirty="0"/>
              <a:t>       </a:t>
            </a:r>
            <a:r>
              <a:rPr lang="en-US" altLang="ko-KR" sz="2000" dirty="0" err="1"/>
              <a:t>meningkatkan</a:t>
            </a:r>
            <a:r>
              <a:rPr lang="en-US" altLang="ko-KR" sz="2000" dirty="0"/>
              <a:t> </a:t>
            </a:r>
            <a:r>
              <a:rPr lang="en-US" altLang="ko-KR" sz="2000" dirty="0" err="1"/>
              <a:t>manajemen</a:t>
            </a:r>
            <a:r>
              <a:rPr lang="en-US" altLang="ko-KR" sz="2000" dirty="0"/>
              <a:t> </a:t>
            </a:r>
            <a:r>
              <a:rPr lang="en-US" altLang="ko-KR" sz="2000" dirty="0" err="1"/>
              <a:t>pemasok</a:t>
            </a:r>
            <a:r>
              <a:rPr lang="en-US" altLang="ko-KR" sz="2000" dirty="0"/>
              <a:t>; </a:t>
            </a:r>
          </a:p>
          <a:p>
            <a:pPr algn="just"/>
            <a:r>
              <a:rPr lang="en-US" altLang="ko-KR" sz="2000" dirty="0"/>
              <a:t>(e)   </a:t>
            </a:r>
            <a:r>
              <a:rPr lang="en-US" altLang="ko-KR" sz="2000" dirty="0" err="1"/>
              <a:t>Memperpendek</a:t>
            </a:r>
            <a:r>
              <a:rPr lang="en-US" altLang="ko-KR" sz="2000" dirty="0"/>
              <a:t> </a:t>
            </a:r>
            <a:r>
              <a:rPr lang="en-US" altLang="ko-KR" sz="2000" dirty="0" err="1"/>
              <a:t>waktu</a:t>
            </a:r>
            <a:r>
              <a:rPr lang="en-US" altLang="ko-KR" sz="2000" dirty="0"/>
              <a:t> </a:t>
            </a:r>
            <a:r>
              <a:rPr lang="en-US" altLang="ko-KR" sz="2000" dirty="0" err="1"/>
              <a:t>produksi</a:t>
            </a:r>
            <a:r>
              <a:rPr lang="en-US" altLang="ko-KR" sz="2000" dirty="0"/>
              <a:t> dan </a:t>
            </a:r>
            <a:r>
              <a:rPr lang="en-US" altLang="ko-KR" sz="2000" dirty="0" err="1"/>
              <a:t>meningkatkan</a:t>
            </a:r>
            <a:r>
              <a:rPr lang="en-US" altLang="ko-KR" sz="2000" dirty="0"/>
              <a:t> </a:t>
            </a:r>
            <a:r>
              <a:rPr lang="en-US" altLang="ko-KR" sz="2000" dirty="0" err="1"/>
              <a:t>rantai</a:t>
            </a:r>
            <a:r>
              <a:rPr lang="en-US" altLang="ko-KR" sz="2000" dirty="0"/>
              <a:t> </a:t>
            </a:r>
            <a:r>
              <a:rPr lang="en-US" altLang="ko-KR" sz="2000" dirty="0" err="1"/>
              <a:t>nilai</a:t>
            </a:r>
            <a:r>
              <a:rPr lang="en-US" altLang="ko-KR" sz="2000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143643065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ko-KR" b="1" dirty="0" err="1"/>
              <a:t>Manfaat</a:t>
            </a:r>
            <a:r>
              <a:rPr lang="en-US" altLang="ko-KR" b="1" dirty="0"/>
              <a:t> E-Commerce</a:t>
            </a:r>
            <a:endParaRPr lang="en-US" altLang="ko-KR" b="1" dirty="0">
              <a:solidFill>
                <a:schemeClr val="tx1">
                  <a:lumMod val="75000"/>
                  <a:lumOff val="2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>
          <a:xfrm>
            <a:off x="467544" y="2276872"/>
            <a:ext cx="8229600" cy="4248472"/>
          </a:xfrm>
        </p:spPr>
        <p:txBody>
          <a:bodyPr/>
          <a:lstStyle/>
          <a:p>
            <a:pPr algn="just">
              <a:lnSpc>
                <a:spcPct val="150000"/>
              </a:lnSpc>
            </a:pPr>
            <a:r>
              <a:rPr lang="en-US" altLang="ko-KR" sz="2000" dirty="0" err="1"/>
              <a:t>Pemanfaatan</a:t>
            </a:r>
            <a:r>
              <a:rPr lang="en-US" altLang="ko-KR" sz="2000" dirty="0"/>
              <a:t> </a:t>
            </a:r>
            <a:r>
              <a:rPr lang="en-US" altLang="ko-KR" sz="2000" dirty="0" err="1"/>
              <a:t>teknologi</a:t>
            </a:r>
            <a:r>
              <a:rPr lang="en-US" altLang="ko-KR" sz="2000" dirty="0"/>
              <a:t> </a:t>
            </a:r>
            <a:r>
              <a:rPr lang="en-US" altLang="ko-KR" sz="2000" dirty="0" err="1"/>
              <a:t>informasi</a:t>
            </a:r>
            <a:r>
              <a:rPr lang="en-US" altLang="ko-KR" sz="2000" dirty="0"/>
              <a:t> </a:t>
            </a:r>
            <a:r>
              <a:rPr lang="en-US" altLang="ko-KR" sz="2000" dirty="0" err="1"/>
              <a:t>melalui</a:t>
            </a:r>
            <a:r>
              <a:rPr lang="en-US" altLang="ko-KR" sz="2000" dirty="0"/>
              <a:t> </a:t>
            </a:r>
            <a:r>
              <a:rPr lang="en-US" altLang="ko-KR" sz="2000" dirty="0" err="1"/>
              <a:t>piranti</a:t>
            </a:r>
            <a:r>
              <a:rPr lang="en-US" altLang="ko-KR" sz="2000" dirty="0"/>
              <a:t> internet </a:t>
            </a:r>
            <a:r>
              <a:rPr lang="en-US" altLang="ko-KR" sz="2000" dirty="0" err="1"/>
              <a:t>dalam</a:t>
            </a:r>
            <a:r>
              <a:rPr lang="en-US" altLang="ko-KR" sz="2000" dirty="0"/>
              <a:t> </a:t>
            </a:r>
            <a:r>
              <a:rPr lang="en-US" altLang="ko-KR" sz="2000" dirty="0" err="1"/>
              <a:t>bentuk</a:t>
            </a:r>
            <a:r>
              <a:rPr lang="en-US" altLang="ko-KR" sz="2000" dirty="0"/>
              <a:t> online shop </a:t>
            </a:r>
            <a:r>
              <a:rPr lang="en-US" altLang="ko-KR" sz="2000" dirty="0" err="1"/>
              <a:t>dapat</a:t>
            </a:r>
            <a:r>
              <a:rPr lang="en-US" altLang="ko-KR" sz="2000" dirty="0"/>
              <a:t> </a:t>
            </a:r>
            <a:r>
              <a:rPr lang="en-US" altLang="ko-KR" sz="2000" dirty="0" err="1"/>
              <a:t>memberikan</a:t>
            </a:r>
            <a:r>
              <a:rPr lang="en-US" altLang="ko-KR" sz="2000" dirty="0"/>
              <a:t> </a:t>
            </a:r>
            <a:r>
              <a:rPr lang="en-US" altLang="ko-KR" sz="2000" dirty="0" err="1"/>
              <a:t>banyak</a:t>
            </a:r>
            <a:r>
              <a:rPr lang="en-US" altLang="ko-KR" sz="2000" dirty="0"/>
              <a:t> </a:t>
            </a:r>
            <a:r>
              <a:rPr lang="en-US" altLang="ko-KR" sz="2000" dirty="0" err="1"/>
              <a:t>keuntungan</a:t>
            </a:r>
            <a:r>
              <a:rPr lang="en-US" altLang="ko-KR" sz="2000" dirty="0"/>
              <a:t> </a:t>
            </a:r>
            <a:r>
              <a:rPr lang="en-US" altLang="ko-KR" sz="2000" dirty="0" err="1"/>
              <a:t>bagi</a:t>
            </a:r>
            <a:r>
              <a:rPr lang="en-US" altLang="ko-KR" sz="2000" dirty="0"/>
              <a:t> UKM </a:t>
            </a:r>
            <a:r>
              <a:rPr lang="en-US" altLang="ko-KR" sz="2000" dirty="0" err="1"/>
              <a:t>atau</a:t>
            </a:r>
            <a:r>
              <a:rPr lang="en-US" altLang="ko-KR" sz="2000" dirty="0"/>
              <a:t> home industry, </a:t>
            </a:r>
          </a:p>
          <a:p>
            <a:pPr algn="just">
              <a:lnSpc>
                <a:spcPct val="150000"/>
              </a:lnSpc>
            </a:pPr>
            <a:r>
              <a:rPr lang="en-US" altLang="ko-KR" sz="2000" dirty="0" err="1"/>
              <a:t>antara</a:t>
            </a:r>
            <a:r>
              <a:rPr lang="en-US" altLang="ko-KR" sz="2000" dirty="0"/>
              <a:t> lain: </a:t>
            </a:r>
            <a:r>
              <a:rPr lang="en-US" altLang="ko-KR" sz="2000" dirty="0" err="1"/>
              <a:t>memperpendek</a:t>
            </a:r>
            <a:r>
              <a:rPr lang="en-US" altLang="ko-KR" sz="2000" dirty="0"/>
              <a:t> </a:t>
            </a:r>
            <a:r>
              <a:rPr lang="en-US" altLang="ko-KR" sz="2000" dirty="0" err="1"/>
              <a:t>jarak</a:t>
            </a:r>
            <a:r>
              <a:rPr lang="en-US" altLang="ko-KR" sz="2000" dirty="0"/>
              <a:t> </a:t>
            </a:r>
            <a:r>
              <a:rPr lang="en-US" altLang="ko-KR" sz="2000" dirty="0" err="1"/>
              <a:t>antara</a:t>
            </a:r>
            <a:r>
              <a:rPr lang="en-US" altLang="ko-KR" sz="2000" dirty="0"/>
              <a:t> </a:t>
            </a:r>
            <a:r>
              <a:rPr lang="en-US" altLang="ko-KR" sz="2000" dirty="0" err="1"/>
              <a:t>pelaku</a:t>
            </a:r>
            <a:r>
              <a:rPr lang="en-US" altLang="ko-KR" sz="2000" dirty="0"/>
              <a:t> </a:t>
            </a:r>
            <a:r>
              <a:rPr lang="en-US" altLang="ko-KR" sz="2000" dirty="0" err="1"/>
              <a:t>bisnis</a:t>
            </a:r>
            <a:r>
              <a:rPr lang="en-US" altLang="ko-KR" sz="2000" dirty="0"/>
              <a:t> </a:t>
            </a:r>
            <a:r>
              <a:rPr lang="en-US" altLang="ko-KR" sz="2000" dirty="0" err="1"/>
              <a:t>dengan</a:t>
            </a:r>
            <a:r>
              <a:rPr lang="en-US" altLang="ko-KR" sz="2000" dirty="0"/>
              <a:t> </a:t>
            </a:r>
            <a:r>
              <a:rPr lang="en-US" altLang="ko-KR" sz="2000" dirty="0" err="1"/>
              <a:t>konsumen</a:t>
            </a:r>
            <a:r>
              <a:rPr lang="en-US" altLang="ko-KR" sz="2000" dirty="0"/>
              <a:t>, </a:t>
            </a:r>
            <a:r>
              <a:rPr lang="en-US" altLang="ko-KR" sz="2000" dirty="0" err="1"/>
              <a:t>memperluas</a:t>
            </a:r>
            <a:r>
              <a:rPr lang="en-US" altLang="ko-KR" sz="2000" dirty="0"/>
              <a:t> </a:t>
            </a:r>
            <a:r>
              <a:rPr lang="en-US" altLang="ko-KR" sz="2000" dirty="0" err="1"/>
              <a:t>jangkauan</a:t>
            </a:r>
            <a:r>
              <a:rPr lang="en-US" altLang="ko-KR" sz="2000" dirty="0"/>
              <a:t> pasar </a:t>
            </a:r>
            <a:r>
              <a:rPr lang="en-US" altLang="ko-KR" sz="2000" dirty="0" err="1"/>
              <a:t>dimana</a:t>
            </a:r>
            <a:r>
              <a:rPr lang="en-US" altLang="ko-KR" sz="2000" dirty="0"/>
              <a:t> </a:t>
            </a:r>
            <a:r>
              <a:rPr lang="en-US" altLang="ko-KR" sz="2000" dirty="0" err="1"/>
              <a:t>tidak</a:t>
            </a:r>
            <a:r>
              <a:rPr lang="en-US" altLang="ko-KR" sz="2000" dirty="0"/>
              <a:t> </a:t>
            </a:r>
            <a:r>
              <a:rPr lang="en-US" altLang="ko-KR" sz="2000" dirty="0" err="1"/>
              <a:t>ada</a:t>
            </a:r>
            <a:r>
              <a:rPr lang="en-US" altLang="ko-KR" sz="2000" dirty="0"/>
              <a:t> </a:t>
            </a:r>
            <a:r>
              <a:rPr lang="en-US" altLang="ko-KR" sz="2000" dirty="0" err="1"/>
              <a:t>lagi</a:t>
            </a:r>
            <a:r>
              <a:rPr lang="en-US" altLang="ko-KR" sz="2000" dirty="0"/>
              <a:t> </a:t>
            </a:r>
            <a:r>
              <a:rPr lang="en-US" altLang="ko-KR" sz="2000" dirty="0" err="1"/>
              <a:t>batasan-batasan</a:t>
            </a:r>
            <a:r>
              <a:rPr lang="en-US" altLang="ko-KR" sz="2000" dirty="0"/>
              <a:t> </a:t>
            </a:r>
            <a:r>
              <a:rPr lang="en-US" altLang="ko-KR" sz="2000" dirty="0" err="1"/>
              <a:t>secara</a:t>
            </a:r>
            <a:r>
              <a:rPr lang="en-US" altLang="ko-KR" sz="2000" dirty="0"/>
              <a:t> </a:t>
            </a:r>
            <a:r>
              <a:rPr lang="en-US" altLang="ko-KR" sz="2000" dirty="0" err="1"/>
              <a:t>geografis</a:t>
            </a:r>
            <a:r>
              <a:rPr lang="en-US" altLang="ko-KR" sz="2000" dirty="0"/>
              <a:t>, </a:t>
            </a:r>
            <a:r>
              <a:rPr lang="en-US" altLang="ko-KR" sz="2000" dirty="0" err="1"/>
              <a:t>perluasan</a:t>
            </a:r>
            <a:r>
              <a:rPr lang="en-US" altLang="ko-KR" sz="2000" dirty="0"/>
              <a:t> </a:t>
            </a:r>
            <a:r>
              <a:rPr lang="en-US" altLang="ko-KR" sz="2000" dirty="0" err="1"/>
              <a:t>jaringan</a:t>
            </a:r>
            <a:r>
              <a:rPr lang="en-US" altLang="ko-KR" sz="2000" dirty="0"/>
              <a:t> </a:t>
            </a:r>
            <a:r>
              <a:rPr lang="en-US" altLang="ko-KR" sz="2000" dirty="0" err="1"/>
              <a:t>mitra</a:t>
            </a:r>
            <a:r>
              <a:rPr lang="en-US" altLang="ko-KR" sz="2000" dirty="0"/>
              <a:t> </a:t>
            </a:r>
            <a:r>
              <a:rPr lang="en-US" altLang="ko-KR" sz="2000" dirty="0" err="1"/>
              <a:t>bisnis</a:t>
            </a:r>
            <a:r>
              <a:rPr lang="en-US" altLang="ko-KR" sz="2000" dirty="0"/>
              <a:t> </a:t>
            </a:r>
            <a:r>
              <a:rPr lang="en-US" altLang="ko-KR" sz="2000" dirty="0" err="1"/>
              <a:t>dengan</a:t>
            </a:r>
            <a:r>
              <a:rPr lang="en-US" altLang="ko-KR" sz="2000" dirty="0"/>
              <a:t> </a:t>
            </a:r>
            <a:r>
              <a:rPr lang="en-US" altLang="ko-KR" sz="2000" dirty="0" err="1"/>
              <a:t>mengetahui</a:t>
            </a:r>
            <a:r>
              <a:rPr lang="en-US" altLang="ko-KR" sz="2000" dirty="0"/>
              <a:t> </a:t>
            </a:r>
            <a:r>
              <a:rPr lang="en-US" altLang="ko-KR" sz="2000" dirty="0" err="1"/>
              <a:t>secara</a:t>
            </a:r>
            <a:r>
              <a:rPr lang="en-US" altLang="ko-KR" sz="2000" dirty="0"/>
              <a:t> </a:t>
            </a:r>
            <a:r>
              <a:rPr lang="en-US" altLang="ko-KR" sz="2000" dirty="0" err="1"/>
              <a:t>geografi</a:t>
            </a:r>
            <a:r>
              <a:rPr lang="en-US" altLang="ko-KR" sz="2000" dirty="0"/>
              <a:t> </a:t>
            </a:r>
            <a:r>
              <a:rPr lang="en-US" altLang="ko-KR" sz="2000" dirty="0" err="1"/>
              <a:t>konsumen-konsumen</a:t>
            </a:r>
            <a:r>
              <a:rPr lang="en-US" altLang="ko-KR" sz="2000" dirty="0"/>
              <a:t> </a:t>
            </a:r>
            <a:r>
              <a:rPr lang="en-US" altLang="ko-KR" sz="2000" dirty="0" err="1"/>
              <a:t>potensial</a:t>
            </a:r>
            <a:r>
              <a:rPr lang="en-US" altLang="ko-KR" sz="2000" dirty="0"/>
              <a:t>, dan </a:t>
            </a:r>
            <a:r>
              <a:rPr lang="en-US" altLang="ko-KR" sz="2000" dirty="0" err="1"/>
              <a:t>meningkatkan</a:t>
            </a:r>
            <a:r>
              <a:rPr lang="en-US" altLang="ko-KR" sz="2000" dirty="0"/>
              <a:t> </a:t>
            </a:r>
            <a:r>
              <a:rPr lang="en-US" altLang="ko-KR" sz="2000" dirty="0" err="1"/>
              <a:t>efisiensi</a:t>
            </a:r>
            <a:r>
              <a:rPr lang="en-US" altLang="ko-KR" sz="2000" dirty="0"/>
              <a:t> </a:t>
            </a:r>
            <a:r>
              <a:rPr lang="en-US" altLang="ko-KR" sz="2000" dirty="0" err="1"/>
              <a:t>dimana</a:t>
            </a:r>
            <a:r>
              <a:rPr lang="en-US" altLang="ko-KR" sz="2000" dirty="0"/>
              <a:t> </a:t>
            </a:r>
            <a:r>
              <a:rPr lang="en-US" altLang="ko-KR" sz="2000" dirty="0" err="1"/>
              <a:t>akan</a:t>
            </a:r>
            <a:r>
              <a:rPr lang="en-US" altLang="ko-KR" sz="2000" dirty="0"/>
              <a:t> </a:t>
            </a:r>
            <a:r>
              <a:rPr lang="en-US" altLang="ko-KR" sz="2000" dirty="0" err="1"/>
              <a:t>memangkas</a:t>
            </a:r>
            <a:r>
              <a:rPr lang="en-US" altLang="ko-KR" sz="2000" dirty="0"/>
              <a:t> </a:t>
            </a:r>
            <a:r>
              <a:rPr lang="en-US" altLang="ko-KR" sz="2000" dirty="0" err="1"/>
              <a:t>biaya-biaya</a:t>
            </a:r>
            <a:r>
              <a:rPr lang="en-US" altLang="ko-KR" sz="2000" dirty="0"/>
              <a:t> </a:t>
            </a:r>
            <a:r>
              <a:rPr lang="en-US" altLang="ko-KR" sz="2000" dirty="0" err="1"/>
              <a:t>operasional</a:t>
            </a:r>
            <a:r>
              <a:rPr lang="en-US" altLang="ko-KR" sz="2000" dirty="0"/>
              <a:t> yang </a:t>
            </a:r>
            <a:r>
              <a:rPr lang="en-US" altLang="ko-KR" sz="2000" dirty="0" err="1"/>
              <a:t>ditimbulkan</a:t>
            </a:r>
            <a:r>
              <a:rPr lang="en-US" altLang="ko-KR" sz="2000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266462332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ko-KR" b="1" dirty="0" err="1"/>
              <a:t>Manfaat</a:t>
            </a:r>
            <a:r>
              <a:rPr lang="en-US" altLang="ko-KR" b="1" dirty="0"/>
              <a:t> E-Commerce</a:t>
            </a:r>
            <a:endParaRPr lang="en-US" altLang="ko-KR" b="1" dirty="0">
              <a:solidFill>
                <a:schemeClr val="tx1">
                  <a:lumMod val="75000"/>
                  <a:lumOff val="2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>
          <a:xfrm>
            <a:off x="467544" y="2276872"/>
            <a:ext cx="8229600" cy="4248472"/>
          </a:xfrm>
        </p:spPr>
        <p:txBody>
          <a:bodyPr/>
          <a:lstStyle/>
          <a:p>
            <a:pPr algn="just">
              <a:lnSpc>
                <a:spcPct val="150000"/>
              </a:lnSpc>
            </a:pPr>
            <a:r>
              <a:rPr lang="en-US" altLang="ko-KR" sz="2000" dirty="0" err="1"/>
              <a:t>Menurut</a:t>
            </a:r>
            <a:r>
              <a:rPr lang="en-US" altLang="ko-KR" sz="2000" dirty="0"/>
              <a:t> </a:t>
            </a:r>
            <a:r>
              <a:rPr lang="en-US" altLang="ko-KR" sz="2000" dirty="0" err="1"/>
              <a:t>Alrubaiee</a:t>
            </a:r>
            <a:r>
              <a:rPr lang="en-US" altLang="ko-KR" sz="2000" dirty="0"/>
              <a:t> et al. (2012) </a:t>
            </a:r>
            <a:r>
              <a:rPr lang="en-US" altLang="ko-KR" sz="2000" dirty="0" err="1"/>
              <a:t>bahwa</a:t>
            </a:r>
            <a:r>
              <a:rPr lang="en-US" altLang="ko-KR" sz="2000" dirty="0"/>
              <a:t> </a:t>
            </a:r>
            <a:r>
              <a:rPr lang="en-US" altLang="ko-KR" sz="2000" dirty="0" err="1"/>
              <a:t>penerapan</a:t>
            </a:r>
            <a:r>
              <a:rPr lang="en-US" altLang="ko-KR" sz="2000" dirty="0"/>
              <a:t> e-commerce </a:t>
            </a:r>
          </a:p>
          <a:p>
            <a:pPr algn="just">
              <a:lnSpc>
                <a:spcPct val="150000"/>
              </a:lnSpc>
            </a:pPr>
            <a:r>
              <a:rPr lang="en-US" altLang="ko-KR" sz="2000" dirty="0" err="1"/>
              <a:t>dalam</a:t>
            </a:r>
            <a:r>
              <a:rPr lang="en-US" altLang="ko-KR" sz="2000" dirty="0"/>
              <a:t> </a:t>
            </a:r>
            <a:r>
              <a:rPr lang="en-US" altLang="ko-KR" sz="2000" dirty="0" err="1"/>
              <a:t>kegiatan</a:t>
            </a:r>
            <a:r>
              <a:rPr lang="en-US" altLang="ko-KR" sz="2000" dirty="0"/>
              <a:t> </a:t>
            </a:r>
            <a:r>
              <a:rPr lang="en-US" altLang="ko-KR" sz="2000" dirty="0" err="1"/>
              <a:t>bisnis</a:t>
            </a:r>
            <a:r>
              <a:rPr lang="en-US" altLang="ko-KR" sz="2000" dirty="0"/>
              <a:t> </a:t>
            </a:r>
            <a:r>
              <a:rPr lang="en-US" altLang="ko-KR" sz="2000" dirty="0" err="1"/>
              <a:t>dapat</a:t>
            </a:r>
            <a:r>
              <a:rPr lang="en-US" altLang="ko-KR" sz="2000" dirty="0"/>
              <a:t> </a:t>
            </a:r>
            <a:r>
              <a:rPr lang="en-US" altLang="ko-KR" sz="2000" dirty="0" err="1"/>
              <a:t>memberikan</a:t>
            </a:r>
            <a:r>
              <a:rPr lang="en-US" altLang="ko-KR" sz="2000" dirty="0"/>
              <a:t> </a:t>
            </a:r>
            <a:r>
              <a:rPr lang="en-US" altLang="ko-KR" sz="2000" dirty="0" err="1"/>
              <a:t>banyak</a:t>
            </a:r>
            <a:r>
              <a:rPr lang="en-US" altLang="ko-KR" sz="2000" dirty="0"/>
              <a:t> </a:t>
            </a:r>
            <a:r>
              <a:rPr lang="en-US" altLang="ko-KR" sz="2000" dirty="0" err="1"/>
              <a:t>manfaat</a:t>
            </a:r>
            <a:r>
              <a:rPr lang="en-US" altLang="ko-KR" sz="2000" dirty="0"/>
              <a:t> </a:t>
            </a:r>
            <a:r>
              <a:rPr lang="en-US" altLang="ko-KR" sz="2000" dirty="0" err="1"/>
              <a:t>seperti</a:t>
            </a:r>
            <a:r>
              <a:rPr lang="en-US" altLang="ko-KR" sz="2000" dirty="0"/>
              <a:t>: </a:t>
            </a:r>
          </a:p>
          <a:p>
            <a:pPr algn="just">
              <a:lnSpc>
                <a:spcPct val="150000"/>
              </a:lnSpc>
            </a:pPr>
            <a:r>
              <a:rPr lang="en-US" altLang="ko-KR" sz="2000" dirty="0" err="1"/>
              <a:t>meningkatkan</a:t>
            </a:r>
            <a:r>
              <a:rPr lang="en-US" altLang="ko-KR" sz="2000" dirty="0"/>
              <a:t> image </a:t>
            </a:r>
            <a:r>
              <a:rPr lang="en-US" altLang="ko-KR" sz="2000" dirty="0" err="1"/>
              <a:t>perusahaan</a:t>
            </a:r>
            <a:r>
              <a:rPr lang="en-US" altLang="ko-KR" sz="2000" dirty="0"/>
              <a:t>;</a:t>
            </a:r>
          </a:p>
          <a:p>
            <a:pPr algn="just">
              <a:lnSpc>
                <a:spcPct val="150000"/>
              </a:lnSpc>
            </a:pPr>
            <a:r>
              <a:rPr lang="en-US" altLang="ko-KR" sz="2000" dirty="0" err="1"/>
              <a:t>membantu</a:t>
            </a:r>
            <a:r>
              <a:rPr lang="en-US" altLang="ko-KR" sz="2000" dirty="0"/>
              <a:t> </a:t>
            </a:r>
            <a:r>
              <a:rPr lang="en-US" altLang="ko-KR" sz="2000" dirty="0" err="1"/>
              <a:t>dalam</a:t>
            </a:r>
            <a:r>
              <a:rPr lang="en-US" altLang="ko-KR" sz="2000" dirty="0"/>
              <a:t> </a:t>
            </a:r>
            <a:r>
              <a:rPr lang="en-US" altLang="ko-KR" sz="2000" dirty="0" err="1"/>
              <a:t>pencapaian</a:t>
            </a:r>
            <a:r>
              <a:rPr lang="en-US" altLang="ko-KR" sz="2000" dirty="0"/>
              <a:t> </a:t>
            </a:r>
            <a:r>
              <a:rPr lang="en-US" altLang="ko-KR" sz="2000" dirty="0" err="1"/>
              <a:t>tujuan</a:t>
            </a:r>
            <a:r>
              <a:rPr lang="en-US" altLang="ko-KR" sz="2000" dirty="0"/>
              <a:t> </a:t>
            </a:r>
            <a:r>
              <a:rPr lang="en-US" altLang="ko-KR" sz="2000" dirty="0" err="1"/>
              <a:t>bisnis</a:t>
            </a:r>
            <a:r>
              <a:rPr lang="en-US" altLang="ko-KR" sz="2000" dirty="0"/>
              <a:t>;</a:t>
            </a:r>
          </a:p>
          <a:p>
            <a:pPr algn="just">
              <a:lnSpc>
                <a:spcPct val="150000"/>
              </a:lnSpc>
            </a:pPr>
            <a:r>
              <a:rPr lang="en-US" altLang="ko-KR" sz="2000" dirty="0" err="1"/>
              <a:t>mengurangi</a:t>
            </a:r>
            <a:r>
              <a:rPr lang="en-US" altLang="ko-KR" sz="2000" dirty="0"/>
              <a:t> </a:t>
            </a:r>
            <a:r>
              <a:rPr lang="en-US" altLang="ko-KR" sz="2000" dirty="0" err="1"/>
              <a:t>biaya</a:t>
            </a:r>
            <a:r>
              <a:rPr lang="en-US" altLang="ko-KR" sz="2000" dirty="0"/>
              <a:t> </a:t>
            </a:r>
            <a:r>
              <a:rPr lang="en-US" altLang="ko-KR" sz="2000" dirty="0" err="1"/>
              <a:t>dalam</a:t>
            </a:r>
            <a:r>
              <a:rPr lang="en-US" altLang="ko-KR" sz="2000" dirty="0"/>
              <a:t> </a:t>
            </a:r>
            <a:r>
              <a:rPr lang="en-US" altLang="ko-KR" sz="2000" dirty="0" err="1"/>
              <a:t>kegiatan</a:t>
            </a:r>
            <a:r>
              <a:rPr lang="en-US" altLang="ko-KR" sz="2000" dirty="0"/>
              <a:t> </a:t>
            </a:r>
            <a:r>
              <a:rPr lang="en-US" altLang="ko-KR" sz="2000" dirty="0" err="1"/>
              <a:t>bisnis</a:t>
            </a:r>
            <a:r>
              <a:rPr lang="en-US" altLang="ko-KR" sz="2000" dirty="0"/>
              <a:t>;</a:t>
            </a:r>
          </a:p>
          <a:p>
            <a:pPr algn="just">
              <a:lnSpc>
                <a:spcPct val="150000"/>
              </a:lnSpc>
            </a:pPr>
            <a:r>
              <a:rPr lang="en-US" altLang="ko-KR" sz="2000" dirty="0" err="1"/>
              <a:t>meningkatkan</a:t>
            </a:r>
            <a:r>
              <a:rPr lang="en-US" altLang="ko-KR" sz="2000" dirty="0"/>
              <a:t> proses </a:t>
            </a:r>
            <a:r>
              <a:rPr lang="en-US" altLang="ko-KR" sz="2000" dirty="0" err="1"/>
              <a:t>bisnis</a:t>
            </a:r>
            <a:r>
              <a:rPr lang="en-US" altLang="ko-KR" sz="2000" dirty="0"/>
              <a:t>;</a:t>
            </a:r>
          </a:p>
          <a:p>
            <a:pPr algn="just">
              <a:lnSpc>
                <a:spcPct val="150000"/>
              </a:lnSpc>
            </a:pPr>
            <a:r>
              <a:rPr lang="en-US" altLang="ko-KR" sz="2000" dirty="0" err="1"/>
              <a:t>meningkatkan</a:t>
            </a:r>
            <a:r>
              <a:rPr lang="en-US" altLang="ko-KR" sz="2000" dirty="0"/>
              <a:t> </a:t>
            </a:r>
            <a:r>
              <a:rPr lang="en-US" altLang="ko-KR" sz="2000" dirty="0" err="1"/>
              <a:t>produktivitas</a:t>
            </a:r>
            <a:r>
              <a:rPr lang="en-US" altLang="ko-KR" sz="2000" dirty="0"/>
              <a:t> </a:t>
            </a:r>
            <a:r>
              <a:rPr lang="en-US" altLang="ko-KR" sz="2000" dirty="0" err="1"/>
              <a:t>karyawan</a:t>
            </a:r>
            <a:r>
              <a:rPr lang="en-US" altLang="ko-KR" sz="2000" dirty="0"/>
              <a:t>;</a:t>
            </a:r>
          </a:p>
          <a:p>
            <a:pPr algn="just"/>
            <a:endParaRPr lang="en-US" altLang="ko-KR" sz="2000" dirty="0"/>
          </a:p>
        </p:txBody>
      </p:sp>
    </p:spTree>
    <p:extLst>
      <p:ext uri="{BB962C8B-B14F-4D97-AF65-F5344CB8AC3E}">
        <p14:creationId xmlns:p14="http://schemas.microsoft.com/office/powerpoint/2010/main" val="380029419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ko-KR" b="1" dirty="0" err="1"/>
              <a:t>Manfaat</a:t>
            </a:r>
            <a:r>
              <a:rPr lang="en-US" altLang="ko-KR" b="1" dirty="0"/>
              <a:t> E-Commerce</a:t>
            </a:r>
            <a:endParaRPr lang="en-US" altLang="ko-KR" b="1" dirty="0">
              <a:solidFill>
                <a:schemeClr val="tx1">
                  <a:lumMod val="75000"/>
                  <a:lumOff val="2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>
          <a:xfrm>
            <a:off x="467544" y="2276872"/>
            <a:ext cx="8229600" cy="4248472"/>
          </a:xfrm>
        </p:spPr>
        <p:txBody>
          <a:bodyPr/>
          <a:lstStyle/>
          <a:p>
            <a:pPr algn="just">
              <a:lnSpc>
                <a:spcPct val="150000"/>
              </a:lnSpc>
            </a:pPr>
            <a:r>
              <a:rPr lang="en-US" altLang="ko-KR" sz="2000" dirty="0" err="1"/>
              <a:t>meningkatkan</a:t>
            </a:r>
            <a:r>
              <a:rPr lang="en-US" altLang="ko-KR" sz="2000" dirty="0"/>
              <a:t> </a:t>
            </a:r>
            <a:r>
              <a:rPr lang="en-US" altLang="ko-KR" sz="2000" dirty="0" err="1"/>
              <a:t>profitabilitas</a:t>
            </a:r>
            <a:r>
              <a:rPr lang="en-US" altLang="ko-KR" sz="2000" dirty="0"/>
              <a:t> </a:t>
            </a:r>
            <a:r>
              <a:rPr lang="en-US" altLang="ko-KR" sz="2000" dirty="0" err="1"/>
              <a:t>perusahaan</a:t>
            </a:r>
            <a:r>
              <a:rPr lang="en-US" altLang="ko-KR" sz="2000" dirty="0"/>
              <a:t>;</a:t>
            </a:r>
          </a:p>
          <a:p>
            <a:pPr algn="just">
              <a:lnSpc>
                <a:spcPct val="150000"/>
              </a:lnSpc>
            </a:pPr>
            <a:r>
              <a:rPr lang="en-US" altLang="ko-KR" sz="2000" dirty="0" err="1"/>
              <a:t>meningkatkan</a:t>
            </a:r>
            <a:r>
              <a:rPr lang="en-US" altLang="ko-KR" sz="2000" dirty="0"/>
              <a:t> </a:t>
            </a:r>
            <a:r>
              <a:rPr lang="en-US" altLang="ko-KR" sz="2000" dirty="0" err="1"/>
              <a:t>tingkat</a:t>
            </a:r>
            <a:r>
              <a:rPr lang="en-US" altLang="ko-KR" sz="2000" dirty="0"/>
              <a:t> </a:t>
            </a:r>
            <a:r>
              <a:rPr lang="en-US" altLang="ko-KR" sz="2000" dirty="0" err="1"/>
              <a:t>pengembalian</a:t>
            </a:r>
            <a:r>
              <a:rPr lang="en-US" altLang="ko-KR" sz="2000" dirty="0"/>
              <a:t> </a:t>
            </a:r>
            <a:r>
              <a:rPr lang="en-US" altLang="ko-KR" sz="2000" dirty="0" err="1"/>
              <a:t>investasi</a:t>
            </a:r>
            <a:r>
              <a:rPr lang="en-US" altLang="ko-KR" sz="2000" dirty="0"/>
              <a:t>;</a:t>
            </a:r>
          </a:p>
          <a:p>
            <a:pPr algn="just">
              <a:lnSpc>
                <a:spcPct val="150000"/>
              </a:lnSpc>
            </a:pPr>
            <a:r>
              <a:rPr lang="en-US" altLang="ko-KR" sz="2000" dirty="0" err="1"/>
              <a:t>meningkatkan</a:t>
            </a:r>
            <a:r>
              <a:rPr lang="en-US" altLang="ko-KR" sz="2000" dirty="0"/>
              <a:t> </a:t>
            </a:r>
            <a:r>
              <a:rPr lang="en-US" altLang="ko-KR" sz="2000" dirty="0" err="1"/>
              <a:t>penjualan</a:t>
            </a:r>
            <a:r>
              <a:rPr lang="en-US" altLang="ko-KR" sz="2000" dirty="0"/>
              <a:t> </a:t>
            </a:r>
            <a:r>
              <a:rPr lang="en-US" altLang="ko-KR" sz="2000" dirty="0" err="1"/>
              <a:t>tahunan</a:t>
            </a:r>
            <a:r>
              <a:rPr lang="en-US" altLang="ko-KR" sz="2000" dirty="0"/>
              <a:t> </a:t>
            </a:r>
            <a:r>
              <a:rPr lang="en-US" altLang="ko-KR" sz="2000" dirty="0" err="1"/>
              <a:t>perusahaan</a:t>
            </a:r>
            <a:r>
              <a:rPr lang="en-US" altLang="ko-KR" sz="2000" dirty="0"/>
              <a:t>; </a:t>
            </a:r>
          </a:p>
          <a:p>
            <a:pPr algn="just">
              <a:lnSpc>
                <a:spcPct val="150000"/>
              </a:lnSpc>
            </a:pPr>
            <a:r>
              <a:rPr lang="en-US" altLang="ko-KR" sz="2000" dirty="0" err="1"/>
              <a:t>meningkatkan</a:t>
            </a:r>
            <a:r>
              <a:rPr lang="en-US" altLang="ko-KR" sz="2000" dirty="0"/>
              <a:t> </a:t>
            </a:r>
            <a:r>
              <a:rPr lang="en-US" altLang="ko-KR" sz="2000" dirty="0" err="1"/>
              <a:t>pertumbuhan</a:t>
            </a:r>
            <a:r>
              <a:rPr lang="en-US" altLang="ko-KR" sz="2000" dirty="0"/>
              <a:t> </a:t>
            </a:r>
            <a:r>
              <a:rPr lang="en-US" altLang="ko-KR" sz="2000" dirty="0" err="1"/>
              <a:t>pangsa</a:t>
            </a:r>
            <a:r>
              <a:rPr lang="en-US" altLang="ko-KR" sz="2000" dirty="0"/>
              <a:t> pasar;</a:t>
            </a:r>
          </a:p>
          <a:p>
            <a:pPr algn="just">
              <a:lnSpc>
                <a:spcPct val="150000"/>
              </a:lnSpc>
            </a:pPr>
            <a:r>
              <a:rPr lang="en-US" altLang="ko-KR" sz="2000" dirty="0" err="1"/>
              <a:t>meningkatkan</a:t>
            </a:r>
            <a:r>
              <a:rPr lang="en-US" altLang="ko-KR" sz="2000" dirty="0"/>
              <a:t> </a:t>
            </a:r>
            <a:r>
              <a:rPr lang="en-US" altLang="ko-KR" sz="2000" dirty="0" err="1"/>
              <a:t>daya</a:t>
            </a:r>
            <a:r>
              <a:rPr lang="en-US" altLang="ko-KR" sz="2000" dirty="0"/>
              <a:t> </a:t>
            </a:r>
            <a:r>
              <a:rPr lang="en-US" altLang="ko-KR" sz="2000" dirty="0" err="1"/>
              <a:t>saing</a:t>
            </a:r>
            <a:r>
              <a:rPr lang="en-US" altLang="ko-KR" sz="2000" dirty="0"/>
              <a:t>;</a:t>
            </a:r>
          </a:p>
          <a:p>
            <a:pPr algn="just">
              <a:lnSpc>
                <a:spcPct val="150000"/>
              </a:lnSpc>
            </a:pPr>
            <a:r>
              <a:rPr lang="en-US" altLang="ko-KR" sz="2000" dirty="0" err="1"/>
              <a:t>meningkatkan</a:t>
            </a:r>
            <a:r>
              <a:rPr lang="en-US" altLang="ko-KR" sz="2000" dirty="0"/>
              <a:t> </a:t>
            </a:r>
            <a:r>
              <a:rPr lang="en-US" altLang="ko-KR" sz="2000" dirty="0" err="1"/>
              <a:t>hubungan</a:t>
            </a:r>
            <a:r>
              <a:rPr lang="en-US" altLang="ko-KR" sz="2000" dirty="0"/>
              <a:t> </a:t>
            </a:r>
            <a:r>
              <a:rPr lang="en-US" altLang="ko-KR" sz="2000" dirty="0" err="1"/>
              <a:t>dengan</a:t>
            </a:r>
            <a:r>
              <a:rPr lang="en-US" altLang="ko-KR" sz="2000" dirty="0"/>
              <a:t> </a:t>
            </a:r>
            <a:r>
              <a:rPr lang="en-US" altLang="ko-KR" sz="2000" dirty="0" err="1"/>
              <a:t>mitra</a:t>
            </a:r>
            <a:r>
              <a:rPr lang="en-US" altLang="ko-KR" sz="2000" dirty="0"/>
              <a:t> </a:t>
            </a:r>
            <a:r>
              <a:rPr lang="en-US" altLang="ko-KR" sz="2000" dirty="0" err="1"/>
              <a:t>bisnis</a:t>
            </a:r>
            <a:r>
              <a:rPr lang="en-US" altLang="ko-KR" sz="2000" dirty="0"/>
              <a:t>;</a:t>
            </a:r>
          </a:p>
          <a:p>
            <a:pPr algn="just">
              <a:lnSpc>
                <a:spcPct val="150000"/>
              </a:lnSpc>
            </a:pPr>
            <a:r>
              <a:rPr lang="en-US" altLang="ko-KR" sz="2000" dirty="0"/>
              <a:t>dan </a:t>
            </a:r>
            <a:r>
              <a:rPr lang="en-US" altLang="ko-KR" sz="2000" dirty="0" err="1"/>
              <a:t>meningkatkan</a:t>
            </a:r>
            <a:r>
              <a:rPr lang="en-US" altLang="ko-KR" sz="2000" dirty="0"/>
              <a:t> </a:t>
            </a:r>
            <a:r>
              <a:rPr lang="en-US" altLang="ko-KR" sz="2000" dirty="0" err="1"/>
              <a:t>kinerja</a:t>
            </a:r>
            <a:r>
              <a:rPr lang="en-US" altLang="ko-KR" sz="2000" dirty="0"/>
              <a:t> </a:t>
            </a:r>
            <a:r>
              <a:rPr lang="en-US" altLang="ko-KR" sz="2000" dirty="0" err="1"/>
              <a:t>bisnis</a:t>
            </a:r>
            <a:r>
              <a:rPr lang="en-US" altLang="ko-KR" sz="2000" dirty="0"/>
              <a:t> </a:t>
            </a:r>
            <a:r>
              <a:rPr lang="en-US" altLang="ko-KR" sz="2000" dirty="0" err="1"/>
              <a:t>secara</a:t>
            </a:r>
            <a:r>
              <a:rPr lang="en-US" altLang="ko-KR" sz="2000" dirty="0"/>
              <a:t> </a:t>
            </a:r>
            <a:r>
              <a:rPr lang="en-US" altLang="ko-KR" sz="2000" dirty="0" err="1"/>
              <a:t>menyeluruh</a:t>
            </a:r>
            <a:r>
              <a:rPr lang="en-US" altLang="ko-KR" sz="20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31124736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67544" y="1124744"/>
            <a:ext cx="8219256" cy="936105"/>
          </a:xfrm>
        </p:spPr>
        <p:txBody>
          <a:bodyPr/>
          <a:lstStyle/>
          <a:p>
            <a:pPr lvl="0"/>
            <a:r>
              <a:rPr lang="en-US" altLang="ko-KR" b="1" dirty="0"/>
              <a:t>E-commerce </a:t>
            </a:r>
            <a:r>
              <a:rPr lang="en-US" altLang="ko-KR" b="1" dirty="0" err="1"/>
              <a:t>dibedakan</a:t>
            </a:r>
            <a:r>
              <a:rPr lang="en-US" altLang="ko-KR" b="1" dirty="0"/>
              <a:t> </a:t>
            </a:r>
            <a:r>
              <a:rPr lang="en-US" altLang="ko-KR" b="1" dirty="0" err="1"/>
              <a:t>menjadi</a:t>
            </a:r>
            <a:r>
              <a:rPr lang="en-US" altLang="ko-KR" b="1" dirty="0"/>
              <a:t> </a:t>
            </a:r>
            <a:r>
              <a:rPr lang="en-US" altLang="ko-KR" b="1" dirty="0" err="1"/>
              <a:t>beberapa</a:t>
            </a:r>
            <a:r>
              <a:rPr lang="en-US" altLang="ko-KR" b="1" dirty="0"/>
              <a:t> </a:t>
            </a:r>
            <a:r>
              <a:rPr lang="en-US" altLang="ko-KR" b="1" dirty="0" err="1"/>
              <a:t>jenis</a:t>
            </a:r>
            <a:r>
              <a:rPr lang="en-US" altLang="ko-KR" b="1" dirty="0"/>
              <a:t> </a:t>
            </a:r>
            <a:r>
              <a:rPr lang="en-US" altLang="ko-KR" b="1" dirty="0" err="1"/>
              <a:t>berdasarkan</a:t>
            </a:r>
            <a:r>
              <a:rPr lang="en-US" altLang="ko-KR" b="1" dirty="0"/>
              <a:t> </a:t>
            </a:r>
          </a:p>
          <a:p>
            <a:pPr lvl="0"/>
            <a:r>
              <a:rPr lang="en-US" altLang="ko-KR" b="1" dirty="0" err="1"/>
              <a:t>karakteristiknya</a:t>
            </a:r>
            <a:r>
              <a:rPr lang="en-US" altLang="ko-KR" b="1" dirty="0"/>
              <a:t> </a:t>
            </a:r>
            <a:r>
              <a:rPr lang="en-US" altLang="ko-KR" b="1" dirty="0" err="1"/>
              <a:t>yaitu</a:t>
            </a:r>
            <a:r>
              <a:rPr lang="en-US" altLang="ko-KR" b="1" dirty="0"/>
              <a:t> :</a:t>
            </a:r>
            <a:endParaRPr lang="en-US" altLang="ko-KR" b="1" dirty="0">
              <a:solidFill>
                <a:schemeClr val="tx1">
                  <a:lumMod val="75000"/>
                  <a:lumOff val="2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>
          <a:xfrm>
            <a:off x="467544" y="2276872"/>
            <a:ext cx="8229600" cy="4248472"/>
          </a:xfrm>
        </p:spPr>
        <p:txBody>
          <a:bodyPr/>
          <a:lstStyle/>
          <a:p>
            <a:pPr algn="just">
              <a:lnSpc>
                <a:spcPct val="150000"/>
              </a:lnSpc>
            </a:pPr>
            <a:r>
              <a:rPr lang="en-US" altLang="ko-KR" sz="2000" b="1" dirty="0"/>
              <a:t>Business to Business (B2B)</a:t>
            </a:r>
          </a:p>
          <a:p>
            <a:pPr algn="just">
              <a:lnSpc>
                <a:spcPct val="150000"/>
              </a:lnSpc>
            </a:pPr>
            <a:r>
              <a:rPr lang="en-US" altLang="ko-KR" sz="2000" dirty="0" err="1"/>
              <a:t>meliputi</a:t>
            </a:r>
            <a:r>
              <a:rPr lang="en-US" altLang="ko-KR" sz="2000" dirty="0"/>
              <a:t> </a:t>
            </a:r>
            <a:r>
              <a:rPr lang="en-US" altLang="ko-KR" sz="2000" dirty="0" err="1"/>
              <a:t>semua</a:t>
            </a:r>
            <a:r>
              <a:rPr lang="en-US" altLang="ko-KR" sz="2000" dirty="0"/>
              <a:t> </a:t>
            </a:r>
            <a:r>
              <a:rPr lang="en-US" altLang="ko-KR" sz="2000" dirty="0" err="1"/>
              <a:t>transaksi</a:t>
            </a:r>
            <a:r>
              <a:rPr lang="en-US" altLang="ko-KR" sz="2000" dirty="0"/>
              <a:t> </a:t>
            </a:r>
            <a:r>
              <a:rPr lang="en-US" altLang="ko-KR" sz="2000" dirty="0" err="1"/>
              <a:t>elektronik</a:t>
            </a:r>
            <a:r>
              <a:rPr lang="en-US" altLang="ko-KR" sz="2000" dirty="0"/>
              <a:t> </a:t>
            </a:r>
            <a:r>
              <a:rPr lang="en-US" altLang="ko-KR" sz="2000" dirty="0" err="1"/>
              <a:t>barang</a:t>
            </a:r>
            <a:r>
              <a:rPr lang="en-US" altLang="ko-KR" sz="2000" dirty="0"/>
              <a:t> </a:t>
            </a:r>
            <a:r>
              <a:rPr lang="en-US" altLang="ko-KR" sz="2000" dirty="0" err="1"/>
              <a:t>atau</a:t>
            </a:r>
            <a:r>
              <a:rPr lang="en-US" altLang="ko-KR" sz="2000" dirty="0"/>
              <a:t> </a:t>
            </a:r>
            <a:r>
              <a:rPr lang="en-US" altLang="ko-KR" sz="2000" dirty="0" err="1"/>
              <a:t>jasa</a:t>
            </a:r>
            <a:r>
              <a:rPr lang="en-US" altLang="ko-KR" sz="2000" dirty="0"/>
              <a:t> yang </a:t>
            </a:r>
            <a:r>
              <a:rPr lang="en-US" altLang="ko-KR" sz="2000" dirty="0" err="1"/>
              <a:t>dilakukan</a:t>
            </a:r>
            <a:r>
              <a:rPr lang="en-US" altLang="ko-KR" sz="2000" dirty="0"/>
              <a:t> </a:t>
            </a:r>
            <a:r>
              <a:rPr lang="en-US" altLang="ko-KR" sz="2000" dirty="0" err="1"/>
              <a:t>antar</a:t>
            </a:r>
            <a:r>
              <a:rPr lang="en-US" altLang="ko-KR" sz="2000" dirty="0"/>
              <a:t> </a:t>
            </a:r>
            <a:r>
              <a:rPr lang="en-US" altLang="ko-KR" sz="2000" dirty="0" err="1"/>
              <a:t>perusahaan</a:t>
            </a:r>
            <a:r>
              <a:rPr lang="en-US" altLang="ko-KR" sz="2000" dirty="0"/>
              <a:t>. </a:t>
            </a:r>
          </a:p>
          <a:p>
            <a:pPr algn="just">
              <a:lnSpc>
                <a:spcPct val="150000"/>
              </a:lnSpc>
            </a:pPr>
            <a:endParaRPr lang="en-US" altLang="ko-KR" sz="2000" dirty="0"/>
          </a:p>
          <a:p>
            <a:pPr algn="just">
              <a:lnSpc>
                <a:spcPct val="150000"/>
              </a:lnSpc>
            </a:pPr>
            <a:r>
              <a:rPr lang="en-US" altLang="ko-KR" sz="2000" b="1" dirty="0"/>
              <a:t>Business to Consumer (B2C)</a:t>
            </a:r>
          </a:p>
          <a:p>
            <a:pPr algn="just">
              <a:lnSpc>
                <a:spcPct val="150000"/>
              </a:lnSpc>
            </a:pPr>
            <a:r>
              <a:rPr lang="en-US" altLang="ko-KR" sz="2000" dirty="0" err="1"/>
              <a:t>jenis</a:t>
            </a:r>
            <a:r>
              <a:rPr lang="en-US" altLang="ko-KR" sz="2000" dirty="0"/>
              <a:t> e-commerce </a:t>
            </a:r>
            <a:r>
              <a:rPr lang="en-US" altLang="ko-KR" sz="2000" dirty="0" err="1"/>
              <a:t>antara</a:t>
            </a:r>
            <a:r>
              <a:rPr lang="en-US" altLang="ko-KR" sz="2000" dirty="0"/>
              <a:t> </a:t>
            </a:r>
            <a:r>
              <a:rPr lang="en-US" altLang="ko-KR" sz="2000" dirty="0" err="1"/>
              <a:t>perusahaan</a:t>
            </a:r>
            <a:r>
              <a:rPr lang="en-US" altLang="ko-KR" sz="2000" dirty="0"/>
              <a:t> dan </a:t>
            </a:r>
            <a:r>
              <a:rPr lang="en-US" altLang="ko-KR" sz="2000" dirty="0" err="1"/>
              <a:t>konsumen</a:t>
            </a:r>
            <a:r>
              <a:rPr lang="en-US" altLang="ko-KR" sz="2000" dirty="0"/>
              <a:t> </a:t>
            </a:r>
            <a:r>
              <a:rPr lang="en-US" altLang="ko-KR" sz="2000" dirty="0" err="1"/>
              <a:t>akhir</a:t>
            </a:r>
            <a:r>
              <a:rPr lang="en-US" altLang="ko-KR" sz="2000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284748034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67544" y="1124744"/>
            <a:ext cx="8219256" cy="936105"/>
          </a:xfrm>
        </p:spPr>
        <p:txBody>
          <a:bodyPr/>
          <a:lstStyle/>
          <a:p>
            <a:pPr lvl="0"/>
            <a:r>
              <a:rPr lang="en-US" altLang="ko-KR" b="1" dirty="0"/>
              <a:t>E-commerce </a:t>
            </a:r>
            <a:r>
              <a:rPr lang="en-US" altLang="ko-KR" b="1" dirty="0" err="1"/>
              <a:t>dibedakan</a:t>
            </a:r>
            <a:r>
              <a:rPr lang="en-US" altLang="ko-KR" b="1" dirty="0"/>
              <a:t> </a:t>
            </a:r>
            <a:r>
              <a:rPr lang="en-US" altLang="ko-KR" b="1" dirty="0" err="1"/>
              <a:t>menjadi</a:t>
            </a:r>
            <a:r>
              <a:rPr lang="en-US" altLang="ko-KR" b="1" dirty="0"/>
              <a:t> </a:t>
            </a:r>
            <a:r>
              <a:rPr lang="en-US" altLang="ko-KR" b="1" dirty="0" err="1"/>
              <a:t>beberapa</a:t>
            </a:r>
            <a:r>
              <a:rPr lang="en-US" altLang="ko-KR" b="1" dirty="0"/>
              <a:t> </a:t>
            </a:r>
            <a:r>
              <a:rPr lang="en-US" altLang="ko-KR" b="1" dirty="0" err="1"/>
              <a:t>jenis</a:t>
            </a:r>
            <a:r>
              <a:rPr lang="en-US" altLang="ko-KR" b="1" dirty="0"/>
              <a:t> </a:t>
            </a:r>
            <a:r>
              <a:rPr lang="en-US" altLang="ko-KR" b="1" dirty="0" err="1"/>
              <a:t>berdasarkan</a:t>
            </a:r>
            <a:r>
              <a:rPr lang="en-US" altLang="ko-KR" b="1" dirty="0"/>
              <a:t> </a:t>
            </a:r>
          </a:p>
          <a:p>
            <a:pPr lvl="0"/>
            <a:r>
              <a:rPr lang="en-US" altLang="ko-KR" b="1" dirty="0" err="1"/>
              <a:t>karakteristiknya</a:t>
            </a:r>
            <a:r>
              <a:rPr lang="en-US" altLang="ko-KR" b="1" dirty="0"/>
              <a:t> </a:t>
            </a:r>
            <a:r>
              <a:rPr lang="en-US" altLang="ko-KR" b="1" dirty="0" err="1"/>
              <a:t>yaitu</a:t>
            </a:r>
            <a:r>
              <a:rPr lang="en-US" altLang="ko-KR" b="1" dirty="0"/>
              <a:t> :</a:t>
            </a:r>
            <a:endParaRPr lang="en-US" altLang="ko-KR" b="1" dirty="0">
              <a:solidFill>
                <a:schemeClr val="tx1">
                  <a:lumMod val="75000"/>
                  <a:lumOff val="2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>
          <a:xfrm>
            <a:off x="467544" y="2276872"/>
            <a:ext cx="8229600" cy="4248472"/>
          </a:xfrm>
        </p:spPr>
        <p:txBody>
          <a:bodyPr/>
          <a:lstStyle/>
          <a:p>
            <a:pPr algn="just">
              <a:lnSpc>
                <a:spcPct val="150000"/>
              </a:lnSpc>
            </a:pPr>
            <a:r>
              <a:rPr lang="en-US" altLang="ko-KR" sz="2000" b="1" dirty="0"/>
              <a:t>Consumer to Consumer (C2C)</a:t>
            </a:r>
          </a:p>
          <a:p>
            <a:pPr algn="just">
              <a:lnSpc>
                <a:spcPct val="150000"/>
              </a:lnSpc>
            </a:pPr>
            <a:r>
              <a:rPr lang="en-US" altLang="ko-KR" sz="2000" dirty="0" err="1"/>
              <a:t>merupakan</a:t>
            </a:r>
            <a:r>
              <a:rPr lang="en-US" altLang="ko-KR" sz="2000" dirty="0"/>
              <a:t> </a:t>
            </a:r>
            <a:r>
              <a:rPr lang="en-US" altLang="ko-KR" sz="2000" dirty="0" err="1"/>
              <a:t>jenis</a:t>
            </a:r>
            <a:r>
              <a:rPr lang="en-US" altLang="ko-KR" sz="2000" dirty="0"/>
              <a:t> e-commerce yang </a:t>
            </a:r>
            <a:r>
              <a:rPr lang="en-US" altLang="ko-KR" sz="2000" dirty="0" err="1"/>
              <a:t>meliputi</a:t>
            </a:r>
            <a:r>
              <a:rPr lang="en-US" altLang="ko-KR" sz="2000" dirty="0"/>
              <a:t> </a:t>
            </a:r>
            <a:r>
              <a:rPr lang="en-US" altLang="ko-KR" sz="2000" dirty="0" err="1"/>
              <a:t>semua</a:t>
            </a:r>
            <a:r>
              <a:rPr lang="en-US" altLang="ko-KR" sz="2000" dirty="0"/>
              <a:t> </a:t>
            </a:r>
            <a:r>
              <a:rPr lang="en-US" altLang="ko-KR" sz="2000" dirty="0" err="1"/>
              <a:t>transaksi</a:t>
            </a:r>
            <a:r>
              <a:rPr lang="en-US" altLang="ko-KR" sz="2000" dirty="0"/>
              <a:t> </a:t>
            </a:r>
            <a:r>
              <a:rPr lang="en-US" altLang="ko-KR" sz="2000" dirty="0" err="1"/>
              <a:t>elektronik</a:t>
            </a:r>
            <a:r>
              <a:rPr lang="en-US" altLang="ko-KR" sz="2000" dirty="0"/>
              <a:t> </a:t>
            </a:r>
            <a:r>
              <a:rPr lang="en-US" altLang="ko-KR" sz="2000" dirty="0" err="1"/>
              <a:t>barang</a:t>
            </a:r>
            <a:r>
              <a:rPr lang="en-US" altLang="ko-KR" sz="2000" dirty="0"/>
              <a:t> </a:t>
            </a:r>
            <a:r>
              <a:rPr lang="en-US" altLang="ko-KR" sz="2000" dirty="0" err="1"/>
              <a:t>atau</a:t>
            </a:r>
            <a:r>
              <a:rPr lang="en-US" altLang="ko-KR" sz="2000" dirty="0"/>
              <a:t> </a:t>
            </a:r>
            <a:r>
              <a:rPr lang="en-US" altLang="ko-KR" sz="2000" dirty="0" err="1"/>
              <a:t>jasa</a:t>
            </a:r>
            <a:r>
              <a:rPr lang="en-US" altLang="ko-KR" sz="2000" dirty="0"/>
              <a:t> </a:t>
            </a:r>
            <a:r>
              <a:rPr lang="en-US" altLang="ko-KR" sz="2000" dirty="0" err="1"/>
              <a:t>antar</a:t>
            </a:r>
            <a:r>
              <a:rPr lang="en-US" altLang="ko-KR" sz="2000" dirty="0"/>
              <a:t> </a:t>
            </a:r>
            <a:r>
              <a:rPr lang="en-US" altLang="ko-KR" sz="2000" dirty="0" err="1"/>
              <a:t>konsumen</a:t>
            </a:r>
            <a:r>
              <a:rPr lang="en-US" altLang="ko-KR" sz="2000" dirty="0"/>
              <a:t>. </a:t>
            </a:r>
          </a:p>
          <a:p>
            <a:pPr algn="just">
              <a:lnSpc>
                <a:spcPct val="150000"/>
              </a:lnSpc>
            </a:pPr>
            <a:endParaRPr lang="en-US" altLang="ko-KR" sz="2000" dirty="0"/>
          </a:p>
          <a:p>
            <a:pPr algn="just">
              <a:lnSpc>
                <a:spcPct val="150000"/>
              </a:lnSpc>
            </a:pPr>
            <a:r>
              <a:rPr lang="en-US" altLang="ko-KR" sz="2000" b="1" dirty="0"/>
              <a:t>Consumer to Business (C2B)</a:t>
            </a:r>
          </a:p>
          <a:p>
            <a:pPr algn="just">
              <a:lnSpc>
                <a:spcPct val="150000"/>
              </a:lnSpc>
            </a:pPr>
            <a:r>
              <a:rPr lang="en-US" altLang="ko-KR" sz="2000" dirty="0" err="1"/>
              <a:t>jenis</a:t>
            </a:r>
            <a:r>
              <a:rPr lang="en-US" altLang="ko-KR" sz="2000" dirty="0"/>
              <a:t> e-commerce </a:t>
            </a:r>
            <a:r>
              <a:rPr lang="en-US" altLang="ko-KR" sz="2000" dirty="0" err="1"/>
              <a:t>dengan</a:t>
            </a:r>
            <a:r>
              <a:rPr lang="en-US" altLang="ko-KR" sz="2000" dirty="0"/>
              <a:t> </a:t>
            </a:r>
            <a:r>
              <a:rPr lang="en-US" altLang="ko-KR" sz="2000" dirty="0" err="1"/>
              <a:t>pembalikan</a:t>
            </a:r>
            <a:r>
              <a:rPr lang="en-US" altLang="ko-KR" sz="2000" dirty="0"/>
              <a:t> </a:t>
            </a:r>
            <a:r>
              <a:rPr lang="en-US" altLang="ko-KR" sz="2000" dirty="0" err="1"/>
              <a:t>utuh</a:t>
            </a:r>
            <a:r>
              <a:rPr lang="en-US" altLang="ko-KR" sz="2000" dirty="0"/>
              <a:t> </a:t>
            </a:r>
            <a:r>
              <a:rPr lang="en-US" altLang="ko-KR" sz="2000" dirty="0" err="1"/>
              <a:t>dari</a:t>
            </a:r>
            <a:r>
              <a:rPr lang="en-US" altLang="ko-KR" sz="2000" dirty="0"/>
              <a:t> </a:t>
            </a:r>
            <a:r>
              <a:rPr lang="en-US" altLang="ko-KR" sz="2000" dirty="0" err="1"/>
              <a:t>transaksi</a:t>
            </a:r>
            <a:r>
              <a:rPr lang="en-US" altLang="ko-KR" sz="2000" dirty="0"/>
              <a:t> </a:t>
            </a:r>
            <a:r>
              <a:rPr lang="en-US" altLang="ko-KR" sz="2000" dirty="0" err="1"/>
              <a:t>pertukaran</a:t>
            </a:r>
            <a:r>
              <a:rPr lang="en-US" altLang="ko-KR" sz="2000" dirty="0"/>
              <a:t> </a:t>
            </a:r>
            <a:r>
              <a:rPr lang="en-US" altLang="ko-KR" sz="2000" dirty="0" err="1"/>
              <a:t>atau</a:t>
            </a:r>
            <a:r>
              <a:rPr lang="en-US" altLang="ko-KR" sz="2000" dirty="0"/>
              <a:t> </a:t>
            </a:r>
            <a:r>
              <a:rPr lang="en-US" altLang="ko-KR" sz="2000" dirty="0" err="1"/>
              <a:t>jual</a:t>
            </a:r>
            <a:r>
              <a:rPr lang="en-US" altLang="ko-KR" sz="2000" dirty="0"/>
              <a:t> </a:t>
            </a:r>
            <a:r>
              <a:rPr lang="en-US" altLang="ko-KR" sz="2000" dirty="0" err="1"/>
              <a:t>beli</a:t>
            </a:r>
            <a:r>
              <a:rPr lang="en-US" altLang="ko-KR" sz="2000" dirty="0"/>
              <a:t> </a:t>
            </a:r>
            <a:r>
              <a:rPr lang="en-US" altLang="ko-KR" sz="2000" dirty="0" err="1"/>
              <a:t>barang</a:t>
            </a:r>
            <a:r>
              <a:rPr lang="en-US" altLang="ko-KR" sz="2000" dirty="0"/>
              <a:t> </a:t>
            </a:r>
            <a:r>
              <a:rPr lang="en-US" altLang="ko-KR" sz="2000" dirty="0" err="1"/>
              <a:t>secara</a:t>
            </a:r>
            <a:r>
              <a:rPr lang="en-US" altLang="ko-KR" sz="2000" dirty="0"/>
              <a:t> </a:t>
            </a:r>
            <a:r>
              <a:rPr lang="en-US" altLang="ko-KR" sz="2000" dirty="0" err="1"/>
              <a:t>tradisional</a:t>
            </a:r>
            <a:r>
              <a:rPr lang="en-US" altLang="ko-KR" sz="20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82660926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ko-KR" b="1" dirty="0" err="1"/>
              <a:t>Manfaat</a:t>
            </a:r>
            <a:r>
              <a:rPr lang="en-US" altLang="ko-KR" b="1" dirty="0"/>
              <a:t> E-Commerce </a:t>
            </a:r>
            <a:r>
              <a:rPr lang="en-US" altLang="ko-KR" b="1" dirty="0" err="1"/>
              <a:t>bagi</a:t>
            </a:r>
            <a:r>
              <a:rPr lang="en-US" altLang="ko-KR" b="1" dirty="0"/>
              <a:t> </a:t>
            </a:r>
            <a:r>
              <a:rPr lang="en-US" altLang="ko-KR" b="1" dirty="0" err="1"/>
              <a:t>Organisasi</a:t>
            </a:r>
            <a:endParaRPr lang="en-US" altLang="ko-KR" b="1" dirty="0">
              <a:solidFill>
                <a:schemeClr val="tx1">
                  <a:lumMod val="75000"/>
                  <a:lumOff val="2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>
          <a:xfrm>
            <a:off x="467544" y="2276872"/>
            <a:ext cx="8229600" cy="4248472"/>
          </a:xfrm>
        </p:spPr>
        <p:txBody>
          <a:bodyPr/>
          <a:lstStyle/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altLang="ko-KR" sz="2000" dirty="0"/>
              <a:t>Electronic commerce </a:t>
            </a:r>
            <a:r>
              <a:rPr lang="en-US" altLang="ko-KR" sz="2000" dirty="0" err="1"/>
              <a:t>memperluas</a:t>
            </a:r>
            <a:r>
              <a:rPr lang="en-US" altLang="ko-KR" sz="2000" dirty="0"/>
              <a:t> market place </a:t>
            </a:r>
            <a:r>
              <a:rPr lang="en-US" altLang="ko-KR" sz="2000" dirty="0" err="1"/>
              <a:t>hingga</a:t>
            </a:r>
            <a:r>
              <a:rPr lang="en-US" altLang="ko-KR" sz="2000" dirty="0"/>
              <a:t> </a:t>
            </a:r>
            <a:r>
              <a:rPr lang="en-US" altLang="ko-KR" sz="2000" dirty="0" err="1"/>
              <a:t>ke</a:t>
            </a:r>
            <a:r>
              <a:rPr lang="en-US" altLang="ko-KR" sz="2000" dirty="0"/>
              <a:t> pasar </a:t>
            </a:r>
            <a:r>
              <a:rPr lang="en-US" altLang="ko-KR" sz="2000" dirty="0" err="1"/>
              <a:t>nasional</a:t>
            </a:r>
            <a:r>
              <a:rPr lang="en-US" altLang="ko-KR" sz="2000" dirty="0"/>
              <a:t> dan </a:t>
            </a:r>
            <a:r>
              <a:rPr lang="en-US" altLang="ko-KR" sz="2000" dirty="0" err="1"/>
              <a:t>internasional</a:t>
            </a:r>
            <a:r>
              <a:rPr lang="en-US" altLang="ko-KR" sz="2000" dirty="0"/>
              <a:t> 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altLang="ko-KR" sz="2000" dirty="0"/>
              <a:t>Electronic commerce </a:t>
            </a:r>
            <a:r>
              <a:rPr lang="en-US" altLang="ko-KR" sz="2000" dirty="0" err="1"/>
              <a:t>menurunkan</a:t>
            </a:r>
            <a:r>
              <a:rPr lang="en-US" altLang="ko-KR" sz="2000" dirty="0"/>
              <a:t> </a:t>
            </a:r>
            <a:r>
              <a:rPr lang="en-US" altLang="ko-KR" sz="2000" dirty="0" err="1"/>
              <a:t>biaya</a:t>
            </a:r>
            <a:r>
              <a:rPr lang="en-US" altLang="ko-KR" sz="2000" dirty="0"/>
              <a:t> </a:t>
            </a:r>
            <a:r>
              <a:rPr lang="en-US" altLang="ko-KR" sz="2000" dirty="0" err="1"/>
              <a:t>pembuatan</a:t>
            </a:r>
            <a:r>
              <a:rPr lang="en-US" altLang="ko-KR" sz="2000" dirty="0"/>
              <a:t>, </a:t>
            </a:r>
            <a:r>
              <a:rPr lang="en-US" altLang="ko-KR" sz="2000" dirty="0" err="1"/>
              <a:t>pemrosesan</a:t>
            </a:r>
            <a:r>
              <a:rPr lang="en-US" altLang="ko-KR" sz="2000" dirty="0"/>
              <a:t>, </a:t>
            </a:r>
            <a:r>
              <a:rPr lang="en-US" altLang="ko-KR" sz="2000" dirty="0" err="1"/>
              <a:t>pendistribusian</a:t>
            </a:r>
            <a:r>
              <a:rPr lang="en-US" altLang="ko-KR" sz="2000" dirty="0"/>
              <a:t>, </a:t>
            </a:r>
            <a:r>
              <a:rPr lang="en-US" altLang="ko-KR" sz="2000" dirty="0" err="1"/>
              <a:t>penyimpanan</a:t>
            </a:r>
            <a:r>
              <a:rPr lang="en-US" altLang="ko-KR" sz="2000" dirty="0"/>
              <a:t> dan </a:t>
            </a:r>
            <a:r>
              <a:rPr lang="en-US" altLang="ko-KR" sz="2000" dirty="0" err="1"/>
              <a:t>pencarian</a:t>
            </a:r>
            <a:r>
              <a:rPr lang="en-US" altLang="ko-KR" sz="2000" dirty="0"/>
              <a:t> </a:t>
            </a:r>
            <a:r>
              <a:rPr lang="en-US" altLang="ko-KR" sz="2000" dirty="0" err="1"/>
              <a:t>informasi</a:t>
            </a:r>
            <a:r>
              <a:rPr lang="en-US" altLang="ko-KR" sz="2000" dirty="0"/>
              <a:t> yang </a:t>
            </a:r>
            <a:r>
              <a:rPr lang="en-US" altLang="ko-KR" sz="2000" dirty="0" err="1"/>
              <a:t>menggunakan</a:t>
            </a:r>
            <a:r>
              <a:rPr lang="en-US" altLang="ko-KR" sz="2000" dirty="0"/>
              <a:t> </a:t>
            </a:r>
            <a:r>
              <a:rPr lang="en-US" altLang="ko-KR" sz="2000" dirty="0" err="1"/>
              <a:t>kertas</a:t>
            </a:r>
            <a:endParaRPr lang="en-US" altLang="ko-KR" sz="2000" dirty="0"/>
          </a:p>
        </p:txBody>
      </p:sp>
    </p:spTree>
    <p:extLst>
      <p:ext uri="{BB962C8B-B14F-4D97-AF65-F5344CB8AC3E}">
        <p14:creationId xmlns:p14="http://schemas.microsoft.com/office/powerpoint/2010/main" val="395595213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ko-KR" b="1" dirty="0" err="1"/>
              <a:t>Manfaat</a:t>
            </a:r>
            <a:r>
              <a:rPr lang="en-US" altLang="ko-KR" b="1" dirty="0"/>
              <a:t> E-Commerce </a:t>
            </a:r>
            <a:r>
              <a:rPr lang="en-US" altLang="ko-KR" b="1" dirty="0" err="1"/>
              <a:t>bagi</a:t>
            </a:r>
            <a:r>
              <a:rPr lang="en-US" altLang="ko-KR" b="1" dirty="0"/>
              <a:t> </a:t>
            </a:r>
            <a:r>
              <a:rPr lang="en-US" altLang="ko-KR" b="1" dirty="0" err="1"/>
              <a:t>Organisasi</a:t>
            </a:r>
            <a:endParaRPr lang="en-US" altLang="ko-KR" b="1" dirty="0">
              <a:solidFill>
                <a:schemeClr val="tx1">
                  <a:lumMod val="75000"/>
                  <a:lumOff val="2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>
          <a:xfrm>
            <a:off x="467544" y="2276872"/>
            <a:ext cx="8229600" cy="4248472"/>
          </a:xfrm>
        </p:spPr>
        <p:txBody>
          <a:bodyPr/>
          <a:lstStyle/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altLang="ko-KR" sz="2000" dirty="0"/>
              <a:t>Electronic commerce </a:t>
            </a:r>
            <a:r>
              <a:rPr lang="en-US" altLang="ko-KR" sz="2000" dirty="0" err="1"/>
              <a:t>memungkinkan</a:t>
            </a:r>
            <a:r>
              <a:rPr lang="en-US" altLang="ko-KR" sz="2000" dirty="0"/>
              <a:t> </a:t>
            </a:r>
            <a:r>
              <a:rPr lang="en-US" altLang="ko-KR" sz="2000" dirty="0" err="1"/>
              <a:t>pengurangan</a:t>
            </a:r>
            <a:r>
              <a:rPr lang="en-US" altLang="ko-KR" sz="2000" dirty="0"/>
              <a:t> inventory dan over head </a:t>
            </a:r>
            <a:r>
              <a:rPr lang="en-US" altLang="ko-KR" sz="2000" dirty="0" err="1"/>
              <a:t>dengan</a:t>
            </a:r>
            <a:r>
              <a:rPr lang="en-US" altLang="ko-KR" sz="2000" dirty="0"/>
              <a:t> </a:t>
            </a:r>
            <a:r>
              <a:rPr lang="en-US" altLang="ko-KR" sz="2000" dirty="0" err="1"/>
              <a:t>menyederhanakan</a:t>
            </a:r>
            <a:r>
              <a:rPr lang="en-US" altLang="ko-KR" sz="2000" dirty="0"/>
              <a:t> supply chain management </a:t>
            </a:r>
            <a:r>
              <a:rPr lang="en-US" altLang="ko-KR" sz="2000" dirty="0" err="1"/>
              <a:t>tipe</a:t>
            </a:r>
            <a:r>
              <a:rPr lang="en-US" altLang="ko-KR" sz="2000" dirty="0"/>
              <a:t> “pull”. </a:t>
            </a:r>
            <a:r>
              <a:rPr lang="en-US" altLang="ko-KR" sz="2000" dirty="0" err="1"/>
              <a:t>Dalam</a:t>
            </a:r>
            <a:r>
              <a:rPr lang="en-US" altLang="ko-KR" sz="2000" dirty="0"/>
              <a:t> supply chain management </a:t>
            </a:r>
            <a:r>
              <a:rPr lang="en-US" altLang="ko-KR" sz="2000" dirty="0" err="1"/>
              <a:t>tipe</a:t>
            </a:r>
            <a:r>
              <a:rPr lang="en-US" altLang="ko-KR" sz="2000" dirty="0"/>
              <a:t> pull, proses </a:t>
            </a:r>
            <a:r>
              <a:rPr lang="en-US" altLang="ko-KR" sz="2000" dirty="0" err="1"/>
              <a:t>dimulai</a:t>
            </a:r>
            <a:r>
              <a:rPr lang="en-US" altLang="ko-KR" sz="2000" dirty="0"/>
              <a:t> </a:t>
            </a:r>
            <a:r>
              <a:rPr lang="en-US" altLang="ko-KR" sz="2000" dirty="0" err="1"/>
              <a:t>dari</a:t>
            </a:r>
            <a:r>
              <a:rPr lang="en-US" altLang="ko-KR" sz="2000" dirty="0"/>
              <a:t> </a:t>
            </a:r>
            <a:r>
              <a:rPr lang="en-US" altLang="ko-KR" sz="2000" dirty="0" err="1"/>
              <a:t>pesanan</a:t>
            </a:r>
            <a:r>
              <a:rPr lang="en-US" altLang="ko-KR" sz="2000" dirty="0"/>
              <a:t> </a:t>
            </a:r>
            <a:r>
              <a:rPr lang="en-US" altLang="ko-KR" sz="2000" dirty="0" err="1"/>
              <a:t>pelanggan</a:t>
            </a:r>
            <a:r>
              <a:rPr lang="en-US" altLang="ko-KR" sz="2000" dirty="0"/>
              <a:t> </a:t>
            </a:r>
            <a:r>
              <a:rPr lang="en-US" altLang="ko-KR" sz="2000" dirty="0" err="1"/>
              <a:t>serta</a:t>
            </a:r>
            <a:r>
              <a:rPr lang="en-US" altLang="ko-KR" sz="2000" dirty="0"/>
              <a:t> </a:t>
            </a:r>
            <a:r>
              <a:rPr lang="en-US" altLang="ko-KR" sz="2000" dirty="0" err="1"/>
              <a:t>digunakan</a:t>
            </a:r>
            <a:r>
              <a:rPr lang="en-US" altLang="ko-KR" sz="2000" dirty="0"/>
              <a:t> </a:t>
            </a:r>
            <a:r>
              <a:rPr lang="en-US" altLang="ko-KR" sz="2000" dirty="0" err="1"/>
              <a:t>manufakturing</a:t>
            </a:r>
            <a:r>
              <a:rPr lang="en-US" altLang="ko-KR" sz="2000" dirty="0"/>
              <a:t> just-in-time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altLang="ko-KR" sz="2000" dirty="0"/>
              <a:t>Electronic commerce </a:t>
            </a:r>
            <a:r>
              <a:rPr lang="en-US" altLang="ko-KR" sz="2000" dirty="0" err="1"/>
              <a:t>mengurangi</a:t>
            </a:r>
            <a:r>
              <a:rPr lang="en-US" altLang="ko-KR" sz="2000" dirty="0"/>
              <a:t> </a:t>
            </a:r>
            <a:r>
              <a:rPr lang="en-US" altLang="ko-KR" sz="2000" dirty="0" err="1"/>
              <a:t>waktu</a:t>
            </a:r>
            <a:r>
              <a:rPr lang="en-US" altLang="ko-KR" sz="2000" dirty="0"/>
              <a:t> </a:t>
            </a:r>
            <a:r>
              <a:rPr lang="en-US" altLang="ko-KR" sz="2000" dirty="0" err="1"/>
              <a:t>antara</a:t>
            </a:r>
            <a:r>
              <a:rPr lang="en-US" altLang="ko-KR" sz="2000" dirty="0"/>
              <a:t> outlay modal dan </a:t>
            </a:r>
            <a:r>
              <a:rPr lang="en-US" altLang="ko-KR" sz="2000" dirty="0" err="1"/>
              <a:t>penerimaan</a:t>
            </a:r>
            <a:r>
              <a:rPr lang="en-US" altLang="ko-KR" sz="2000" dirty="0"/>
              <a:t> </a:t>
            </a:r>
            <a:r>
              <a:rPr lang="en-US" altLang="ko-KR" sz="2000" dirty="0" err="1"/>
              <a:t>produk</a:t>
            </a:r>
            <a:r>
              <a:rPr lang="en-US" altLang="ko-KR" sz="2000" dirty="0"/>
              <a:t> dan </a:t>
            </a:r>
            <a:r>
              <a:rPr lang="en-US" altLang="ko-KR" sz="2000" dirty="0" err="1"/>
              <a:t>jasa</a:t>
            </a:r>
            <a:r>
              <a:rPr lang="en-US" altLang="ko-KR" sz="20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6456596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ko-KR" b="1" dirty="0" err="1"/>
              <a:t>Manfaat</a:t>
            </a:r>
            <a:r>
              <a:rPr lang="en-US" altLang="ko-KR" b="1" dirty="0"/>
              <a:t> E-Commerce </a:t>
            </a:r>
            <a:r>
              <a:rPr lang="en-US" altLang="ko-KR" b="1" dirty="0" err="1"/>
              <a:t>bagi</a:t>
            </a:r>
            <a:r>
              <a:rPr lang="en-US" altLang="ko-KR" b="1" dirty="0"/>
              <a:t> </a:t>
            </a:r>
            <a:r>
              <a:rPr lang="en-US" altLang="ko-KR" b="1" dirty="0" err="1"/>
              <a:t>Organisasi</a:t>
            </a:r>
            <a:endParaRPr lang="en-US" altLang="ko-KR" b="1" dirty="0">
              <a:solidFill>
                <a:schemeClr val="tx1">
                  <a:lumMod val="75000"/>
                  <a:lumOff val="2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>
          <a:xfrm>
            <a:off x="467544" y="2276872"/>
            <a:ext cx="8229600" cy="4248472"/>
          </a:xfrm>
        </p:spPr>
        <p:txBody>
          <a:bodyPr/>
          <a:lstStyle/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altLang="ko-KR" sz="2000" dirty="0"/>
              <a:t>Electronic commerce </a:t>
            </a:r>
            <a:r>
              <a:rPr lang="en-US" altLang="ko-KR" sz="2000" dirty="0" err="1"/>
              <a:t>mendukung</a:t>
            </a:r>
            <a:r>
              <a:rPr lang="en-US" altLang="ko-KR" sz="2000" dirty="0"/>
              <a:t> </a:t>
            </a:r>
            <a:r>
              <a:rPr lang="en-US" altLang="ko-KR" sz="2000" dirty="0" err="1"/>
              <a:t>upaya-upaya</a:t>
            </a:r>
            <a:r>
              <a:rPr lang="en-US" altLang="ko-KR" sz="2000" dirty="0"/>
              <a:t> business process reengineering 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altLang="ko-KR" sz="2000" dirty="0"/>
              <a:t>Electronic commerce </a:t>
            </a:r>
            <a:r>
              <a:rPr lang="en-US" altLang="ko-KR" sz="2000" dirty="0" err="1"/>
              <a:t>memperkecil</a:t>
            </a:r>
            <a:r>
              <a:rPr lang="en-US" altLang="ko-KR" sz="2000" dirty="0"/>
              <a:t> </a:t>
            </a:r>
            <a:r>
              <a:rPr lang="en-US" altLang="ko-KR" sz="2000" dirty="0" err="1"/>
              <a:t>biaya</a:t>
            </a:r>
            <a:r>
              <a:rPr lang="en-US" altLang="ko-KR" sz="2000" dirty="0"/>
              <a:t> </a:t>
            </a:r>
            <a:r>
              <a:rPr lang="en-US" altLang="ko-KR" sz="2000" dirty="0" err="1"/>
              <a:t>telekomunikasi</a:t>
            </a:r>
            <a:r>
              <a:rPr lang="en-US" altLang="ko-KR" sz="2000" dirty="0"/>
              <a:t> internet </a:t>
            </a:r>
            <a:r>
              <a:rPr lang="en-US" altLang="ko-KR" sz="2000" dirty="0" err="1"/>
              <a:t>lebih</a:t>
            </a:r>
            <a:r>
              <a:rPr lang="en-US" altLang="ko-KR" sz="2000" dirty="0"/>
              <a:t> </a:t>
            </a:r>
            <a:r>
              <a:rPr lang="en-US" altLang="ko-KR" sz="2000" dirty="0" err="1"/>
              <a:t>murah</a:t>
            </a:r>
            <a:r>
              <a:rPr lang="en-US" altLang="ko-KR" sz="2000" dirty="0"/>
              <a:t> </a:t>
            </a:r>
            <a:r>
              <a:rPr lang="en-US" altLang="ko-KR" sz="2000" dirty="0" err="1"/>
              <a:t>dibanding</a:t>
            </a:r>
            <a:r>
              <a:rPr lang="en-US" altLang="ko-KR" sz="2000" dirty="0"/>
              <a:t> VAN</a:t>
            </a:r>
          </a:p>
        </p:txBody>
      </p:sp>
    </p:spTree>
    <p:extLst>
      <p:ext uri="{BB962C8B-B14F-4D97-AF65-F5344CB8AC3E}">
        <p14:creationId xmlns:p14="http://schemas.microsoft.com/office/powerpoint/2010/main" val="133388383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ko-KR" b="1" dirty="0" err="1"/>
              <a:t>Manfaat</a:t>
            </a:r>
            <a:r>
              <a:rPr lang="en-US" altLang="ko-KR" b="1" dirty="0"/>
              <a:t> E-Commerce </a:t>
            </a:r>
            <a:r>
              <a:rPr lang="en-US" altLang="ko-KR" b="1" dirty="0" err="1"/>
              <a:t>bagi</a:t>
            </a:r>
            <a:r>
              <a:rPr lang="en-US" altLang="ko-KR" b="1" dirty="0"/>
              <a:t> </a:t>
            </a:r>
            <a:r>
              <a:rPr lang="en-US" altLang="ko-KR" b="1" dirty="0" err="1"/>
              <a:t>Konsumen</a:t>
            </a:r>
            <a:endParaRPr lang="en-US" altLang="ko-KR" b="1" dirty="0">
              <a:solidFill>
                <a:schemeClr val="tx1">
                  <a:lumMod val="75000"/>
                  <a:lumOff val="2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>
          <a:xfrm>
            <a:off x="467544" y="2276872"/>
            <a:ext cx="8229600" cy="4248472"/>
          </a:xfrm>
        </p:spPr>
        <p:txBody>
          <a:bodyPr/>
          <a:lstStyle/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altLang="ko-KR" sz="2000" dirty="0"/>
              <a:t>Electronic commerce </a:t>
            </a:r>
            <a:r>
              <a:rPr lang="en-US" altLang="ko-KR" sz="2000" dirty="0" err="1"/>
              <a:t>memungkinkan</a:t>
            </a:r>
            <a:r>
              <a:rPr lang="en-US" altLang="ko-KR" sz="2000" dirty="0"/>
              <a:t> </a:t>
            </a:r>
            <a:r>
              <a:rPr lang="en-US" altLang="ko-KR" sz="2000" dirty="0" err="1"/>
              <a:t>pelanggan</a:t>
            </a:r>
            <a:r>
              <a:rPr lang="en-US" altLang="ko-KR" sz="2000" dirty="0"/>
              <a:t> </a:t>
            </a:r>
            <a:r>
              <a:rPr lang="en-US" altLang="ko-KR" sz="2000" dirty="0" err="1"/>
              <a:t>untuk</a:t>
            </a:r>
            <a:r>
              <a:rPr lang="en-US" altLang="ko-KR" sz="2000" dirty="0"/>
              <a:t> </a:t>
            </a:r>
            <a:r>
              <a:rPr lang="en-US" altLang="ko-KR" sz="2000" dirty="0" err="1"/>
              <a:t>berbelanja</a:t>
            </a:r>
            <a:r>
              <a:rPr lang="en-US" altLang="ko-KR" sz="2000" dirty="0"/>
              <a:t> </a:t>
            </a:r>
            <a:r>
              <a:rPr lang="en-US" altLang="ko-KR" sz="2000" dirty="0" err="1"/>
              <a:t>atau</a:t>
            </a:r>
            <a:r>
              <a:rPr lang="en-US" altLang="ko-KR" sz="2000" dirty="0"/>
              <a:t> </a:t>
            </a:r>
            <a:r>
              <a:rPr lang="en-US" altLang="ko-KR" sz="2000" dirty="0" err="1"/>
              <a:t>melakukan</a:t>
            </a:r>
            <a:r>
              <a:rPr lang="en-US" altLang="ko-KR" sz="2000" dirty="0"/>
              <a:t> </a:t>
            </a:r>
            <a:r>
              <a:rPr lang="en-US" altLang="ko-KR" sz="2000" dirty="0" err="1"/>
              <a:t>transaksi</a:t>
            </a:r>
            <a:r>
              <a:rPr lang="en-US" altLang="ko-KR" sz="2000" dirty="0"/>
              <a:t> lain </a:t>
            </a:r>
            <a:r>
              <a:rPr lang="en-US" altLang="ko-KR" sz="2000" dirty="0" err="1"/>
              <a:t>selama</a:t>
            </a:r>
            <a:r>
              <a:rPr lang="en-US" altLang="ko-KR" sz="2000" dirty="0"/>
              <a:t> 24 jam </a:t>
            </a:r>
            <a:r>
              <a:rPr lang="en-US" altLang="ko-KR" sz="2000" dirty="0" err="1"/>
              <a:t>sehari</a:t>
            </a:r>
            <a:r>
              <a:rPr lang="en-US" altLang="ko-KR" sz="2000" dirty="0"/>
              <a:t> </a:t>
            </a:r>
            <a:r>
              <a:rPr lang="en-US" altLang="ko-KR" sz="2000" dirty="0" err="1"/>
              <a:t>sepanjang</a:t>
            </a:r>
            <a:r>
              <a:rPr lang="en-US" altLang="ko-KR" sz="2000" dirty="0"/>
              <a:t> </a:t>
            </a:r>
            <a:r>
              <a:rPr lang="en-US" altLang="ko-KR" sz="2000" dirty="0" err="1"/>
              <a:t>tahun</a:t>
            </a:r>
            <a:r>
              <a:rPr lang="en-US" altLang="ko-KR" sz="2000" dirty="0"/>
              <a:t> </a:t>
            </a:r>
            <a:r>
              <a:rPr lang="en-US" altLang="ko-KR" sz="2000" dirty="0" err="1"/>
              <a:t>dari</a:t>
            </a:r>
            <a:r>
              <a:rPr lang="en-US" altLang="ko-KR" sz="2000" dirty="0"/>
              <a:t> </a:t>
            </a:r>
            <a:r>
              <a:rPr lang="en-US" altLang="ko-KR" sz="2000" dirty="0" err="1"/>
              <a:t>hampir</a:t>
            </a:r>
            <a:r>
              <a:rPr lang="en-US" altLang="ko-KR" sz="2000" dirty="0"/>
              <a:t> </a:t>
            </a:r>
            <a:r>
              <a:rPr lang="en-US" altLang="ko-KR" sz="2000" dirty="0" err="1"/>
              <a:t>setiap</a:t>
            </a:r>
            <a:r>
              <a:rPr lang="en-US" altLang="ko-KR" sz="2000" dirty="0"/>
              <a:t> </a:t>
            </a:r>
            <a:r>
              <a:rPr lang="en-US" altLang="ko-KR" sz="2000" dirty="0" err="1"/>
              <a:t>lokasi</a:t>
            </a:r>
            <a:r>
              <a:rPr lang="en-US" altLang="ko-KR" sz="2000" dirty="0"/>
              <a:t>. 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altLang="ko-KR" sz="2000" dirty="0"/>
              <a:t>Electronic commerce </a:t>
            </a:r>
            <a:r>
              <a:rPr lang="en-US" altLang="ko-KR" sz="2000" dirty="0" err="1"/>
              <a:t>memberikan</a:t>
            </a:r>
            <a:r>
              <a:rPr lang="en-US" altLang="ko-KR" sz="2000" dirty="0"/>
              <a:t> </a:t>
            </a:r>
            <a:r>
              <a:rPr lang="en-US" altLang="ko-KR" sz="2000" dirty="0" err="1"/>
              <a:t>lebih</a:t>
            </a:r>
            <a:r>
              <a:rPr lang="en-US" altLang="ko-KR" sz="2000" dirty="0"/>
              <a:t> </a:t>
            </a:r>
            <a:r>
              <a:rPr lang="en-US" altLang="ko-KR" sz="2000" dirty="0" err="1"/>
              <a:t>banyak</a:t>
            </a:r>
            <a:r>
              <a:rPr lang="en-US" altLang="ko-KR" sz="2000" dirty="0"/>
              <a:t> </a:t>
            </a:r>
            <a:r>
              <a:rPr lang="en-US" altLang="ko-KR" sz="2000" dirty="0" err="1"/>
              <a:t>pilihan</a:t>
            </a:r>
            <a:r>
              <a:rPr lang="en-US" altLang="ko-KR" sz="2000" dirty="0"/>
              <a:t> </a:t>
            </a:r>
            <a:r>
              <a:rPr lang="en-US" altLang="ko-KR" sz="2000" dirty="0" err="1"/>
              <a:t>kepada</a:t>
            </a:r>
            <a:r>
              <a:rPr lang="en-US" altLang="ko-KR" sz="2000" dirty="0"/>
              <a:t> </a:t>
            </a:r>
            <a:r>
              <a:rPr lang="en-US" altLang="ko-KR" sz="2000" dirty="0" err="1"/>
              <a:t>pelanggan</a:t>
            </a:r>
            <a:r>
              <a:rPr lang="en-US" altLang="ko-KR" sz="2000" dirty="0"/>
              <a:t> 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altLang="ko-KR" sz="2000" dirty="0"/>
              <a:t>Electronic commerce </a:t>
            </a:r>
            <a:r>
              <a:rPr lang="en-US" altLang="ko-KR" sz="2000" dirty="0" err="1"/>
              <a:t>menyediakan</a:t>
            </a:r>
            <a:r>
              <a:rPr lang="en-US" altLang="ko-KR" sz="2000" dirty="0"/>
              <a:t> </a:t>
            </a:r>
            <a:r>
              <a:rPr lang="en-US" altLang="ko-KR" sz="2000" dirty="0" err="1"/>
              <a:t>produk</a:t>
            </a:r>
            <a:r>
              <a:rPr lang="en-US" altLang="ko-KR" sz="2000" dirty="0"/>
              <a:t> dan </a:t>
            </a:r>
            <a:r>
              <a:rPr lang="en-US" altLang="ko-KR" sz="2000" dirty="0" err="1"/>
              <a:t>jasa</a:t>
            </a:r>
            <a:r>
              <a:rPr lang="en-US" altLang="ko-KR" sz="2000" dirty="0"/>
              <a:t> yang </a:t>
            </a:r>
            <a:r>
              <a:rPr lang="en-US" altLang="ko-KR" sz="2000" dirty="0" err="1"/>
              <a:t>tidak</a:t>
            </a:r>
            <a:r>
              <a:rPr lang="en-US" altLang="ko-KR" sz="2000" dirty="0"/>
              <a:t> mahal </a:t>
            </a:r>
            <a:r>
              <a:rPr lang="en-US" altLang="ko-KR" sz="2000" dirty="0" err="1"/>
              <a:t>kepada</a:t>
            </a:r>
            <a:r>
              <a:rPr lang="en-US" altLang="ko-KR" sz="2000" dirty="0"/>
              <a:t> </a:t>
            </a:r>
            <a:r>
              <a:rPr lang="en-US" altLang="ko-KR" sz="2000" dirty="0" err="1"/>
              <a:t>pelanggan</a:t>
            </a:r>
            <a:r>
              <a:rPr lang="en-US" altLang="ko-KR" sz="2000" dirty="0"/>
              <a:t> </a:t>
            </a:r>
            <a:r>
              <a:rPr lang="en-US" altLang="ko-KR" sz="2000" dirty="0" err="1"/>
              <a:t>dengan</a:t>
            </a:r>
            <a:r>
              <a:rPr lang="en-US" altLang="ko-KR" sz="2000" dirty="0"/>
              <a:t> </a:t>
            </a:r>
            <a:r>
              <a:rPr lang="en-US" altLang="ko-KR" sz="2000" dirty="0" err="1"/>
              <a:t>cara</a:t>
            </a:r>
            <a:r>
              <a:rPr lang="en-US" altLang="ko-KR" sz="2000" dirty="0"/>
              <a:t> </a:t>
            </a:r>
            <a:r>
              <a:rPr lang="en-US" altLang="ko-KR" sz="2000" dirty="0" err="1"/>
              <a:t>mengunjungi</a:t>
            </a:r>
            <a:r>
              <a:rPr lang="en-US" altLang="ko-KR" sz="2000" dirty="0"/>
              <a:t> </a:t>
            </a:r>
            <a:r>
              <a:rPr lang="en-US" altLang="ko-KR" sz="2000" dirty="0" err="1"/>
              <a:t>banyak</a:t>
            </a:r>
            <a:r>
              <a:rPr lang="en-US" altLang="ko-KR" sz="2000" dirty="0"/>
              <a:t> </a:t>
            </a:r>
            <a:r>
              <a:rPr lang="en-US" altLang="ko-KR" sz="2000" dirty="0" err="1"/>
              <a:t>tempat</a:t>
            </a:r>
            <a:r>
              <a:rPr lang="en-US" altLang="ko-KR" sz="2000" dirty="0"/>
              <a:t> dan </a:t>
            </a:r>
            <a:r>
              <a:rPr lang="en-US" altLang="ko-KR" sz="2000" dirty="0" err="1"/>
              <a:t>melakukan</a:t>
            </a:r>
            <a:r>
              <a:rPr lang="en-US" altLang="ko-KR" sz="2000" dirty="0"/>
              <a:t> </a:t>
            </a:r>
            <a:r>
              <a:rPr lang="en-US" altLang="ko-KR" sz="2000" dirty="0" err="1"/>
              <a:t>perbandingan</a:t>
            </a:r>
            <a:r>
              <a:rPr lang="en-US" altLang="ko-KR" sz="2000" dirty="0"/>
              <a:t> </a:t>
            </a:r>
            <a:r>
              <a:rPr lang="en-US" altLang="ko-KR" sz="2000" dirty="0" err="1"/>
              <a:t>secara</a:t>
            </a:r>
            <a:r>
              <a:rPr lang="en-US" altLang="ko-KR" sz="2000" dirty="0"/>
              <a:t> </a:t>
            </a:r>
            <a:r>
              <a:rPr lang="en-US" altLang="ko-KR" sz="2000" dirty="0" err="1"/>
              <a:t>cepat</a:t>
            </a:r>
            <a:r>
              <a:rPr lang="en-US" altLang="ko-KR" sz="2000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300434895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ko-KR" b="1" dirty="0" err="1"/>
              <a:t>Manfaat</a:t>
            </a:r>
            <a:r>
              <a:rPr lang="en-US" altLang="ko-KR" b="1" dirty="0"/>
              <a:t> E-Commerce </a:t>
            </a:r>
            <a:r>
              <a:rPr lang="en-US" altLang="ko-KR" b="1" dirty="0" err="1"/>
              <a:t>bagi</a:t>
            </a:r>
            <a:r>
              <a:rPr lang="en-US" altLang="ko-KR" b="1" dirty="0"/>
              <a:t> </a:t>
            </a:r>
            <a:r>
              <a:rPr lang="en-US" altLang="ko-KR" b="1" dirty="0" err="1"/>
              <a:t>Konsumen</a:t>
            </a:r>
            <a:endParaRPr lang="en-US" altLang="ko-KR" b="1" dirty="0">
              <a:solidFill>
                <a:schemeClr val="tx1">
                  <a:lumMod val="75000"/>
                  <a:lumOff val="2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>
          <a:xfrm>
            <a:off x="467544" y="2276872"/>
            <a:ext cx="8229600" cy="4248472"/>
          </a:xfrm>
        </p:spPr>
        <p:txBody>
          <a:bodyPr/>
          <a:lstStyle/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altLang="ko-KR" sz="2000" dirty="0" err="1"/>
              <a:t>Dalam</a:t>
            </a:r>
            <a:r>
              <a:rPr lang="en-US" altLang="ko-KR" sz="2000" dirty="0"/>
              <a:t> </a:t>
            </a:r>
            <a:r>
              <a:rPr lang="en-US" altLang="ko-KR" sz="2000" dirty="0" err="1"/>
              <a:t>beberapa</a:t>
            </a:r>
            <a:r>
              <a:rPr lang="en-US" altLang="ko-KR" sz="2000" dirty="0"/>
              <a:t> </a:t>
            </a:r>
            <a:r>
              <a:rPr lang="en-US" altLang="ko-KR" sz="2000" dirty="0" err="1"/>
              <a:t>kasus</a:t>
            </a:r>
            <a:r>
              <a:rPr lang="en-US" altLang="ko-KR" sz="2000" dirty="0"/>
              <a:t> Electronic commerce </a:t>
            </a:r>
            <a:r>
              <a:rPr lang="en-US" altLang="ko-KR" sz="2000" dirty="0" err="1"/>
              <a:t>menyediakan</a:t>
            </a:r>
            <a:r>
              <a:rPr lang="en-US" altLang="ko-KR" sz="2000" dirty="0"/>
              <a:t> </a:t>
            </a:r>
            <a:r>
              <a:rPr lang="en-US" altLang="ko-KR" sz="2000" dirty="0" err="1"/>
              <a:t>pengiriman</a:t>
            </a:r>
            <a:r>
              <a:rPr lang="en-US" altLang="ko-KR" sz="2000" dirty="0"/>
              <a:t> </a:t>
            </a:r>
            <a:r>
              <a:rPr lang="en-US" altLang="ko-KR" sz="2000" dirty="0" err="1"/>
              <a:t>menjadi</a:t>
            </a:r>
            <a:r>
              <a:rPr lang="en-US" altLang="ko-KR" sz="2000" dirty="0"/>
              <a:t> </a:t>
            </a:r>
            <a:r>
              <a:rPr lang="en-US" altLang="ko-KR" sz="2000" dirty="0" err="1"/>
              <a:t>sangat</a:t>
            </a:r>
            <a:r>
              <a:rPr lang="en-US" altLang="ko-KR" sz="2000" dirty="0"/>
              <a:t> </a:t>
            </a:r>
            <a:r>
              <a:rPr lang="en-US" altLang="ko-KR" sz="2000" dirty="0" err="1"/>
              <a:t>cepat</a:t>
            </a:r>
            <a:r>
              <a:rPr lang="en-US" altLang="ko-KR" sz="2000" dirty="0"/>
              <a:t>. 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altLang="ko-KR" sz="2000" dirty="0" err="1"/>
              <a:t>Pelanggan</a:t>
            </a:r>
            <a:r>
              <a:rPr lang="en-US" altLang="ko-KR" sz="2000" dirty="0"/>
              <a:t> </a:t>
            </a:r>
            <a:r>
              <a:rPr lang="en-US" altLang="ko-KR" sz="2000" dirty="0" err="1"/>
              <a:t>bisa</a:t>
            </a:r>
            <a:r>
              <a:rPr lang="en-US" altLang="ko-KR" sz="2000" dirty="0"/>
              <a:t> </a:t>
            </a:r>
            <a:r>
              <a:rPr lang="en-US" altLang="ko-KR" sz="2000" dirty="0" err="1"/>
              <a:t>menerima</a:t>
            </a:r>
            <a:r>
              <a:rPr lang="en-US" altLang="ko-KR" sz="2000" dirty="0"/>
              <a:t> </a:t>
            </a:r>
            <a:r>
              <a:rPr lang="en-US" altLang="ko-KR" sz="2000" dirty="0" err="1"/>
              <a:t>infomasi</a:t>
            </a:r>
            <a:r>
              <a:rPr lang="en-US" altLang="ko-KR" sz="2000" dirty="0"/>
              <a:t> yang </a:t>
            </a:r>
            <a:r>
              <a:rPr lang="en-US" altLang="ko-KR" sz="2000" dirty="0" err="1"/>
              <a:t>relevan</a:t>
            </a:r>
            <a:r>
              <a:rPr lang="en-US" altLang="ko-KR" sz="2000" dirty="0"/>
              <a:t> </a:t>
            </a:r>
            <a:r>
              <a:rPr lang="en-US" altLang="ko-KR" sz="2000" dirty="0" err="1"/>
              <a:t>secara</a:t>
            </a:r>
            <a:r>
              <a:rPr lang="en-US" altLang="ko-KR" sz="2000" dirty="0"/>
              <a:t> detail </a:t>
            </a:r>
            <a:r>
              <a:rPr lang="en-US" altLang="ko-KR" sz="2000" dirty="0" err="1"/>
              <a:t>dalam</a:t>
            </a:r>
            <a:r>
              <a:rPr lang="en-US" altLang="ko-KR" sz="2000" dirty="0"/>
              <a:t> </a:t>
            </a:r>
            <a:r>
              <a:rPr lang="en-US" altLang="ko-KR" sz="2000" dirty="0" err="1"/>
              <a:t>perhitungan</a:t>
            </a:r>
            <a:r>
              <a:rPr lang="en-US" altLang="ko-KR" sz="2000" dirty="0"/>
              <a:t> </a:t>
            </a:r>
            <a:r>
              <a:rPr lang="en-US" altLang="ko-KR" sz="2000" dirty="0" err="1"/>
              <a:t>detik</a:t>
            </a:r>
            <a:r>
              <a:rPr lang="en-US" altLang="ko-KR" sz="2000" dirty="0"/>
              <a:t>, </a:t>
            </a:r>
            <a:r>
              <a:rPr lang="en-US" altLang="ko-KR" sz="2000" dirty="0" err="1"/>
              <a:t>bukan</a:t>
            </a:r>
            <a:r>
              <a:rPr lang="en-US" altLang="ko-KR" sz="2000" dirty="0"/>
              <a:t> </a:t>
            </a:r>
            <a:r>
              <a:rPr lang="en-US" altLang="ko-KR" sz="2000" dirty="0" err="1"/>
              <a:t>lagi</a:t>
            </a:r>
            <a:r>
              <a:rPr lang="en-US" altLang="ko-KR" sz="2000" dirty="0"/>
              <a:t> </a:t>
            </a:r>
            <a:r>
              <a:rPr lang="en-US" altLang="ko-KR" sz="2000" dirty="0" err="1"/>
              <a:t>hari</a:t>
            </a:r>
            <a:r>
              <a:rPr lang="en-US" altLang="ko-KR" sz="2000" dirty="0"/>
              <a:t> </a:t>
            </a:r>
            <a:r>
              <a:rPr lang="en-US" altLang="ko-KR" sz="2000" dirty="0" err="1"/>
              <a:t>atau</a:t>
            </a:r>
            <a:r>
              <a:rPr lang="en-US" altLang="ko-KR" sz="2000" dirty="0"/>
              <a:t> </a:t>
            </a:r>
            <a:r>
              <a:rPr lang="en-US" altLang="ko-KR" sz="2000" dirty="0" err="1"/>
              <a:t>minggu</a:t>
            </a:r>
            <a:r>
              <a:rPr lang="en-US" altLang="ko-KR" sz="2000" dirty="0"/>
              <a:t>.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altLang="ko-KR" sz="2000" dirty="0"/>
              <a:t>Electronic commerce </a:t>
            </a:r>
            <a:r>
              <a:rPr lang="en-US" altLang="ko-KR" sz="2000" dirty="0" err="1"/>
              <a:t>memungkinkan</a:t>
            </a:r>
            <a:r>
              <a:rPr lang="en-US" altLang="ko-KR" sz="2000" dirty="0"/>
              <a:t> </a:t>
            </a:r>
            <a:r>
              <a:rPr lang="en-US" altLang="ko-KR" sz="2000" dirty="0" err="1"/>
              <a:t>partisipasi</a:t>
            </a:r>
            <a:r>
              <a:rPr lang="en-US" altLang="ko-KR" sz="2000" dirty="0"/>
              <a:t> </a:t>
            </a:r>
            <a:r>
              <a:rPr lang="en-US" altLang="ko-KR" sz="2000" dirty="0" err="1"/>
              <a:t>dalam</a:t>
            </a:r>
            <a:r>
              <a:rPr lang="en-US" altLang="ko-KR" sz="2000" dirty="0"/>
              <a:t> </a:t>
            </a:r>
            <a:r>
              <a:rPr lang="en-US" altLang="ko-KR" sz="2000" dirty="0" err="1"/>
              <a:t>pelelangan</a:t>
            </a:r>
            <a:r>
              <a:rPr lang="en-US" altLang="ko-KR" sz="2000" dirty="0"/>
              <a:t> </a:t>
            </a:r>
            <a:r>
              <a:rPr lang="en-US" altLang="ko-KR" sz="2000" dirty="0" err="1"/>
              <a:t>maya</a:t>
            </a:r>
            <a:r>
              <a:rPr lang="en-US" altLang="ko-KR" sz="2000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329766432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ko-KR" b="1" dirty="0" err="1"/>
              <a:t>Manfaat</a:t>
            </a:r>
            <a:r>
              <a:rPr lang="en-US" altLang="ko-KR" b="1" dirty="0"/>
              <a:t> E-Commerce </a:t>
            </a:r>
            <a:r>
              <a:rPr lang="en-US" altLang="ko-KR" b="1" dirty="0" err="1"/>
              <a:t>bagi</a:t>
            </a:r>
            <a:r>
              <a:rPr lang="en-US" altLang="ko-KR" b="1" dirty="0"/>
              <a:t> </a:t>
            </a:r>
            <a:r>
              <a:rPr lang="en-US" altLang="ko-KR" b="1" dirty="0" err="1"/>
              <a:t>Konsumen</a:t>
            </a:r>
            <a:endParaRPr lang="en-US" altLang="ko-KR" b="1" dirty="0">
              <a:solidFill>
                <a:schemeClr val="tx1">
                  <a:lumMod val="75000"/>
                  <a:lumOff val="2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>
          <a:xfrm>
            <a:off x="467544" y="2276872"/>
            <a:ext cx="8229600" cy="4248472"/>
          </a:xfrm>
        </p:spPr>
        <p:txBody>
          <a:bodyPr/>
          <a:lstStyle/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altLang="ko-KR" sz="2000" dirty="0"/>
              <a:t>Electronic commerce </a:t>
            </a:r>
            <a:r>
              <a:rPr lang="en-US" altLang="ko-KR" sz="2000" dirty="0" err="1"/>
              <a:t>memberi</a:t>
            </a:r>
            <a:r>
              <a:rPr lang="en-US" altLang="ko-KR" sz="2000" dirty="0"/>
              <a:t> </a:t>
            </a:r>
            <a:r>
              <a:rPr lang="en-US" altLang="ko-KR" sz="2000" dirty="0" err="1"/>
              <a:t>tempat</a:t>
            </a:r>
            <a:r>
              <a:rPr lang="en-US" altLang="ko-KR" sz="2000" dirty="0"/>
              <a:t> </a:t>
            </a:r>
            <a:r>
              <a:rPr lang="en-US" altLang="ko-KR" sz="2000" dirty="0" err="1"/>
              <a:t>bagi</a:t>
            </a:r>
            <a:r>
              <a:rPr lang="en-US" altLang="ko-KR" sz="2000" dirty="0"/>
              <a:t> para </a:t>
            </a:r>
            <a:r>
              <a:rPr lang="en-US" altLang="ko-KR" sz="2000" dirty="0" err="1"/>
              <a:t>pelanggan</a:t>
            </a:r>
            <a:r>
              <a:rPr lang="en-US" altLang="ko-KR" sz="2000" dirty="0"/>
              <a:t> </a:t>
            </a:r>
            <a:r>
              <a:rPr lang="en-US" altLang="ko-KR" sz="2000" dirty="0" err="1"/>
              <a:t>untuk</a:t>
            </a:r>
            <a:r>
              <a:rPr lang="en-US" altLang="ko-KR" sz="2000" dirty="0"/>
              <a:t> </a:t>
            </a:r>
            <a:r>
              <a:rPr lang="en-US" altLang="ko-KR" sz="2000" dirty="0" err="1"/>
              <a:t>berinteraksi</a:t>
            </a:r>
            <a:r>
              <a:rPr lang="en-US" altLang="ko-KR" sz="2000" dirty="0"/>
              <a:t> </a:t>
            </a:r>
            <a:r>
              <a:rPr lang="en-US" altLang="ko-KR" sz="2000" dirty="0" err="1"/>
              <a:t>dengan</a:t>
            </a:r>
            <a:r>
              <a:rPr lang="en-US" altLang="ko-KR" sz="2000" dirty="0"/>
              <a:t> </a:t>
            </a:r>
            <a:r>
              <a:rPr lang="en-US" altLang="ko-KR" sz="2000" dirty="0" err="1"/>
              <a:t>pelanggan</a:t>
            </a:r>
            <a:r>
              <a:rPr lang="en-US" altLang="ko-KR" sz="2000" dirty="0"/>
              <a:t> lain di electronic community dan </a:t>
            </a:r>
            <a:r>
              <a:rPr lang="en-US" altLang="ko-KR" sz="2000" dirty="0" err="1"/>
              <a:t>bertukar</a:t>
            </a:r>
            <a:r>
              <a:rPr lang="en-US" altLang="ko-KR" sz="2000" dirty="0"/>
              <a:t> </a:t>
            </a:r>
            <a:r>
              <a:rPr lang="en-US" altLang="ko-KR" sz="2000" dirty="0" err="1"/>
              <a:t>pikiran</a:t>
            </a:r>
            <a:r>
              <a:rPr lang="en-US" altLang="ko-KR" sz="2000" dirty="0"/>
              <a:t> </a:t>
            </a:r>
            <a:r>
              <a:rPr lang="en-US" altLang="ko-KR" sz="2000" dirty="0" err="1"/>
              <a:t>serta</a:t>
            </a:r>
            <a:r>
              <a:rPr lang="en-US" altLang="ko-KR" sz="2000" dirty="0"/>
              <a:t> </a:t>
            </a:r>
            <a:r>
              <a:rPr lang="en-US" altLang="ko-KR" sz="2000" dirty="0" err="1"/>
              <a:t>pengalaman</a:t>
            </a:r>
            <a:r>
              <a:rPr lang="en-US" altLang="ko-KR" sz="2000" dirty="0"/>
              <a:t>.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altLang="ko-KR" sz="2000" dirty="0"/>
              <a:t>Electronic commerce </a:t>
            </a:r>
            <a:r>
              <a:rPr lang="en-US" altLang="ko-KR" sz="2000" dirty="0" err="1"/>
              <a:t>memudahkan</a:t>
            </a:r>
            <a:r>
              <a:rPr lang="en-US" altLang="ko-KR" sz="2000" dirty="0"/>
              <a:t> </a:t>
            </a:r>
            <a:r>
              <a:rPr lang="en-US" altLang="ko-KR" sz="2000" dirty="0" err="1"/>
              <a:t>persaingan</a:t>
            </a:r>
            <a:r>
              <a:rPr lang="en-US" altLang="ko-KR" sz="2000" dirty="0"/>
              <a:t>, yang pada </a:t>
            </a:r>
            <a:r>
              <a:rPr lang="en-US" altLang="ko-KR" sz="2000" dirty="0" err="1"/>
              <a:t>akhirnya</a:t>
            </a:r>
            <a:r>
              <a:rPr lang="en-US" altLang="ko-KR" sz="2000" dirty="0"/>
              <a:t> </a:t>
            </a:r>
            <a:r>
              <a:rPr lang="en-US" altLang="ko-KR" sz="2000" dirty="0" err="1"/>
              <a:t>akan</a:t>
            </a:r>
            <a:r>
              <a:rPr lang="en-US" altLang="ko-KR" sz="2000" dirty="0"/>
              <a:t> </a:t>
            </a:r>
            <a:r>
              <a:rPr lang="en-US" altLang="ko-KR" sz="2000" dirty="0" err="1"/>
              <a:t>menghasilkan</a:t>
            </a:r>
            <a:r>
              <a:rPr lang="en-US" altLang="ko-KR" sz="2000" dirty="0"/>
              <a:t> </a:t>
            </a:r>
            <a:r>
              <a:rPr lang="en-US" altLang="ko-KR" sz="2000" dirty="0" err="1"/>
              <a:t>diskon</a:t>
            </a:r>
            <a:r>
              <a:rPr lang="en-US" altLang="ko-KR" sz="2000" dirty="0"/>
              <a:t> </a:t>
            </a:r>
            <a:r>
              <a:rPr lang="en-US" altLang="ko-KR" sz="2000" dirty="0" err="1"/>
              <a:t>substansial</a:t>
            </a:r>
            <a:r>
              <a:rPr lang="en-US" altLang="ko-KR" sz="2000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188773913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ko-KR" b="1" dirty="0" err="1"/>
              <a:t>Bauran</a:t>
            </a:r>
            <a:r>
              <a:rPr lang="en-US" altLang="ko-KR" b="1" dirty="0"/>
              <a:t> </a:t>
            </a:r>
            <a:r>
              <a:rPr lang="en-US" altLang="ko-KR" b="1" dirty="0" err="1"/>
              <a:t>Promosi</a:t>
            </a:r>
            <a:endParaRPr lang="en-US" altLang="ko-KR" b="1" dirty="0">
              <a:solidFill>
                <a:schemeClr val="tx1">
                  <a:lumMod val="75000"/>
                  <a:lumOff val="2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>
          <a:xfrm>
            <a:off x="467544" y="2276872"/>
            <a:ext cx="8229600" cy="4248472"/>
          </a:xfrm>
        </p:spPr>
        <p:txBody>
          <a:bodyPr/>
          <a:lstStyle/>
          <a:p>
            <a:pPr algn="just">
              <a:lnSpc>
                <a:spcPct val="150000"/>
              </a:lnSpc>
            </a:pPr>
            <a:r>
              <a:rPr lang="en-US" altLang="ko-KR" sz="2000" dirty="0" err="1"/>
              <a:t>Militina</a:t>
            </a:r>
            <a:r>
              <a:rPr lang="en-US" altLang="ko-KR" sz="2000" dirty="0"/>
              <a:t> (2004) </a:t>
            </a:r>
            <a:r>
              <a:rPr lang="en-US" altLang="ko-KR" sz="2000" dirty="0" err="1"/>
              <a:t>mendefinisikan</a:t>
            </a:r>
            <a:r>
              <a:rPr lang="en-US" altLang="ko-KR" sz="2000" dirty="0"/>
              <a:t> </a:t>
            </a:r>
            <a:r>
              <a:rPr lang="en-US" altLang="ko-KR" sz="2000" dirty="0" err="1"/>
              <a:t>bauran</a:t>
            </a:r>
            <a:r>
              <a:rPr lang="en-US" altLang="ko-KR" sz="2000" dirty="0"/>
              <a:t> </a:t>
            </a:r>
            <a:r>
              <a:rPr lang="en-US" altLang="ko-KR" sz="2000" dirty="0" err="1"/>
              <a:t>promosi</a:t>
            </a:r>
            <a:r>
              <a:rPr lang="en-US" altLang="ko-KR" sz="2000" dirty="0"/>
              <a:t> </a:t>
            </a:r>
          </a:p>
          <a:p>
            <a:pPr algn="just">
              <a:lnSpc>
                <a:spcPct val="150000"/>
              </a:lnSpc>
            </a:pPr>
            <a:r>
              <a:rPr lang="en-US" altLang="ko-KR" sz="2000" dirty="0" err="1"/>
              <a:t>sebagai</a:t>
            </a:r>
            <a:r>
              <a:rPr lang="en-US" altLang="ko-KR" sz="2000" dirty="0"/>
              <a:t> </a:t>
            </a:r>
            <a:r>
              <a:rPr lang="en-US" altLang="ko-KR" sz="2000" dirty="0" err="1"/>
              <a:t>upaya</a:t>
            </a:r>
            <a:r>
              <a:rPr lang="en-US" altLang="ko-KR" sz="2000" dirty="0"/>
              <a:t> </a:t>
            </a:r>
            <a:r>
              <a:rPr lang="en-US" altLang="ko-KR" sz="2000" dirty="0" err="1"/>
              <a:t>pemasaran</a:t>
            </a:r>
            <a:r>
              <a:rPr lang="en-US" altLang="ko-KR" sz="2000" dirty="0"/>
              <a:t> yang </a:t>
            </a:r>
            <a:r>
              <a:rPr lang="en-US" altLang="ko-KR" sz="2000" dirty="0" err="1"/>
              <a:t>fungsinya</a:t>
            </a:r>
            <a:r>
              <a:rPr lang="en-US" altLang="ko-KR" sz="2000" dirty="0"/>
              <a:t> </a:t>
            </a:r>
            <a:r>
              <a:rPr lang="en-US" altLang="ko-KR" sz="2000" dirty="0" err="1"/>
              <a:t>adalah</a:t>
            </a:r>
            <a:r>
              <a:rPr lang="en-US" altLang="ko-KR" sz="2000" dirty="0"/>
              <a:t> </a:t>
            </a:r>
            <a:r>
              <a:rPr lang="en-US" altLang="ko-KR" sz="2000" dirty="0" err="1"/>
              <a:t>untuk</a:t>
            </a:r>
            <a:r>
              <a:rPr lang="en-US" altLang="ko-KR" sz="2000" dirty="0"/>
              <a:t> </a:t>
            </a:r>
            <a:r>
              <a:rPr lang="en-US" altLang="ko-KR" sz="2000" dirty="0" err="1"/>
              <a:t>menginformasikan</a:t>
            </a:r>
            <a:r>
              <a:rPr lang="en-US" altLang="ko-KR" sz="2000" dirty="0"/>
              <a:t> </a:t>
            </a:r>
            <a:r>
              <a:rPr lang="en-US" altLang="ko-KR" sz="2000" dirty="0" err="1"/>
              <a:t>atau</a:t>
            </a:r>
            <a:r>
              <a:rPr lang="en-US" altLang="ko-KR" sz="2000" dirty="0"/>
              <a:t> </a:t>
            </a:r>
            <a:r>
              <a:rPr lang="en-US" altLang="ko-KR" sz="2000" dirty="0" err="1"/>
              <a:t>membujuk</a:t>
            </a:r>
            <a:r>
              <a:rPr lang="en-US" altLang="ko-KR" sz="2000" dirty="0"/>
              <a:t> </a:t>
            </a:r>
            <a:r>
              <a:rPr lang="en-US" altLang="ko-KR" sz="2000" dirty="0" err="1"/>
              <a:t>konsumen</a:t>
            </a:r>
            <a:r>
              <a:rPr lang="en-US" altLang="ko-KR" sz="2000" dirty="0"/>
              <a:t> </a:t>
            </a:r>
            <a:r>
              <a:rPr lang="en-US" altLang="ko-KR" sz="2000" dirty="0" err="1"/>
              <a:t>aktual</a:t>
            </a:r>
            <a:r>
              <a:rPr lang="en-US" altLang="ko-KR" sz="2000" dirty="0"/>
              <a:t> </a:t>
            </a:r>
            <a:r>
              <a:rPr lang="en-US" altLang="ko-KR" sz="2000" dirty="0" err="1"/>
              <a:t>atau</a:t>
            </a:r>
            <a:r>
              <a:rPr lang="en-US" altLang="ko-KR" sz="2000" dirty="0"/>
              <a:t> </a:t>
            </a:r>
            <a:r>
              <a:rPr lang="en-US" altLang="ko-KR" sz="2000" dirty="0" err="1"/>
              <a:t>potensial</a:t>
            </a:r>
            <a:r>
              <a:rPr lang="en-US" altLang="ko-KR" sz="2000" dirty="0"/>
              <a:t> </a:t>
            </a:r>
            <a:r>
              <a:rPr lang="en-US" altLang="ko-KR" sz="2000" dirty="0" err="1"/>
              <a:t>tentang</a:t>
            </a:r>
            <a:r>
              <a:rPr lang="en-US" altLang="ko-KR" sz="2000" dirty="0"/>
              <a:t> </a:t>
            </a:r>
            <a:r>
              <a:rPr lang="en-US" altLang="ko-KR" sz="2000" dirty="0" err="1"/>
              <a:t>manfaat</a:t>
            </a:r>
            <a:r>
              <a:rPr lang="en-US" altLang="ko-KR" sz="2000" dirty="0"/>
              <a:t> </a:t>
            </a:r>
            <a:r>
              <a:rPr lang="en-US" altLang="ko-KR" sz="2000" dirty="0" err="1"/>
              <a:t>produk</a:t>
            </a:r>
            <a:r>
              <a:rPr lang="en-US" altLang="ko-KR" sz="2000" dirty="0"/>
              <a:t> yang </a:t>
            </a:r>
            <a:r>
              <a:rPr lang="en-US" altLang="ko-KR" sz="2000" dirty="0" err="1"/>
              <a:t>dimiliki</a:t>
            </a:r>
            <a:r>
              <a:rPr lang="en-US" altLang="ko-KR" sz="2000" dirty="0"/>
              <a:t> </a:t>
            </a:r>
            <a:r>
              <a:rPr lang="en-US" altLang="ko-KR" sz="2000" dirty="0" err="1"/>
              <a:t>untuk</a:t>
            </a:r>
            <a:r>
              <a:rPr lang="en-US" altLang="ko-KR" sz="2000" dirty="0"/>
              <a:t> </a:t>
            </a:r>
            <a:r>
              <a:rPr lang="en-US" altLang="ko-KR" sz="2000" dirty="0" err="1"/>
              <a:t>tujuan</a:t>
            </a:r>
            <a:r>
              <a:rPr lang="en-US" altLang="ko-KR" sz="2000" dirty="0"/>
              <a:t> </a:t>
            </a:r>
            <a:r>
              <a:rPr lang="en-US" altLang="ko-KR" sz="2000" dirty="0" err="1"/>
              <a:t>merangsang</a:t>
            </a:r>
            <a:r>
              <a:rPr lang="en-US" altLang="ko-KR" sz="2000" dirty="0"/>
              <a:t> </a:t>
            </a:r>
            <a:r>
              <a:rPr lang="en-US" altLang="ko-KR" sz="2000" dirty="0" err="1"/>
              <a:t>konsumen</a:t>
            </a:r>
            <a:r>
              <a:rPr lang="en-US" altLang="ko-KR" sz="2000" dirty="0"/>
              <a:t> </a:t>
            </a:r>
            <a:r>
              <a:rPr lang="en-US" altLang="ko-KR" sz="2000" dirty="0" err="1"/>
              <a:t>membeli</a:t>
            </a:r>
            <a:r>
              <a:rPr lang="en-US" altLang="ko-KR" sz="2000" dirty="0"/>
              <a:t> </a:t>
            </a:r>
            <a:r>
              <a:rPr lang="en-US" altLang="ko-KR" sz="2000" dirty="0" err="1"/>
              <a:t>atau</a:t>
            </a:r>
            <a:r>
              <a:rPr lang="en-US" altLang="ko-KR" sz="2000" dirty="0"/>
              <a:t> </a:t>
            </a:r>
            <a:r>
              <a:rPr lang="en-US" altLang="ko-KR" sz="2000" dirty="0" err="1"/>
              <a:t>memulai</a:t>
            </a:r>
            <a:r>
              <a:rPr lang="en-US" altLang="ko-KR" sz="2000" dirty="0"/>
              <a:t> </a:t>
            </a:r>
            <a:r>
              <a:rPr lang="en-US" altLang="ko-KR" sz="2000" dirty="0" err="1"/>
              <a:t>pembelian</a:t>
            </a:r>
            <a:r>
              <a:rPr lang="en-US" altLang="ko-KR" sz="2000" dirty="0"/>
              <a:t> </a:t>
            </a:r>
            <a:r>
              <a:rPr lang="en-US" altLang="ko-KR" sz="2000" dirty="0" err="1"/>
              <a:t>produk</a:t>
            </a:r>
            <a:r>
              <a:rPr lang="en-US" altLang="ko-KR" sz="2000" dirty="0"/>
              <a:t> </a:t>
            </a:r>
            <a:r>
              <a:rPr lang="en-US" altLang="ko-KR" sz="2000" dirty="0" err="1"/>
              <a:t>perusahaan</a:t>
            </a:r>
            <a:r>
              <a:rPr lang="en-US" altLang="ko-KR" sz="2000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129604481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ko-KR" b="1" dirty="0" err="1"/>
              <a:t>Bauran</a:t>
            </a:r>
            <a:r>
              <a:rPr lang="en-US" altLang="ko-KR" b="1" dirty="0"/>
              <a:t> </a:t>
            </a:r>
            <a:r>
              <a:rPr lang="en-US" altLang="ko-KR" b="1" dirty="0" err="1"/>
              <a:t>Promosi</a:t>
            </a:r>
            <a:endParaRPr lang="en-US" altLang="ko-KR" b="1" dirty="0">
              <a:solidFill>
                <a:schemeClr val="tx1">
                  <a:lumMod val="75000"/>
                  <a:lumOff val="2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>
          <a:xfrm>
            <a:off x="467544" y="2276872"/>
            <a:ext cx="8229600" cy="4248472"/>
          </a:xfrm>
        </p:spPr>
        <p:txBody>
          <a:bodyPr/>
          <a:lstStyle/>
          <a:p>
            <a:pPr algn="just">
              <a:lnSpc>
                <a:spcPct val="150000"/>
              </a:lnSpc>
            </a:pPr>
            <a:r>
              <a:rPr lang="en-US" altLang="ko-KR" sz="2000" dirty="0" err="1"/>
              <a:t>Hizkia</a:t>
            </a:r>
            <a:r>
              <a:rPr lang="en-US" altLang="ko-KR" sz="2000" dirty="0"/>
              <a:t> (2014), </a:t>
            </a:r>
          </a:p>
          <a:p>
            <a:pPr algn="just">
              <a:lnSpc>
                <a:spcPct val="150000"/>
              </a:lnSpc>
            </a:pPr>
            <a:r>
              <a:rPr lang="en-US" altLang="ko-KR" sz="2000" dirty="0" err="1"/>
              <a:t>untuk</a:t>
            </a:r>
            <a:r>
              <a:rPr lang="en-US" altLang="ko-KR" sz="2000" dirty="0"/>
              <a:t> </a:t>
            </a:r>
            <a:r>
              <a:rPr lang="en-US" altLang="ko-KR" sz="2000" dirty="0" err="1"/>
              <a:t>bisa</a:t>
            </a:r>
            <a:r>
              <a:rPr lang="en-US" altLang="ko-KR" sz="2000" dirty="0"/>
              <a:t> </a:t>
            </a:r>
            <a:r>
              <a:rPr lang="en-US" altLang="ko-KR" sz="2000" dirty="0" err="1"/>
              <a:t>berkomunikasi</a:t>
            </a:r>
            <a:r>
              <a:rPr lang="en-US" altLang="ko-KR" sz="2000" dirty="0"/>
              <a:t> </a:t>
            </a:r>
            <a:r>
              <a:rPr lang="en-US" altLang="ko-KR" sz="2000" dirty="0" err="1"/>
              <a:t>secara</a:t>
            </a:r>
            <a:r>
              <a:rPr lang="en-US" altLang="ko-KR" sz="2000" dirty="0"/>
              <a:t> </a:t>
            </a:r>
            <a:r>
              <a:rPr lang="en-US" altLang="ko-KR" sz="2000" dirty="0" err="1"/>
              <a:t>efektif</a:t>
            </a:r>
            <a:r>
              <a:rPr lang="en-US" altLang="ko-KR" sz="2000" dirty="0"/>
              <a:t>, </a:t>
            </a:r>
            <a:r>
              <a:rPr lang="en-US" altLang="ko-KR" sz="2000" dirty="0" err="1"/>
              <a:t>perusahaan</a:t>
            </a:r>
            <a:r>
              <a:rPr lang="en-US" altLang="ko-KR" sz="2000" dirty="0"/>
              <a:t> </a:t>
            </a:r>
            <a:r>
              <a:rPr lang="en-US" altLang="ko-KR" sz="2000" dirty="0" err="1"/>
              <a:t>merancang</a:t>
            </a:r>
            <a:r>
              <a:rPr lang="en-US" altLang="ko-KR" sz="2000" dirty="0"/>
              <a:t> program-program </a:t>
            </a:r>
            <a:r>
              <a:rPr lang="en-US" altLang="ko-KR" sz="2000" dirty="0" err="1"/>
              <a:t>promosinya</a:t>
            </a:r>
            <a:r>
              <a:rPr lang="en-US" altLang="ko-KR" sz="2000" dirty="0"/>
              <a:t> </a:t>
            </a:r>
            <a:r>
              <a:rPr lang="en-US" altLang="ko-KR" sz="2000" dirty="0" err="1"/>
              <a:t>dengan</a:t>
            </a:r>
            <a:r>
              <a:rPr lang="en-US" altLang="ko-KR" sz="2000" dirty="0"/>
              <a:t> </a:t>
            </a:r>
            <a:r>
              <a:rPr lang="en-US" altLang="ko-KR" sz="2000" dirty="0" err="1"/>
              <a:t>menarik</a:t>
            </a:r>
            <a:r>
              <a:rPr lang="en-US" altLang="ko-KR" sz="2000" dirty="0"/>
              <a:t> </a:t>
            </a:r>
            <a:r>
              <a:rPr lang="en-US" altLang="ko-KR" sz="2000" dirty="0" err="1"/>
              <a:t>sehingga</a:t>
            </a:r>
            <a:r>
              <a:rPr lang="en-US" altLang="ko-KR" sz="2000" dirty="0"/>
              <a:t> </a:t>
            </a:r>
            <a:r>
              <a:rPr lang="en-US" altLang="ko-KR" sz="2000" dirty="0" err="1"/>
              <a:t>mampu</a:t>
            </a:r>
            <a:r>
              <a:rPr lang="en-US" altLang="ko-KR" sz="2000" dirty="0"/>
              <a:t> </a:t>
            </a:r>
            <a:r>
              <a:rPr lang="en-US" altLang="ko-KR" sz="2000" dirty="0" err="1"/>
              <a:t>menarik</a:t>
            </a:r>
            <a:r>
              <a:rPr lang="en-US" altLang="ko-KR" sz="2000" dirty="0"/>
              <a:t> </a:t>
            </a:r>
            <a:r>
              <a:rPr lang="en-US" altLang="ko-KR" sz="2000" dirty="0" err="1"/>
              <a:t>minat</a:t>
            </a:r>
            <a:r>
              <a:rPr lang="en-US" altLang="ko-KR" sz="2000" dirty="0"/>
              <a:t> </a:t>
            </a:r>
            <a:r>
              <a:rPr lang="en-US" altLang="ko-KR" sz="2000" dirty="0" err="1"/>
              <a:t>beli</a:t>
            </a:r>
            <a:r>
              <a:rPr lang="en-US" altLang="ko-KR" sz="2000" dirty="0"/>
              <a:t> </a:t>
            </a:r>
            <a:r>
              <a:rPr lang="en-US" altLang="ko-KR" sz="2000" dirty="0" err="1"/>
              <a:t>konsumen</a:t>
            </a:r>
            <a:r>
              <a:rPr lang="en-US" altLang="ko-KR" sz="2000" dirty="0"/>
              <a:t>. </a:t>
            </a:r>
            <a:r>
              <a:rPr lang="en-US" altLang="ko-KR" sz="2000" dirty="0" err="1"/>
              <a:t>Bauran</a:t>
            </a:r>
            <a:r>
              <a:rPr lang="en-US" altLang="ko-KR" sz="2000" dirty="0"/>
              <a:t> </a:t>
            </a:r>
            <a:r>
              <a:rPr lang="en-US" altLang="ko-KR" sz="2000" dirty="0" err="1"/>
              <a:t>promosi</a:t>
            </a:r>
            <a:r>
              <a:rPr lang="en-US" altLang="ko-KR" sz="2000" dirty="0"/>
              <a:t> </a:t>
            </a:r>
            <a:r>
              <a:rPr lang="en-US" altLang="ko-KR" sz="2000" dirty="0" err="1"/>
              <a:t>tersebut</a:t>
            </a:r>
            <a:r>
              <a:rPr lang="en-US" altLang="ko-KR" sz="2000" dirty="0"/>
              <a:t> </a:t>
            </a:r>
            <a:r>
              <a:rPr lang="en-US" altLang="ko-KR" sz="2000" dirty="0" err="1"/>
              <a:t>terdiri</a:t>
            </a:r>
            <a:r>
              <a:rPr lang="en-US" altLang="ko-KR" sz="2000" dirty="0"/>
              <a:t> </a:t>
            </a:r>
            <a:r>
              <a:rPr lang="en-US" altLang="ko-KR" sz="2000" dirty="0" err="1"/>
              <a:t>dari</a:t>
            </a:r>
            <a:r>
              <a:rPr lang="en-US" altLang="ko-KR" sz="2000" dirty="0"/>
              <a:t> </a:t>
            </a:r>
            <a:r>
              <a:rPr lang="en-US" altLang="ko-KR" sz="2000" dirty="0" err="1"/>
              <a:t>periklanan</a:t>
            </a:r>
            <a:r>
              <a:rPr lang="en-US" altLang="ko-KR" sz="2000" dirty="0"/>
              <a:t>, personal selling, </a:t>
            </a:r>
            <a:r>
              <a:rPr lang="en-US" altLang="ko-KR" sz="2000" dirty="0" err="1"/>
              <a:t>promosi</a:t>
            </a:r>
            <a:r>
              <a:rPr lang="en-US" altLang="ko-KR" sz="2000" dirty="0"/>
              <a:t> </a:t>
            </a:r>
            <a:r>
              <a:rPr lang="en-US" altLang="ko-KR" sz="2000" dirty="0" err="1"/>
              <a:t>penjualan</a:t>
            </a:r>
            <a:r>
              <a:rPr lang="en-US" altLang="ko-KR" sz="2000" dirty="0"/>
              <a:t>, </a:t>
            </a:r>
            <a:r>
              <a:rPr lang="en-US" altLang="ko-KR" sz="2000" dirty="0" err="1"/>
              <a:t>publisitas</a:t>
            </a:r>
            <a:r>
              <a:rPr lang="en-US" altLang="ko-KR" sz="2000" dirty="0"/>
              <a:t> dan public relations</a:t>
            </a:r>
          </a:p>
        </p:txBody>
      </p:sp>
    </p:spTree>
    <p:extLst>
      <p:ext uri="{BB962C8B-B14F-4D97-AF65-F5344CB8AC3E}">
        <p14:creationId xmlns:p14="http://schemas.microsoft.com/office/powerpoint/2010/main" val="359117477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ko-KR" b="1" dirty="0" err="1"/>
              <a:t>Bauran</a:t>
            </a:r>
            <a:r>
              <a:rPr lang="en-US" altLang="ko-KR" b="1" dirty="0"/>
              <a:t> </a:t>
            </a:r>
            <a:r>
              <a:rPr lang="en-US" altLang="ko-KR" b="1" dirty="0" err="1"/>
              <a:t>Promosi</a:t>
            </a:r>
            <a:endParaRPr lang="en-US" altLang="ko-KR" b="1" dirty="0">
              <a:solidFill>
                <a:schemeClr val="tx1">
                  <a:lumMod val="75000"/>
                  <a:lumOff val="2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>
          <a:xfrm>
            <a:off x="467544" y="2276872"/>
            <a:ext cx="8229600" cy="4248472"/>
          </a:xfrm>
        </p:spPr>
        <p:txBody>
          <a:bodyPr/>
          <a:lstStyle/>
          <a:p>
            <a:pPr algn="just">
              <a:lnSpc>
                <a:spcPct val="150000"/>
              </a:lnSpc>
            </a:pPr>
            <a:r>
              <a:rPr lang="en-US" altLang="ko-KR" sz="2000" dirty="0" err="1"/>
              <a:t>Menurut</a:t>
            </a:r>
            <a:r>
              <a:rPr lang="en-US" altLang="ko-KR" sz="2000" dirty="0"/>
              <a:t> Kotler dan Gary A. (1996) </a:t>
            </a:r>
            <a:r>
              <a:rPr lang="en-US" altLang="ko-KR" sz="2000" dirty="0" err="1"/>
              <a:t>bauran</a:t>
            </a:r>
            <a:r>
              <a:rPr lang="en-US" altLang="ko-KR" sz="2000" dirty="0"/>
              <a:t> </a:t>
            </a:r>
            <a:r>
              <a:rPr lang="en-US" altLang="ko-KR" sz="2000" dirty="0" err="1"/>
              <a:t>promosi</a:t>
            </a:r>
            <a:r>
              <a:rPr lang="en-US" altLang="ko-KR" sz="2000" dirty="0"/>
              <a:t> </a:t>
            </a:r>
            <a:r>
              <a:rPr lang="en-US" altLang="ko-KR" sz="2000" dirty="0" err="1"/>
              <a:t>adalah</a:t>
            </a:r>
            <a:r>
              <a:rPr lang="en-US" altLang="ko-KR" sz="2000" dirty="0"/>
              <a:t> </a:t>
            </a:r>
          </a:p>
          <a:p>
            <a:pPr algn="just">
              <a:lnSpc>
                <a:spcPct val="150000"/>
              </a:lnSpc>
            </a:pPr>
            <a:r>
              <a:rPr lang="en-US" altLang="ko-KR" sz="2000" dirty="0" err="1"/>
              <a:t>ramuan</a:t>
            </a:r>
            <a:r>
              <a:rPr lang="en-US" altLang="ko-KR" sz="2000" dirty="0"/>
              <a:t> </a:t>
            </a:r>
            <a:r>
              <a:rPr lang="en-US" altLang="ko-KR" sz="2000" dirty="0" err="1"/>
              <a:t>khusus</a:t>
            </a:r>
            <a:r>
              <a:rPr lang="en-US" altLang="ko-KR" sz="2000" dirty="0"/>
              <a:t> </a:t>
            </a:r>
            <a:r>
              <a:rPr lang="en-US" altLang="ko-KR" sz="2000" dirty="0" err="1"/>
              <a:t>dari</a:t>
            </a:r>
            <a:r>
              <a:rPr lang="en-US" altLang="ko-KR" sz="2000" dirty="0"/>
              <a:t> </a:t>
            </a:r>
            <a:r>
              <a:rPr lang="en-US" altLang="ko-KR" sz="2000" dirty="0" err="1"/>
              <a:t>iklan</a:t>
            </a:r>
            <a:r>
              <a:rPr lang="en-US" altLang="ko-KR" sz="2000" dirty="0"/>
              <a:t> </a:t>
            </a:r>
            <a:r>
              <a:rPr lang="en-US" altLang="ko-KR" sz="2000" dirty="0" err="1"/>
              <a:t>pribadi</a:t>
            </a:r>
            <a:r>
              <a:rPr lang="en-US" altLang="ko-KR" sz="2000" dirty="0"/>
              <a:t>, </a:t>
            </a:r>
            <a:r>
              <a:rPr lang="en-US" altLang="ko-KR" sz="2000" dirty="0" err="1"/>
              <a:t>promosi</a:t>
            </a:r>
            <a:r>
              <a:rPr lang="en-US" altLang="ko-KR" sz="2000" dirty="0"/>
              <a:t> </a:t>
            </a:r>
            <a:r>
              <a:rPr lang="en-US" altLang="ko-KR" sz="2000" dirty="0" err="1"/>
              <a:t>penjualan</a:t>
            </a:r>
            <a:r>
              <a:rPr lang="en-US" altLang="ko-KR" sz="2000" dirty="0"/>
              <a:t> dan </a:t>
            </a:r>
            <a:r>
              <a:rPr lang="en-US" altLang="ko-KR" sz="2000" dirty="0" err="1"/>
              <a:t>hubungan</a:t>
            </a:r>
            <a:r>
              <a:rPr lang="en-US" altLang="ko-KR" sz="2000" dirty="0"/>
              <a:t> </a:t>
            </a:r>
            <a:r>
              <a:rPr lang="en-US" altLang="ko-KR" sz="2000" dirty="0" err="1"/>
              <a:t>masyarakat</a:t>
            </a:r>
            <a:r>
              <a:rPr lang="en-US" altLang="ko-KR" sz="2000" dirty="0"/>
              <a:t> yang </a:t>
            </a:r>
            <a:r>
              <a:rPr lang="en-US" altLang="ko-KR" sz="2000" dirty="0" err="1"/>
              <a:t>dipergunakan</a:t>
            </a:r>
            <a:r>
              <a:rPr lang="en-US" altLang="ko-KR" sz="2000" dirty="0"/>
              <a:t> </a:t>
            </a:r>
            <a:r>
              <a:rPr lang="en-US" altLang="ko-KR" sz="2000" dirty="0" err="1"/>
              <a:t>perusahaan</a:t>
            </a:r>
            <a:r>
              <a:rPr lang="en-US" altLang="ko-KR" sz="2000" dirty="0"/>
              <a:t> </a:t>
            </a:r>
            <a:r>
              <a:rPr lang="en-US" altLang="ko-KR" sz="2000" dirty="0" err="1"/>
              <a:t>untuk</a:t>
            </a:r>
            <a:r>
              <a:rPr lang="en-US" altLang="ko-KR" sz="2000" dirty="0"/>
              <a:t> </a:t>
            </a:r>
            <a:r>
              <a:rPr lang="en-US" altLang="ko-KR" sz="2000" dirty="0" err="1"/>
              <a:t>mencapai</a:t>
            </a:r>
            <a:r>
              <a:rPr lang="en-US" altLang="ko-KR" sz="2000" dirty="0"/>
              <a:t> </a:t>
            </a:r>
            <a:r>
              <a:rPr lang="en-US" altLang="ko-KR" sz="2000" dirty="0" err="1"/>
              <a:t>tujuan</a:t>
            </a:r>
            <a:r>
              <a:rPr lang="en-US" altLang="ko-KR" sz="2000" dirty="0"/>
              <a:t> </a:t>
            </a:r>
            <a:r>
              <a:rPr lang="en-US" altLang="ko-KR" sz="2000" dirty="0" err="1"/>
              <a:t>iklan</a:t>
            </a:r>
            <a:r>
              <a:rPr lang="en-US" altLang="ko-KR" sz="2000" dirty="0"/>
              <a:t> dan </a:t>
            </a:r>
            <a:r>
              <a:rPr lang="en-US" altLang="ko-KR" sz="2000" dirty="0" err="1"/>
              <a:t>pemasarannya</a:t>
            </a:r>
            <a:r>
              <a:rPr lang="en-US" altLang="ko-KR" sz="20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68250343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ko-KR" b="1" dirty="0" err="1"/>
              <a:t>Strategis</a:t>
            </a:r>
            <a:r>
              <a:rPr lang="en-US" altLang="ko-KR" b="1" dirty="0"/>
              <a:t> E-Commerce</a:t>
            </a:r>
            <a:endParaRPr lang="en-US" altLang="ko-KR" b="1" dirty="0">
              <a:solidFill>
                <a:schemeClr val="tx1">
                  <a:lumMod val="75000"/>
                  <a:lumOff val="2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>
          <a:xfrm>
            <a:off x="467544" y="2276872"/>
            <a:ext cx="8229600" cy="4248472"/>
          </a:xfrm>
        </p:spPr>
        <p:txBody>
          <a:bodyPr/>
          <a:lstStyle/>
          <a:p>
            <a:pPr algn="just">
              <a:lnSpc>
                <a:spcPct val="150000"/>
              </a:lnSpc>
            </a:pPr>
            <a:r>
              <a:rPr lang="en-US" sz="2000" dirty="0" err="1"/>
              <a:t>Strategi</a:t>
            </a:r>
            <a:r>
              <a:rPr lang="en-US" sz="2000" dirty="0"/>
              <a:t> e-commerce </a:t>
            </a:r>
            <a:r>
              <a:rPr lang="en-US" sz="2000" dirty="0" err="1"/>
              <a:t>merupakan</a:t>
            </a:r>
            <a:r>
              <a:rPr lang="en-US" sz="2000" dirty="0"/>
              <a:t> </a:t>
            </a:r>
            <a:r>
              <a:rPr lang="en-US" sz="2000" dirty="0" err="1"/>
              <a:t>formulasi</a:t>
            </a:r>
            <a:r>
              <a:rPr lang="en-US" sz="2000" dirty="0"/>
              <a:t> dan </a:t>
            </a:r>
            <a:r>
              <a:rPr lang="en-US" sz="2000" dirty="0" err="1"/>
              <a:t>eksekusi</a:t>
            </a:r>
            <a:r>
              <a:rPr lang="en-US" sz="2000" dirty="0"/>
              <a:t> </a:t>
            </a:r>
            <a:r>
              <a:rPr lang="en-US" sz="2000" dirty="0" err="1"/>
              <a:t>visi</a:t>
            </a:r>
            <a:r>
              <a:rPr lang="en-US" sz="2000" dirty="0"/>
              <a:t> </a:t>
            </a:r>
          </a:p>
          <a:p>
            <a:pPr algn="just">
              <a:lnSpc>
                <a:spcPct val="150000"/>
              </a:lnSpc>
            </a:pPr>
            <a:r>
              <a:rPr lang="en-US" sz="2000" dirty="0" err="1"/>
              <a:t>perusahaan</a:t>
            </a:r>
            <a:r>
              <a:rPr lang="en-US" sz="2000" dirty="0"/>
              <a:t> </a:t>
            </a:r>
            <a:r>
              <a:rPr lang="en-US" sz="2000" dirty="0" err="1"/>
              <a:t>baru</a:t>
            </a:r>
            <a:r>
              <a:rPr lang="en-US" sz="2000" dirty="0"/>
              <a:t> </a:t>
            </a:r>
            <a:r>
              <a:rPr lang="en-US" sz="2000" dirty="0" err="1"/>
              <a:t>atau</a:t>
            </a:r>
            <a:r>
              <a:rPr lang="en-US" sz="2000" dirty="0"/>
              <a:t> </a:t>
            </a:r>
            <a:r>
              <a:rPr lang="en-US" sz="2000" dirty="0" err="1"/>
              <a:t>perusahaan</a:t>
            </a:r>
            <a:r>
              <a:rPr lang="en-US" sz="2000" dirty="0"/>
              <a:t> yang </a:t>
            </a:r>
            <a:r>
              <a:rPr lang="en-US" sz="2000" dirty="0" err="1"/>
              <a:t>sudah</a:t>
            </a:r>
            <a:r>
              <a:rPr lang="en-US" sz="2000" dirty="0"/>
              <a:t> </a:t>
            </a:r>
            <a:r>
              <a:rPr lang="en-US" sz="2000" dirty="0" err="1"/>
              <a:t>beroperasi</a:t>
            </a:r>
            <a:r>
              <a:rPr lang="en-US" sz="2000" dirty="0"/>
              <a:t> yang </a:t>
            </a:r>
          </a:p>
          <a:p>
            <a:pPr algn="just">
              <a:lnSpc>
                <a:spcPct val="150000"/>
              </a:lnSpc>
            </a:pPr>
            <a:r>
              <a:rPr lang="en-US" sz="2000" dirty="0" err="1"/>
              <a:t>bertujuan</a:t>
            </a:r>
            <a:r>
              <a:rPr lang="en-US" sz="2000" dirty="0"/>
              <a:t> </a:t>
            </a:r>
            <a:r>
              <a:rPr lang="en-US" sz="2000" dirty="0" err="1"/>
              <a:t>untuk</a:t>
            </a:r>
            <a:r>
              <a:rPr lang="en-US" sz="2000" dirty="0"/>
              <a:t> </a:t>
            </a:r>
            <a:r>
              <a:rPr lang="en-US" sz="2000" dirty="0" err="1"/>
              <a:t>melakukan</a:t>
            </a:r>
            <a:r>
              <a:rPr lang="en-US" sz="2000" dirty="0"/>
              <a:t> </a:t>
            </a:r>
            <a:r>
              <a:rPr lang="en-US" sz="2000" dirty="0" err="1"/>
              <a:t>bisnis</a:t>
            </a:r>
            <a:r>
              <a:rPr lang="en-US" sz="2000" dirty="0"/>
              <a:t> </a:t>
            </a:r>
            <a:r>
              <a:rPr lang="en-US" sz="2000" dirty="0" err="1"/>
              <a:t>secara</a:t>
            </a:r>
            <a:r>
              <a:rPr lang="en-US" sz="2000" dirty="0"/>
              <a:t> </a:t>
            </a:r>
            <a:r>
              <a:rPr lang="en-US" sz="2000" dirty="0" err="1"/>
              <a:t>elektronik</a:t>
            </a:r>
            <a:r>
              <a:rPr lang="en-US" sz="2000" dirty="0"/>
              <a:t>. </a:t>
            </a:r>
          </a:p>
          <a:p>
            <a:pPr algn="just">
              <a:lnSpc>
                <a:spcPct val="150000"/>
              </a:lnSpc>
            </a:pPr>
            <a:endParaRPr lang="en-US" sz="2000" dirty="0"/>
          </a:p>
          <a:p>
            <a:pPr algn="just">
              <a:lnSpc>
                <a:spcPct val="150000"/>
              </a:lnSpc>
            </a:pPr>
            <a:r>
              <a:rPr lang="en-US" sz="2000" dirty="0" err="1"/>
              <a:t>Strategi</a:t>
            </a:r>
            <a:r>
              <a:rPr lang="en-US" sz="2000" dirty="0"/>
              <a:t> </a:t>
            </a:r>
            <a:r>
              <a:rPr lang="en-US" sz="2000" dirty="0" err="1"/>
              <a:t>merupakan</a:t>
            </a:r>
            <a:r>
              <a:rPr lang="en-US" sz="2000" dirty="0"/>
              <a:t> </a:t>
            </a:r>
            <a:r>
              <a:rPr lang="en-US" sz="2000" dirty="0" err="1"/>
              <a:t>hal</a:t>
            </a:r>
            <a:r>
              <a:rPr lang="en-US" sz="2000" dirty="0"/>
              <a:t> yang </a:t>
            </a:r>
            <a:r>
              <a:rPr lang="en-US" sz="2000" dirty="0" err="1"/>
              <a:t>penting</a:t>
            </a:r>
            <a:r>
              <a:rPr lang="en-US" sz="2000" dirty="0"/>
              <a:t> </a:t>
            </a:r>
            <a:r>
              <a:rPr lang="en-US" sz="2000" dirty="0" err="1"/>
              <a:t>dalam</a:t>
            </a:r>
            <a:r>
              <a:rPr lang="en-US" sz="2000" dirty="0"/>
              <a:t> </a:t>
            </a:r>
            <a:r>
              <a:rPr lang="en-US" sz="2000" dirty="0" err="1"/>
              <a:t>bisnis</a:t>
            </a:r>
            <a:r>
              <a:rPr lang="en-US" sz="2000" dirty="0"/>
              <a:t>. </a:t>
            </a:r>
          </a:p>
        </p:txBody>
      </p:sp>
    </p:spTree>
    <p:extLst>
      <p:ext uri="{BB962C8B-B14F-4D97-AF65-F5344CB8AC3E}">
        <p14:creationId xmlns:p14="http://schemas.microsoft.com/office/powerpoint/2010/main" val="109457084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ko-KR" b="1" dirty="0" err="1"/>
              <a:t>Strategis</a:t>
            </a:r>
            <a:r>
              <a:rPr lang="en-US" altLang="ko-KR" b="1" dirty="0"/>
              <a:t> E-Commerce</a:t>
            </a:r>
            <a:endParaRPr lang="en-US" altLang="ko-KR" b="1" dirty="0">
              <a:solidFill>
                <a:schemeClr val="tx1">
                  <a:lumMod val="75000"/>
                  <a:lumOff val="2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>
          <a:xfrm>
            <a:off x="467544" y="2276872"/>
            <a:ext cx="8229600" cy="4248472"/>
          </a:xfrm>
        </p:spPr>
        <p:txBody>
          <a:bodyPr/>
          <a:lstStyle/>
          <a:p>
            <a:pPr algn="just">
              <a:lnSpc>
                <a:spcPct val="150000"/>
              </a:lnSpc>
            </a:pPr>
            <a:r>
              <a:rPr lang="en-US" sz="2000" dirty="0" err="1"/>
              <a:t>Namun</a:t>
            </a:r>
            <a:r>
              <a:rPr lang="en-US" sz="2000" dirty="0"/>
              <a:t>, proses </a:t>
            </a:r>
            <a:r>
              <a:rPr lang="en-US" sz="2000" dirty="0" err="1"/>
              <a:t>pengembangan</a:t>
            </a:r>
            <a:r>
              <a:rPr lang="en-US" sz="2000" dirty="0"/>
              <a:t> </a:t>
            </a:r>
            <a:r>
              <a:rPr lang="en-US" sz="2000" dirty="0" err="1"/>
              <a:t>strategi</a:t>
            </a:r>
            <a:r>
              <a:rPr lang="en-US" sz="2000" dirty="0"/>
              <a:t> </a:t>
            </a:r>
            <a:r>
              <a:rPr lang="en-US" sz="2000" dirty="0" err="1"/>
              <a:t>merupakan</a:t>
            </a:r>
            <a:r>
              <a:rPr lang="en-US" sz="2000" dirty="0"/>
              <a:t> </a:t>
            </a:r>
            <a:r>
              <a:rPr lang="en-US" sz="2000" dirty="0" err="1"/>
              <a:t>hal</a:t>
            </a:r>
            <a:r>
              <a:rPr lang="en-US" sz="2000" dirty="0"/>
              <a:t> yang </a:t>
            </a:r>
            <a:r>
              <a:rPr lang="en-US" sz="2000" dirty="0" err="1"/>
              <a:t>lebih</a:t>
            </a:r>
            <a:r>
              <a:rPr lang="en-US" sz="2000" dirty="0"/>
              <a:t> </a:t>
            </a:r>
          </a:p>
          <a:p>
            <a:pPr algn="just">
              <a:lnSpc>
                <a:spcPct val="150000"/>
              </a:lnSpc>
            </a:pPr>
            <a:r>
              <a:rPr lang="en-US" sz="2000" dirty="0" err="1"/>
              <a:t>penting</a:t>
            </a:r>
            <a:r>
              <a:rPr lang="en-US" sz="2000" dirty="0"/>
              <a:t>. </a:t>
            </a:r>
          </a:p>
          <a:p>
            <a:pPr algn="just">
              <a:lnSpc>
                <a:spcPct val="150000"/>
              </a:lnSpc>
            </a:pPr>
            <a:endParaRPr lang="en-US" sz="2000" dirty="0"/>
          </a:p>
          <a:p>
            <a:pPr algn="just">
              <a:lnSpc>
                <a:spcPct val="150000"/>
              </a:lnSpc>
            </a:pPr>
            <a:r>
              <a:rPr lang="en-US" sz="2000" dirty="0" err="1"/>
              <a:t>Kekuatan</a:t>
            </a:r>
            <a:r>
              <a:rPr lang="en-US" sz="2000" dirty="0"/>
              <a:t> proses </a:t>
            </a:r>
            <a:r>
              <a:rPr lang="en-US" sz="2000" dirty="0" err="1"/>
              <a:t>perencanaan</a:t>
            </a:r>
            <a:r>
              <a:rPr lang="en-US" sz="2000" dirty="0"/>
              <a:t> </a:t>
            </a:r>
            <a:r>
              <a:rPr lang="en-US" sz="2000" dirty="0" err="1"/>
              <a:t>strategi</a:t>
            </a:r>
            <a:r>
              <a:rPr lang="en-US" sz="2000" dirty="0"/>
              <a:t> </a:t>
            </a:r>
            <a:r>
              <a:rPr lang="en-US" sz="2000" dirty="0" err="1"/>
              <a:t>terletak</a:t>
            </a:r>
            <a:r>
              <a:rPr lang="en-US" sz="2000" dirty="0"/>
              <a:t> pada </a:t>
            </a:r>
            <a:r>
              <a:rPr lang="en-US" sz="2000" dirty="0" err="1"/>
              <a:t>eksekutif</a:t>
            </a:r>
            <a:r>
              <a:rPr lang="en-US" sz="2000" dirty="0"/>
              <a:t> </a:t>
            </a:r>
          </a:p>
          <a:p>
            <a:pPr algn="just">
              <a:lnSpc>
                <a:spcPct val="150000"/>
              </a:lnSpc>
            </a:pPr>
            <a:r>
              <a:rPr lang="en-US" sz="2000" dirty="0" err="1"/>
              <a:t>korporasi</a:t>
            </a:r>
            <a:r>
              <a:rPr lang="en-US" sz="2000" dirty="0"/>
              <a:t>, general manager </a:t>
            </a:r>
            <a:r>
              <a:rPr lang="en-US" sz="2000" dirty="0" err="1"/>
              <a:t>perusahaan</a:t>
            </a:r>
            <a:r>
              <a:rPr lang="en-US" sz="2000" dirty="0"/>
              <a:t>, </a:t>
            </a:r>
            <a:r>
              <a:rPr lang="en-US" sz="2000" dirty="0" err="1"/>
              <a:t>pemilik</a:t>
            </a:r>
            <a:r>
              <a:rPr lang="en-US" sz="2000" dirty="0"/>
              <a:t> </a:t>
            </a:r>
            <a:r>
              <a:rPr lang="en-US" sz="2000" dirty="0" err="1"/>
              <a:t>usaha</a:t>
            </a:r>
            <a:r>
              <a:rPr lang="en-US" sz="2000" dirty="0"/>
              <a:t> </a:t>
            </a:r>
            <a:r>
              <a:rPr lang="en-US" sz="2000" dirty="0" err="1"/>
              <a:t>kecil</a:t>
            </a:r>
            <a:r>
              <a:rPr lang="en-US" sz="2000" dirty="0"/>
              <a:t>, </a:t>
            </a:r>
          </a:p>
          <a:p>
            <a:pPr algn="just">
              <a:lnSpc>
                <a:spcPct val="150000"/>
              </a:lnSpc>
            </a:pPr>
            <a:r>
              <a:rPr lang="en-US" sz="2000" dirty="0" err="1"/>
              <a:t>utamanya</a:t>
            </a:r>
            <a:r>
              <a:rPr lang="en-US" sz="2000" dirty="0"/>
              <a:t> </a:t>
            </a:r>
            <a:r>
              <a:rPr lang="en-US" sz="2000" dirty="0" err="1"/>
              <a:t>melakukan</a:t>
            </a:r>
            <a:r>
              <a:rPr lang="en-US" sz="2000" dirty="0"/>
              <a:t> </a:t>
            </a:r>
            <a:r>
              <a:rPr lang="en-US" sz="2000" dirty="0" err="1"/>
              <a:t>penilaian</a:t>
            </a:r>
            <a:r>
              <a:rPr lang="en-US" sz="2000" dirty="0"/>
              <a:t> </a:t>
            </a:r>
            <a:r>
              <a:rPr lang="en-US" sz="2000" dirty="0" err="1"/>
              <a:t>terhadap</a:t>
            </a:r>
            <a:r>
              <a:rPr lang="en-US" sz="2000" dirty="0"/>
              <a:t> </a:t>
            </a:r>
            <a:r>
              <a:rPr lang="en-US" sz="2000" dirty="0" err="1"/>
              <a:t>posisi</a:t>
            </a:r>
            <a:r>
              <a:rPr lang="en-US" sz="2000" dirty="0"/>
              <a:t> </a:t>
            </a:r>
            <a:r>
              <a:rPr lang="en-US" sz="2000" dirty="0" err="1"/>
              <a:t>perusahaan</a:t>
            </a:r>
            <a:r>
              <a:rPr lang="en-US" sz="2000" dirty="0"/>
              <a:t> </a:t>
            </a:r>
            <a:r>
              <a:rPr lang="en-US" sz="2000" dirty="0" err="1"/>
              <a:t>saat</a:t>
            </a:r>
            <a:r>
              <a:rPr lang="en-US" sz="2000" dirty="0"/>
              <a:t> </a:t>
            </a:r>
            <a:r>
              <a:rPr lang="en-US" sz="2000" dirty="0" err="1"/>
              <a:t>ini</a:t>
            </a:r>
            <a:r>
              <a:rPr lang="en-US" sz="2000" dirty="0"/>
              <a:t>. </a:t>
            </a:r>
            <a:endParaRPr lang="en-US" altLang="ko-KR" sz="2000" dirty="0"/>
          </a:p>
        </p:txBody>
      </p:sp>
    </p:spTree>
    <p:extLst>
      <p:ext uri="{BB962C8B-B14F-4D97-AF65-F5344CB8AC3E}">
        <p14:creationId xmlns:p14="http://schemas.microsoft.com/office/powerpoint/2010/main" val="57561229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ko-KR" b="1" dirty="0" err="1"/>
              <a:t>Strategis</a:t>
            </a:r>
            <a:r>
              <a:rPr lang="en-US" altLang="ko-KR" b="1" dirty="0"/>
              <a:t> E-Commerce</a:t>
            </a:r>
            <a:endParaRPr lang="en-US" altLang="ko-KR" b="1" dirty="0">
              <a:solidFill>
                <a:schemeClr val="tx1">
                  <a:lumMod val="75000"/>
                  <a:lumOff val="2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>
          <a:xfrm>
            <a:off x="467544" y="2276872"/>
            <a:ext cx="8229600" cy="4248472"/>
          </a:xfrm>
        </p:spPr>
        <p:txBody>
          <a:bodyPr/>
          <a:lstStyle/>
          <a:p>
            <a:pPr algn="just">
              <a:lnSpc>
                <a:spcPct val="150000"/>
              </a:lnSpc>
            </a:pPr>
            <a:r>
              <a:rPr lang="en-US" sz="2000" dirty="0" err="1"/>
              <a:t>Perencanaan</a:t>
            </a:r>
            <a:r>
              <a:rPr lang="en-US" sz="2000" dirty="0"/>
              <a:t> </a:t>
            </a:r>
            <a:r>
              <a:rPr lang="en-US" sz="2000" dirty="0" err="1"/>
              <a:t>strategi</a:t>
            </a:r>
            <a:r>
              <a:rPr lang="en-US" sz="2000" dirty="0"/>
              <a:t> juga </a:t>
            </a:r>
            <a:r>
              <a:rPr lang="en-US" sz="2000" dirty="0" err="1"/>
              <a:t>melibatkan</a:t>
            </a:r>
            <a:r>
              <a:rPr lang="en-US" sz="2000" dirty="0"/>
              <a:t> para </a:t>
            </a:r>
            <a:r>
              <a:rPr lang="en-US" sz="2000" dirty="0" err="1"/>
              <a:t>pemangku</a:t>
            </a:r>
            <a:r>
              <a:rPr lang="en-US" sz="2000" dirty="0"/>
              <a:t> </a:t>
            </a:r>
            <a:r>
              <a:rPr lang="en-US" sz="2000" dirty="0" err="1"/>
              <a:t>kepentingan</a:t>
            </a:r>
            <a:r>
              <a:rPr lang="en-US" sz="2000" dirty="0"/>
              <a:t> </a:t>
            </a:r>
            <a:r>
              <a:rPr lang="en-US" sz="2000" dirty="0" err="1"/>
              <a:t>utama</a:t>
            </a:r>
            <a:r>
              <a:rPr lang="en-US" sz="2000" dirty="0"/>
              <a:t> yang </a:t>
            </a:r>
            <a:r>
              <a:rPr lang="en-US" sz="2000" dirty="0" err="1"/>
              <a:t>meliputi</a:t>
            </a:r>
            <a:r>
              <a:rPr lang="en-US" sz="2000" dirty="0"/>
              <a:t> dewan </a:t>
            </a:r>
            <a:r>
              <a:rPr lang="en-US" sz="2000" dirty="0" err="1"/>
              <a:t>direktur</a:t>
            </a:r>
            <a:r>
              <a:rPr lang="en-US" sz="2000" dirty="0"/>
              <a:t>, </a:t>
            </a:r>
            <a:r>
              <a:rPr lang="en-US" sz="2000" dirty="0" err="1"/>
              <a:t>karyawan</a:t>
            </a:r>
            <a:r>
              <a:rPr lang="en-US" sz="2000" dirty="0"/>
              <a:t>, dan </a:t>
            </a:r>
            <a:r>
              <a:rPr lang="en-US" sz="2000" dirty="0" err="1"/>
              <a:t>mitra</a:t>
            </a:r>
            <a:r>
              <a:rPr lang="en-US" sz="2000" dirty="0"/>
              <a:t> </a:t>
            </a:r>
            <a:r>
              <a:rPr lang="en-US" sz="2000" dirty="0" err="1"/>
              <a:t>strategis</a:t>
            </a:r>
            <a:r>
              <a:rPr lang="en-US" sz="2000" dirty="0"/>
              <a:t>. </a:t>
            </a:r>
          </a:p>
          <a:p>
            <a:pPr algn="just">
              <a:lnSpc>
                <a:spcPct val="150000"/>
              </a:lnSpc>
            </a:pPr>
            <a:r>
              <a:rPr lang="en-US" sz="2000" dirty="0" err="1"/>
              <a:t>Pengembangan</a:t>
            </a:r>
            <a:r>
              <a:rPr lang="en-US" sz="2000" dirty="0"/>
              <a:t> </a:t>
            </a:r>
            <a:r>
              <a:rPr lang="en-US" sz="2000" dirty="0" err="1"/>
              <a:t>strategi</a:t>
            </a:r>
            <a:r>
              <a:rPr lang="en-US" sz="2000" dirty="0"/>
              <a:t> </a:t>
            </a:r>
            <a:r>
              <a:rPr lang="en-US" sz="2000" dirty="0" err="1"/>
              <a:t>bergantung</a:t>
            </a:r>
            <a:r>
              <a:rPr lang="en-US" sz="2000" dirty="0"/>
              <a:t> pada </a:t>
            </a:r>
            <a:r>
              <a:rPr lang="en-US" sz="2000" dirty="0" err="1"/>
              <a:t>tipe</a:t>
            </a:r>
            <a:r>
              <a:rPr lang="en-US" sz="2000" dirty="0"/>
              <a:t> </a:t>
            </a:r>
            <a:r>
              <a:rPr lang="en-US" sz="2000" dirty="0" err="1"/>
              <a:t>strategi</a:t>
            </a:r>
            <a:r>
              <a:rPr lang="en-US" sz="2000" dirty="0"/>
              <a:t>, </a:t>
            </a:r>
            <a:r>
              <a:rPr lang="en-US" sz="2000" dirty="0" err="1"/>
              <a:t>metode</a:t>
            </a:r>
            <a:r>
              <a:rPr lang="en-US" sz="2000" dirty="0"/>
              <a:t> </a:t>
            </a:r>
          </a:p>
          <a:p>
            <a:pPr algn="just">
              <a:lnSpc>
                <a:spcPct val="150000"/>
              </a:lnSpc>
            </a:pPr>
            <a:r>
              <a:rPr lang="en-US" sz="2000" dirty="0" err="1"/>
              <a:t>implementasi</a:t>
            </a:r>
            <a:r>
              <a:rPr lang="en-US" sz="2000" dirty="0"/>
              <a:t>, </a:t>
            </a:r>
            <a:r>
              <a:rPr lang="en-US" sz="2000" dirty="0" err="1"/>
              <a:t>ukuran</a:t>
            </a:r>
            <a:r>
              <a:rPr lang="en-US" sz="2000" dirty="0"/>
              <a:t> </a:t>
            </a:r>
            <a:r>
              <a:rPr lang="en-US" sz="2000" dirty="0" err="1"/>
              <a:t>atau</a:t>
            </a:r>
            <a:r>
              <a:rPr lang="en-US" sz="2000" dirty="0"/>
              <a:t> </a:t>
            </a:r>
            <a:r>
              <a:rPr lang="en-US" sz="2000" dirty="0" err="1"/>
              <a:t>skala</a:t>
            </a:r>
            <a:r>
              <a:rPr lang="en-US" sz="2000" dirty="0"/>
              <a:t> </a:t>
            </a:r>
            <a:r>
              <a:rPr lang="en-US" sz="2000" dirty="0" err="1"/>
              <a:t>perusahaan</a:t>
            </a:r>
            <a:r>
              <a:rPr lang="en-US" sz="2000" dirty="0"/>
              <a:t> dan  </a:t>
            </a:r>
            <a:r>
              <a:rPr lang="en-US" sz="2000" dirty="0" err="1"/>
              <a:t>pendekatan</a:t>
            </a:r>
            <a:r>
              <a:rPr lang="en-US" sz="2000" dirty="0"/>
              <a:t> yang </a:t>
            </a:r>
            <a:r>
              <a:rPr lang="en-US" sz="2000" dirty="0" err="1"/>
              <a:t>digunakan</a:t>
            </a:r>
            <a:r>
              <a:rPr lang="en-US" sz="2000" dirty="0"/>
              <a:t>.</a:t>
            </a:r>
          </a:p>
          <a:p>
            <a:pPr algn="just">
              <a:lnSpc>
                <a:spcPct val="150000"/>
              </a:lnSpc>
            </a:pPr>
            <a:endParaRPr lang="en-US" sz="2000" b="1" dirty="0"/>
          </a:p>
          <a:p>
            <a:pPr algn="just">
              <a:lnSpc>
                <a:spcPct val="150000"/>
              </a:lnSpc>
            </a:pPr>
            <a:r>
              <a:rPr lang="en-US" sz="2000" b="1" dirty="0"/>
              <a:t>Ada 4 </a:t>
            </a:r>
            <a:r>
              <a:rPr lang="en-US" sz="2000" b="1" dirty="0" err="1"/>
              <a:t>fase</a:t>
            </a:r>
            <a:r>
              <a:rPr lang="en-US" sz="2000" b="1" dirty="0"/>
              <a:t> proses </a:t>
            </a:r>
            <a:r>
              <a:rPr lang="en-US" sz="2000" b="1" dirty="0" err="1"/>
              <a:t>perencanaan</a:t>
            </a:r>
            <a:r>
              <a:rPr lang="en-US" sz="2000" b="1" dirty="0"/>
              <a:t> </a:t>
            </a:r>
            <a:r>
              <a:rPr lang="en-US" sz="2000" b="1" dirty="0" err="1"/>
              <a:t>strategi</a:t>
            </a:r>
            <a:endParaRPr lang="en-US" altLang="ko-KR" sz="2000" b="1" dirty="0"/>
          </a:p>
        </p:txBody>
      </p:sp>
    </p:spTree>
    <p:extLst>
      <p:ext uri="{BB962C8B-B14F-4D97-AF65-F5344CB8AC3E}">
        <p14:creationId xmlns:p14="http://schemas.microsoft.com/office/powerpoint/2010/main" val="225840148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b="1" dirty="0"/>
              <a:t> 1. </a:t>
            </a:r>
            <a:r>
              <a:rPr lang="en-US" b="1" dirty="0" err="1"/>
              <a:t>Inisiasi</a:t>
            </a:r>
            <a:r>
              <a:rPr lang="en-US" b="1" dirty="0"/>
              <a:t> </a:t>
            </a:r>
            <a:r>
              <a:rPr lang="en-US" b="1" dirty="0" err="1"/>
              <a:t>strategi</a:t>
            </a:r>
            <a:r>
              <a:rPr lang="en-US" b="1" dirty="0"/>
              <a:t> (Strategy initiation)</a:t>
            </a:r>
            <a:endParaRPr lang="en-US" altLang="ko-KR" b="1" dirty="0">
              <a:solidFill>
                <a:schemeClr val="tx1">
                  <a:lumMod val="75000"/>
                  <a:lumOff val="2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>
          <a:xfrm>
            <a:off x="467544" y="2276872"/>
            <a:ext cx="8229600" cy="4248472"/>
          </a:xfrm>
        </p:spPr>
        <p:txBody>
          <a:bodyPr/>
          <a:lstStyle/>
          <a:p>
            <a:pPr algn="just">
              <a:lnSpc>
                <a:spcPct val="150000"/>
              </a:lnSpc>
            </a:pPr>
            <a:r>
              <a:rPr lang="en-US" sz="2000" dirty="0"/>
              <a:t>Pada </a:t>
            </a:r>
            <a:r>
              <a:rPr lang="en-US" sz="2000" dirty="0" err="1"/>
              <a:t>fase</a:t>
            </a:r>
            <a:r>
              <a:rPr lang="en-US" sz="2000" dirty="0"/>
              <a:t> </a:t>
            </a:r>
            <a:r>
              <a:rPr lang="en-US" sz="2000" dirty="0" err="1"/>
              <a:t>ini</a:t>
            </a:r>
            <a:r>
              <a:rPr lang="en-US" sz="2000" dirty="0"/>
              <a:t>, </a:t>
            </a:r>
            <a:r>
              <a:rPr lang="en-US" sz="2000" dirty="0" err="1"/>
              <a:t>perusahaan</a:t>
            </a:r>
            <a:r>
              <a:rPr lang="en-US" sz="2000" dirty="0"/>
              <a:t> </a:t>
            </a:r>
            <a:r>
              <a:rPr lang="en-US" sz="2000" dirty="0" err="1"/>
              <a:t>mempersiapkan</a:t>
            </a:r>
            <a:r>
              <a:rPr lang="en-US" sz="2000" dirty="0"/>
              <a:t> </a:t>
            </a:r>
            <a:r>
              <a:rPr lang="en-US" sz="2000" dirty="0" err="1"/>
              <a:t>langkah-langkah</a:t>
            </a:r>
            <a:r>
              <a:rPr lang="en-US" sz="2000" dirty="0"/>
              <a:t> </a:t>
            </a:r>
            <a:r>
              <a:rPr lang="en-US" sz="2000" dirty="0" err="1"/>
              <a:t>awal</a:t>
            </a:r>
            <a:r>
              <a:rPr lang="en-US" sz="2000" dirty="0"/>
              <a:t> </a:t>
            </a:r>
          </a:p>
          <a:p>
            <a:pPr algn="just">
              <a:lnSpc>
                <a:spcPct val="150000"/>
              </a:lnSpc>
            </a:pPr>
            <a:r>
              <a:rPr lang="en-US" sz="2000" dirty="0"/>
              <a:t>yang </a:t>
            </a:r>
            <a:r>
              <a:rPr lang="en-US" sz="2000" dirty="0" err="1"/>
              <a:t>dibutuhkan</a:t>
            </a:r>
            <a:r>
              <a:rPr lang="en-US" sz="2000" dirty="0"/>
              <a:t>, </a:t>
            </a:r>
            <a:r>
              <a:rPr lang="en-US" sz="2000" dirty="0" err="1"/>
              <a:t>meninjau</a:t>
            </a:r>
            <a:r>
              <a:rPr lang="en-US" sz="2000" dirty="0"/>
              <a:t> </a:t>
            </a:r>
            <a:r>
              <a:rPr lang="en-US" sz="2000" dirty="0" err="1"/>
              <a:t>kembali</a:t>
            </a:r>
            <a:r>
              <a:rPr lang="en-US" sz="2000" dirty="0"/>
              <a:t> </a:t>
            </a:r>
            <a:r>
              <a:rPr lang="en-US" sz="2000" dirty="0" err="1"/>
              <a:t>visi</a:t>
            </a:r>
            <a:r>
              <a:rPr lang="en-US" sz="2000" dirty="0"/>
              <a:t> dan </a:t>
            </a:r>
            <a:r>
              <a:rPr lang="en-US" sz="2000" dirty="0" err="1"/>
              <a:t>misi</a:t>
            </a:r>
            <a:r>
              <a:rPr lang="en-US" sz="2000" dirty="0"/>
              <a:t> </a:t>
            </a:r>
            <a:r>
              <a:rPr lang="en-US" sz="2000" dirty="0" err="1"/>
              <a:t>organisasi</a:t>
            </a:r>
            <a:r>
              <a:rPr lang="en-US" sz="2000" dirty="0"/>
              <a:t>, </a:t>
            </a:r>
          </a:p>
          <a:p>
            <a:pPr algn="just">
              <a:lnSpc>
                <a:spcPct val="150000"/>
              </a:lnSpc>
            </a:pPr>
            <a:r>
              <a:rPr lang="en-US" sz="2000" dirty="0" err="1"/>
              <a:t>menganalisis</a:t>
            </a:r>
            <a:r>
              <a:rPr lang="en-US" sz="2000" dirty="0"/>
              <a:t> </a:t>
            </a:r>
            <a:r>
              <a:rPr lang="en-US" sz="2000" dirty="0" err="1"/>
              <a:t>industri</a:t>
            </a:r>
            <a:r>
              <a:rPr lang="en-US" sz="2000" dirty="0"/>
              <a:t>, </a:t>
            </a:r>
            <a:r>
              <a:rPr lang="en-US" sz="2000" dirty="0" err="1"/>
              <a:t>posisi</a:t>
            </a:r>
            <a:r>
              <a:rPr lang="en-US" sz="2000" dirty="0"/>
              <a:t> </a:t>
            </a:r>
            <a:r>
              <a:rPr lang="en-US" sz="2000" dirty="0" err="1"/>
              <a:t>perusahaan</a:t>
            </a:r>
            <a:r>
              <a:rPr lang="en-US" sz="2000" dirty="0"/>
              <a:t>, dan </a:t>
            </a:r>
            <a:r>
              <a:rPr lang="en-US" sz="2000" dirty="0" err="1"/>
              <a:t>posisi</a:t>
            </a:r>
            <a:r>
              <a:rPr lang="en-US" sz="2000" dirty="0"/>
              <a:t> </a:t>
            </a:r>
            <a:r>
              <a:rPr lang="en-US" sz="2000" dirty="0" err="1"/>
              <a:t>pesaing</a:t>
            </a:r>
            <a:r>
              <a:rPr lang="en-US" sz="2000" dirty="0"/>
              <a:t>, </a:t>
            </a:r>
          </a:p>
          <a:p>
            <a:pPr algn="just">
              <a:lnSpc>
                <a:spcPct val="150000"/>
              </a:lnSpc>
            </a:pPr>
            <a:r>
              <a:rPr lang="en-US" sz="2000" dirty="0" err="1"/>
              <a:t>mempertimbangkan</a:t>
            </a:r>
            <a:r>
              <a:rPr lang="en-US" sz="2000" dirty="0"/>
              <a:t> </a:t>
            </a:r>
            <a:r>
              <a:rPr lang="en-US" sz="2000" dirty="0" err="1"/>
              <a:t>berbagai</a:t>
            </a:r>
            <a:r>
              <a:rPr lang="en-US" sz="2000" dirty="0"/>
              <a:t> </a:t>
            </a:r>
            <a:r>
              <a:rPr lang="en-US" sz="2000" dirty="0" err="1"/>
              <a:t>masalah</a:t>
            </a:r>
            <a:r>
              <a:rPr lang="en-US" sz="2000" dirty="0"/>
              <a:t> </a:t>
            </a:r>
            <a:r>
              <a:rPr lang="en-US" sz="2000" dirty="0" err="1"/>
              <a:t>awal</a:t>
            </a:r>
            <a:r>
              <a:rPr lang="en-US" sz="2000" dirty="0"/>
              <a:t>/</a:t>
            </a:r>
            <a:r>
              <a:rPr lang="en-US" sz="2000" dirty="0" err="1"/>
              <a:t>inisiasi</a:t>
            </a:r>
            <a:r>
              <a:rPr lang="en-US" sz="2000" dirty="0"/>
              <a:t>, </a:t>
            </a:r>
            <a:r>
              <a:rPr lang="en-US" sz="2000" dirty="0" err="1"/>
              <a:t>menguji</a:t>
            </a:r>
            <a:r>
              <a:rPr lang="en-US" sz="2000" dirty="0"/>
              <a:t> internal dan </a:t>
            </a:r>
            <a:r>
              <a:rPr lang="en-US" sz="2000" dirty="0" err="1"/>
              <a:t>lingkungan</a:t>
            </a:r>
            <a:r>
              <a:rPr lang="en-US" sz="2000" dirty="0"/>
              <a:t> </a:t>
            </a:r>
            <a:r>
              <a:rPr lang="en-US" sz="2000" dirty="0" err="1"/>
              <a:t>perusahaan</a:t>
            </a:r>
            <a:r>
              <a:rPr lang="en-US" sz="2000" dirty="0"/>
              <a:t>.</a:t>
            </a:r>
            <a:endParaRPr lang="en-US" altLang="ko-KR" sz="2000" dirty="0"/>
          </a:p>
        </p:txBody>
      </p:sp>
    </p:spTree>
    <p:extLst>
      <p:ext uri="{BB962C8B-B14F-4D97-AF65-F5344CB8AC3E}">
        <p14:creationId xmlns:p14="http://schemas.microsoft.com/office/powerpoint/2010/main" val="256185216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b="1" dirty="0"/>
              <a:t> 1. </a:t>
            </a:r>
            <a:r>
              <a:rPr lang="en-US" b="1" dirty="0" err="1"/>
              <a:t>Inisiasi</a:t>
            </a:r>
            <a:r>
              <a:rPr lang="en-US" b="1" dirty="0"/>
              <a:t> </a:t>
            </a:r>
            <a:r>
              <a:rPr lang="en-US" b="1" dirty="0" err="1"/>
              <a:t>strategi</a:t>
            </a:r>
            <a:r>
              <a:rPr lang="en-US" b="1" dirty="0"/>
              <a:t> (Strategy initiation)</a:t>
            </a:r>
            <a:endParaRPr lang="en-US" altLang="ko-KR" b="1" dirty="0"/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>
          <a:xfrm>
            <a:off x="467544" y="2276872"/>
            <a:ext cx="8229600" cy="4248472"/>
          </a:xfrm>
        </p:spPr>
        <p:txBody>
          <a:bodyPr/>
          <a:lstStyle/>
          <a:p>
            <a:pPr algn="just">
              <a:lnSpc>
                <a:spcPct val="150000"/>
              </a:lnSpc>
            </a:pPr>
            <a:r>
              <a:rPr lang="en-US" sz="2000" dirty="0" err="1"/>
              <a:t>Dalam</a:t>
            </a:r>
            <a:r>
              <a:rPr lang="en-US" sz="2000" dirty="0"/>
              <a:t> </a:t>
            </a:r>
            <a:r>
              <a:rPr lang="en-US" sz="2000" dirty="0" err="1"/>
              <a:t>hal</a:t>
            </a:r>
            <a:r>
              <a:rPr lang="en-US" sz="2000" dirty="0"/>
              <a:t> </a:t>
            </a:r>
            <a:r>
              <a:rPr lang="en-US" sz="2000" dirty="0" err="1"/>
              <a:t>ini</a:t>
            </a:r>
            <a:r>
              <a:rPr lang="en-US" sz="2000" dirty="0"/>
              <a:t> </a:t>
            </a:r>
            <a:r>
              <a:rPr lang="en-US" sz="2000" dirty="0" err="1"/>
              <a:t>aspek</a:t>
            </a:r>
            <a:r>
              <a:rPr lang="en-US" sz="2000" dirty="0"/>
              <a:t> yang </a:t>
            </a:r>
            <a:r>
              <a:rPr lang="en-US" sz="2000" dirty="0" err="1"/>
              <a:t>ditekankan</a:t>
            </a:r>
            <a:r>
              <a:rPr lang="en-US" sz="2000" dirty="0"/>
              <a:t> </a:t>
            </a:r>
            <a:r>
              <a:rPr lang="en-US" sz="2000" dirty="0" err="1"/>
              <a:t>terletak</a:t>
            </a:r>
            <a:r>
              <a:rPr lang="en-US" sz="2000" dirty="0"/>
              <a:t> pada </a:t>
            </a:r>
            <a:r>
              <a:rPr lang="en-US" sz="2000" dirty="0" err="1"/>
              <a:t>pengujian</a:t>
            </a:r>
            <a:r>
              <a:rPr lang="en-US" sz="2000" dirty="0"/>
              <a:t> </a:t>
            </a:r>
          </a:p>
          <a:p>
            <a:pPr algn="just">
              <a:lnSpc>
                <a:spcPct val="150000"/>
              </a:lnSpc>
            </a:pPr>
            <a:r>
              <a:rPr lang="en-US" sz="2000" dirty="0" err="1"/>
              <a:t>kontribusi</a:t>
            </a:r>
            <a:r>
              <a:rPr lang="en-US" sz="2000" dirty="0"/>
              <a:t> </a:t>
            </a:r>
            <a:r>
              <a:rPr lang="en-US" sz="2000" dirty="0" err="1"/>
              <a:t>potensial</a:t>
            </a:r>
            <a:r>
              <a:rPr lang="en-US" sz="2000" dirty="0"/>
              <a:t> internet dan </a:t>
            </a:r>
            <a:r>
              <a:rPr lang="en-US" sz="2000" dirty="0" err="1"/>
              <a:t>teknologi</a:t>
            </a:r>
            <a:r>
              <a:rPr lang="en-US" sz="2000" dirty="0"/>
              <a:t> yang </a:t>
            </a:r>
            <a:r>
              <a:rPr lang="en-US" sz="2000" dirty="0" err="1"/>
              <a:t>ada</a:t>
            </a:r>
            <a:r>
              <a:rPr lang="en-US" sz="2000" dirty="0"/>
              <a:t> </a:t>
            </a:r>
            <a:r>
              <a:rPr lang="en-US" sz="2000" dirty="0" err="1"/>
              <a:t>terhadap</a:t>
            </a:r>
            <a:r>
              <a:rPr lang="en-US" sz="2000" dirty="0"/>
              <a:t> </a:t>
            </a:r>
            <a:r>
              <a:rPr lang="en-US" sz="2000" dirty="0" err="1"/>
              <a:t>bisnis</a:t>
            </a:r>
            <a:r>
              <a:rPr lang="en-US" sz="2000" dirty="0"/>
              <a:t>. </a:t>
            </a:r>
          </a:p>
          <a:p>
            <a:pPr algn="just">
              <a:lnSpc>
                <a:spcPct val="150000"/>
              </a:lnSpc>
            </a:pPr>
            <a:r>
              <a:rPr lang="en-US" sz="2000" dirty="0"/>
              <a:t>Hasil </a:t>
            </a:r>
            <a:r>
              <a:rPr lang="en-US" sz="2000" dirty="0" err="1"/>
              <a:t>spesifik</a:t>
            </a:r>
            <a:r>
              <a:rPr lang="en-US" sz="2000" dirty="0"/>
              <a:t> pada </a:t>
            </a:r>
            <a:r>
              <a:rPr lang="en-US" sz="2000" dirty="0" err="1"/>
              <a:t>fase</a:t>
            </a:r>
            <a:r>
              <a:rPr lang="en-US" sz="2000" dirty="0"/>
              <a:t> </a:t>
            </a:r>
            <a:r>
              <a:rPr lang="en-US" sz="2000" dirty="0" err="1"/>
              <a:t>ini</a:t>
            </a:r>
            <a:r>
              <a:rPr lang="en-US" sz="2000" dirty="0"/>
              <a:t> </a:t>
            </a:r>
            <a:r>
              <a:rPr lang="en-US" sz="2000" dirty="0" err="1"/>
              <a:t>yaitu</a:t>
            </a:r>
            <a:r>
              <a:rPr lang="en-US" sz="2000" dirty="0"/>
              <a:t> </a:t>
            </a:r>
            <a:r>
              <a:rPr lang="en-US" sz="2000" dirty="0" err="1"/>
              <a:t>analisis</a:t>
            </a:r>
            <a:r>
              <a:rPr lang="en-US" sz="2000" dirty="0"/>
              <a:t> </a:t>
            </a:r>
            <a:r>
              <a:rPr lang="en-US" sz="2000" dirty="0" err="1"/>
              <a:t>perusahaan</a:t>
            </a:r>
            <a:r>
              <a:rPr lang="en-US" sz="2000" dirty="0"/>
              <a:t> dan </a:t>
            </a:r>
            <a:r>
              <a:rPr lang="en-US" sz="2000" dirty="0" err="1"/>
              <a:t>proporsi</a:t>
            </a:r>
            <a:r>
              <a:rPr lang="en-US" sz="2000" dirty="0"/>
              <a:t> </a:t>
            </a:r>
          </a:p>
          <a:p>
            <a:pPr algn="just">
              <a:lnSpc>
                <a:spcPct val="150000"/>
              </a:lnSpc>
            </a:pPr>
            <a:r>
              <a:rPr lang="en-US" sz="2000" dirty="0" err="1"/>
              <a:t>nilai</a:t>
            </a:r>
            <a:r>
              <a:rPr lang="en-US" sz="2000" dirty="0"/>
              <a:t>, </a:t>
            </a:r>
            <a:r>
              <a:rPr lang="en-US" sz="2000" dirty="0" err="1"/>
              <a:t>kompetensi</a:t>
            </a:r>
            <a:r>
              <a:rPr lang="en-US" sz="2000" dirty="0"/>
              <a:t> inti, </a:t>
            </a:r>
            <a:r>
              <a:rPr lang="en-US" sz="2000" dirty="0" err="1"/>
              <a:t>peramalan</a:t>
            </a:r>
            <a:r>
              <a:rPr lang="en-US" sz="2000" dirty="0"/>
              <a:t> dan </a:t>
            </a:r>
            <a:r>
              <a:rPr lang="en-US" sz="2000" dirty="0" err="1"/>
              <a:t>analisis</a:t>
            </a:r>
            <a:r>
              <a:rPr lang="en-US" sz="2000" dirty="0"/>
              <a:t> </a:t>
            </a:r>
            <a:r>
              <a:rPr lang="en-US" sz="2000" dirty="0" err="1"/>
              <a:t>kompetitor</a:t>
            </a:r>
            <a:r>
              <a:rPr lang="en-US" sz="2000" dirty="0"/>
              <a:t> </a:t>
            </a:r>
            <a:r>
              <a:rPr lang="en-US" sz="2000" dirty="0" err="1"/>
              <a:t>atau</a:t>
            </a:r>
            <a:r>
              <a:rPr lang="en-US" sz="2000" dirty="0"/>
              <a:t> </a:t>
            </a:r>
          </a:p>
          <a:p>
            <a:pPr algn="just">
              <a:lnSpc>
                <a:spcPct val="150000"/>
              </a:lnSpc>
            </a:pPr>
            <a:r>
              <a:rPr lang="en-US" sz="2000" dirty="0" err="1"/>
              <a:t>pesaing</a:t>
            </a:r>
            <a:r>
              <a:rPr lang="en-US" sz="2000" dirty="0"/>
              <a:t>.</a:t>
            </a:r>
            <a:endParaRPr lang="en-US" altLang="ko-KR" sz="2000" dirty="0"/>
          </a:p>
        </p:txBody>
      </p:sp>
    </p:spTree>
    <p:extLst>
      <p:ext uri="{BB962C8B-B14F-4D97-AF65-F5344CB8AC3E}">
        <p14:creationId xmlns:p14="http://schemas.microsoft.com/office/powerpoint/2010/main" val="177900203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b="1" dirty="0"/>
              <a:t> 2. </a:t>
            </a:r>
            <a:r>
              <a:rPr lang="en-US" b="1" dirty="0" err="1"/>
              <a:t>Formulasi</a:t>
            </a:r>
            <a:r>
              <a:rPr lang="en-US" b="1" dirty="0"/>
              <a:t> </a:t>
            </a:r>
            <a:r>
              <a:rPr lang="en-US" b="1" dirty="0" err="1"/>
              <a:t>strategi</a:t>
            </a:r>
            <a:r>
              <a:rPr lang="en-US" b="1" dirty="0"/>
              <a:t> (Strategy formulation)</a:t>
            </a:r>
            <a:endParaRPr lang="en-US" altLang="ko-KR" b="1" dirty="0"/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>
          <a:xfrm>
            <a:off x="467544" y="2276872"/>
            <a:ext cx="8229600" cy="4248472"/>
          </a:xfrm>
        </p:spPr>
        <p:txBody>
          <a:bodyPr/>
          <a:lstStyle/>
          <a:p>
            <a:pPr fontAlgn="base"/>
            <a:r>
              <a:rPr lang="en-US" sz="2000" dirty="0" err="1"/>
              <a:t>Formulasi</a:t>
            </a:r>
            <a:r>
              <a:rPr lang="en-US" sz="2000" dirty="0"/>
              <a:t> </a:t>
            </a:r>
            <a:r>
              <a:rPr lang="en-US" sz="2000" dirty="0" err="1"/>
              <a:t>strategi</a:t>
            </a:r>
            <a:r>
              <a:rPr lang="en-US" sz="2000" dirty="0"/>
              <a:t> </a:t>
            </a:r>
            <a:r>
              <a:rPr lang="en-US" sz="2000" dirty="0" err="1"/>
              <a:t>merupakan</a:t>
            </a:r>
            <a:r>
              <a:rPr lang="en-US" sz="2000" dirty="0"/>
              <a:t> </a:t>
            </a:r>
            <a:r>
              <a:rPr lang="en-US" sz="2000" dirty="0" err="1"/>
              <a:t>kegiatan</a:t>
            </a:r>
            <a:r>
              <a:rPr lang="en-US" sz="2000" dirty="0"/>
              <a:t> </a:t>
            </a:r>
            <a:r>
              <a:rPr lang="en-US" sz="2000" dirty="0" err="1"/>
              <a:t>pengembangan</a:t>
            </a:r>
            <a:r>
              <a:rPr lang="en-US" sz="2000" dirty="0"/>
              <a:t> </a:t>
            </a:r>
            <a:r>
              <a:rPr lang="en-US" sz="2000" dirty="0" err="1"/>
              <a:t>strategi</a:t>
            </a:r>
            <a:r>
              <a:rPr lang="en-US" sz="2000" dirty="0"/>
              <a:t> </a:t>
            </a:r>
          </a:p>
          <a:p>
            <a:pPr fontAlgn="base"/>
            <a:r>
              <a:rPr lang="en-US" sz="2000" dirty="0" err="1"/>
              <a:t>untuk</a:t>
            </a:r>
            <a:r>
              <a:rPr lang="en-US" sz="2000" dirty="0"/>
              <a:t> </a:t>
            </a:r>
            <a:r>
              <a:rPr lang="en-US" sz="2000" dirty="0" err="1"/>
              <a:t>mengeksploitasi</a:t>
            </a:r>
            <a:r>
              <a:rPr lang="en-US" sz="2000" dirty="0"/>
              <a:t> </a:t>
            </a:r>
            <a:r>
              <a:rPr lang="en-US" sz="2000" dirty="0" err="1"/>
              <a:t>peluang</a:t>
            </a:r>
            <a:r>
              <a:rPr lang="en-US" sz="2000" dirty="0"/>
              <a:t> dan </a:t>
            </a:r>
            <a:r>
              <a:rPr lang="en-US" sz="2000" dirty="0" err="1"/>
              <a:t>pengelolaan</a:t>
            </a:r>
            <a:r>
              <a:rPr lang="en-US" sz="2000" dirty="0"/>
              <a:t> </a:t>
            </a:r>
            <a:r>
              <a:rPr lang="en-US" sz="2000" dirty="0" err="1"/>
              <a:t>ancaman</a:t>
            </a:r>
            <a:r>
              <a:rPr lang="en-US" sz="2000" dirty="0"/>
              <a:t> </a:t>
            </a:r>
            <a:r>
              <a:rPr lang="en-US" sz="2000" dirty="0" err="1"/>
              <a:t>dalam</a:t>
            </a:r>
            <a:r>
              <a:rPr lang="en-US" sz="2000" dirty="0"/>
              <a:t> </a:t>
            </a:r>
          </a:p>
          <a:p>
            <a:pPr fontAlgn="base"/>
            <a:r>
              <a:rPr lang="en-US" sz="2000" dirty="0" err="1"/>
              <a:t>suatu</a:t>
            </a:r>
            <a:r>
              <a:rPr lang="en-US" sz="2000" dirty="0"/>
              <a:t> </a:t>
            </a:r>
            <a:r>
              <a:rPr lang="en-US" sz="2000" dirty="0" err="1"/>
              <a:t>lingkungan</a:t>
            </a:r>
            <a:r>
              <a:rPr lang="en-US" sz="2000" dirty="0"/>
              <a:t> </a:t>
            </a:r>
            <a:r>
              <a:rPr lang="en-US" sz="2000" dirty="0" err="1"/>
              <a:t>bisnis</a:t>
            </a:r>
            <a:r>
              <a:rPr lang="en-US" sz="2000" dirty="0"/>
              <a:t> </a:t>
            </a:r>
            <a:r>
              <a:rPr lang="en-US" sz="2000" dirty="0" err="1"/>
              <a:t>dari</a:t>
            </a:r>
            <a:r>
              <a:rPr lang="en-US" sz="2000" dirty="0"/>
              <a:t> </a:t>
            </a:r>
            <a:r>
              <a:rPr lang="en-US" sz="2000" dirty="0" err="1"/>
              <a:t>sudut</a:t>
            </a:r>
            <a:r>
              <a:rPr lang="en-US" sz="2000" dirty="0"/>
              <a:t> </a:t>
            </a:r>
            <a:r>
              <a:rPr lang="en-US" sz="2000" dirty="0" err="1"/>
              <a:t>kekuatan</a:t>
            </a:r>
            <a:r>
              <a:rPr lang="en-US" sz="2000" dirty="0"/>
              <a:t> dan </a:t>
            </a:r>
            <a:r>
              <a:rPr lang="en-US" sz="2000" dirty="0" err="1"/>
              <a:t>kelemahan</a:t>
            </a:r>
            <a:r>
              <a:rPr lang="en-US" sz="2000" dirty="0"/>
              <a:t> </a:t>
            </a:r>
          </a:p>
          <a:p>
            <a:pPr fontAlgn="base"/>
            <a:r>
              <a:rPr lang="en-US" sz="2000" dirty="0" err="1"/>
              <a:t>perusahaan</a:t>
            </a:r>
            <a:r>
              <a:rPr lang="en-US" sz="2000" dirty="0"/>
              <a:t>. </a:t>
            </a:r>
          </a:p>
          <a:p>
            <a:pPr fontAlgn="base"/>
            <a:r>
              <a:rPr lang="en-US" sz="2000" dirty="0" err="1"/>
              <a:t>Aktivitas</a:t>
            </a:r>
            <a:r>
              <a:rPr lang="en-US" sz="2000" dirty="0"/>
              <a:t> dan </a:t>
            </a:r>
            <a:r>
              <a:rPr lang="en-US" sz="2000" dirty="0" err="1"/>
              <a:t>hasil</a:t>
            </a:r>
            <a:r>
              <a:rPr lang="en-US" sz="2000" dirty="0"/>
              <a:t> </a:t>
            </a:r>
            <a:r>
              <a:rPr lang="en-US" sz="2000" dirty="0" err="1"/>
              <a:t>spesifik</a:t>
            </a:r>
            <a:r>
              <a:rPr lang="en-US" sz="2000" dirty="0"/>
              <a:t> pada </a:t>
            </a:r>
            <a:r>
              <a:rPr lang="en-US" sz="2000" dirty="0" err="1"/>
              <a:t>fase</a:t>
            </a:r>
            <a:r>
              <a:rPr lang="en-US" sz="2000" dirty="0"/>
              <a:t> </a:t>
            </a:r>
            <a:r>
              <a:rPr lang="en-US" sz="2000" dirty="0" err="1"/>
              <a:t>ini</a:t>
            </a:r>
            <a:r>
              <a:rPr lang="en-US" sz="2000" dirty="0"/>
              <a:t> </a:t>
            </a:r>
            <a:r>
              <a:rPr lang="en-US" sz="2000" dirty="0" err="1"/>
              <a:t>yaitu</a:t>
            </a:r>
            <a:r>
              <a:rPr lang="en-US" sz="2000" dirty="0"/>
              <a:t>:</a:t>
            </a:r>
          </a:p>
          <a:p>
            <a:pPr fontAlgn="base"/>
            <a:r>
              <a:rPr lang="en-US" sz="2000" dirty="0"/>
              <a:t>–  </a:t>
            </a:r>
            <a:r>
              <a:rPr lang="en-US" sz="2000" dirty="0" err="1"/>
              <a:t>evaluasi</a:t>
            </a:r>
            <a:r>
              <a:rPr lang="en-US" sz="2000" dirty="0"/>
              <a:t> </a:t>
            </a:r>
            <a:r>
              <a:rPr lang="en-US" sz="2000" dirty="0" err="1"/>
              <a:t>peluang</a:t>
            </a:r>
            <a:r>
              <a:rPr lang="en-US" sz="2000" dirty="0"/>
              <a:t> e-commerce </a:t>
            </a:r>
            <a:r>
              <a:rPr lang="en-US" sz="2000" dirty="0" err="1"/>
              <a:t>secara</a:t>
            </a:r>
            <a:r>
              <a:rPr lang="en-US" sz="2000" dirty="0"/>
              <a:t> </a:t>
            </a:r>
            <a:r>
              <a:rPr lang="en-US" sz="2000" dirty="0" err="1"/>
              <a:t>khusus</a:t>
            </a:r>
            <a:endParaRPr lang="en-US" sz="2000" dirty="0"/>
          </a:p>
          <a:p>
            <a:pPr fontAlgn="base"/>
            <a:r>
              <a:rPr lang="en-US" sz="2000" dirty="0"/>
              <a:t>–  </a:t>
            </a:r>
            <a:r>
              <a:rPr lang="en-US" sz="2000" dirty="0" err="1"/>
              <a:t>menganalisis</a:t>
            </a:r>
            <a:r>
              <a:rPr lang="en-US" sz="2000" dirty="0"/>
              <a:t> </a:t>
            </a:r>
            <a:r>
              <a:rPr lang="en-US" sz="2000" dirty="0" err="1"/>
              <a:t>biaya</a:t>
            </a:r>
            <a:r>
              <a:rPr lang="en-US" sz="2000" dirty="0"/>
              <a:t> dan </a:t>
            </a:r>
            <a:r>
              <a:rPr lang="en-US" sz="2000" dirty="0" err="1"/>
              <a:t>manfaat</a:t>
            </a:r>
            <a:endParaRPr lang="en-US" sz="2000" dirty="0"/>
          </a:p>
          <a:p>
            <a:pPr fontAlgn="base"/>
            <a:r>
              <a:rPr lang="en-US" sz="2000" dirty="0"/>
              <a:t>–  </a:t>
            </a:r>
            <a:r>
              <a:rPr lang="en-US" sz="2000" dirty="0" err="1"/>
              <a:t>melakukan</a:t>
            </a:r>
            <a:r>
              <a:rPr lang="en-US" sz="2000" dirty="0"/>
              <a:t> </a:t>
            </a:r>
            <a:r>
              <a:rPr lang="en-US" sz="2000" dirty="0" err="1"/>
              <a:t>penilaian</a:t>
            </a:r>
            <a:r>
              <a:rPr lang="en-US" sz="2000" dirty="0"/>
              <a:t> dan </a:t>
            </a:r>
            <a:r>
              <a:rPr lang="en-US" sz="2000" dirty="0" err="1"/>
              <a:t>manajemen</a:t>
            </a:r>
            <a:r>
              <a:rPr lang="en-US" sz="2000" dirty="0"/>
              <a:t> </a:t>
            </a:r>
            <a:r>
              <a:rPr lang="en-US" sz="2000" dirty="0" err="1"/>
              <a:t>risiko</a:t>
            </a:r>
            <a:endParaRPr lang="en-US" sz="2000" dirty="0"/>
          </a:p>
          <a:p>
            <a:pPr fontAlgn="base"/>
            <a:r>
              <a:rPr lang="en-US" sz="2000" dirty="0"/>
              <a:t>–  </a:t>
            </a:r>
            <a:r>
              <a:rPr lang="en-US" sz="2000" dirty="0" err="1"/>
              <a:t>strategi</a:t>
            </a:r>
            <a:r>
              <a:rPr lang="en-US" sz="2000" dirty="0"/>
              <a:t> </a:t>
            </a:r>
            <a:r>
              <a:rPr lang="en-US" sz="2000" dirty="0" err="1"/>
              <a:t>penetapan</a:t>
            </a:r>
            <a:r>
              <a:rPr lang="en-US" sz="2000" dirty="0"/>
              <a:t> </a:t>
            </a:r>
            <a:r>
              <a:rPr lang="en-US" sz="2000" dirty="0" err="1"/>
              <a:t>harga</a:t>
            </a:r>
            <a:endParaRPr lang="en-US" sz="2000" dirty="0"/>
          </a:p>
          <a:p>
            <a:pPr fontAlgn="base"/>
            <a:r>
              <a:rPr lang="en-US" sz="2000" dirty="0"/>
              <a:t>–  </a:t>
            </a:r>
            <a:r>
              <a:rPr lang="en-US" sz="2000" dirty="0" err="1"/>
              <a:t>sebuah</a:t>
            </a:r>
            <a:r>
              <a:rPr lang="en-US" sz="2000" dirty="0"/>
              <a:t> </a:t>
            </a:r>
            <a:r>
              <a:rPr lang="en-US" sz="2000" dirty="0" err="1"/>
              <a:t>rencana</a:t>
            </a:r>
            <a:r>
              <a:rPr lang="en-US" sz="2000" dirty="0"/>
              <a:t> </a:t>
            </a:r>
            <a:r>
              <a:rPr lang="en-US" sz="2000" dirty="0" err="1"/>
              <a:t>bisnis</a:t>
            </a:r>
            <a:r>
              <a:rPr lang="en-US" sz="2000" dirty="0"/>
              <a:t> yang </a:t>
            </a:r>
            <a:r>
              <a:rPr lang="en-US" sz="2000" dirty="0" err="1"/>
              <a:t>akan</a:t>
            </a:r>
            <a:r>
              <a:rPr lang="en-US" sz="2000" dirty="0"/>
              <a:t> </a:t>
            </a:r>
            <a:r>
              <a:rPr lang="en-US" sz="2000" dirty="0" err="1"/>
              <a:t>digunakan</a:t>
            </a:r>
            <a:r>
              <a:rPr lang="en-US" sz="2000" dirty="0"/>
              <a:t> pada </a:t>
            </a:r>
            <a:r>
              <a:rPr lang="en-US" sz="2000" dirty="0" err="1"/>
              <a:t>fase</a:t>
            </a:r>
            <a:r>
              <a:rPr lang="en-US" sz="2000" dirty="0"/>
              <a:t> </a:t>
            </a:r>
          </a:p>
          <a:p>
            <a:pPr fontAlgn="base"/>
            <a:r>
              <a:rPr lang="en-US" sz="2000" dirty="0"/>
              <a:t>    </a:t>
            </a:r>
            <a:r>
              <a:rPr lang="en-US" sz="2000" dirty="0" err="1"/>
              <a:t>imeplementasi</a:t>
            </a:r>
            <a:r>
              <a:rPr lang="en-US" sz="2000" dirty="0"/>
              <a:t> </a:t>
            </a:r>
            <a:r>
              <a:rPr lang="en-US" sz="2000" dirty="0" err="1"/>
              <a:t>strategi</a:t>
            </a:r>
            <a:r>
              <a:rPr lang="en-US" sz="20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2517677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b="1" dirty="0"/>
              <a:t> 3. </a:t>
            </a:r>
            <a:r>
              <a:rPr lang="en-US" b="1" dirty="0" err="1"/>
              <a:t>Implementasi</a:t>
            </a:r>
            <a:r>
              <a:rPr lang="en-US" b="1" dirty="0"/>
              <a:t> </a:t>
            </a:r>
            <a:r>
              <a:rPr lang="en-US" b="1" dirty="0" err="1"/>
              <a:t>strategi</a:t>
            </a:r>
            <a:r>
              <a:rPr lang="en-US" b="1" dirty="0"/>
              <a:t> (Strategy implementation)</a:t>
            </a:r>
            <a:endParaRPr lang="en-US" altLang="ko-KR" b="1" dirty="0"/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>
          <a:xfrm>
            <a:off x="467544" y="2276872"/>
            <a:ext cx="8229600" cy="4248472"/>
          </a:xfrm>
        </p:spPr>
        <p:txBody>
          <a:bodyPr/>
          <a:lstStyle/>
          <a:p>
            <a:pPr fontAlgn="base"/>
            <a:r>
              <a:rPr lang="en-US" sz="2000" dirty="0" err="1"/>
              <a:t>Implemetasi</a:t>
            </a:r>
            <a:r>
              <a:rPr lang="en-US" sz="2000" dirty="0"/>
              <a:t> </a:t>
            </a:r>
            <a:r>
              <a:rPr lang="en-US" sz="2000" dirty="0" err="1"/>
              <a:t>strategi</a:t>
            </a:r>
            <a:r>
              <a:rPr lang="en-US" sz="2000" dirty="0"/>
              <a:t> </a:t>
            </a:r>
            <a:r>
              <a:rPr lang="en-US" sz="2000" dirty="0" err="1"/>
              <a:t>merupakan</a:t>
            </a:r>
            <a:r>
              <a:rPr lang="en-US" sz="2000" dirty="0"/>
              <a:t> </a:t>
            </a:r>
            <a:r>
              <a:rPr lang="en-US" sz="2000" dirty="0" err="1"/>
              <a:t>pengembangan</a:t>
            </a:r>
            <a:r>
              <a:rPr lang="en-US" sz="2000" dirty="0"/>
              <a:t> </a:t>
            </a:r>
            <a:r>
              <a:rPr lang="en-US" sz="2000" dirty="0" err="1"/>
              <a:t>terinci</a:t>
            </a:r>
            <a:r>
              <a:rPr lang="en-US" sz="2000" dirty="0"/>
              <a:t>, </a:t>
            </a:r>
          </a:p>
          <a:p>
            <a:pPr fontAlgn="base"/>
            <a:r>
              <a:rPr lang="en-US" sz="2000" dirty="0" err="1"/>
              <a:t>perencanaan</a:t>
            </a:r>
            <a:r>
              <a:rPr lang="en-US" sz="2000" dirty="0"/>
              <a:t> </a:t>
            </a:r>
            <a:r>
              <a:rPr lang="en-US" sz="2000" dirty="0" err="1"/>
              <a:t>jangka</a:t>
            </a:r>
            <a:r>
              <a:rPr lang="en-US" sz="2000" dirty="0"/>
              <a:t> </a:t>
            </a:r>
            <a:r>
              <a:rPr lang="en-US" sz="2000" dirty="0" err="1"/>
              <a:t>pendek</a:t>
            </a:r>
            <a:r>
              <a:rPr lang="en-US" sz="2000" dirty="0"/>
              <a:t> </a:t>
            </a:r>
            <a:r>
              <a:rPr lang="en-US" sz="2000" dirty="0" err="1"/>
              <a:t>untuk</a:t>
            </a:r>
            <a:r>
              <a:rPr lang="en-US" sz="2000" dirty="0"/>
              <a:t> </a:t>
            </a:r>
            <a:r>
              <a:rPr lang="en-US" sz="2000" dirty="0" err="1"/>
              <a:t>melaksanakan</a:t>
            </a:r>
            <a:r>
              <a:rPr lang="en-US" sz="2000" dirty="0"/>
              <a:t> </a:t>
            </a:r>
            <a:r>
              <a:rPr lang="en-US" sz="2000" dirty="0" err="1"/>
              <a:t>proyek</a:t>
            </a:r>
            <a:r>
              <a:rPr lang="en-US" sz="2000" dirty="0"/>
              <a:t> yang </a:t>
            </a:r>
          </a:p>
          <a:p>
            <a:pPr fontAlgn="base"/>
            <a:r>
              <a:rPr lang="en-US" sz="2000" dirty="0" err="1"/>
              <a:t>disetujui</a:t>
            </a:r>
            <a:r>
              <a:rPr lang="en-US" sz="2000" dirty="0"/>
              <a:t> pada </a:t>
            </a:r>
            <a:r>
              <a:rPr lang="en-US" sz="2000" dirty="0" err="1"/>
              <a:t>formulasi</a:t>
            </a:r>
            <a:r>
              <a:rPr lang="en-US" sz="2000" dirty="0"/>
              <a:t> </a:t>
            </a:r>
            <a:r>
              <a:rPr lang="en-US" sz="2000" dirty="0" err="1"/>
              <a:t>strategi</a:t>
            </a:r>
            <a:r>
              <a:rPr lang="en-US" sz="2000" dirty="0"/>
              <a:t>. </a:t>
            </a:r>
          </a:p>
          <a:p>
            <a:pPr fontAlgn="base"/>
            <a:r>
              <a:rPr lang="en-US" sz="2000" dirty="0" err="1"/>
              <a:t>Aktivitas</a:t>
            </a:r>
            <a:r>
              <a:rPr lang="en-US" sz="2000" dirty="0"/>
              <a:t> dan </a:t>
            </a:r>
            <a:r>
              <a:rPr lang="en-US" sz="2000" dirty="0" err="1"/>
              <a:t>hasil</a:t>
            </a:r>
            <a:r>
              <a:rPr lang="en-US" sz="2000" dirty="0"/>
              <a:t> </a:t>
            </a:r>
            <a:r>
              <a:rPr lang="en-US" sz="2000" dirty="0" err="1"/>
              <a:t>spesifik</a:t>
            </a:r>
            <a:r>
              <a:rPr lang="en-US" sz="2000" dirty="0"/>
              <a:t> pada </a:t>
            </a:r>
            <a:r>
              <a:rPr lang="en-US" sz="2000" dirty="0" err="1"/>
              <a:t>fase</a:t>
            </a:r>
            <a:r>
              <a:rPr lang="en-US" sz="2000" dirty="0"/>
              <a:t> </a:t>
            </a:r>
            <a:r>
              <a:rPr lang="en-US" sz="2000" dirty="0" err="1"/>
              <a:t>ini</a:t>
            </a:r>
            <a:r>
              <a:rPr lang="en-US" sz="2000" dirty="0"/>
              <a:t> </a:t>
            </a:r>
            <a:r>
              <a:rPr lang="en-US" sz="2000" dirty="0" err="1"/>
              <a:t>adalah</a:t>
            </a:r>
            <a:r>
              <a:rPr lang="en-US" sz="2000" dirty="0"/>
              <a:t>:</a:t>
            </a:r>
          </a:p>
          <a:p>
            <a:pPr fontAlgn="base"/>
            <a:r>
              <a:rPr lang="en-US" sz="2000" dirty="0"/>
              <a:t>– </a:t>
            </a:r>
            <a:r>
              <a:rPr lang="en-US" sz="2000" dirty="0" err="1"/>
              <a:t>Pembentukan</a:t>
            </a:r>
            <a:r>
              <a:rPr lang="en-US" sz="2000" dirty="0"/>
              <a:t> </a:t>
            </a:r>
            <a:r>
              <a:rPr lang="en-US" sz="2000" dirty="0" err="1"/>
              <a:t>tim</a:t>
            </a:r>
            <a:r>
              <a:rPr lang="en-US" sz="2000" dirty="0"/>
              <a:t> web yang </a:t>
            </a:r>
            <a:r>
              <a:rPr lang="en-US" sz="2000" dirty="0" err="1"/>
              <a:t>menginisiasi</a:t>
            </a:r>
            <a:r>
              <a:rPr lang="en-US" sz="2000" dirty="0"/>
              <a:t> dan </a:t>
            </a:r>
            <a:r>
              <a:rPr lang="en-US" sz="2000" dirty="0" err="1"/>
              <a:t>mengelola</a:t>
            </a:r>
            <a:r>
              <a:rPr lang="en-US" sz="2000" dirty="0"/>
              <a:t> </a:t>
            </a:r>
            <a:r>
              <a:rPr lang="en-US" sz="2000" dirty="0" err="1"/>
              <a:t>eksekusi</a:t>
            </a:r>
            <a:r>
              <a:rPr lang="en-US" sz="2000" dirty="0"/>
              <a:t> </a:t>
            </a:r>
          </a:p>
          <a:p>
            <a:pPr fontAlgn="base"/>
            <a:r>
              <a:rPr lang="en-US" sz="2000" dirty="0"/>
              <a:t>   </a:t>
            </a:r>
            <a:r>
              <a:rPr lang="en-US" sz="2000" dirty="0" err="1"/>
              <a:t>rencana</a:t>
            </a:r>
            <a:endParaRPr lang="en-US" sz="2000" dirty="0"/>
          </a:p>
          <a:p>
            <a:pPr fontAlgn="base"/>
            <a:r>
              <a:rPr lang="en-US" sz="2000" dirty="0"/>
              <a:t>– </a:t>
            </a:r>
            <a:r>
              <a:rPr lang="en-US" sz="2000" dirty="0" err="1"/>
              <a:t>pelibatan</a:t>
            </a:r>
            <a:r>
              <a:rPr lang="en-US" sz="2000" dirty="0"/>
              <a:t> </a:t>
            </a:r>
            <a:r>
              <a:rPr lang="en-US" sz="2000" dirty="0" err="1"/>
              <a:t>mitra</a:t>
            </a:r>
            <a:r>
              <a:rPr lang="en-US" sz="2000" dirty="0"/>
              <a:t> </a:t>
            </a:r>
            <a:r>
              <a:rPr lang="en-US" sz="2000" dirty="0" err="1"/>
              <a:t>bisnis</a:t>
            </a:r>
            <a:endParaRPr lang="en-US" sz="2000" dirty="0"/>
          </a:p>
          <a:p>
            <a:pPr fontAlgn="base"/>
            <a:r>
              <a:rPr lang="en-US" sz="2000" dirty="0"/>
              <a:t>– </a:t>
            </a:r>
            <a:r>
              <a:rPr lang="en-US" sz="2000" dirty="0" err="1"/>
              <a:t>pembentukan</a:t>
            </a:r>
            <a:r>
              <a:rPr lang="en-US" sz="2000" dirty="0"/>
              <a:t> </a:t>
            </a:r>
            <a:r>
              <a:rPr lang="en-US" sz="2000" dirty="0" err="1"/>
              <a:t>aliansi</a:t>
            </a:r>
            <a:r>
              <a:rPr lang="en-US" sz="2000" dirty="0"/>
              <a:t> </a:t>
            </a:r>
            <a:r>
              <a:rPr lang="en-US" sz="2000" dirty="0" err="1"/>
              <a:t>bisnis</a:t>
            </a:r>
            <a:r>
              <a:rPr lang="en-US" sz="2000" dirty="0"/>
              <a:t> dan </a:t>
            </a:r>
            <a:r>
              <a:rPr lang="en-US" sz="2000" dirty="0" err="1"/>
              <a:t>korporasi</a:t>
            </a:r>
            <a:r>
              <a:rPr lang="en-US" sz="2000" dirty="0"/>
              <a:t> virtual</a:t>
            </a:r>
          </a:p>
          <a:p>
            <a:pPr fontAlgn="base"/>
            <a:r>
              <a:rPr lang="en-US" sz="2000" dirty="0"/>
              <a:t>– proses </a:t>
            </a:r>
            <a:r>
              <a:rPr lang="en-US" sz="2000" dirty="0" err="1"/>
              <a:t>manajemen</a:t>
            </a:r>
            <a:r>
              <a:rPr lang="en-US" sz="2000" dirty="0"/>
              <a:t> </a:t>
            </a:r>
            <a:r>
              <a:rPr lang="en-US" sz="2000" dirty="0" err="1"/>
              <a:t>bisnis</a:t>
            </a:r>
            <a:r>
              <a:rPr lang="en-US" sz="2000" dirty="0"/>
              <a:t>, </a:t>
            </a:r>
            <a:r>
              <a:rPr lang="en-US" sz="2000" dirty="0" err="1"/>
              <a:t>perekayasaan</a:t>
            </a:r>
            <a:r>
              <a:rPr lang="en-US" sz="2000" dirty="0"/>
              <a:t> proses </a:t>
            </a:r>
            <a:r>
              <a:rPr lang="en-US" sz="2000" dirty="0" err="1"/>
              <a:t>bisnis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355582979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b="1" dirty="0"/>
              <a:t> 3. </a:t>
            </a:r>
            <a:r>
              <a:rPr lang="en-US" b="1" dirty="0" err="1"/>
              <a:t>Implementasi</a:t>
            </a:r>
            <a:r>
              <a:rPr lang="en-US" b="1" dirty="0"/>
              <a:t> </a:t>
            </a:r>
            <a:r>
              <a:rPr lang="en-US" b="1" dirty="0" err="1"/>
              <a:t>strategi</a:t>
            </a:r>
            <a:r>
              <a:rPr lang="en-US" b="1" dirty="0"/>
              <a:t> (Strategy implementation)</a:t>
            </a:r>
            <a:endParaRPr lang="en-US" altLang="ko-KR" b="1" dirty="0"/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>
          <a:xfrm>
            <a:off x="467544" y="2276872"/>
            <a:ext cx="8229600" cy="4248472"/>
          </a:xfrm>
        </p:spPr>
        <p:txBody>
          <a:bodyPr/>
          <a:lstStyle/>
          <a:p>
            <a:pPr fontAlgn="base"/>
            <a:r>
              <a:rPr lang="en-US" sz="2000" dirty="0"/>
              <a:t>– </a:t>
            </a:r>
            <a:r>
              <a:rPr lang="en-US" sz="2000" dirty="0" err="1"/>
              <a:t>perencanaan</a:t>
            </a:r>
            <a:r>
              <a:rPr lang="en-US" sz="2000" dirty="0"/>
              <a:t> </a:t>
            </a:r>
            <a:r>
              <a:rPr lang="en-US" sz="2000" dirty="0" err="1"/>
              <a:t>proyek</a:t>
            </a:r>
            <a:endParaRPr lang="en-US" sz="2000" dirty="0"/>
          </a:p>
          <a:p>
            <a:pPr fontAlgn="base"/>
            <a:r>
              <a:rPr lang="en-US" sz="2000" dirty="0"/>
              <a:t>– </a:t>
            </a:r>
            <a:r>
              <a:rPr lang="en-US" sz="2000" dirty="0" err="1"/>
              <a:t>alokasi</a:t>
            </a:r>
            <a:r>
              <a:rPr lang="en-US" sz="2000" dirty="0"/>
              <a:t> </a:t>
            </a:r>
            <a:r>
              <a:rPr lang="en-US" sz="2000" dirty="0" err="1"/>
              <a:t>sumber</a:t>
            </a:r>
            <a:r>
              <a:rPr lang="en-US" sz="2000" dirty="0"/>
              <a:t> </a:t>
            </a:r>
            <a:r>
              <a:rPr lang="en-US" sz="2000" dirty="0" err="1"/>
              <a:t>daya</a:t>
            </a:r>
            <a:r>
              <a:rPr lang="en-US" sz="2000" dirty="0"/>
              <a:t> dan </a:t>
            </a:r>
            <a:r>
              <a:rPr lang="en-US" sz="2000" dirty="0" err="1"/>
              <a:t>manajemen</a:t>
            </a:r>
            <a:r>
              <a:rPr lang="en-US" sz="2000" dirty="0"/>
              <a:t> </a:t>
            </a:r>
            <a:r>
              <a:rPr lang="en-US" sz="2000" dirty="0" err="1"/>
              <a:t>proyek</a:t>
            </a:r>
            <a:endParaRPr lang="en-US" sz="2000" dirty="0"/>
          </a:p>
          <a:p>
            <a:pPr fontAlgn="base"/>
            <a:r>
              <a:rPr lang="en-US" sz="2000" dirty="0"/>
              <a:t>– </a:t>
            </a:r>
            <a:r>
              <a:rPr lang="en-US" sz="2000" dirty="0" err="1"/>
              <a:t>mengembangkan</a:t>
            </a:r>
            <a:r>
              <a:rPr lang="en-US" sz="2000" dirty="0"/>
              <a:t> program </a:t>
            </a:r>
            <a:r>
              <a:rPr lang="en-US" sz="2000" dirty="0" err="1"/>
              <a:t>manajemen</a:t>
            </a:r>
            <a:r>
              <a:rPr lang="en-US" sz="2000" dirty="0"/>
              <a:t> </a:t>
            </a:r>
            <a:r>
              <a:rPr lang="en-US" sz="2000" dirty="0" err="1"/>
              <a:t>perubahan</a:t>
            </a:r>
            <a:r>
              <a:rPr lang="en-US" sz="2000" dirty="0"/>
              <a:t> </a:t>
            </a:r>
            <a:r>
              <a:rPr lang="en-US" sz="2000" dirty="0" err="1"/>
              <a:t>secara</a:t>
            </a:r>
            <a:r>
              <a:rPr lang="en-US" sz="2000" dirty="0"/>
              <a:t> </a:t>
            </a:r>
            <a:r>
              <a:rPr lang="en-US" sz="2000" dirty="0" err="1"/>
              <a:t>efektif</a:t>
            </a:r>
            <a:endParaRPr lang="en-US" sz="2000" dirty="0"/>
          </a:p>
          <a:p>
            <a:pPr fontAlgn="base"/>
            <a:endParaRPr lang="en-US" sz="2000" dirty="0"/>
          </a:p>
          <a:p>
            <a:pPr fontAlgn="base"/>
            <a:r>
              <a:rPr lang="en-US" sz="2000" dirty="0" err="1"/>
              <a:t>implementasi</a:t>
            </a:r>
            <a:r>
              <a:rPr lang="en-US" sz="2000" dirty="0"/>
              <a:t> </a:t>
            </a:r>
            <a:r>
              <a:rPr lang="en-US" sz="2000" dirty="0" err="1"/>
              <a:t>strategi</a:t>
            </a:r>
            <a:r>
              <a:rPr lang="en-US" sz="2000" dirty="0"/>
              <a:t> </a:t>
            </a:r>
            <a:r>
              <a:rPr lang="en-US" sz="2000" dirty="0" err="1"/>
              <a:t>memerlukan</a:t>
            </a:r>
            <a:r>
              <a:rPr lang="en-US" sz="2000" dirty="0"/>
              <a:t> </a:t>
            </a:r>
            <a:r>
              <a:rPr lang="en-US" sz="2000" dirty="0" err="1"/>
              <a:t>investasi</a:t>
            </a:r>
            <a:r>
              <a:rPr lang="en-US" sz="2000" dirty="0"/>
              <a:t> </a:t>
            </a:r>
            <a:r>
              <a:rPr lang="en-US" sz="2000" dirty="0" err="1"/>
              <a:t>infrastruktur</a:t>
            </a:r>
            <a:r>
              <a:rPr lang="en-US" sz="2000" dirty="0"/>
              <a:t> yang </a:t>
            </a:r>
          </a:p>
          <a:p>
            <a:pPr fontAlgn="base"/>
            <a:r>
              <a:rPr lang="en-US" sz="2000" dirty="0" err="1"/>
              <a:t>signifikan</a:t>
            </a:r>
            <a:r>
              <a:rPr lang="en-US" sz="2000" dirty="0"/>
              <a:t>. </a:t>
            </a:r>
          </a:p>
          <a:p>
            <a:pPr fontAlgn="base"/>
            <a:endParaRPr lang="en-US" sz="2000" dirty="0"/>
          </a:p>
          <a:p>
            <a:pPr fontAlgn="base"/>
            <a:r>
              <a:rPr lang="en-US" sz="2000" dirty="0"/>
              <a:t>Oleh </a:t>
            </a:r>
            <a:r>
              <a:rPr lang="en-US" sz="2000" dirty="0" err="1"/>
              <a:t>karena</a:t>
            </a:r>
            <a:r>
              <a:rPr lang="en-US" sz="2000" dirty="0"/>
              <a:t> </a:t>
            </a:r>
            <a:r>
              <a:rPr lang="en-US" sz="2000" dirty="0" err="1"/>
              <a:t>itu</a:t>
            </a:r>
            <a:r>
              <a:rPr lang="en-US" sz="2000" dirty="0"/>
              <a:t>, </a:t>
            </a:r>
            <a:r>
              <a:rPr lang="en-US" sz="2000" dirty="0" err="1"/>
              <a:t>cara</a:t>
            </a:r>
            <a:r>
              <a:rPr lang="en-US" sz="2000" dirty="0"/>
              <a:t> yang </a:t>
            </a:r>
            <a:r>
              <a:rPr lang="en-US" sz="2000" dirty="0" err="1"/>
              <a:t>baik</a:t>
            </a:r>
            <a:r>
              <a:rPr lang="en-US" sz="2000" dirty="0"/>
              <a:t> </a:t>
            </a:r>
            <a:r>
              <a:rPr lang="en-US" sz="2000" dirty="0" err="1"/>
              <a:t>untuk</a:t>
            </a:r>
            <a:r>
              <a:rPr lang="en-US" sz="2000" dirty="0"/>
              <a:t> </a:t>
            </a:r>
            <a:r>
              <a:rPr lang="en-US" sz="2000" dirty="0" err="1"/>
              <a:t>memulainya</a:t>
            </a:r>
            <a:r>
              <a:rPr lang="en-US" sz="2000" dirty="0"/>
              <a:t> </a:t>
            </a:r>
            <a:r>
              <a:rPr lang="en-US" sz="2000" dirty="0" err="1"/>
              <a:t>yaitu</a:t>
            </a:r>
            <a:r>
              <a:rPr lang="en-US" sz="2000" dirty="0"/>
              <a:t> </a:t>
            </a:r>
            <a:r>
              <a:rPr lang="en-US" sz="2000" dirty="0" err="1"/>
              <a:t>dengan</a:t>
            </a:r>
            <a:r>
              <a:rPr lang="en-US" sz="2000" dirty="0"/>
              <a:t> </a:t>
            </a:r>
          </a:p>
          <a:p>
            <a:pPr fontAlgn="base"/>
            <a:r>
              <a:rPr lang="en-US" sz="2000" dirty="0" err="1"/>
              <a:t>melakukan</a:t>
            </a:r>
            <a:r>
              <a:rPr lang="en-US" sz="2000" dirty="0"/>
              <a:t> </a:t>
            </a:r>
            <a:r>
              <a:rPr lang="en-US" sz="2000" dirty="0" err="1"/>
              <a:t>implementasi</a:t>
            </a:r>
            <a:r>
              <a:rPr lang="en-US" sz="2000" dirty="0"/>
              <a:t> pada </a:t>
            </a:r>
            <a:r>
              <a:rPr lang="en-US" sz="2000" dirty="0" err="1"/>
              <a:t>proyek</a:t>
            </a:r>
            <a:r>
              <a:rPr lang="en-US" sz="2000" dirty="0"/>
              <a:t> pilot </a:t>
            </a:r>
            <a:r>
              <a:rPr lang="en-US" sz="2000" dirty="0" err="1"/>
              <a:t>sebelum</a:t>
            </a:r>
            <a:r>
              <a:rPr lang="en-US" sz="2000" dirty="0"/>
              <a:t> </a:t>
            </a:r>
            <a:r>
              <a:rPr lang="en-US" sz="2000" dirty="0" err="1"/>
              <a:t>investasi</a:t>
            </a:r>
            <a:r>
              <a:rPr lang="en-US" sz="2000" dirty="0"/>
              <a:t> yang </a:t>
            </a:r>
          </a:p>
          <a:p>
            <a:pPr fontAlgn="base"/>
            <a:r>
              <a:rPr lang="en-US" sz="2000" dirty="0" err="1"/>
              <a:t>signifikan</a:t>
            </a:r>
            <a:r>
              <a:rPr lang="en-US" sz="2000" dirty="0"/>
              <a:t> </a:t>
            </a:r>
            <a:r>
              <a:rPr lang="en-US" sz="2000" dirty="0" err="1"/>
              <a:t>dilakukan</a:t>
            </a:r>
            <a:r>
              <a:rPr lang="en-US" sz="20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88127699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b="1" dirty="0"/>
              <a:t> 4. </a:t>
            </a:r>
            <a:r>
              <a:rPr lang="en-US" b="1" dirty="0" err="1"/>
              <a:t>Penilaian</a:t>
            </a:r>
            <a:r>
              <a:rPr lang="en-US" b="1" dirty="0"/>
              <a:t> </a:t>
            </a:r>
            <a:r>
              <a:rPr lang="en-US" b="1" dirty="0" err="1"/>
              <a:t>strategi</a:t>
            </a:r>
            <a:r>
              <a:rPr lang="en-US" b="1" dirty="0"/>
              <a:t> (Strategy assessment)</a:t>
            </a:r>
            <a:endParaRPr lang="en-US" altLang="ko-KR" b="1" dirty="0"/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>
          <a:xfrm>
            <a:off x="467544" y="2276872"/>
            <a:ext cx="8229600" cy="4248472"/>
          </a:xfrm>
        </p:spPr>
        <p:txBody>
          <a:bodyPr/>
          <a:lstStyle/>
          <a:p>
            <a:pPr fontAlgn="base"/>
            <a:r>
              <a:rPr lang="en-US" sz="2000" dirty="0" err="1"/>
              <a:t>Penilaian</a:t>
            </a:r>
            <a:r>
              <a:rPr lang="en-US" sz="2000" dirty="0"/>
              <a:t> </a:t>
            </a:r>
            <a:r>
              <a:rPr lang="en-US" sz="2000" dirty="0" err="1"/>
              <a:t>strategi</a:t>
            </a:r>
            <a:r>
              <a:rPr lang="en-US" sz="2000" dirty="0"/>
              <a:t> </a:t>
            </a:r>
            <a:r>
              <a:rPr lang="en-US" sz="2000" dirty="0" err="1"/>
              <a:t>merupakan</a:t>
            </a:r>
            <a:r>
              <a:rPr lang="en-US" sz="2000" dirty="0"/>
              <a:t> </a:t>
            </a:r>
            <a:r>
              <a:rPr lang="en-US" sz="2000" dirty="0" err="1"/>
              <a:t>kegiatan</a:t>
            </a:r>
            <a:r>
              <a:rPr lang="en-US" sz="2000" dirty="0"/>
              <a:t> </a:t>
            </a:r>
            <a:r>
              <a:rPr lang="en-US" sz="2000" dirty="0" err="1"/>
              <a:t>evaluasi</a:t>
            </a:r>
            <a:r>
              <a:rPr lang="en-US" sz="2000" dirty="0"/>
              <a:t> </a:t>
            </a:r>
            <a:r>
              <a:rPr lang="en-US" sz="2000" dirty="0" err="1"/>
              <a:t>kemajuan</a:t>
            </a:r>
            <a:r>
              <a:rPr lang="en-US" sz="2000" dirty="0"/>
              <a:t>  </a:t>
            </a:r>
            <a:r>
              <a:rPr lang="en-US" sz="2000" dirty="0" err="1"/>
              <a:t>matriks</a:t>
            </a:r>
            <a:r>
              <a:rPr lang="en-US" sz="2000" dirty="0"/>
              <a:t> </a:t>
            </a:r>
          </a:p>
          <a:p>
            <a:pPr fontAlgn="base"/>
            <a:r>
              <a:rPr lang="en-US" sz="2000" dirty="0"/>
              <a:t>e-commerce </a:t>
            </a:r>
            <a:r>
              <a:rPr lang="en-US" sz="2000" dirty="0" err="1"/>
              <a:t>secara</a:t>
            </a:r>
            <a:r>
              <a:rPr lang="en-US" sz="2000" dirty="0"/>
              <a:t> </a:t>
            </a:r>
            <a:r>
              <a:rPr lang="en-US" sz="2000" dirty="0" err="1"/>
              <a:t>berkelanjutan</a:t>
            </a:r>
            <a:r>
              <a:rPr lang="en-US" sz="2000" dirty="0"/>
              <a:t> </a:t>
            </a:r>
            <a:r>
              <a:rPr lang="en-US" sz="2000" dirty="0" err="1"/>
              <a:t>menuju</a:t>
            </a:r>
            <a:r>
              <a:rPr lang="en-US" sz="2000" dirty="0"/>
              <a:t> </a:t>
            </a:r>
            <a:r>
              <a:rPr lang="en-US" sz="2000" dirty="0" err="1"/>
              <a:t>tujuan</a:t>
            </a:r>
            <a:r>
              <a:rPr lang="en-US" sz="2000" dirty="0"/>
              <a:t> </a:t>
            </a:r>
            <a:r>
              <a:rPr lang="en-US" sz="2000" dirty="0" err="1"/>
              <a:t>strategi</a:t>
            </a:r>
            <a:r>
              <a:rPr lang="en-US" sz="2000" dirty="0"/>
              <a:t> </a:t>
            </a:r>
          </a:p>
          <a:p>
            <a:pPr fontAlgn="base"/>
            <a:r>
              <a:rPr lang="en-US" sz="2000" dirty="0" err="1"/>
              <a:t>perusahaan</a:t>
            </a:r>
            <a:r>
              <a:rPr lang="en-US" sz="2000" dirty="0"/>
              <a:t>, </a:t>
            </a:r>
            <a:r>
              <a:rPr lang="en-US" sz="2000" dirty="0" err="1"/>
              <a:t>perolehan</a:t>
            </a:r>
            <a:r>
              <a:rPr lang="en-US" sz="2000" dirty="0"/>
              <a:t> </a:t>
            </a:r>
            <a:r>
              <a:rPr lang="en-US" sz="2000" dirty="0" err="1"/>
              <a:t>tindakan</a:t>
            </a:r>
            <a:r>
              <a:rPr lang="en-US" sz="2000" dirty="0"/>
              <a:t> </a:t>
            </a:r>
            <a:r>
              <a:rPr lang="en-US" sz="2000" dirty="0" err="1"/>
              <a:t>kolerasi</a:t>
            </a:r>
            <a:r>
              <a:rPr lang="en-US" sz="2000" dirty="0"/>
              <a:t> dan </a:t>
            </a:r>
            <a:r>
              <a:rPr lang="en-US" sz="2000" dirty="0" err="1"/>
              <a:t>reformulasi</a:t>
            </a:r>
            <a:r>
              <a:rPr lang="en-US" sz="2000" dirty="0"/>
              <a:t> </a:t>
            </a:r>
            <a:r>
              <a:rPr lang="en-US" sz="2000" dirty="0" err="1"/>
              <a:t>strategi</a:t>
            </a:r>
            <a:r>
              <a:rPr lang="en-US" sz="2000" dirty="0"/>
              <a:t> </a:t>
            </a:r>
          </a:p>
          <a:p>
            <a:pPr fontAlgn="base"/>
            <a:r>
              <a:rPr lang="en-US" sz="2000" dirty="0" err="1"/>
              <a:t>apabila</a:t>
            </a:r>
            <a:r>
              <a:rPr lang="en-US" sz="2000" dirty="0"/>
              <a:t> </a:t>
            </a:r>
            <a:r>
              <a:rPr lang="en-US" sz="2000" dirty="0" err="1"/>
              <a:t>diperlukan</a:t>
            </a:r>
            <a:r>
              <a:rPr lang="en-US" sz="2000" dirty="0"/>
              <a:t>. </a:t>
            </a:r>
          </a:p>
          <a:p>
            <a:pPr fontAlgn="base"/>
            <a:endParaRPr lang="en-US" sz="2000" dirty="0"/>
          </a:p>
          <a:p>
            <a:pPr fontAlgn="base"/>
            <a:r>
              <a:rPr lang="en-US" sz="2000" dirty="0"/>
              <a:t>Pada </a:t>
            </a:r>
            <a:r>
              <a:rPr lang="en-US" sz="2000" dirty="0" err="1"/>
              <a:t>penilaian</a:t>
            </a:r>
            <a:r>
              <a:rPr lang="en-US" sz="2000" dirty="0"/>
              <a:t> </a:t>
            </a:r>
            <a:r>
              <a:rPr lang="en-US" sz="2000" dirty="0" err="1"/>
              <a:t>strategi</a:t>
            </a:r>
            <a:r>
              <a:rPr lang="en-US" sz="2000" dirty="0"/>
              <a:t>, </a:t>
            </a:r>
            <a:r>
              <a:rPr lang="en-US" sz="2000" dirty="0" err="1"/>
              <a:t>pengukuran</a:t>
            </a:r>
            <a:r>
              <a:rPr lang="en-US" sz="2000" dirty="0"/>
              <a:t> </a:t>
            </a:r>
            <a:r>
              <a:rPr lang="en-US" sz="2000" dirty="0" err="1"/>
              <a:t>spesifik</a:t>
            </a:r>
            <a:r>
              <a:rPr lang="en-US" sz="2000" dirty="0"/>
              <a:t> </a:t>
            </a:r>
            <a:r>
              <a:rPr lang="en-US" sz="2000" dirty="0" err="1"/>
              <a:t>disebut</a:t>
            </a:r>
            <a:r>
              <a:rPr lang="en-US" sz="2000" dirty="0"/>
              <a:t> </a:t>
            </a:r>
            <a:r>
              <a:rPr lang="en-US" sz="2000" dirty="0" err="1"/>
              <a:t>dengan</a:t>
            </a:r>
            <a:r>
              <a:rPr lang="en-US" sz="2000" dirty="0"/>
              <a:t> </a:t>
            </a:r>
            <a:r>
              <a:rPr lang="en-US" sz="2000" dirty="0" err="1"/>
              <a:t>matriks</a:t>
            </a:r>
            <a:r>
              <a:rPr lang="en-US" sz="2000" dirty="0"/>
              <a:t> </a:t>
            </a:r>
          </a:p>
          <a:p>
            <a:pPr fontAlgn="base"/>
            <a:r>
              <a:rPr lang="en-US" sz="2000" dirty="0"/>
              <a:t>yang </a:t>
            </a:r>
            <a:r>
              <a:rPr lang="en-US" sz="2000" dirty="0" err="1"/>
              <a:t>menilai</a:t>
            </a:r>
            <a:r>
              <a:rPr lang="en-US" sz="2000" dirty="0"/>
              <a:t> </a:t>
            </a:r>
            <a:r>
              <a:rPr lang="en-US" sz="2000" dirty="0" err="1"/>
              <a:t>progres</a:t>
            </a:r>
            <a:r>
              <a:rPr lang="en-US" sz="2000" dirty="0"/>
              <a:t> </a:t>
            </a:r>
            <a:r>
              <a:rPr lang="en-US" sz="2000" dirty="0" err="1"/>
              <a:t>strategi</a:t>
            </a:r>
            <a:r>
              <a:rPr lang="en-US" sz="20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21771348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b="1" dirty="0"/>
              <a:t> 4. </a:t>
            </a:r>
            <a:r>
              <a:rPr lang="en-US" b="1" dirty="0" err="1"/>
              <a:t>Penilaian</a:t>
            </a:r>
            <a:r>
              <a:rPr lang="en-US" b="1" dirty="0"/>
              <a:t> </a:t>
            </a:r>
            <a:r>
              <a:rPr lang="en-US" b="1" dirty="0" err="1"/>
              <a:t>strategi</a:t>
            </a:r>
            <a:r>
              <a:rPr lang="en-US" b="1" dirty="0"/>
              <a:t> (Strategy assessment)</a:t>
            </a:r>
            <a:endParaRPr lang="en-US" altLang="ko-KR" b="1" dirty="0"/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>
          <a:xfrm>
            <a:off x="467544" y="2276872"/>
            <a:ext cx="8229600" cy="4248472"/>
          </a:xfrm>
        </p:spPr>
        <p:txBody>
          <a:bodyPr/>
          <a:lstStyle/>
          <a:p>
            <a:pPr fontAlgn="base"/>
            <a:r>
              <a:rPr lang="en-US" sz="2000" dirty="0"/>
              <a:t>Pada </a:t>
            </a:r>
            <a:r>
              <a:rPr lang="en-US" sz="2000" dirty="0" err="1"/>
              <a:t>perencanaan</a:t>
            </a:r>
            <a:r>
              <a:rPr lang="en-US" sz="2000" dirty="0"/>
              <a:t> </a:t>
            </a:r>
            <a:r>
              <a:rPr lang="en-US" sz="2000" dirty="0" err="1"/>
              <a:t>strategi</a:t>
            </a:r>
            <a:r>
              <a:rPr lang="en-US" sz="2000" dirty="0"/>
              <a:t>, </a:t>
            </a:r>
            <a:r>
              <a:rPr lang="en-US" sz="2000" dirty="0" err="1"/>
              <a:t>perusahaan</a:t>
            </a:r>
            <a:r>
              <a:rPr lang="en-US" sz="2000" dirty="0"/>
              <a:t> </a:t>
            </a:r>
            <a:r>
              <a:rPr lang="en-US" sz="2000" dirty="0" err="1"/>
              <a:t>dapat</a:t>
            </a:r>
            <a:r>
              <a:rPr lang="en-US" sz="2000" dirty="0"/>
              <a:t> </a:t>
            </a:r>
            <a:r>
              <a:rPr lang="en-US" sz="2000" dirty="0" err="1"/>
              <a:t>menggunakan</a:t>
            </a:r>
            <a:r>
              <a:rPr lang="en-US" sz="2000" dirty="0"/>
              <a:t> </a:t>
            </a:r>
          </a:p>
          <a:p>
            <a:pPr fontAlgn="base"/>
            <a:r>
              <a:rPr lang="en-US" sz="2000" dirty="0" err="1"/>
              <a:t>berbagai</a:t>
            </a:r>
            <a:r>
              <a:rPr lang="en-US" sz="2000" dirty="0"/>
              <a:t> </a:t>
            </a:r>
            <a:r>
              <a:rPr lang="en-US" sz="2000" dirty="0" err="1"/>
              <a:t>alat</a:t>
            </a:r>
            <a:r>
              <a:rPr lang="en-US" sz="2000" dirty="0"/>
              <a:t> dan </a:t>
            </a:r>
            <a:r>
              <a:rPr lang="en-US" sz="2000" dirty="0" err="1"/>
              <a:t>teknik</a:t>
            </a:r>
            <a:r>
              <a:rPr lang="en-US" sz="2000" dirty="0"/>
              <a:t> </a:t>
            </a:r>
            <a:r>
              <a:rPr lang="en-US" sz="2000" dirty="0" err="1"/>
              <a:t>perencanaan</a:t>
            </a:r>
            <a:r>
              <a:rPr lang="en-US" sz="2000" dirty="0"/>
              <a:t> </a:t>
            </a:r>
            <a:r>
              <a:rPr lang="en-US" sz="2000" dirty="0" err="1"/>
              <a:t>strategis</a:t>
            </a:r>
            <a:r>
              <a:rPr lang="en-US" sz="2000" dirty="0"/>
              <a:t>. </a:t>
            </a:r>
          </a:p>
          <a:p>
            <a:pPr fontAlgn="base"/>
            <a:r>
              <a:rPr lang="en-US" sz="2000" b="1" dirty="0" err="1">
                <a:solidFill>
                  <a:srgbClr val="FF0000"/>
                </a:solidFill>
              </a:rPr>
              <a:t>Beberapa</a:t>
            </a:r>
            <a:r>
              <a:rPr lang="en-US" sz="2000" b="1" dirty="0">
                <a:solidFill>
                  <a:srgbClr val="FF0000"/>
                </a:solidFill>
              </a:rPr>
              <a:t> </a:t>
            </a:r>
            <a:r>
              <a:rPr lang="en-US" sz="2000" b="1" dirty="0" err="1">
                <a:solidFill>
                  <a:srgbClr val="FF0000"/>
                </a:solidFill>
              </a:rPr>
              <a:t>alat</a:t>
            </a:r>
            <a:r>
              <a:rPr lang="en-US" sz="2000" b="1" dirty="0">
                <a:solidFill>
                  <a:srgbClr val="FF0000"/>
                </a:solidFill>
              </a:rPr>
              <a:t> dan </a:t>
            </a:r>
            <a:r>
              <a:rPr lang="en-US" sz="2000" b="1" dirty="0" err="1">
                <a:solidFill>
                  <a:srgbClr val="FF0000"/>
                </a:solidFill>
              </a:rPr>
              <a:t>teknik</a:t>
            </a:r>
            <a:r>
              <a:rPr lang="en-US" sz="2000" b="1" dirty="0">
                <a:solidFill>
                  <a:srgbClr val="FF0000"/>
                </a:solidFill>
              </a:rPr>
              <a:t> yang </a:t>
            </a:r>
            <a:r>
              <a:rPr lang="en-US" sz="2000" b="1" dirty="0" err="1">
                <a:solidFill>
                  <a:srgbClr val="FF0000"/>
                </a:solidFill>
              </a:rPr>
              <a:t>dapat</a:t>
            </a:r>
            <a:r>
              <a:rPr lang="en-US" sz="2000" b="1" dirty="0">
                <a:solidFill>
                  <a:srgbClr val="FF0000"/>
                </a:solidFill>
              </a:rPr>
              <a:t> </a:t>
            </a:r>
            <a:r>
              <a:rPr lang="en-US" sz="2000" b="1" dirty="0" err="1">
                <a:solidFill>
                  <a:srgbClr val="FF0000"/>
                </a:solidFill>
              </a:rPr>
              <a:t>digunakan</a:t>
            </a:r>
            <a:r>
              <a:rPr lang="en-US" sz="2000" b="1" dirty="0">
                <a:solidFill>
                  <a:srgbClr val="FF0000"/>
                </a:solidFill>
              </a:rPr>
              <a:t> </a:t>
            </a:r>
            <a:r>
              <a:rPr lang="en-US" sz="2000" b="1" dirty="0" err="1">
                <a:solidFill>
                  <a:srgbClr val="FF0000"/>
                </a:solidFill>
              </a:rPr>
              <a:t>meliputi</a:t>
            </a:r>
            <a:r>
              <a:rPr lang="en-US" sz="2000" b="1" dirty="0">
                <a:solidFill>
                  <a:srgbClr val="FF0000"/>
                </a:solidFill>
              </a:rPr>
              <a:t>:</a:t>
            </a:r>
          </a:p>
          <a:p>
            <a:pPr fontAlgn="base"/>
            <a:r>
              <a:rPr lang="en-US" sz="2000" b="1" dirty="0" err="1"/>
              <a:t>Analisis</a:t>
            </a:r>
            <a:r>
              <a:rPr lang="en-US" sz="2000" b="1" dirty="0"/>
              <a:t> SWOT</a:t>
            </a:r>
          </a:p>
          <a:p>
            <a:pPr fontAlgn="base"/>
            <a:r>
              <a:rPr lang="en-US" sz="2000" dirty="0" err="1"/>
              <a:t>Analisis</a:t>
            </a:r>
            <a:r>
              <a:rPr lang="en-US" sz="2000" dirty="0"/>
              <a:t> SWOT </a:t>
            </a:r>
            <a:r>
              <a:rPr lang="en-US" sz="2000" dirty="0" err="1"/>
              <a:t>adalah</a:t>
            </a:r>
            <a:r>
              <a:rPr lang="en-US" sz="2000" dirty="0"/>
              <a:t> </a:t>
            </a:r>
            <a:r>
              <a:rPr lang="en-US" sz="2000" dirty="0" err="1"/>
              <a:t>suatu</a:t>
            </a:r>
            <a:r>
              <a:rPr lang="en-US" sz="2000" dirty="0"/>
              <a:t> </a:t>
            </a:r>
            <a:r>
              <a:rPr lang="en-US" sz="2000" dirty="0" err="1"/>
              <a:t>metodologi</a:t>
            </a:r>
            <a:r>
              <a:rPr lang="en-US" sz="2000" dirty="0"/>
              <a:t> yang </a:t>
            </a:r>
            <a:r>
              <a:rPr lang="en-US" sz="2000" dirty="0" err="1"/>
              <a:t>mensurvei</a:t>
            </a:r>
            <a:r>
              <a:rPr lang="en-US" sz="2000" dirty="0"/>
              <a:t> </a:t>
            </a:r>
            <a:r>
              <a:rPr lang="en-US" sz="2000" dirty="0" err="1"/>
              <a:t>peluang</a:t>
            </a:r>
            <a:r>
              <a:rPr lang="en-US" sz="2000" dirty="0"/>
              <a:t> </a:t>
            </a:r>
          </a:p>
          <a:p>
            <a:pPr fontAlgn="base"/>
            <a:r>
              <a:rPr lang="en-US" sz="2000" dirty="0"/>
              <a:t>dan </a:t>
            </a:r>
            <a:r>
              <a:rPr lang="en-US" sz="2000" dirty="0" err="1"/>
              <a:t>ancaman</a:t>
            </a:r>
            <a:r>
              <a:rPr lang="en-US" sz="2000" dirty="0"/>
              <a:t> </a:t>
            </a:r>
            <a:r>
              <a:rPr lang="en-US" sz="2000" dirty="0" err="1"/>
              <a:t>eksternal</a:t>
            </a:r>
            <a:r>
              <a:rPr lang="en-US" sz="2000" dirty="0"/>
              <a:t>, </a:t>
            </a:r>
            <a:r>
              <a:rPr lang="en-US" sz="2000" dirty="0" err="1"/>
              <a:t>serta</a:t>
            </a:r>
            <a:r>
              <a:rPr lang="en-US" sz="2000" dirty="0"/>
              <a:t> </a:t>
            </a:r>
            <a:r>
              <a:rPr lang="en-US" sz="2000" dirty="0" err="1"/>
              <a:t>hubungan</a:t>
            </a:r>
            <a:r>
              <a:rPr lang="en-US" sz="2000" dirty="0"/>
              <a:t> </a:t>
            </a:r>
            <a:r>
              <a:rPr lang="en-US" sz="2000" dirty="0" err="1"/>
              <a:t>keduanya</a:t>
            </a:r>
            <a:r>
              <a:rPr lang="en-US" sz="2000" dirty="0"/>
              <a:t> </a:t>
            </a:r>
            <a:r>
              <a:rPr lang="en-US" sz="2000" dirty="0" err="1"/>
              <a:t>dengan</a:t>
            </a:r>
            <a:r>
              <a:rPr lang="en-US" sz="2000" dirty="0"/>
              <a:t> </a:t>
            </a:r>
            <a:r>
              <a:rPr lang="en-US" sz="2000" dirty="0" err="1"/>
              <a:t>kekuatan</a:t>
            </a:r>
            <a:r>
              <a:rPr lang="en-US" sz="2000" dirty="0"/>
              <a:t> </a:t>
            </a:r>
          </a:p>
          <a:p>
            <a:pPr fontAlgn="base"/>
            <a:r>
              <a:rPr lang="en-US" sz="2000" dirty="0"/>
              <a:t>dan </a:t>
            </a:r>
            <a:r>
              <a:rPr lang="en-US" sz="2000" dirty="0" err="1"/>
              <a:t>kelemahan</a:t>
            </a:r>
            <a:r>
              <a:rPr lang="en-US" sz="2000" dirty="0"/>
              <a:t> internal </a:t>
            </a:r>
            <a:r>
              <a:rPr lang="en-US" sz="2000" dirty="0" err="1"/>
              <a:t>perusahaan</a:t>
            </a:r>
            <a:r>
              <a:rPr lang="en-US" sz="2000" dirty="0"/>
              <a:t>.</a:t>
            </a:r>
          </a:p>
          <a:p>
            <a:pPr fontAlgn="base"/>
            <a:r>
              <a:rPr lang="en-US" sz="2000" b="1" dirty="0"/>
              <a:t>Balance Score Card (BSC)</a:t>
            </a:r>
          </a:p>
          <a:p>
            <a:pPr fontAlgn="base"/>
            <a:r>
              <a:rPr lang="en-US" sz="2000" dirty="0"/>
              <a:t>BSC </a:t>
            </a:r>
            <a:r>
              <a:rPr lang="en-US" sz="2000" dirty="0" err="1"/>
              <a:t>adalah</a:t>
            </a:r>
            <a:r>
              <a:rPr lang="en-US" sz="2000" dirty="0"/>
              <a:t> </a:t>
            </a:r>
            <a:r>
              <a:rPr lang="en-US" sz="2000" dirty="0" err="1"/>
              <a:t>suatu</a:t>
            </a:r>
            <a:r>
              <a:rPr lang="en-US" sz="2000" dirty="0"/>
              <a:t> </a:t>
            </a:r>
            <a:r>
              <a:rPr lang="en-US" sz="2000" dirty="0" err="1"/>
              <a:t>alat</a:t>
            </a:r>
            <a:r>
              <a:rPr lang="en-US" sz="2000" dirty="0"/>
              <a:t> </a:t>
            </a:r>
            <a:r>
              <a:rPr lang="en-US" sz="2000" dirty="0" err="1"/>
              <a:t>manajemen</a:t>
            </a:r>
            <a:r>
              <a:rPr lang="en-US" sz="2000" dirty="0"/>
              <a:t> yang </a:t>
            </a:r>
            <a:r>
              <a:rPr lang="en-US" sz="2000" dirty="0" err="1"/>
              <a:t>menilai</a:t>
            </a:r>
            <a:r>
              <a:rPr lang="en-US" sz="2000" dirty="0"/>
              <a:t> </a:t>
            </a:r>
            <a:r>
              <a:rPr lang="en-US" sz="2000" dirty="0" err="1"/>
              <a:t>progres</a:t>
            </a:r>
            <a:r>
              <a:rPr lang="en-US" sz="2000" dirty="0"/>
              <a:t> </a:t>
            </a:r>
          </a:p>
          <a:p>
            <a:pPr fontAlgn="base"/>
            <a:r>
              <a:rPr lang="en-US" sz="2000" dirty="0" err="1"/>
              <a:t>organisasional</a:t>
            </a:r>
            <a:r>
              <a:rPr lang="en-US" sz="2000" dirty="0"/>
              <a:t> </a:t>
            </a:r>
            <a:r>
              <a:rPr lang="en-US" sz="2000" dirty="0" err="1"/>
              <a:t>menuju</a:t>
            </a:r>
            <a:r>
              <a:rPr lang="en-US" sz="2000" dirty="0"/>
              <a:t> </a:t>
            </a:r>
            <a:r>
              <a:rPr lang="en-US" sz="2000" dirty="0" err="1"/>
              <a:t>tujuan</a:t>
            </a:r>
            <a:r>
              <a:rPr lang="en-US" sz="2000" dirty="0"/>
              <a:t> </a:t>
            </a:r>
            <a:r>
              <a:rPr lang="en-US" sz="2000" dirty="0" err="1"/>
              <a:t>strateik</a:t>
            </a:r>
            <a:r>
              <a:rPr lang="en-US" sz="2000" dirty="0"/>
              <a:t> </a:t>
            </a:r>
            <a:r>
              <a:rPr lang="en-US" sz="2000" dirty="0" err="1"/>
              <a:t>melalui</a:t>
            </a:r>
            <a:r>
              <a:rPr lang="en-US" sz="2000" dirty="0"/>
              <a:t> </a:t>
            </a:r>
            <a:r>
              <a:rPr lang="en-US" sz="2000" dirty="0" err="1"/>
              <a:t>pengukuran</a:t>
            </a:r>
            <a:r>
              <a:rPr lang="en-US" sz="2000" dirty="0"/>
              <a:t> </a:t>
            </a:r>
            <a:r>
              <a:rPr lang="en-US" sz="2000" dirty="0" err="1"/>
              <a:t>kinerja</a:t>
            </a:r>
            <a:r>
              <a:rPr lang="en-US" sz="2000" dirty="0"/>
              <a:t> </a:t>
            </a:r>
          </a:p>
          <a:p>
            <a:pPr fontAlgn="base"/>
            <a:r>
              <a:rPr lang="en-US" sz="2000" dirty="0"/>
              <a:t>pada </a:t>
            </a:r>
            <a:r>
              <a:rPr lang="en-US" sz="2000" dirty="0" err="1"/>
              <a:t>sejumlah</a:t>
            </a:r>
            <a:r>
              <a:rPr lang="en-US" sz="2000" dirty="0"/>
              <a:t> area yang </a:t>
            </a:r>
            <a:r>
              <a:rPr lang="en-US" sz="2000" dirty="0" err="1"/>
              <a:t>berbeda</a:t>
            </a:r>
            <a:r>
              <a:rPr lang="en-US" sz="2000" dirty="0"/>
              <a:t>.</a:t>
            </a:r>
          </a:p>
          <a:p>
            <a:pPr fontAlgn="base"/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185337364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51313" y="1628800"/>
            <a:ext cx="8229600" cy="460648"/>
          </a:xfrm>
        </p:spPr>
        <p:txBody>
          <a:bodyPr/>
          <a:lstStyle/>
          <a:p>
            <a:pPr lvl="0"/>
            <a:r>
              <a:rPr lang="en-US" b="1" dirty="0"/>
              <a:t> 4. </a:t>
            </a:r>
            <a:r>
              <a:rPr lang="en-US" b="1" dirty="0" err="1"/>
              <a:t>Penilaian</a:t>
            </a:r>
            <a:r>
              <a:rPr lang="en-US" b="1" dirty="0"/>
              <a:t> </a:t>
            </a:r>
            <a:r>
              <a:rPr lang="en-US" b="1" dirty="0" err="1"/>
              <a:t>strategi</a:t>
            </a:r>
            <a:r>
              <a:rPr lang="en-US" b="1" dirty="0"/>
              <a:t> (Strategy assessment)</a:t>
            </a:r>
            <a:endParaRPr lang="en-US" altLang="ko-KR" b="1" dirty="0"/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>
          <a:xfrm>
            <a:off x="467544" y="2276872"/>
            <a:ext cx="8229600" cy="4248472"/>
          </a:xfrm>
        </p:spPr>
        <p:txBody>
          <a:bodyPr/>
          <a:lstStyle/>
          <a:p>
            <a:pPr fontAlgn="base"/>
            <a:r>
              <a:rPr lang="en-US" sz="2000" b="1" dirty="0"/>
              <a:t>Competitor Analysis Grid</a:t>
            </a:r>
          </a:p>
          <a:p>
            <a:pPr fontAlgn="base"/>
            <a:r>
              <a:rPr lang="en-US" sz="2000" dirty="0"/>
              <a:t>Competitor analysis grid </a:t>
            </a:r>
            <a:r>
              <a:rPr lang="en-US" sz="2000" dirty="0" err="1"/>
              <a:t>adalah</a:t>
            </a:r>
            <a:r>
              <a:rPr lang="en-US" sz="2000" dirty="0"/>
              <a:t> </a:t>
            </a:r>
            <a:r>
              <a:rPr lang="en-US" sz="2000" dirty="0" err="1"/>
              <a:t>suatu</a:t>
            </a:r>
            <a:r>
              <a:rPr lang="en-US" sz="2000" dirty="0"/>
              <a:t> </a:t>
            </a:r>
            <a:r>
              <a:rPr lang="en-US" sz="2000" dirty="0" err="1"/>
              <a:t>alat</a:t>
            </a:r>
            <a:r>
              <a:rPr lang="en-US" sz="2000" dirty="0"/>
              <a:t> yang </a:t>
            </a:r>
            <a:r>
              <a:rPr lang="en-US" sz="2000" dirty="0" err="1"/>
              <a:t>digunakan</a:t>
            </a:r>
            <a:r>
              <a:rPr lang="en-US" sz="2000" dirty="0"/>
              <a:t> </a:t>
            </a:r>
            <a:r>
              <a:rPr lang="en-US" sz="2000" dirty="0" err="1"/>
              <a:t>untuk</a:t>
            </a:r>
            <a:r>
              <a:rPr lang="en-US" sz="2000" dirty="0"/>
              <a:t> </a:t>
            </a:r>
          </a:p>
          <a:p>
            <a:pPr fontAlgn="base"/>
            <a:r>
              <a:rPr lang="en-US" sz="2000" dirty="0" err="1"/>
              <a:t>menganalisis</a:t>
            </a:r>
            <a:r>
              <a:rPr lang="en-US" sz="2000" dirty="0"/>
              <a:t> </a:t>
            </a:r>
            <a:r>
              <a:rPr lang="en-US" sz="2000" dirty="0" err="1"/>
              <a:t>kekuatan</a:t>
            </a:r>
            <a:r>
              <a:rPr lang="en-US" sz="2000" dirty="0"/>
              <a:t> dan </a:t>
            </a:r>
            <a:r>
              <a:rPr lang="en-US" sz="2000" dirty="0" err="1"/>
              <a:t>kelemahan</a:t>
            </a:r>
            <a:r>
              <a:rPr lang="en-US" sz="2000" dirty="0"/>
              <a:t> </a:t>
            </a:r>
            <a:r>
              <a:rPr lang="en-US" sz="2000" dirty="0" err="1"/>
              <a:t>baik</a:t>
            </a:r>
            <a:r>
              <a:rPr lang="en-US" sz="2000" dirty="0"/>
              <a:t> </a:t>
            </a:r>
            <a:r>
              <a:rPr lang="en-US" sz="2000" dirty="0" err="1"/>
              <a:t>pesaing</a:t>
            </a:r>
            <a:r>
              <a:rPr lang="en-US" sz="2000" dirty="0"/>
              <a:t> </a:t>
            </a:r>
            <a:r>
              <a:rPr lang="en-US" sz="2000" dirty="0" err="1"/>
              <a:t>saat</a:t>
            </a:r>
            <a:r>
              <a:rPr lang="en-US" sz="2000" dirty="0"/>
              <a:t> </a:t>
            </a:r>
            <a:r>
              <a:rPr lang="en-US" sz="2000" dirty="0" err="1"/>
              <a:t>ini</a:t>
            </a:r>
            <a:r>
              <a:rPr lang="en-US" sz="2000" dirty="0"/>
              <a:t> </a:t>
            </a:r>
          </a:p>
          <a:p>
            <a:pPr fontAlgn="base"/>
            <a:r>
              <a:rPr lang="en-US" sz="2000" dirty="0" err="1"/>
              <a:t>maupun</a:t>
            </a:r>
            <a:r>
              <a:rPr lang="en-US" sz="2000" dirty="0"/>
              <a:t> </a:t>
            </a:r>
            <a:r>
              <a:rPr lang="en-US" sz="2000" dirty="0" err="1"/>
              <a:t>pesaing</a:t>
            </a:r>
            <a:r>
              <a:rPr lang="en-US" sz="2000" dirty="0"/>
              <a:t> </a:t>
            </a:r>
            <a:r>
              <a:rPr lang="en-US" sz="2000" dirty="0" err="1"/>
              <a:t>potensial</a:t>
            </a:r>
            <a:endParaRPr lang="en-US" sz="2000" dirty="0"/>
          </a:p>
          <a:p>
            <a:pPr fontAlgn="base"/>
            <a:r>
              <a:rPr lang="en-US" sz="2000" b="1" dirty="0"/>
              <a:t>Scenario Planning</a:t>
            </a:r>
          </a:p>
          <a:p>
            <a:pPr fontAlgn="base"/>
            <a:r>
              <a:rPr lang="en-US" sz="2000" dirty="0"/>
              <a:t>Scenario planning (</a:t>
            </a:r>
            <a:r>
              <a:rPr lang="en-US" sz="2000" dirty="0" err="1"/>
              <a:t>Analisis</a:t>
            </a:r>
            <a:r>
              <a:rPr lang="en-US" sz="2000" dirty="0"/>
              <a:t> scenario/</a:t>
            </a:r>
            <a:r>
              <a:rPr lang="en-US" sz="2000" dirty="0" err="1"/>
              <a:t>Perencanaan</a:t>
            </a:r>
            <a:r>
              <a:rPr lang="en-US" sz="2000" dirty="0"/>
              <a:t> scenario) </a:t>
            </a:r>
            <a:r>
              <a:rPr lang="en-US" sz="2000" dirty="0" err="1"/>
              <a:t>adalah</a:t>
            </a:r>
            <a:r>
              <a:rPr lang="en-US" sz="2000" dirty="0"/>
              <a:t> </a:t>
            </a:r>
          </a:p>
          <a:p>
            <a:pPr fontAlgn="base"/>
            <a:r>
              <a:rPr lang="en-US" sz="2000" dirty="0" err="1"/>
              <a:t>metode</a:t>
            </a:r>
            <a:r>
              <a:rPr lang="en-US" sz="2000" dirty="0"/>
              <a:t> </a:t>
            </a:r>
            <a:r>
              <a:rPr lang="en-US" sz="2000" dirty="0" err="1"/>
              <a:t>perencanaan</a:t>
            </a:r>
            <a:r>
              <a:rPr lang="en-US" sz="2000" dirty="0"/>
              <a:t> </a:t>
            </a:r>
            <a:r>
              <a:rPr lang="en-US" sz="2000" dirty="0" err="1"/>
              <a:t>strategis</a:t>
            </a:r>
            <a:r>
              <a:rPr lang="en-US" sz="2000" dirty="0"/>
              <a:t> yang </a:t>
            </a:r>
            <a:r>
              <a:rPr lang="en-US" sz="2000" dirty="0" err="1"/>
              <a:t>digunakan</a:t>
            </a:r>
            <a:r>
              <a:rPr lang="en-US" sz="2000" dirty="0"/>
              <a:t> </a:t>
            </a:r>
            <a:r>
              <a:rPr lang="en-US" sz="2000" dirty="0" err="1"/>
              <a:t>beberapa</a:t>
            </a:r>
            <a:r>
              <a:rPr lang="en-US" sz="2000" dirty="0"/>
              <a:t> </a:t>
            </a:r>
            <a:r>
              <a:rPr lang="en-US" sz="2000" dirty="0" err="1"/>
              <a:t>organiasi</a:t>
            </a:r>
            <a:r>
              <a:rPr lang="en-US" sz="2000" dirty="0"/>
              <a:t> </a:t>
            </a:r>
          </a:p>
          <a:p>
            <a:pPr fontAlgn="base"/>
            <a:r>
              <a:rPr lang="en-US" sz="2000" dirty="0" err="1"/>
              <a:t>untuk</a:t>
            </a:r>
            <a:r>
              <a:rPr lang="en-US" sz="2000" dirty="0"/>
              <a:t> </a:t>
            </a:r>
            <a:r>
              <a:rPr lang="en-US" sz="2000" dirty="0" err="1"/>
              <a:t>membuat</a:t>
            </a:r>
            <a:r>
              <a:rPr lang="en-US" sz="2000" dirty="0"/>
              <a:t> </a:t>
            </a:r>
            <a:r>
              <a:rPr lang="en-US" sz="2000" dirty="0" err="1"/>
              <a:t>perencanaan</a:t>
            </a:r>
            <a:r>
              <a:rPr lang="en-US" sz="2000" dirty="0"/>
              <a:t> yang </a:t>
            </a:r>
            <a:r>
              <a:rPr lang="en-US" sz="2000" dirty="0" err="1"/>
              <a:t>fleksibel</a:t>
            </a:r>
            <a:endParaRPr lang="en-US" sz="2000" dirty="0"/>
          </a:p>
          <a:p>
            <a:pPr fontAlgn="base"/>
            <a:endParaRPr lang="en-US" b="1" dirty="0"/>
          </a:p>
          <a:p>
            <a:pPr fontAlgn="base"/>
            <a:endParaRPr lang="en-US" b="1" dirty="0"/>
          </a:p>
          <a:p>
            <a:pPr fontAlgn="base"/>
            <a:r>
              <a:rPr lang="en-US" b="1" dirty="0" err="1"/>
              <a:t>Sumber</a:t>
            </a:r>
            <a:r>
              <a:rPr lang="en-US" b="1" dirty="0"/>
              <a:t>:</a:t>
            </a:r>
            <a:endParaRPr lang="en-US" dirty="0"/>
          </a:p>
          <a:p>
            <a:pPr fontAlgn="base"/>
            <a:r>
              <a:rPr lang="en-US" dirty="0">
                <a:hlinkClick r:id="rId2"/>
              </a:rPr>
              <a:t>http://en.wikipedia.org/wiki/Competitor_analysis</a:t>
            </a:r>
            <a:endParaRPr lang="en-US" dirty="0"/>
          </a:p>
          <a:p>
            <a:pPr fontAlgn="base"/>
            <a:r>
              <a:rPr lang="en-US" dirty="0">
                <a:hlinkClick r:id="rId3"/>
              </a:rPr>
              <a:t>http://iepoel.staff.umm.ac.id/skripsi/sistem-informasi/strategi-e-commerce-e-commerce-global/</a:t>
            </a:r>
            <a:endParaRPr lang="en-US" dirty="0"/>
          </a:p>
          <a:p>
            <a:pPr fontAlgn="base"/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170363837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816</TotalTime>
  <Words>1333</Words>
  <Application>Microsoft Office PowerPoint</Application>
  <PresentationFormat>On-screen Show (4:3)</PresentationFormat>
  <Paragraphs>184</Paragraphs>
  <Slides>31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31</vt:i4>
      </vt:variant>
    </vt:vector>
  </HeadingPairs>
  <TitlesOfParts>
    <vt:vector size="37" baseType="lpstr">
      <vt:lpstr>맑은 고딕</vt:lpstr>
      <vt:lpstr>Arial</vt:lpstr>
      <vt:lpstr>Calibri</vt:lpstr>
      <vt:lpstr>Wingdings</vt:lpstr>
      <vt:lpstr>Office Theme</vt:lpstr>
      <vt:lpstr>Custom Design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Microsoft Corporation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Allppt.com</dc:creator>
  <cp:lastModifiedBy>asus</cp:lastModifiedBy>
  <cp:revision>45</cp:revision>
  <dcterms:created xsi:type="dcterms:W3CDTF">2014-04-01T16:35:38Z</dcterms:created>
  <dcterms:modified xsi:type="dcterms:W3CDTF">2019-04-09T04:13:58Z</dcterms:modified>
</cp:coreProperties>
</file>