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2" r:id="rId2"/>
    <p:sldId id="285" r:id="rId3"/>
    <p:sldId id="286" r:id="rId4"/>
    <p:sldId id="287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81" r:id="rId14"/>
  </p:sldIdLst>
  <p:sldSz cx="9144000" cy="6858000" type="screen4x3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C010"/>
    <a:srgbClr val="E96E25"/>
    <a:srgbClr val="00AEEF"/>
    <a:srgbClr val="D0264C"/>
    <a:srgbClr val="1A6D31"/>
    <a:srgbClr val="711663"/>
    <a:srgbClr val="DABD00"/>
    <a:srgbClr val="004050"/>
    <a:srgbClr val="18015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2" autoAdjust="0"/>
    <p:restoredTop sz="97115" autoAdjust="0"/>
  </p:normalViewPr>
  <p:slideViewPr>
    <p:cSldViewPr>
      <p:cViewPr varScale="1">
        <p:scale>
          <a:sx n="79" d="100"/>
          <a:sy n="79" d="100"/>
        </p:scale>
        <p:origin x="-9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2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0736A-2607-4F12-B653-F7E3539110C9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s-Latn-B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02CB5-B607-4463-83D5-92A5E9409C0E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88315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13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6381328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89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0272" y="6309320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030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37245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974514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18188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13419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94472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576302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571122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28786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50593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6D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57E414-1BFF-4093-BA34-06881F7BCD05}" type="datetimeFigureOut">
              <a:rPr lang="bs-Latn-BA" smtClean="0"/>
              <a:pPr/>
              <a:t>18.9.2016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837833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bs-Latn-BA" sz="44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bs-Latn-BA" sz="28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7655"/>
            <a:ext cx="8229600" cy="5540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1700" u="sng" smtClean="0">
                <a:solidFill>
                  <a:schemeClr val="tx1"/>
                </a:solidFill>
              </a:rPr>
              <a:t>Memperkenalkan Arduino:</a:t>
            </a:r>
            <a:endParaRPr lang="id-ID" sz="1700" u="sng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7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Komponen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Elektronika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dalam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Robotika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00240"/>
            <a:ext cx="5699125" cy="39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429388" y="2000240"/>
            <a:ext cx="235742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 is  a single-board microcontroller to make   using electronics in multidisciplinary projects  more  </a:t>
            </a:r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accessible.</a:t>
            </a:r>
          </a:p>
          <a:p>
            <a:r>
              <a:rPr lang="en-US" sz="1700" dirty="0" smtClean="0">
                <a:latin typeface="Segoe UI Light" pitchFamily="34" charset="0"/>
                <a:ea typeface="+mj-ea"/>
                <a:cs typeface="+mj-cs"/>
              </a:rPr>
              <a:t>The   hardware consists  of a simple open source hardware board designed  around an 8-bit Atmel AVR  microcontroller,  or  a  32-bit  Atmel  ARM.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7655"/>
            <a:ext cx="8229600" cy="5540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1700" u="sng" smtClean="0">
                <a:solidFill>
                  <a:schemeClr val="tx1"/>
                </a:solidFill>
              </a:rPr>
              <a:t>Hardware Specifications</a:t>
            </a:r>
            <a:r>
              <a:rPr sz="1700" u="sng" smtClean="0">
                <a:solidFill>
                  <a:schemeClr val="tx1"/>
                </a:solidFill>
              </a:rPr>
              <a:t>:</a:t>
            </a:r>
            <a:endParaRPr lang="id-ID" sz="1700" u="sng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7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Komponen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Elektronika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dalam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Robotika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00240"/>
            <a:ext cx="5699125" cy="39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429388" y="407000"/>
            <a:ext cx="2357422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Microcontroller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: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ATmega328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Operating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Voltage:  5V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Input  Voltage (recommended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):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7-12V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Input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Voltage (limits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): 6-20V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Digital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I/O Pins: 14   (of which	6  provide  PWM  output)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Analog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Input  Pins: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6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DC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Current per I/O Pin:  40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DC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Current for  3.3V Pin:  50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Flash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Memory:  32   KB (ATmega328)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SRAM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:  2  KB  (ATmega328)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EEPROM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:  1  KB  (ATmega328)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Clock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Speed:  16  MHz </a:t>
            </a: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143536" y="489734"/>
            <a:ext cx="3786182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Power In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(Barrel Jack)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Power In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(USB Port)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LED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(RX-Receiving)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LED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(TX-Transmitting)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LED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(Pin 13: Troubleshooting)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Pins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Aref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, Ground, Digital, Rx,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Tx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LED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(Indicates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is ON)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Reset Button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ICSP Pins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(Uploading Code without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Bootloader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Pins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(Analog In, Power In, Ground, Power Out, Reset)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85793"/>
            <a:ext cx="474027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357818" y="5072074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en-US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err="1" smtClean="0">
                <a:solidFill>
                  <a:srgbClr val="00B0F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a</a:t>
            </a:r>
            <a:r>
              <a:rPr lang="en-US" sz="1600" b="1" dirty="0" err="1" smtClean="0">
                <a:solidFill>
                  <a:srgbClr val="00B0F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rifwibisono</a:t>
            </a:r>
            <a:r>
              <a:rPr lang="en-US" sz="1600" b="1" dirty="0" smtClean="0">
                <a:solidFill>
                  <a:srgbClr val="00B0F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>
                <a:solidFill>
                  <a:srgbClr val="00B0F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wordpress.com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11" name="Picture 10" descr="foto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7058195" y="4995857"/>
            <a:ext cx="1371457" cy="14335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0636" y="154010"/>
            <a:ext cx="6838950" cy="656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Sensor &amp; Actuators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502495"/>
            <a:ext cx="6643734" cy="5069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Sensor &amp; Actuators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500173"/>
            <a:ext cx="6786610" cy="5130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143404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Sensor &amp; Actuators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72066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84506"/>
            <a:ext cx="3857652" cy="4703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483404"/>
            <a:ext cx="3832097" cy="473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857356" y="357174"/>
            <a:ext cx="2571768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Breadboard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29802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2600276" y="542940"/>
            <a:ext cx="4157760" cy="621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57224" y="357174"/>
            <a:ext cx="35719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Contoh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Aplikasinya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29802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2327997" y="180902"/>
            <a:ext cx="4634845" cy="7433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28794" y="142860"/>
            <a:ext cx="2286016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Electronics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713562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42852"/>
            <a:ext cx="2451100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4143372" y="1505538"/>
            <a:ext cx="10001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BatangChe" pitchFamily="49" charset="-127"/>
                <a:cs typeface="Times New Roman" pitchFamily="18" charset="0"/>
              </a:rPr>
              <a:t>Ohms  Law </a:t>
            </a: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BatangChe" pitchFamily="49" charset="-127"/>
                <a:cs typeface="Times New Roman" pitchFamily="18" charset="0"/>
              </a:rPr>
              <a:t>U=RI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00100" y="3202544"/>
            <a:ext cx="927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Resistor</a:t>
            </a:r>
            <a:endParaRPr lang="en-US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000372"/>
            <a:ext cx="15065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2571744"/>
            <a:ext cx="2224081" cy="1062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3500439"/>
            <a:ext cx="1460497" cy="30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1000100" y="4416990"/>
            <a:ext cx="7393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Diode</a:t>
            </a:r>
            <a:endParaRPr lang="en-US" dirty="0"/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28860" y="4338647"/>
            <a:ext cx="13382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11769" y="4071942"/>
            <a:ext cx="2246313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1000100" y="5572140"/>
            <a:ext cx="10969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Transistor</a:t>
            </a:r>
            <a:endParaRPr lang="en-US" dirty="0"/>
          </a:p>
        </p:txBody>
      </p:sp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7422" y="5233987"/>
            <a:ext cx="3035796" cy="1409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357422" y="357174"/>
            <a:ext cx="2000264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Resistors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92787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29802" y="35716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348" y="1428736"/>
            <a:ext cx="7649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Serial:</a:t>
            </a:r>
            <a:endParaRPr lang="en-US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898" y="1785926"/>
            <a:ext cx="3562350" cy="8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6526" y="1857364"/>
            <a:ext cx="3270250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714348" y="2988230"/>
            <a:ext cx="902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Pararel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0557" y="3400435"/>
            <a:ext cx="3167063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3775083"/>
            <a:ext cx="358457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2643174" y="5917188"/>
            <a:ext cx="2319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If we have 2 in </a:t>
            </a:r>
            <a:r>
              <a:rPr lang="en-US" dirty="0" err="1" smtClean="0">
                <a:solidFill>
                  <a:srgbClr val="FF0000"/>
                </a:solidFill>
              </a:rPr>
              <a:t>p</a:t>
            </a:r>
            <a:r>
              <a:rPr lang="en-US" dirty="0" err="1" smtClean="0">
                <a:solidFill>
                  <a:srgbClr val="FF0000"/>
                </a:solidFill>
              </a:rPr>
              <a:t>ararel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5715016"/>
            <a:ext cx="305117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357422" y="142860"/>
            <a:ext cx="2000264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Resistors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142578" y="713562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5029802" y="214298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1600" dirty="0" err="1" smtClean="0">
                <a:latin typeface="Segoe UI Light" pitchFamily="34" charset="0"/>
              </a:rPr>
              <a:t>Robotika</a:t>
            </a:r>
            <a:endParaRPr lang="en-US" sz="1600" dirty="0" smtClean="0">
              <a:latin typeface="Segoe UI Light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96973"/>
            <a:ext cx="2214578" cy="1331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1304053"/>
            <a:ext cx="6286544" cy="4482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142844" y="2714620"/>
            <a:ext cx="2357422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For </a:t>
            </a:r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example,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 resistor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with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bands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of </a:t>
            </a:r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yellow,  violet, </a:t>
            </a:r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red,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and </a:t>
            </a:r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gold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will have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first digit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(yellow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),  </a:t>
            </a:r>
            <a:endParaRPr lang="en-US" sz="1400" b="1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second digit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(violet),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followed by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(red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)  </a:t>
            </a:r>
            <a:endParaRPr lang="en-US" sz="1400" b="1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r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esult :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4,700 ohms.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/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Gold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signifies that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the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tolerance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is ±5%,   so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the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real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resistance could  lie 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anywhere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between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4,465</a:t>
            </a:r>
          </a:p>
          <a:p>
            <a:pPr marL="342900" indent="-342900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and 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4,935  ohms.</a:t>
            </a: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>
          <a:xfrm>
            <a:off x="5357818" y="5072074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18" name="Picture 17" descr="foto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7058195" y="4995857"/>
            <a:ext cx="1371457" cy="143353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 rot="5400000">
            <a:off x="3428198" y="1357298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172546" y="928678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29208" y="928670"/>
            <a:ext cx="3971354" cy="1143000"/>
          </a:xfrm>
        </p:spPr>
        <p:txBody>
          <a:bodyPr>
            <a:normAutofit/>
          </a:bodyPr>
          <a:lstStyle/>
          <a:p>
            <a:pPr algn="l"/>
            <a:r>
              <a:rPr lang="id-ID" sz="3600" dirty="0" smtClean="0">
                <a:solidFill>
                  <a:schemeClr val="tx1"/>
                </a:solidFill>
              </a:rPr>
              <a:t>Akhirul kalam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457200" y="2143117"/>
            <a:ext cx="8229600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3200" dirty="0" smtClean="0">
                <a:solidFill>
                  <a:schemeClr val="tx1"/>
                </a:solidFill>
              </a:rPr>
              <a:t>“Sekian dan Terima Kasih”</a:t>
            </a:r>
          </a:p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si BPTIK 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Presentasi BPTIK 8</Template>
  <TotalTime>492</TotalTime>
  <Words>266</Words>
  <Application>Microsoft Office PowerPoint</Application>
  <PresentationFormat>On-screen Show (4:3)</PresentationFormat>
  <Paragraphs>82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Presentasi BPTIK 8</vt:lpstr>
      <vt:lpstr>Komponen Elektronika dalam Robotika</vt:lpstr>
      <vt:lpstr>Komponen Elektronika dalam Robotika</vt:lpstr>
      <vt:lpstr>Slide 3</vt:lpstr>
      <vt:lpstr>Slide 4</vt:lpstr>
      <vt:lpstr>Sensor &amp; Actuators</vt:lpstr>
      <vt:lpstr>Sensor &amp; Actuators</vt:lpstr>
      <vt:lpstr>Sensor &amp; Actuators</vt:lpstr>
      <vt:lpstr>Breadboard</vt:lpstr>
      <vt:lpstr>Contoh Aplikasinya</vt:lpstr>
      <vt:lpstr>Electronics</vt:lpstr>
      <vt:lpstr>Resistors</vt:lpstr>
      <vt:lpstr>Resistors</vt:lpstr>
      <vt:lpstr>Akhirul kalam</vt:lpstr>
    </vt:vector>
  </TitlesOfParts>
  <Company>IKIP PGRI SEMARANG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</dc:title>
  <dc:creator>LAB MATEMATIKA</dc:creator>
  <cp:lastModifiedBy>DELL</cp:lastModifiedBy>
  <cp:revision>103</cp:revision>
  <dcterms:created xsi:type="dcterms:W3CDTF">2014-01-10T06:39:17Z</dcterms:created>
  <dcterms:modified xsi:type="dcterms:W3CDTF">2016-09-19T01:57:42Z</dcterms:modified>
</cp:coreProperties>
</file>