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306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2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Rectangle 41"/>
          <p:cNvSpPr>
            <a:spLocks noChangeArrowheads="1"/>
          </p:cNvSpPr>
          <p:nvPr/>
        </p:nvSpPr>
        <p:spPr bwMode="gray">
          <a:xfrm>
            <a:off x="0" y="2708275"/>
            <a:ext cx="9144000" cy="874713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0" y="2720975"/>
            <a:ext cx="9144000" cy="817563"/>
          </a:xfrm>
        </p:spPr>
        <p:txBody>
          <a:bodyPr/>
          <a:lstStyle>
            <a:lvl1pPr>
              <a:defRPr sz="4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990600" y="2176463"/>
            <a:ext cx="7086600" cy="436562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9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grpSp>
        <p:nvGrpSpPr>
          <p:cNvPr id="3114" name="Group 42"/>
          <p:cNvGrpSpPr>
            <a:grpSpLocks/>
          </p:cNvGrpSpPr>
          <p:nvPr/>
        </p:nvGrpSpPr>
        <p:grpSpPr bwMode="auto">
          <a:xfrm>
            <a:off x="-11113" y="-12700"/>
            <a:ext cx="9175751" cy="6870700"/>
            <a:chOff x="-7" y="-8"/>
            <a:chExt cx="5780" cy="4328"/>
          </a:xfrm>
        </p:grpSpPr>
        <p:sp>
          <p:nvSpPr>
            <p:cNvPr id="3108" name="AutoShape 36"/>
            <p:cNvSpPr>
              <a:spLocks noChangeArrowheads="1"/>
            </p:cNvSpPr>
            <p:nvPr/>
          </p:nvSpPr>
          <p:spPr bwMode="gray">
            <a:xfrm>
              <a:off x="17" y="16"/>
              <a:ext cx="5729" cy="4285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3109" name="Freeform 37"/>
            <p:cNvSpPr>
              <a:spLocks/>
            </p:cNvSpPr>
            <p:nvPr/>
          </p:nvSpPr>
          <p:spPr bwMode="gray">
            <a:xfrm>
              <a:off x="-3" y="-8"/>
              <a:ext cx="295" cy="289"/>
            </a:xfrm>
            <a:custGeom>
              <a:avLst/>
              <a:gdLst>
                <a:gd name="T0" fmla="*/ 3 w 403"/>
                <a:gd name="T1" fmla="*/ 395 h 395"/>
                <a:gd name="T2" fmla="*/ 74 w 403"/>
                <a:gd name="T3" fmla="*/ 216 h 395"/>
                <a:gd name="T4" fmla="*/ 231 w 403"/>
                <a:gd name="T5" fmla="*/ 50 h 395"/>
                <a:gd name="T6" fmla="*/ 403 w 403"/>
                <a:gd name="T7" fmla="*/ 0 h 395"/>
                <a:gd name="T8" fmla="*/ 0 w 403"/>
                <a:gd name="T9" fmla="*/ 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395">
                  <a:moveTo>
                    <a:pt x="3" y="395"/>
                  </a:moveTo>
                  <a:lnTo>
                    <a:pt x="74" y="216"/>
                  </a:lnTo>
                  <a:lnTo>
                    <a:pt x="231" y="50"/>
                  </a:lnTo>
                  <a:lnTo>
                    <a:pt x="40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110" name="Freeform 38"/>
            <p:cNvSpPr>
              <a:spLocks/>
            </p:cNvSpPr>
            <p:nvPr/>
          </p:nvSpPr>
          <p:spPr bwMode="gray">
            <a:xfrm>
              <a:off x="-7" y="3982"/>
              <a:ext cx="287" cy="338"/>
            </a:xfrm>
            <a:custGeom>
              <a:avLst/>
              <a:gdLst>
                <a:gd name="T0" fmla="*/ 391 w 391"/>
                <a:gd name="T1" fmla="*/ 473 h 473"/>
                <a:gd name="T2" fmla="*/ 151 w 391"/>
                <a:gd name="T3" fmla="*/ 353 h 473"/>
                <a:gd name="T4" fmla="*/ 42 w 391"/>
                <a:gd name="T5" fmla="*/ 201 h 473"/>
                <a:gd name="T6" fmla="*/ 0 w 391"/>
                <a:gd name="T7" fmla="*/ 0 h 473"/>
                <a:gd name="T8" fmla="*/ 1 w 391"/>
                <a:gd name="T9" fmla="*/ 47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473">
                  <a:moveTo>
                    <a:pt x="391" y="473"/>
                  </a:moveTo>
                  <a:lnTo>
                    <a:pt x="151" y="353"/>
                  </a:lnTo>
                  <a:lnTo>
                    <a:pt x="42" y="201"/>
                  </a:lnTo>
                  <a:lnTo>
                    <a:pt x="0" y="0"/>
                  </a:lnTo>
                  <a:lnTo>
                    <a:pt x="1" y="47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111" name="Freeform 39"/>
            <p:cNvSpPr>
              <a:spLocks/>
            </p:cNvSpPr>
            <p:nvPr/>
          </p:nvSpPr>
          <p:spPr bwMode="gray">
            <a:xfrm>
              <a:off x="5499" y="4026"/>
              <a:ext cx="274" cy="287"/>
            </a:xfrm>
            <a:custGeom>
              <a:avLst/>
              <a:gdLst>
                <a:gd name="T0" fmla="*/ 229 w 232"/>
                <a:gd name="T1" fmla="*/ 0 h 290"/>
                <a:gd name="T2" fmla="*/ 164 w 232"/>
                <a:gd name="T3" fmla="*/ 144 h 290"/>
                <a:gd name="T4" fmla="*/ 98 w 232"/>
                <a:gd name="T5" fmla="*/ 253 h 290"/>
                <a:gd name="T6" fmla="*/ 0 w 232"/>
                <a:gd name="T7" fmla="*/ 290 h 290"/>
                <a:gd name="T8" fmla="*/ 232 w 232"/>
                <a:gd name="T9" fmla="*/ 28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3112" name="Freeform 40"/>
            <p:cNvSpPr>
              <a:spLocks/>
            </p:cNvSpPr>
            <p:nvPr/>
          </p:nvSpPr>
          <p:spPr bwMode="gray">
            <a:xfrm>
              <a:off x="5467" y="0"/>
              <a:ext cx="302" cy="288"/>
            </a:xfrm>
            <a:custGeom>
              <a:avLst/>
              <a:gdLst>
                <a:gd name="T0" fmla="*/ 0 w 403"/>
                <a:gd name="T1" fmla="*/ 0 h 403"/>
                <a:gd name="T2" fmla="*/ 221 w 403"/>
                <a:gd name="T3" fmla="*/ 96 h 403"/>
                <a:gd name="T4" fmla="*/ 353 w 403"/>
                <a:gd name="T5" fmla="*/ 231 h 403"/>
                <a:gd name="T6" fmla="*/ 403 w 403"/>
                <a:gd name="T7" fmla="*/ 403 h 403"/>
                <a:gd name="T8" fmla="*/ 403 w 403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403">
                  <a:moveTo>
                    <a:pt x="0" y="0"/>
                  </a:moveTo>
                  <a:lnTo>
                    <a:pt x="221" y="96"/>
                  </a:lnTo>
                  <a:lnTo>
                    <a:pt x="353" y="231"/>
                  </a:lnTo>
                  <a:lnTo>
                    <a:pt x="403" y="403"/>
                  </a:lnTo>
                  <a:lnTo>
                    <a:pt x="40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409020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040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2000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76325"/>
            <a:ext cx="4038600" cy="5248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76325"/>
            <a:ext cx="4038600" cy="5248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741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628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2315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80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9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4151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211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04792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53975"/>
            <a:ext cx="7392988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076325"/>
            <a:ext cx="8229600" cy="524827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6084888" y="6450013"/>
            <a:ext cx="2897187" cy="320675"/>
          </a:xfrm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07950" y="6454775"/>
            <a:ext cx="927100" cy="239713"/>
          </a:xfrm>
        </p:spPr>
        <p:txBody>
          <a:bodyPr/>
          <a:lstStyle>
            <a:lvl1pPr>
              <a:defRPr/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5825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Freeform 15" descr="29641"/>
          <p:cNvSpPr>
            <a:spLocks/>
          </p:cNvSpPr>
          <p:nvPr/>
        </p:nvSpPr>
        <p:spPr bwMode="gray">
          <a:xfrm>
            <a:off x="36513" y="80963"/>
            <a:ext cx="9077325" cy="1595437"/>
          </a:xfrm>
          <a:custGeom>
            <a:avLst/>
            <a:gdLst>
              <a:gd name="T0" fmla="*/ 0 w 5718"/>
              <a:gd name="T1" fmla="*/ 756 h 1005"/>
              <a:gd name="T2" fmla="*/ 576 w 5718"/>
              <a:gd name="T3" fmla="*/ 560 h 1005"/>
              <a:gd name="T4" fmla="*/ 1403 w 5718"/>
              <a:gd name="T5" fmla="*/ 390 h 1005"/>
              <a:gd name="T6" fmla="*/ 2452 w 5718"/>
              <a:gd name="T7" fmla="*/ 314 h 1005"/>
              <a:gd name="T8" fmla="*/ 3102 w 5718"/>
              <a:gd name="T9" fmla="*/ 326 h 1005"/>
              <a:gd name="T10" fmla="*/ 4043 w 5718"/>
              <a:gd name="T11" fmla="*/ 434 h 1005"/>
              <a:gd name="T12" fmla="*/ 4944 w 5718"/>
              <a:gd name="T13" fmla="*/ 668 h 1005"/>
              <a:gd name="T14" fmla="*/ 5691 w 5718"/>
              <a:gd name="T15" fmla="*/ 971 h 1005"/>
              <a:gd name="T16" fmla="*/ 5718 w 5718"/>
              <a:gd name="T17" fmla="*/ 19 h 1005"/>
              <a:gd name="T18" fmla="*/ 9 w 5718"/>
              <a:gd name="T19" fmla="*/ 0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18" h="1005">
                <a:moveTo>
                  <a:pt x="0" y="756"/>
                </a:moveTo>
                <a:cubicBezTo>
                  <a:pt x="96" y="724"/>
                  <a:pt x="297" y="635"/>
                  <a:pt x="576" y="560"/>
                </a:cubicBezTo>
                <a:cubicBezTo>
                  <a:pt x="855" y="485"/>
                  <a:pt x="1037" y="442"/>
                  <a:pt x="1403" y="390"/>
                </a:cubicBezTo>
                <a:cubicBezTo>
                  <a:pt x="1769" y="337"/>
                  <a:pt x="2154" y="320"/>
                  <a:pt x="2452" y="314"/>
                </a:cubicBezTo>
                <a:lnTo>
                  <a:pt x="3102" y="326"/>
                </a:lnTo>
                <a:cubicBezTo>
                  <a:pt x="3367" y="346"/>
                  <a:pt x="3736" y="377"/>
                  <a:pt x="4043" y="434"/>
                </a:cubicBezTo>
                <a:cubicBezTo>
                  <a:pt x="4350" y="490"/>
                  <a:pt x="4669" y="578"/>
                  <a:pt x="4944" y="668"/>
                </a:cubicBezTo>
                <a:cubicBezTo>
                  <a:pt x="5219" y="757"/>
                  <a:pt x="5679" y="1005"/>
                  <a:pt x="5691" y="971"/>
                </a:cubicBezTo>
                <a:cubicBezTo>
                  <a:pt x="5695" y="964"/>
                  <a:pt x="5718" y="25"/>
                  <a:pt x="5718" y="19"/>
                </a:cubicBezTo>
                <a:cubicBezTo>
                  <a:pt x="5718" y="7"/>
                  <a:pt x="1198" y="4"/>
                  <a:pt x="9" y="0"/>
                </a:cubicBezTo>
              </a:path>
            </a:pathLst>
          </a:custGeom>
          <a:blipFill dpi="0" rotWithShape="1">
            <a:blip r:embed="rId1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82296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84888" y="6450013"/>
            <a:ext cx="289718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b="1"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7950" y="6454775"/>
            <a:ext cx="927100" cy="23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t" anchorCtr="0" compatLnSpc="1">
            <a:prstTxWarp prst="textNoShape">
              <a:avLst/>
            </a:prstTxWarp>
          </a:bodyPr>
          <a:lstStyle>
            <a:lvl1pPr algn="ctr" defTabSz="957263">
              <a:defRPr sz="1300" b="1">
                <a:latin typeface="+mn-lt"/>
              </a:defRPr>
            </a:lvl1pPr>
          </a:lstStyle>
          <a:p>
            <a:fld id="{D81E26DB-D28B-47CE-AFCE-C24E063E8AAB}" type="slidenum">
              <a:rPr lang="id-ID" smtClean="0"/>
              <a:t>‹#›</a:t>
            </a:fld>
            <a:endParaRPr lang="id-ID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542925" y="53975"/>
            <a:ext cx="7392988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grpSp>
        <p:nvGrpSpPr>
          <p:cNvPr id="1040" name="Group 16"/>
          <p:cNvGrpSpPr>
            <a:grpSpLocks/>
          </p:cNvGrpSpPr>
          <p:nvPr/>
        </p:nvGrpSpPr>
        <p:grpSpPr bwMode="auto">
          <a:xfrm>
            <a:off x="-1588" y="0"/>
            <a:ext cx="9145588" cy="6858000"/>
            <a:chOff x="-1" y="0"/>
            <a:chExt cx="8065" cy="6048"/>
          </a:xfrm>
        </p:grpSpPr>
        <p:sp>
          <p:nvSpPr>
            <p:cNvPr id="1041" name="Freeform 17"/>
            <p:cNvSpPr>
              <a:spLocks/>
            </p:cNvSpPr>
            <p:nvPr/>
          </p:nvSpPr>
          <p:spPr bwMode="gray">
            <a:xfrm>
              <a:off x="-1" y="5629"/>
              <a:ext cx="389" cy="417"/>
            </a:xfrm>
            <a:custGeom>
              <a:avLst/>
              <a:gdLst>
                <a:gd name="T0" fmla="*/ 314 w 389"/>
                <a:gd name="T1" fmla="*/ 416 h 417"/>
                <a:gd name="T2" fmla="*/ 389 w 389"/>
                <a:gd name="T3" fmla="*/ 417 h 417"/>
                <a:gd name="T4" fmla="*/ 158 w 389"/>
                <a:gd name="T5" fmla="*/ 297 h 417"/>
                <a:gd name="T6" fmla="*/ 39 w 389"/>
                <a:gd name="T7" fmla="*/ 179 h 417"/>
                <a:gd name="T8" fmla="*/ 0 w 389"/>
                <a:gd name="T9" fmla="*/ 0 h 417"/>
                <a:gd name="T10" fmla="*/ 1 w 389"/>
                <a:gd name="T11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9" h="417">
                  <a:moveTo>
                    <a:pt x="314" y="416"/>
                  </a:moveTo>
                  <a:lnTo>
                    <a:pt x="389" y="417"/>
                  </a:lnTo>
                  <a:lnTo>
                    <a:pt x="158" y="297"/>
                  </a:lnTo>
                  <a:lnTo>
                    <a:pt x="39" y="179"/>
                  </a:lnTo>
                  <a:lnTo>
                    <a:pt x="0" y="0"/>
                  </a:lnTo>
                  <a:lnTo>
                    <a:pt x="1" y="4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gray">
            <a:xfrm>
              <a:off x="7701" y="5645"/>
              <a:ext cx="363" cy="403"/>
            </a:xfrm>
            <a:custGeom>
              <a:avLst/>
              <a:gdLst>
                <a:gd name="T0" fmla="*/ 229 w 232"/>
                <a:gd name="T1" fmla="*/ 0 h 290"/>
                <a:gd name="T2" fmla="*/ 164 w 232"/>
                <a:gd name="T3" fmla="*/ 144 h 290"/>
                <a:gd name="T4" fmla="*/ 98 w 232"/>
                <a:gd name="T5" fmla="*/ 253 h 290"/>
                <a:gd name="T6" fmla="*/ 0 w 232"/>
                <a:gd name="T7" fmla="*/ 290 h 290"/>
                <a:gd name="T8" fmla="*/ 232 w 232"/>
                <a:gd name="T9" fmla="*/ 28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290">
                  <a:moveTo>
                    <a:pt x="229" y="0"/>
                  </a:moveTo>
                  <a:lnTo>
                    <a:pt x="164" y="144"/>
                  </a:lnTo>
                  <a:lnTo>
                    <a:pt x="98" y="253"/>
                  </a:lnTo>
                  <a:lnTo>
                    <a:pt x="0" y="290"/>
                  </a:lnTo>
                  <a:lnTo>
                    <a:pt x="232" y="287"/>
                  </a:lnTo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043" name="AutoShape 19"/>
            <p:cNvSpPr>
              <a:spLocks noChangeArrowheads="1"/>
            </p:cNvSpPr>
            <p:nvPr/>
          </p:nvSpPr>
          <p:spPr bwMode="gray">
            <a:xfrm>
              <a:off x="25" y="42"/>
              <a:ext cx="8012" cy="5985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gray">
            <a:xfrm>
              <a:off x="-1" y="13"/>
              <a:ext cx="405" cy="441"/>
            </a:xfrm>
            <a:custGeom>
              <a:avLst/>
              <a:gdLst>
                <a:gd name="T0" fmla="*/ 2 w 405"/>
                <a:gd name="T1" fmla="*/ 441 h 441"/>
                <a:gd name="T2" fmla="*/ 107 w 405"/>
                <a:gd name="T3" fmla="*/ 175 h 441"/>
                <a:gd name="T4" fmla="*/ 387 w 405"/>
                <a:gd name="T5" fmla="*/ 0 h 441"/>
                <a:gd name="T6" fmla="*/ 1 w 405"/>
                <a:gd name="T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5" h="441">
                  <a:moveTo>
                    <a:pt x="2" y="441"/>
                  </a:moveTo>
                  <a:cubicBezTo>
                    <a:pt x="19" y="397"/>
                    <a:pt x="0" y="345"/>
                    <a:pt x="107" y="175"/>
                  </a:cubicBezTo>
                  <a:cubicBezTo>
                    <a:pt x="214" y="6"/>
                    <a:pt x="405" y="16"/>
                    <a:pt x="387" y="0"/>
                  </a:cubicBezTo>
                  <a:lnTo>
                    <a:pt x="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gray">
            <a:xfrm>
              <a:off x="7588" y="0"/>
              <a:ext cx="470" cy="483"/>
            </a:xfrm>
            <a:custGeom>
              <a:avLst/>
              <a:gdLst>
                <a:gd name="T0" fmla="*/ 0 w 470"/>
                <a:gd name="T1" fmla="*/ 4 h 483"/>
                <a:gd name="T2" fmla="*/ 342 w 470"/>
                <a:gd name="T3" fmla="*/ 150 h 483"/>
                <a:gd name="T4" fmla="*/ 470 w 470"/>
                <a:gd name="T5" fmla="*/ 461 h 483"/>
                <a:gd name="T6" fmla="*/ 470 w 470"/>
                <a:gd name="T7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0" h="483">
                  <a:moveTo>
                    <a:pt x="0" y="4"/>
                  </a:moveTo>
                  <a:cubicBezTo>
                    <a:pt x="57" y="28"/>
                    <a:pt x="264" y="74"/>
                    <a:pt x="342" y="150"/>
                  </a:cubicBezTo>
                  <a:cubicBezTo>
                    <a:pt x="450" y="275"/>
                    <a:pt x="452" y="483"/>
                    <a:pt x="470" y="461"/>
                  </a:cubicBezTo>
                  <a:lnTo>
                    <a:pt x="470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046" name="Line 22"/>
          <p:cNvSpPr>
            <a:spLocks noChangeShapeType="1"/>
          </p:cNvSpPr>
          <p:nvPr/>
        </p:nvSpPr>
        <p:spPr bwMode="gray">
          <a:xfrm>
            <a:off x="323850" y="6500813"/>
            <a:ext cx="8569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1901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ctr" defTabSz="957263" rtl="0" eaLnBrk="1" fontAlgn="base" hangingPunct="1">
        <a:spcBef>
          <a:spcPct val="0"/>
        </a:spcBef>
        <a:spcAft>
          <a:spcPct val="0"/>
        </a:spcAft>
        <a:defRPr sz="29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2pPr>
      <a:lvl3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3pPr>
      <a:lvl4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4pPr>
      <a:lvl5pPr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5pPr>
      <a:lvl6pPr marL="4572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6pPr>
      <a:lvl7pPr marL="9144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7pPr>
      <a:lvl8pPr marL="13716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8pPr>
      <a:lvl9pPr marL="1828800" algn="ctr" defTabSz="957263" rtl="0" eaLnBrk="1" fontAlgn="base" hangingPunct="1">
        <a:spcBef>
          <a:spcPct val="0"/>
        </a:spcBef>
        <a:spcAft>
          <a:spcPct val="0"/>
        </a:spcAft>
        <a:defRPr sz="29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58775" indent="-358775" algn="l" defTabSz="957263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+mj-lt"/>
          <a:ea typeface="+mn-ea"/>
          <a:cs typeface="+mn-cs"/>
        </a:defRPr>
      </a:lvl2pPr>
      <a:lvl3pPr marL="1196975" indent="-239713" algn="l" defTabSz="957263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100" kern="1200">
          <a:solidFill>
            <a:schemeClr val="tx1"/>
          </a:solidFill>
          <a:latin typeface="+mj-lt"/>
          <a:ea typeface="+mn-ea"/>
          <a:cs typeface="+mn-cs"/>
        </a:defRPr>
      </a:lvl3pPr>
      <a:lvl4pPr marL="1676400" indent="-239713" algn="l" defTabSz="957263" rtl="0" eaLnBrk="1" fontAlgn="base" hangingPunct="1">
        <a:spcBef>
          <a:spcPct val="20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j-lt"/>
          <a:ea typeface="+mn-ea"/>
          <a:cs typeface="+mn-cs"/>
        </a:defRPr>
      </a:lvl4pPr>
      <a:lvl5pPr marL="2154238" indent="-238125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0" y="2784475"/>
            <a:ext cx="5638800" cy="682625"/>
          </a:xfrm>
        </p:spPr>
        <p:txBody>
          <a:bodyPr/>
          <a:lstStyle/>
          <a:p>
            <a:r>
              <a:rPr lang="id-ID" dirty="0" smtClean="0"/>
              <a:t>PRODUKSI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852863"/>
            <a:ext cx="7086600" cy="436562"/>
          </a:xfrm>
        </p:spPr>
        <p:txBody>
          <a:bodyPr>
            <a:noAutofit/>
          </a:bodyPr>
          <a:lstStyle/>
          <a:p>
            <a:r>
              <a:rPr lang="id-ID" sz="3600" dirty="0" smtClean="0">
                <a:solidFill>
                  <a:srgbClr val="FF0000"/>
                </a:solidFill>
              </a:rPr>
              <a:t>KONTEN MULTIMEDIA</a:t>
            </a:r>
            <a:endParaRPr lang="id-ID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30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Jenis Konten Multimedia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92225"/>
            <a:ext cx="8229600" cy="5248275"/>
          </a:xfrm>
        </p:spPr>
        <p:txBody>
          <a:bodyPr>
            <a:noAutofit/>
          </a:bodyPr>
          <a:lstStyle/>
          <a:p>
            <a:r>
              <a:rPr lang="id-ID" sz="2200" dirty="0">
                <a:latin typeface="+mj-lt"/>
              </a:rPr>
              <a:t>Multimedia adalah penggunaan dan </a:t>
            </a:r>
            <a:r>
              <a:rPr lang="id-ID" sz="2200" dirty="0" smtClean="0">
                <a:latin typeface="+mj-lt"/>
              </a:rPr>
              <a:t>pemrosesan beberapa </a:t>
            </a:r>
            <a:r>
              <a:rPr lang="id-ID" sz="2200" dirty="0">
                <a:latin typeface="+mj-lt"/>
              </a:rPr>
              <a:t>media (</a:t>
            </a:r>
            <a:r>
              <a:rPr lang="id-ID" sz="2200" dirty="0" smtClean="0">
                <a:latin typeface="+mj-lt"/>
              </a:rPr>
              <a:t>text, </a:t>
            </a:r>
            <a:r>
              <a:rPr lang="id-ID" sz="2200" dirty="0">
                <a:latin typeface="+mj-lt"/>
              </a:rPr>
              <a:t>audio, </a:t>
            </a:r>
            <a:r>
              <a:rPr lang="id-ID" sz="2200" dirty="0" smtClean="0">
                <a:latin typeface="+mj-lt"/>
              </a:rPr>
              <a:t>graphics, animation, video</a:t>
            </a:r>
            <a:r>
              <a:rPr lang="id-ID" sz="2200" dirty="0">
                <a:latin typeface="+mj-lt"/>
              </a:rPr>
              <a:t>, dan interactivity) yang berbeda </a:t>
            </a:r>
            <a:r>
              <a:rPr lang="id-ID" sz="2200" dirty="0" smtClean="0">
                <a:latin typeface="+mj-lt"/>
              </a:rPr>
              <a:t>untuk menyampaikan </a:t>
            </a:r>
            <a:r>
              <a:rPr lang="id-ID" sz="2200" dirty="0">
                <a:latin typeface="+mj-lt"/>
              </a:rPr>
              <a:t>informasi atau </a:t>
            </a:r>
            <a:r>
              <a:rPr lang="id-ID" sz="2200" dirty="0" smtClean="0">
                <a:latin typeface="+mj-lt"/>
              </a:rPr>
              <a:t>menghasilkan produk </a:t>
            </a:r>
            <a:r>
              <a:rPr lang="id-ID" sz="2200" dirty="0">
                <a:latin typeface="+mj-lt"/>
              </a:rPr>
              <a:t>multimedia (music, video, film, </a:t>
            </a:r>
            <a:r>
              <a:rPr lang="id-ID" sz="2200" dirty="0" smtClean="0">
                <a:latin typeface="+mj-lt"/>
              </a:rPr>
              <a:t>game, entertaiment</a:t>
            </a:r>
            <a:r>
              <a:rPr lang="id-ID" sz="2200" dirty="0">
                <a:latin typeface="+mj-lt"/>
              </a:rPr>
              <a:t>, dan lain‐lain) atau </a:t>
            </a:r>
            <a:r>
              <a:rPr lang="id-ID" sz="2200" dirty="0" smtClean="0">
                <a:latin typeface="+mj-lt"/>
              </a:rPr>
              <a:t>penggunaan sejumlah </a:t>
            </a:r>
            <a:r>
              <a:rPr lang="id-ID" sz="2200" dirty="0">
                <a:latin typeface="+mj-lt"/>
              </a:rPr>
              <a:t>teknologi yang berbeda </a:t>
            </a:r>
            <a:r>
              <a:rPr lang="id-ID" sz="2200" dirty="0" smtClean="0">
                <a:latin typeface="+mj-lt"/>
              </a:rPr>
              <a:t>yang memungkinkan </a:t>
            </a:r>
            <a:r>
              <a:rPr lang="id-ID" sz="2200" dirty="0">
                <a:latin typeface="+mj-lt"/>
              </a:rPr>
              <a:t>untuk menggabungkan </a:t>
            </a:r>
            <a:r>
              <a:rPr lang="id-ID" sz="2200" dirty="0" smtClean="0">
                <a:latin typeface="+mj-lt"/>
              </a:rPr>
              <a:t>media dengan </a:t>
            </a:r>
            <a:r>
              <a:rPr lang="id-ID" sz="2200" dirty="0">
                <a:latin typeface="+mj-lt"/>
              </a:rPr>
              <a:t>cara yang baru untuk tujuan komunikasi.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881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TEXT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500" y="1393825"/>
            <a:ext cx="8229600" cy="5248275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Teks adalah simbol berupa medium visual yang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digunakan untuk menjelaskan bahasa </a:t>
            </a:r>
            <a:r>
              <a:rPr lang="id-ID" sz="2200" dirty="0" smtClean="0">
                <a:latin typeface="+mj-lt"/>
              </a:rPr>
              <a:t>lisan.</a:t>
            </a:r>
          </a:p>
          <a:p>
            <a:r>
              <a:rPr lang="id-ID" sz="2200" dirty="0" smtClean="0">
                <a:latin typeface="+mj-lt"/>
              </a:rPr>
              <a:t>Teks </a:t>
            </a:r>
            <a:r>
              <a:rPr lang="id-ID" sz="2200" dirty="0">
                <a:latin typeface="+mj-lt"/>
              </a:rPr>
              <a:t>memiliki berbagai macam jenis bentuk atau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tipe (sebagai contoh: Time New Roman, Arial,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Comic San MS), ukuran dan warna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Satuan </a:t>
            </a:r>
            <a:r>
              <a:rPr lang="id-ID" sz="2200" dirty="0">
                <a:latin typeface="+mj-lt"/>
              </a:rPr>
              <a:t>dari ukuran suatu teks terdiri dari length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dan size.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91183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550" y="1473200"/>
            <a:ext cx="7886700" cy="55038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Length biasanya menyatakan banyaknya teks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dalam sebuah kata atau </a:t>
            </a:r>
            <a:r>
              <a:rPr lang="id-ID" sz="2200" dirty="0" smtClean="0">
                <a:latin typeface="+mj-lt"/>
              </a:rPr>
              <a:t>halaman.</a:t>
            </a:r>
          </a:p>
          <a:p>
            <a:r>
              <a:rPr lang="id-ID" sz="2200" dirty="0" smtClean="0">
                <a:latin typeface="+mj-lt"/>
              </a:rPr>
              <a:t>Size </a:t>
            </a:r>
            <a:r>
              <a:rPr lang="id-ID" sz="2200" dirty="0">
                <a:latin typeface="+mj-lt"/>
              </a:rPr>
              <a:t>menyatakan ukuran besar atau kecil suatu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huruf.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Standar </a:t>
            </a:r>
            <a:r>
              <a:rPr lang="id-ID" sz="2200" dirty="0">
                <a:latin typeface="+mj-lt"/>
              </a:rPr>
              <a:t>teks memiliki size 10 atau 12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poin.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Semakin </a:t>
            </a:r>
            <a:r>
              <a:rPr lang="id-ID" sz="2200" dirty="0">
                <a:latin typeface="+mj-lt"/>
              </a:rPr>
              <a:t>besar size suatu huruf maka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semakin tampak besar ukuran huruf tersebut.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8018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Jenis‐jenis </a:t>
            </a:r>
            <a:r>
              <a:rPr lang="id-ID" dirty="0" smtClean="0"/>
              <a:t>Teks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5" y="1406525"/>
            <a:ext cx="8229600" cy="52482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latin typeface="+mj-lt"/>
              </a:rPr>
              <a:t>Plain </a:t>
            </a:r>
            <a:r>
              <a:rPr lang="en-US" i="1" dirty="0">
                <a:latin typeface="+mj-lt"/>
              </a:rPr>
              <a:t>Text (Unformatted Text</a:t>
            </a:r>
            <a:r>
              <a:rPr lang="en-US" i="1" dirty="0" smtClean="0">
                <a:latin typeface="+mj-lt"/>
              </a:rPr>
              <a:t>)</a:t>
            </a:r>
            <a:endParaRPr lang="id-ID" i="1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i="1" dirty="0" smtClean="0">
                <a:latin typeface="+mj-lt"/>
              </a:rPr>
              <a:t>Formatted </a:t>
            </a:r>
            <a:r>
              <a:rPr lang="en-US" i="1" dirty="0">
                <a:latin typeface="+mj-lt"/>
              </a:rPr>
              <a:t>Text (Rich Text Format</a:t>
            </a:r>
            <a:r>
              <a:rPr lang="en-US" i="1" dirty="0" smtClean="0">
                <a:latin typeface="+mj-lt"/>
              </a:rPr>
              <a:t>)</a:t>
            </a:r>
            <a:endParaRPr lang="id-ID" i="1" dirty="0" smtClean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id-ID" i="1" dirty="0">
                <a:latin typeface="+mj-lt"/>
              </a:rPr>
              <a:t>Hypertext</a:t>
            </a:r>
            <a:r>
              <a:rPr lang="id-ID" dirty="0">
                <a:latin typeface="+mj-lt"/>
              </a:rPr>
              <a:t/>
            </a:r>
            <a:br>
              <a:rPr lang="id-ID" dirty="0">
                <a:latin typeface="+mj-lt"/>
              </a:rPr>
            </a:br>
            <a:r>
              <a:rPr lang="en-US" dirty="0">
                <a:latin typeface="+mj-lt"/>
              </a:rPr>
              <a:t/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/>
            </a:r>
            <a:br>
              <a:rPr lang="en-US" dirty="0">
                <a:latin typeface="+mj-lt"/>
              </a:rPr>
            </a:br>
            <a:endParaRPr lang="id-ID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99310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Plain Tex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711325"/>
            <a:ext cx="8229600" cy="5248275"/>
          </a:xfrm>
        </p:spPr>
        <p:txBody>
          <a:bodyPr/>
          <a:lstStyle/>
          <a:p>
            <a:r>
              <a:rPr lang="id-ID" sz="2200" dirty="0" smtClean="0">
                <a:latin typeface="+mj-lt"/>
              </a:rPr>
              <a:t>Teks </a:t>
            </a:r>
            <a:r>
              <a:rPr lang="id-ID" sz="2200" dirty="0">
                <a:latin typeface="+mj-lt"/>
              </a:rPr>
              <a:t>adalah data dalam bentuk </a:t>
            </a:r>
            <a:r>
              <a:rPr lang="id-ID" sz="2200" dirty="0" smtClean="0">
                <a:latin typeface="+mj-lt"/>
              </a:rPr>
              <a:t>karakter.</a:t>
            </a:r>
          </a:p>
          <a:p>
            <a:r>
              <a:rPr lang="id-ID" sz="2200" dirty="0" smtClean="0">
                <a:latin typeface="+mj-lt"/>
              </a:rPr>
              <a:t>Teks </a:t>
            </a:r>
            <a:r>
              <a:rPr lang="id-ID" sz="2200" dirty="0">
                <a:latin typeface="+mj-lt"/>
              </a:rPr>
              <a:t>dalam hal ini adalah kode ASCII (</a:t>
            </a:r>
            <a:r>
              <a:rPr lang="id-ID" sz="2200" b="1" i="1" dirty="0">
                <a:latin typeface="+mj-lt"/>
              </a:rPr>
              <a:t>American</a:t>
            </a:r>
            <a:r>
              <a:rPr lang="id-ID" sz="2200" b="1" dirty="0">
                <a:latin typeface="+mj-lt"/>
              </a:rPr>
              <a:t/>
            </a:r>
            <a:br>
              <a:rPr lang="id-ID" sz="2200" b="1" dirty="0">
                <a:latin typeface="+mj-lt"/>
              </a:rPr>
            </a:br>
            <a:r>
              <a:rPr lang="id-ID" sz="2200" b="1" i="1" dirty="0">
                <a:latin typeface="+mj-lt"/>
              </a:rPr>
              <a:t>Standard Code for Information Interchange) dan</a:t>
            </a:r>
            <a:r>
              <a:rPr lang="id-ID" sz="2200" b="1" dirty="0">
                <a:latin typeface="+mj-lt"/>
              </a:rPr>
              <a:t/>
            </a:r>
            <a:br>
              <a:rPr lang="id-ID" sz="2200" b="1" dirty="0">
                <a:latin typeface="+mj-lt"/>
              </a:rPr>
            </a:br>
            <a:r>
              <a:rPr lang="id-ID" sz="2200" b="1" i="1" dirty="0">
                <a:latin typeface="+mj-lt"/>
              </a:rPr>
              <a:t>ASCII extension seperti UNICODE </a:t>
            </a:r>
            <a:r>
              <a:rPr lang="id-ID" sz="2200" b="1" dirty="0">
                <a:latin typeface="+mj-lt"/>
              </a:rPr>
              <a:t>murni. </a:t>
            </a:r>
            <a:endParaRPr lang="id-ID" sz="2200" b="1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Tiap‐tiap karakter </a:t>
            </a:r>
            <a:r>
              <a:rPr lang="id-ID" sz="2200" dirty="0">
                <a:latin typeface="+mj-lt"/>
              </a:rPr>
              <a:t>direpresentasikan oleh 7 bit “binary digit</a:t>
            </a:r>
            <a:r>
              <a:rPr lang="id-ID" sz="2200" dirty="0" smtClean="0">
                <a:latin typeface="+mj-lt"/>
              </a:rPr>
              <a:t>” (</a:t>
            </a:r>
            <a:r>
              <a:rPr lang="id-ID" sz="2200" dirty="0">
                <a:latin typeface="+mj-lt"/>
              </a:rPr>
              <a:t>desimal = 0‐127).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209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1041400"/>
            <a:ext cx="7886700" cy="57070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Contoh plain text adalah pada saat kita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mengetik dengan menggunakan notepad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(.txt</a:t>
            </a:r>
            <a:r>
              <a:rPr lang="id-ID" sz="2200" dirty="0" smtClean="0">
                <a:latin typeface="+mj-lt"/>
              </a:rPr>
              <a:t>).</a:t>
            </a:r>
          </a:p>
          <a:p>
            <a:r>
              <a:rPr lang="id-ID" sz="2200" dirty="0" smtClean="0">
                <a:latin typeface="+mj-lt"/>
              </a:rPr>
              <a:t>Plain </a:t>
            </a:r>
            <a:r>
              <a:rPr lang="id-ID" sz="2200" dirty="0">
                <a:latin typeface="+mj-lt"/>
              </a:rPr>
              <a:t>Text berjenis MIME </a:t>
            </a:r>
            <a:r>
              <a:rPr lang="id-ID" sz="2200" dirty="0" smtClean="0">
                <a:latin typeface="+mj-lt"/>
              </a:rPr>
              <a:t>text/plain.</a:t>
            </a:r>
          </a:p>
          <a:p>
            <a:r>
              <a:rPr lang="id-ID" sz="2200" dirty="0" smtClean="0">
                <a:latin typeface="+mj-lt"/>
              </a:rPr>
              <a:t>Teks </a:t>
            </a:r>
            <a:r>
              <a:rPr lang="id-ID" sz="2200" dirty="0">
                <a:latin typeface="+mj-lt"/>
              </a:rPr>
              <a:t>file tidak terenkrispsi, tidak mengandung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emb dd d edded i f ti nformation, seperti </a:t>
            </a:r>
            <a:r>
              <a:rPr lang="id-ID" sz="2200" dirty="0" smtClean="0">
                <a:latin typeface="+mj-lt"/>
              </a:rPr>
              <a:t>informasi font, tidak </a:t>
            </a:r>
            <a:r>
              <a:rPr lang="id-ID" sz="2200" dirty="0">
                <a:latin typeface="+mj-lt"/>
              </a:rPr>
              <a:t>mengandung link, dan inline‐image.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537" y="3737805"/>
            <a:ext cx="4602163" cy="266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58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250" y="1384300"/>
            <a:ext cx="7886700" cy="56435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ASCII berdasarkan English Alphabet.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Dipublikasikan </a:t>
            </a:r>
            <a:r>
              <a:rPr lang="id-ID" sz="2200" dirty="0">
                <a:latin typeface="+mj-lt"/>
              </a:rPr>
              <a:t>pada tahun 1967 dan diupdate tahun 1986.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Terdiri </a:t>
            </a:r>
            <a:r>
              <a:rPr lang="id-ID" sz="2200" dirty="0">
                <a:latin typeface="+mj-lt"/>
              </a:rPr>
              <a:t>dari 95 (32‐ space, 33‐126) karakter yang printable dan 32 (0‐31) </a:t>
            </a:r>
            <a:r>
              <a:rPr lang="id-ID" sz="2200" dirty="0" smtClean="0">
                <a:latin typeface="+mj-lt"/>
              </a:rPr>
              <a:t>karakter non‐printable/control </a:t>
            </a:r>
            <a:r>
              <a:rPr lang="id-ID" sz="2200" dirty="0">
                <a:latin typeface="+mj-lt"/>
              </a:rPr>
              <a:t>character.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05019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Formatted Text (Rich Text Format</a:t>
            </a:r>
            <a:r>
              <a:rPr lang="en-US" i="1" dirty="0" smtClean="0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609725"/>
            <a:ext cx="8229600" cy="5248275"/>
          </a:xfrm>
        </p:spPr>
        <p:txBody>
          <a:bodyPr>
            <a:normAutofit/>
          </a:bodyPr>
          <a:lstStyle/>
          <a:p>
            <a:r>
              <a:rPr lang="id-ID" sz="2200" dirty="0">
                <a:latin typeface="+mj-lt"/>
              </a:rPr>
              <a:t>Serangkaian karakter format yang telah </a:t>
            </a:r>
            <a:r>
              <a:rPr lang="id-ID" sz="2200" dirty="0" smtClean="0">
                <a:latin typeface="+mj-lt"/>
              </a:rPr>
              <a:t>didefinisikan.</a:t>
            </a:r>
          </a:p>
          <a:p>
            <a:r>
              <a:rPr lang="id-ID" sz="2200" dirty="0" smtClean="0">
                <a:latin typeface="+mj-lt"/>
              </a:rPr>
              <a:t>Contoh </a:t>
            </a:r>
            <a:r>
              <a:rPr lang="id-ID" sz="2200" dirty="0">
                <a:latin typeface="+mj-lt"/>
              </a:rPr>
              <a:t>rich text adalah pada saat kita mengetik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dengan menggunakan Wordpad (.rtf</a:t>
            </a:r>
            <a:r>
              <a:rPr lang="id-ID" sz="2200" dirty="0" smtClean="0">
                <a:latin typeface="+mj-lt"/>
              </a:rPr>
              <a:t>).</a:t>
            </a:r>
          </a:p>
          <a:p>
            <a:r>
              <a:rPr lang="id-ID" sz="2200" dirty="0" smtClean="0">
                <a:latin typeface="+mj-lt"/>
              </a:rPr>
              <a:t>Pada </a:t>
            </a:r>
            <a:r>
              <a:rPr lang="id-ID" sz="2200" dirty="0">
                <a:latin typeface="+mj-lt"/>
              </a:rPr>
              <a:t>Wordpad plain teks telah diformat sedemikian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rupa dengan menggunakan aturan (tag/tanda)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tertentu sehingga teks tersebut dapat dibold, </a:t>
            </a:r>
            <a:r>
              <a:rPr lang="id-ID" sz="2200" dirty="0" smtClean="0">
                <a:latin typeface="+mj-lt"/>
              </a:rPr>
              <a:t>italics, underline</a:t>
            </a:r>
            <a:r>
              <a:rPr lang="id-ID" sz="2200" dirty="0">
                <a:latin typeface="+mj-lt"/>
              </a:rPr>
              <a:t>, diwarna, diganti font, dan lain‐lain.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799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0" y="1206500"/>
            <a:ext cx="7886700" cy="5554663"/>
          </a:xfrm>
        </p:spPr>
        <p:txBody>
          <a:bodyPr>
            <a:normAutofit/>
          </a:bodyPr>
          <a:lstStyle/>
          <a:p>
            <a:r>
              <a:rPr lang="id-ID" sz="2200" b="1" dirty="0">
                <a:latin typeface="+mj-lt"/>
              </a:rPr>
              <a:t>RTF</a:t>
            </a:r>
            <a:r>
              <a:rPr lang="id-ID" sz="2200" dirty="0">
                <a:latin typeface="+mj-lt"/>
              </a:rPr>
              <a:t/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Contoh dokumen RTF: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{\rtf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Hello!\par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This is some {\b bold} text.\par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}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Yang akan diterjemahkan dan ditampikan sebagai berikut: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Hello!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This is some </a:t>
            </a:r>
            <a:r>
              <a:rPr lang="id-ID" sz="2200" b="1" dirty="0">
                <a:latin typeface="+mj-lt"/>
              </a:rPr>
              <a:t>bold text</a:t>
            </a:r>
            <a:r>
              <a:rPr lang="id-ID" sz="2200" b="1" dirty="0" smtClean="0">
                <a:latin typeface="+mj-lt"/>
              </a:rPr>
              <a:t>.</a:t>
            </a:r>
          </a:p>
          <a:p>
            <a:r>
              <a:rPr lang="id-ID" sz="2200" dirty="0">
                <a:latin typeface="+mj-lt"/>
              </a:rPr>
              <a:t>Backslash merupakan “RTF start control code”. \par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berarti newline, \b berarti bold, dan { } digunakan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untuk grouping.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/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044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950" y="1227137"/>
            <a:ext cx="7886700" cy="56308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Terdapat 2 jenis formated text, yaitu bitmapped </a:t>
            </a:r>
            <a:r>
              <a:rPr lang="id-ID" sz="2200" dirty="0" smtClean="0">
                <a:latin typeface="+mj-lt"/>
              </a:rPr>
              <a:t>fonts dan </a:t>
            </a:r>
            <a:r>
              <a:rPr lang="id-ID" sz="2200" dirty="0">
                <a:latin typeface="+mj-lt"/>
              </a:rPr>
              <a:t>outline fonts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Cara </a:t>
            </a:r>
            <a:r>
              <a:rPr lang="id-ID" sz="2200" dirty="0">
                <a:latin typeface="+mj-lt"/>
              </a:rPr>
              <a:t>penulisan Bitmapped Font (Raster Font)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2603500"/>
            <a:ext cx="2409825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825" y="2786062"/>
            <a:ext cx="1200150" cy="1209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687" y="2655093"/>
            <a:ext cx="1876425" cy="1362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825" y="4052887"/>
            <a:ext cx="2276475" cy="22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8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54100"/>
            <a:ext cx="7886700" cy="54276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Cara penulisan Outline Font,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contoh</a:t>
            </a:r>
            <a:r>
              <a:rPr lang="id-ID" sz="2200" dirty="0">
                <a:latin typeface="+mj-lt"/>
              </a:rPr>
              <a:t>: PostScript </a:t>
            </a:r>
            <a:r>
              <a:rPr lang="id-ID" sz="2200" dirty="0" smtClean="0">
                <a:latin typeface="+mj-lt"/>
              </a:rPr>
              <a:t>danTrueType</a:t>
            </a:r>
            <a:r>
              <a:rPr lang="id-ID" sz="2200" dirty="0">
                <a:latin typeface="+mj-lt"/>
              </a:rPr>
              <a:t/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225" y="2447925"/>
            <a:ext cx="1657350" cy="1657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3276600"/>
            <a:ext cx="1638300" cy="1676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100" y="2447925"/>
            <a:ext cx="22479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70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1" dirty="0" smtClean="0"/>
              <a:t>Hypertext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609725"/>
            <a:ext cx="8229600" cy="5248275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Diperkenalkan oleh Ted Nelson (</a:t>
            </a:r>
            <a:r>
              <a:rPr lang="id-ID" sz="2200" dirty="0" smtClean="0">
                <a:latin typeface="+mj-lt"/>
              </a:rPr>
              <a:t>1965)</a:t>
            </a:r>
          </a:p>
          <a:p>
            <a:r>
              <a:rPr lang="id-ID" sz="2200" dirty="0" smtClean="0">
                <a:latin typeface="+mj-lt"/>
              </a:rPr>
              <a:t>Hypertext </a:t>
            </a:r>
            <a:r>
              <a:rPr lang="id-ID" sz="2200" dirty="0">
                <a:latin typeface="+mj-lt"/>
              </a:rPr>
              <a:t>adalah teks yang memiliki fasilitas </a:t>
            </a:r>
            <a:r>
              <a:rPr lang="id-ID" sz="2200" dirty="0" smtClean="0">
                <a:latin typeface="+mj-lt"/>
              </a:rPr>
              <a:t>linking.</a:t>
            </a:r>
          </a:p>
          <a:p>
            <a:r>
              <a:rPr lang="id-ID" sz="2200" dirty="0" smtClean="0">
                <a:latin typeface="+mj-lt"/>
              </a:rPr>
              <a:t>Contoh </a:t>
            </a:r>
            <a:r>
              <a:rPr lang="id-ID" sz="2200" dirty="0">
                <a:latin typeface="+mj-lt"/>
              </a:rPr>
              <a:t>hypertext :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HTML : Hypertext Markup Language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XML : eXtensible Markup Language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9271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950" y="1062037"/>
            <a:ext cx="7886700" cy="5795963"/>
          </a:xfrm>
        </p:spPr>
        <p:txBody>
          <a:bodyPr>
            <a:normAutofit fontScale="70000" lnSpcReduction="20000"/>
          </a:bodyPr>
          <a:lstStyle/>
          <a:p>
            <a:r>
              <a:rPr lang="id-ID" sz="3300" b="1" dirty="0" smtClean="0">
                <a:solidFill>
                  <a:srgbClr val="FF0000"/>
                </a:solidFill>
                <a:latin typeface="+mj-lt"/>
              </a:rPr>
              <a:t>HTML</a:t>
            </a:r>
          </a:p>
          <a:p>
            <a:pPr marL="266700" indent="0">
              <a:buNone/>
            </a:pPr>
            <a:r>
              <a:rPr lang="id-ID" dirty="0">
                <a:latin typeface="+mj-lt"/>
              </a:rPr>
              <a:t/>
            </a:r>
            <a:br>
              <a:rPr lang="id-ID" dirty="0">
                <a:latin typeface="+mj-lt"/>
              </a:rPr>
            </a:br>
            <a:r>
              <a:rPr lang="id-ID" sz="3300" dirty="0">
                <a:latin typeface="+mj-lt"/>
              </a:rPr>
              <a:t>Merupakan standard bahasa yang digunakan </a:t>
            </a:r>
            <a:r>
              <a:rPr lang="id-ID" sz="3300" dirty="0" smtClean="0">
                <a:latin typeface="+mj-lt"/>
              </a:rPr>
              <a:t>untuk menampilkan </a:t>
            </a:r>
            <a:r>
              <a:rPr lang="id-ID" sz="3300" dirty="0">
                <a:latin typeface="+mj-lt"/>
              </a:rPr>
              <a:t>document web</a:t>
            </a:r>
            <a:r>
              <a:rPr lang="id-ID" sz="3300" dirty="0" smtClean="0">
                <a:latin typeface="+mj-lt"/>
              </a:rPr>
              <a:t>. </a:t>
            </a:r>
          </a:p>
          <a:p>
            <a:pPr marL="266700" indent="0">
              <a:buNone/>
            </a:pPr>
            <a:r>
              <a:rPr lang="id-ID" sz="3300" dirty="0" smtClean="0">
                <a:latin typeface="+mj-lt"/>
              </a:rPr>
              <a:t>Yang </a:t>
            </a:r>
            <a:r>
              <a:rPr lang="id-ID" sz="3300" dirty="0">
                <a:latin typeface="+mj-lt"/>
              </a:rPr>
              <a:t>bisa kita </a:t>
            </a:r>
            <a:r>
              <a:rPr lang="id-ID" sz="3300" dirty="0" smtClean="0">
                <a:latin typeface="+mj-lt"/>
              </a:rPr>
              <a:t>lakukan dengan </a:t>
            </a:r>
            <a:r>
              <a:rPr lang="id-ID" sz="3300" dirty="0">
                <a:latin typeface="+mj-lt"/>
              </a:rPr>
              <a:t>HTML yaitu</a:t>
            </a:r>
            <a:r>
              <a:rPr lang="id-ID" sz="3300" dirty="0" smtClean="0">
                <a:latin typeface="+mj-lt"/>
              </a:rPr>
              <a:t>:</a:t>
            </a:r>
          </a:p>
          <a:p>
            <a:pPr lvl="1"/>
            <a:r>
              <a:rPr lang="id-ID" sz="2800" dirty="0" smtClean="0"/>
              <a:t>Mengontrol </a:t>
            </a:r>
            <a:r>
              <a:rPr lang="id-ID" sz="2800" dirty="0"/>
              <a:t>tampilan dari web page dan</a:t>
            </a:r>
            <a:br>
              <a:rPr lang="id-ID" sz="2800" dirty="0"/>
            </a:br>
            <a:r>
              <a:rPr lang="id-ID" sz="2800" dirty="0"/>
              <a:t>contentnya</a:t>
            </a:r>
            <a:r>
              <a:rPr lang="id-ID" sz="2800" dirty="0" smtClean="0"/>
              <a:t>.</a:t>
            </a:r>
          </a:p>
          <a:p>
            <a:pPr lvl="1"/>
            <a:r>
              <a:rPr lang="id-ID" sz="2800" dirty="0" smtClean="0"/>
              <a:t>Mempublikasikan </a:t>
            </a:r>
            <a:r>
              <a:rPr lang="id-ID" sz="2800" dirty="0"/>
              <a:t>document secara online</a:t>
            </a:r>
            <a:br>
              <a:rPr lang="id-ID" sz="2800" dirty="0"/>
            </a:br>
            <a:r>
              <a:rPr lang="id-ID" sz="2800" dirty="0"/>
              <a:t>sehingga bisa di akses dari seluruh dunia</a:t>
            </a:r>
            <a:r>
              <a:rPr lang="id-ID" sz="2800" dirty="0" smtClean="0"/>
              <a:t>.</a:t>
            </a:r>
          </a:p>
          <a:p>
            <a:pPr lvl="1"/>
            <a:r>
              <a:rPr lang="id-ID" sz="2800" dirty="0" smtClean="0"/>
              <a:t>Membuat </a:t>
            </a:r>
            <a:r>
              <a:rPr lang="id-ID" sz="2800" dirty="0"/>
              <a:t>online form yang bisa di gunakan untuk</a:t>
            </a:r>
            <a:br>
              <a:rPr lang="id-ID" sz="2800" dirty="0"/>
            </a:br>
            <a:r>
              <a:rPr lang="id-ID" sz="2800" dirty="0"/>
              <a:t>menangani pendaftaran, transaksi secara online</a:t>
            </a:r>
            <a:r>
              <a:rPr lang="id-ID" sz="2800" dirty="0" smtClean="0"/>
              <a:t>.</a:t>
            </a:r>
          </a:p>
          <a:p>
            <a:pPr lvl="1"/>
            <a:r>
              <a:rPr lang="id-ID" sz="2800" dirty="0"/>
              <a:t>Menambahkan object‐object seperti image, audio,</a:t>
            </a:r>
            <a:br>
              <a:rPr lang="id-ID" sz="2800" dirty="0"/>
            </a:br>
            <a:r>
              <a:rPr lang="id-ID" sz="2800" dirty="0"/>
              <a:t>video dan juga java applet dalam document</a:t>
            </a:r>
            <a:br>
              <a:rPr lang="id-ID" sz="2800" dirty="0"/>
            </a:br>
            <a:r>
              <a:rPr lang="id-ID" sz="2800" dirty="0" smtClean="0"/>
              <a:t>HTML.</a:t>
            </a:r>
          </a:p>
          <a:p>
            <a:pPr lvl="1"/>
            <a:r>
              <a:rPr lang="id-ID" sz="2800" dirty="0" smtClean="0"/>
              <a:t>Mendukung </a:t>
            </a:r>
            <a:r>
              <a:rPr lang="id-ID" sz="2800" dirty="0"/>
              <a:t>link (sebuah hubungan dari satu</a:t>
            </a:r>
            <a:br>
              <a:rPr lang="id-ID" sz="2800" dirty="0"/>
            </a:br>
            <a:r>
              <a:rPr lang="id-ID" sz="2800" dirty="0"/>
              <a:t>dokumen ke dokumen lain) antar dokumen. Link</a:t>
            </a:r>
            <a:br>
              <a:rPr lang="id-ID" sz="2800" dirty="0"/>
            </a:br>
            <a:r>
              <a:rPr lang="id-ID" sz="2800" dirty="0"/>
              <a:t>pada umunya berwarna biru, dan jika sudah</a:t>
            </a:r>
            <a:br>
              <a:rPr lang="id-ID" sz="2800" dirty="0"/>
            </a:br>
            <a:r>
              <a:rPr lang="id-ID" sz="2800" dirty="0"/>
              <a:t>pernah diklik berwarna ungu.</a:t>
            </a:r>
            <a:br>
              <a:rPr lang="id-ID" sz="2800" dirty="0"/>
            </a:b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93129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12837"/>
            <a:ext cx="7886700" cy="5745163"/>
          </a:xfrm>
        </p:spPr>
        <p:txBody>
          <a:bodyPr>
            <a:normAutofit fontScale="92500" lnSpcReduction="10000"/>
          </a:bodyPr>
          <a:lstStyle/>
          <a:p>
            <a:r>
              <a:rPr lang="id-ID" b="1" dirty="0">
                <a:solidFill>
                  <a:srgbClr val="FF0000"/>
                </a:solidFill>
              </a:rPr>
              <a:t>XML</a:t>
            </a:r>
            <a:r>
              <a:rPr lang="id-ID" dirty="0"/>
              <a:t/>
            </a:r>
            <a:br>
              <a:rPr lang="id-ID" dirty="0"/>
            </a:br>
            <a:r>
              <a:rPr lang="id-ID" dirty="0"/>
              <a:t>Keunggulan dan keuntungan dari XML adalah</a:t>
            </a:r>
            <a:r>
              <a:rPr lang="id-ID" dirty="0" smtClean="0"/>
              <a:t>:</a:t>
            </a:r>
          </a:p>
          <a:p>
            <a:pPr lvl="1"/>
            <a:r>
              <a:rPr lang="id-ID" dirty="0" smtClean="0"/>
              <a:t>Simple</a:t>
            </a:r>
            <a:r>
              <a:rPr lang="id-ID" dirty="0"/>
              <a:t>, karena XML tidak serumit HTML,</a:t>
            </a:r>
            <a:br>
              <a:rPr lang="id-ID" dirty="0"/>
            </a:br>
            <a:r>
              <a:rPr lang="id-ID" dirty="0"/>
              <a:t>strukturnya jelas, dan </a:t>
            </a:r>
            <a:r>
              <a:rPr lang="id-ID" dirty="0" smtClean="0"/>
              <a:t>sederhana.</a:t>
            </a:r>
          </a:p>
          <a:p>
            <a:pPr lvl="1"/>
            <a:r>
              <a:rPr lang="id-ID" dirty="0" smtClean="0"/>
              <a:t>Intelligence</a:t>
            </a:r>
            <a:r>
              <a:rPr lang="id-ID" dirty="0"/>
              <a:t>, karena XML mampu menangani</a:t>
            </a:r>
            <a:br>
              <a:rPr lang="id-ID" dirty="0"/>
            </a:br>
            <a:r>
              <a:rPr lang="id-ID" dirty="0"/>
              <a:t>berbagai kompleksitas markup </a:t>
            </a:r>
            <a:r>
              <a:rPr lang="id-ID" dirty="0" smtClean="0"/>
              <a:t>bertingkat‐tingkat.</a:t>
            </a:r>
            <a:endParaRPr lang="id-ID" dirty="0"/>
          </a:p>
          <a:p>
            <a:pPr lvl="1"/>
            <a:r>
              <a:rPr lang="id-ID" dirty="0" smtClean="0"/>
              <a:t>Portable</a:t>
            </a:r>
            <a:r>
              <a:rPr lang="id-ID" dirty="0"/>
              <a:t>, karena memisahkan data dan </a:t>
            </a:r>
            <a:r>
              <a:rPr lang="id-ID" dirty="0" smtClean="0"/>
              <a:t>presentasi</a:t>
            </a:r>
            <a:endParaRPr lang="id-ID" dirty="0"/>
          </a:p>
          <a:p>
            <a:pPr lvl="1"/>
            <a:r>
              <a:rPr lang="id-ID" dirty="0" smtClean="0"/>
              <a:t>Fast</a:t>
            </a:r>
            <a:r>
              <a:rPr lang="id-ID" dirty="0"/>
              <a:t>, pencarian data </a:t>
            </a:r>
            <a:r>
              <a:rPr lang="id-ID" dirty="0" smtClean="0"/>
              <a:t>cepat</a:t>
            </a:r>
          </a:p>
          <a:p>
            <a:pPr lvl="1"/>
            <a:r>
              <a:rPr lang="id-ID" dirty="0"/>
              <a:t>Extensible, dapat ditukar/digabung dengan dokumen</a:t>
            </a:r>
            <a:br>
              <a:rPr lang="id-ID" dirty="0"/>
            </a:br>
            <a:r>
              <a:rPr lang="id-ID" dirty="0"/>
              <a:t>XML </a:t>
            </a:r>
            <a:r>
              <a:rPr lang="id-ID" dirty="0" smtClean="0"/>
              <a:t>lain.</a:t>
            </a:r>
          </a:p>
          <a:p>
            <a:pPr lvl="1"/>
            <a:r>
              <a:rPr lang="id-ID" dirty="0" smtClean="0"/>
              <a:t>Linking</a:t>
            </a:r>
            <a:r>
              <a:rPr lang="id-ID" dirty="0"/>
              <a:t>, XML dapat melakukan linking yang lebih baik</a:t>
            </a:r>
            <a:br>
              <a:rPr lang="id-ID" dirty="0"/>
            </a:br>
            <a:r>
              <a:rPr lang="id-ID" dirty="0"/>
              <a:t>daripada HTML, bahkan dapat melink satu atau lebih</a:t>
            </a:r>
            <a:br>
              <a:rPr lang="id-ID" dirty="0"/>
            </a:br>
            <a:r>
              <a:rPr lang="id-ID" dirty="0"/>
              <a:t>poin dari dalam maupun luar </a:t>
            </a:r>
            <a:r>
              <a:rPr lang="id-ID" dirty="0" smtClean="0"/>
              <a:t>data.</a:t>
            </a:r>
          </a:p>
          <a:p>
            <a:pPr lvl="1"/>
            <a:r>
              <a:rPr lang="id-ID" dirty="0" smtClean="0"/>
              <a:t>Maintenance</a:t>
            </a:r>
            <a:r>
              <a:rPr lang="id-ID" dirty="0"/>
              <a:t>, XML mudah untuk diatur dan</a:t>
            </a:r>
            <a:br>
              <a:rPr lang="id-ID" dirty="0"/>
            </a:br>
            <a:r>
              <a:rPr lang="id-ID" dirty="0"/>
              <a:t>dipelihara, karena hanya berupa data, stylesheet dan</a:t>
            </a:r>
            <a:br>
              <a:rPr lang="id-ID" dirty="0"/>
            </a:br>
            <a:r>
              <a:rPr lang="id-ID" dirty="0"/>
              <a:t>link terpisah dari XML.</a:t>
            </a:r>
            <a:br>
              <a:rPr lang="id-ID" dirty="0"/>
            </a:b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7311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Grafik/Gambar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609725"/>
            <a:ext cx="8229600" cy="5248275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Grafik adalah suatu medium berbasis visual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Seluruh </a:t>
            </a:r>
            <a:r>
              <a:rPr lang="id-ID" sz="2200" dirty="0">
                <a:latin typeface="+mj-lt"/>
              </a:rPr>
              <a:t>gambar dua dimensi adalah grafik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Apabila </a:t>
            </a:r>
            <a:r>
              <a:rPr lang="id-ID" sz="2200" dirty="0">
                <a:latin typeface="+mj-lt"/>
              </a:rPr>
              <a:t>gambar dirender dalam bentuk tiga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dimensi (3D), maka tetap disajikan melalui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medium dua dimensi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Hal </a:t>
            </a:r>
            <a:r>
              <a:rPr lang="id-ID" sz="2200" dirty="0">
                <a:latin typeface="+mj-lt"/>
              </a:rPr>
              <a:t>ini termasuk gambar yang disajikan lewat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kertas, televisi ataupun layar monitor.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3077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450" y="1473200"/>
            <a:ext cx="7886700" cy="55419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Grafik bisa saja menyajikan kenyataan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(reality) atau hanya berbentuk iconic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Contoh </a:t>
            </a:r>
            <a:r>
              <a:rPr lang="id-ID" sz="2200" dirty="0">
                <a:latin typeface="+mj-lt"/>
              </a:rPr>
              <a:t>grafik yang menyajikan kenyataan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adalah foto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Contoh </a:t>
            </a:r>
            <a:r>
              <a:rPr lang="id-ID" sz="2200" dirty="0">
                <a:latin typeface="+mj-lt"/>
              </a:rPr>
              <a:t>grafik yang berbentuk</a:t>
            </a:r>
            <a:br>
              <a:rPr lang="id-ID" sz="2200" dirty="0">
                <a:latin typeface="+mj-lt"/>
              </a:rPr>
            </a:br>
            <a:r>
              <a:rPr lang="id-ID" sz="2200" dirty="0" smtClean="0">
                <a:latin typeface="+mj-lt"/>
              </a:rPr>
              <a:t>iconic adalah kartun </a:t>
            </a:r>
            <a:r>
              <a:rPr lang="id-ID" sz="2200" dirty="0">
                <a:latin typeface="+mj-lt"/>
              </a:rPr>
              <a:t>seperti gambar yang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biasa dipasang dipintu toilet </a:t>
            </a:r>
            <a:r>
              <a:rPr lang="id-ID" sz="2200" dirty="0" smtClean="0">
                <a:latin typeface="+mj-lt"/>
              </a:rPr>
              <a:t>untuk</a:t>
            </a:r>
            <a:br>
              <a:rPr lang="id-ID" sz="2200" dirty="0" smtClean="0">
                <a:latin typeface="+mj-lt"/>
              </a:rPr>
            </a:br>
            <a:r>
              <a:rPr lang="id-ID" sz="2200" dirty="0" smtClean="0">
                <a:latin typeface="+mj-lt"/>
              </a:rPr>
              <a:t>membedakan </a:t>
            </a:r>
            <a:r>
              <a:rPr lang="id-ID" sz="2200" dirty="0">
                <a:latin typeface="+mj-lt"/>
              </a:rPr>
              <a:t>toilet laki‐laki dan perempuan.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7509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0" y="1460500"/>
            <a:ext cx="7886700" cy="55546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Grafik terdiri dari gambar diam dan </a:t>
            </a:r>
            <a:r>
              <a:rPr lang="id-ID" sz="2200" dirty="0" smtClean="0">
                <a:latin typeface="+mj-lt"/>
              </a:rPr>
              <a:t>gambar bergerak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Contoh </a:t>
            </a:r>
            <a:r>
              <a:rPr lang="id-ID" sz="2200" dirty="0">
                <a:latin typeface="+mj-lt"/>
              </a:rPr>
              <a:t>dari gambar diam yaitu foto,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gambar digital, lukisan, dan poster. Gambar </a:t>
            </a:r>
            <a:r>
              <a:rPr lang="id-ID" sz="2200" dirty="0" smtClean="0">
                <a:latin typeface="+mj-lt"/>
              </a:rPr>
              <a:t>diam biasa </a:t>
            </a:r>
            <a:r>
              <a:rPr lang="id-ID" sz="2200" dirty="0">
                <a:latin typeface="+mj-lt"/>
              </a:rPr>
              <a:t>diukur berdasarkan size (sering disebut </a:t>
            </a:r>
            <a:r>
              <a:rPr lang="id-ID" sz="2200" dirty="0" smtClean="0">
                <a:latin typeface="+mj-lt"/>
              </a:rPr>
              <a:t>juga canvas </a:t>
            </a:r>
            <a:r>
              <a:rPr lang="id-ID" sz="2200" dirty="0">
                <a:latin typeface="+mj-lt"/>
              </a:rPr>
              <a:t>size) dan resolusi.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Contoh </a:t>
            </a:r>
            <a:r>
              <a:rPr lang="id-ID" sz="2200" dirty="0">
                <a:latin typeface="+mj-lt"/>
              </a:rPr>
              <a:t>dari </a:t>
            </a:r>
            <a:r>
              <a:rPr lang="id-ID" sz="2200" dirty="0" smtClean="0">
                <a:latin typeface="+mj-lt"/>
              </a:rPr>
              <a:t>gambar bergerak </a:t>
            </a:r>
            <a:r>
              <a:rPr lang="id-ID" sz="2200" dirty="0">
                <a:latin typeface="+mj-lt"/>
              </a:rPr>
              <a:t>adalah animasi, video dan film.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Selain bisa </a:t>
            </a:r>
            <a:r>
              <a:rPr lang="id-ID" sz="2200" dirty="0">
                <a:latin typeface="+mj-lt"/>
              </a:rPr>
              <a:t>diukur dengan menggunakan size </a:t>
            </a:r>
            <a:r>
              <a:rPr lang="id-ID" sz="2200" dirty="0" smtClean="0">
                <a:latin typeface="+mj-lt"/>
              </a:rPr>
              <a:t>dan resolusi</a:t>
            </a:r>
            <a:r>
              <a:rPr lang="id-ID" sz="2200" dirty="0">
                <a:latin typeface="+mj-lt"/>
              </a:rPr>
              <a:t>, gambar bergerak juga memiliki durasi.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54043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50" y="1701800"/>
            <a:ext cx="7886700" cy="54276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Gambar (image) merupakan suatu representasi spatial dari suatu obyek, dalam pandangan 2D atau 3D. </a:t>
            </a:r>
            <a:endParaRPr lang="id-ID" sz="2200" dirty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Gambar </a:t>
            </a:r>
            <a:r>
              <a:rPr lang="id-ID" sz="2200" dirty="0">
                <a:latin typeface="+mj-lt"/>
              </a:rPr>
              <a:t>2 dimensi bisa berasal dari: kamera, kaca, lensa, teleskop. </a:t>
            </a:r>
            <a:endParaRPr lang="id-ID" sz="2200" dirty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Titik </a:t>
            </a:r>
            <a:r>
              <a:rPr lang="id-ID" sz="2200" dirty="0">
                <a:latin typeface="+mj-lt"/>
              </a:rPr>
              <a:t>dimana suatu gambar di‐sampling disebut </a:t>
            </a:r>
            <a:r>
              <a:rPr lang="id-ID" sz="2200" i="1" dirty="0" smtClean="0">
                <a:latin typeface="+mj-lt"/>
              </a:rPr>
              <a:t>picture element </a:t>
            </a:r>
            <a:r>
              <a:rPr lang="id-ID" sz="2200" i="1" dirty="0">
                <a:latin typeface="+mj-lt"/>
              </a:rPr>
              <a:t>(</a:t>
            </a:r>
            <a:r>
              <a:rPr lang="id-ID" sz="2200" b="1" i="1" dirty="0">
                <a:latin typeface="+mj-lt"/>
              </a:rPr>
              <a:t>pixel).</a:t>
            </a:r>
            <a:r>
              <a:rPr lang="id-ID" sz="2200" b="1" dirty="0">
                <a:latin typeface="+mj-lt"/>
              </a:rPr>
              <a:t> </a:t>
            </a:r>
            <a:endParaRPr lang="id-ID" sz="2200" b="1" dirty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Nilai </a:t>
            </a:r>
            <a:r>
              <a:rPr lang="id-ID" sz="2200" dirty="0">
                <a:latin typeface="+mj-lt"/>
              </a:rPr>
              <a:t>intensitas warna pada suatu pixel disebut </a:t>
            </a:r>
            <a:r>
              <a:rPr lang="id-ID" sz="2200" b="1" dirty="0">
                <a:latin typeface="+mj-lt"/>
              </a:rPr>
              <a:t>gray </a:t>
            </a:r>
            <a:r>
              <a:rPr lang="id-ID" sz="2200" b="1" dirty="0" smtClean="0">
                <a:latin typeface="+mj-lt"/>
              </a:rPr>
              <a:t>scale level</a:t>
            </a:r>
            <a:r>
              <a:rPr lang="id-ID" sz="2200" b="1" dirty="0">
                <a:latin typeface="+mj-lt"/>
              </a:rPr>
              <a:t>.</a:t>
            </a:r>
            <a:br>
              <a:rPr lang="id-ID" sz="2200" b="1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4775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050" y="1333500"/>
            <a:ext cx="7886700" cy="5681663"/>
          </a:xfrm>
        </p:spPr>
        <p:txBody>
          <a:bodyPr/>
          <a:lstStyle/>
          <a:p>
            <a:r>
              <a:rPr lang="en-US" sz="2200" dirty="0">
                <a:latin typeface="+mj-lt"/>
              </a:rPr>
              <a:t>1 bit → </a:t>
            </a:r>
            <a:r>
              <a:rPr lang="en-US" sz="2200" i="1" dirty="0">
                <a:latin typeface="+mj-lt"/>
              </a:rPr>
              <a:t>binary‐valued image (0 ‐ </a:t>
            </a:r>
            <a:r>
              <a:rPr lang="en-US" sz="2200" i="1" dirty="0" smtClean="0">
                <a:latin typeface="+mj-lt"/>
              </a:rPr>
              <a:t>1)</a:t>
            </a:r>
            <a:endParaRPr lang="id-ID" sz="2200" dirty="0" smtClean="0">
              <a:latin typeface="+mj-lt"/>
            </a:endParaRPr>
          </a:p>
          <a:p>
            <a:r>
              <a:rPr lang="en-US" sz="2200" dirty="0" smtClean="0">
                <a:latin typeface="+mj-lt"/>
              </a:rPr>
              <a:t>8 </a:t>
            </a:r>
            <a:r>
              <a:rPr lang="en-US" sz="2200" dirty="0">
                <a:latin typeface="+mj-lt"/>
              </a:rPr>
              <a:t>bits → </a:t>
            </a:r>
            <a:r>
              <a:rPr lang="en-US" sz="2200" i="1" dirty="0">
                <a:latin typeface="+mj-lt"/>
              </a:rPr>
              <a:t>gray level (0 ‐ 255</a:t>
            </a:r>
            <a:r>
              <a:rPr lang="en-US" sz="2200" i="1" dirty="0" smtClean="0">
                <a:latin typeface="+mj-lt"/>
              </a:rPr>
              <a:t>)</a:t>
            </a:r>
            <a:endParaRPr lang="id-ID" sz="2200" i="1" dirty="0" smtClean="0">
              <a:latin typeface="+mj-lt"/>
            </a:endParaRPr>
          </a:p>
          <a:p>
            <a:r>
              <a:rPr lang="en-US" sz="2200" dirty="0" smtClean="0">
                <a:latin typeface="+mj-lt"/>
              </a:rPr>
              <a:t>16 </a:t>
            </a:r>
            <a:r>
              <a:rPr lang="en-US" sz="2200" dirty="0">
                <a:latin typeface="+mj-lt"/>
              </a:rPr>
              <a:t>bits → high color (216</a:t>
            </a:r>
            <a:r>
              <a:rPr lang="en-US" sz="2200" dirty="0" smtClean="0">
                <a:latin typeface="+mj-lt"/>
              </a:rPr>
              <a:t>)</a:t>
            </a:r>
            <a:endParaRPr lang="id-ID" sz="2200" dirty="0" smtClean="0">
              <a:latin typeface="+mj-lt"/>
            </a:endParaRPr>
          </a:p>
          <a:p>
            <a:r>
              <a:rPr lang="en-US" sz="2200" dirty="0" smtClean="0">
                <a:latin typeface="+mj-lt"/>
              </a:rPr>
              <a:t>24 </a:t>
            </a:r>
            <a:r>
              <a:rPr lang="en-US" sz="2200" dirty="0">
                <a:latin typeface="+mj-lt"/>
              </a:rPr>
              <a:t>bits → 224 true </a:t>
            </a:r>
            <a:r>
              <a:rPr lang="en-US" sz="2200" dirty="0" smtClean="0">
                <a:latin typeface="+mj-lt"/>
              </a:rPr>
              <a:t>color</a:t>
            </a:r>
            <a:endParaRPr lang="id-ID" sz="2200" dirty="0" smtClean="0">
              <a:latin typeface="+mj-lt"/>
            </a:endParaRPr>
          </a:p>
          <a:p>
            <a:r>
              <a:rPr lang="en-US" sz="2200" dirty="0" smtClean="0">
                <a:latin typeface="+mj-lt"/>
              </a:rPr>
              <a:t>32 </a:t>
            </a:r>
            <a:r>
              <a:rPr lang="en-US" sz="2200" dirty="0">
                <a:latin typeface="+mj-lt"/>
              </a:rPr>
              <a:t>bits → true color (232</a:t>
            </a:r>
            <a:r>
              <a:rPr lang="en-US" sz="2200" dirty="0" smtClean="0">
                <a:latin typeface="+mj-lt"/>
              </a:rPr>
              <a:t>)</a:t>
            </a:r>
            <a:endParaRPr lang="id-ID" sz="2200" dirty="0" smtClean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/>
            </a:r>
            <a:br>
              <a:rPr lang="en-US" sz="2200" dirty="0">
                <a:latin typeface="+mj-lt"/>
              </a:rPr>
            </a:br>
            <a:r>
              <a:rPr lang="id-ID" sz="2200" dirty="0">
                <a:latin typeface="+mj-lt"/>
              </a:rPr>
              <a:t>Format gambar digital memiliki 2 parameter</a:t>
            </a:r>
            <a:r>
              <a:rPr lang="id-ID" sz="2200" dirty="0" smtClean="0">
                <a:latin typeface="+mj-lt"/>
              </a:rPr>
              <a:t>:</a:t>
            </a:r>
          </a:p>
          <a:p>
            <a:r>
              <a:rPr lang="id-ID" sz="2200" b="1" dirty="0" smtClean="0">
                <a:latin typeface="+mj-lt"/>
              </a:rPr>
              <a:t>spatial </a:t>
            </a:r>
            <a:r>
              <a:rPr lang="id-ID" sz="2200" b="1" dirty="0">
                <a:latin typeface="+mj-lt"/>
              </a:rPr>
              <a:t>resolution </a:t>
            </a:r>
            <a:r>
              <a:rPr lang="id-ID" sz="2200" dirty="0">
                <a:latin typeface="+mj-lt"/>
              </a:rPr>
              <a:t>=</a:t>
            </a:r>
            <a:r>
              <a:rPr lang="id-ID" sz="2200" dirty="0" smtClean="0">
                <a:latin typeface="+mj-lt"/>
              </a:rPr>
              <a:t> </a:t>
            </a:r>
            <a:r>
              <a:rPr lang="id-ID" sz="2200" b="1" i="1" dirty="0">
                <a:latin typeface="+mj-lt"/>
              </a:rPr>
              <a:t>pixels X </a:t>
            </a:r>
            <a:r>
              <a:rPr lang="id-ID" sz="2200" b="1" i="1" dirty="0" smtClean="0">
                <a:latin typeface="+mj-lt"/>
              </a:rPr>
              <a:t>pixels</a:t>
            </a:r>
          </a:p>
          <a:p>
            <a:r>
              <a:rPr lang="id-ID" sz="2200" b="1" dirty="0" smtClean="0">
                <a:latin typeface="+mj-lt"/>
              </a:rPr>
              <a:t>color </a:t>
            </a:r>
            <a:r>
              <a:rPr lang="id-ID" sz="2200" b="1" dirty="0">
                <a:latin typeface="+mj-lt"/>
              </a:rPr>
              <a:t>encoding </a:t>
            </a:r>
            <a:r>
              <a:rPr lang="id-ID" sz="2200" b="1" dirty="0" smtClean="0">
                <a:latin typeface="+mj-lt"/>
              </a:rPr>
              <a:t>= </a:t>
            </a:r>
            <a:r>
              <a:rPr lang="id-ID" sz="2200" b="1" i="1" dirty="0" smtClean="0">
                <a:latin typeface="+mj-lt"/>
              </a:rPr>
              <a:t>bits </a:t>
            </a:r>
            <a:r>
              <a:rPr lang="id-ID" sz="2200" b="1" i="1" dirty="0">
                <a:latin typeface="+mj-lt"/>
              </a:rPr>
              <a:t>/ pixel</a:t>
            </a:r>
            <a:r>
              <a:rPr lang="id-ID" sz="2200" b="1" dirty="0">
                <a:latin typeface="+mj-lt"/>
              </a:rPr>
              <a:t/>
            </a:r>
            <a:br>
              <a:rPr lang="id-ID" sz="2200" b="1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5637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426" y="990600"/>
            <a:ext cx="7886700" cy="56054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err="1"/>
              <a:t>Tabel</a:t>
            </a:r>
            <a:r>
              <a:rPr lang="en-US" sz="2400" dirty="0"/>
              <a:t> </a:t>
            </a:r>
            <a:r>
              <a:rPr lang="en-US" sz="2400" dirty="0" err="1"/>
              <a:t>resolusi</a:t>
            </a:r>
            <a:r>
              <a:rPr lang="en-US" sz="2400" dirty="0"/>
              <a:t> display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memory</a:t>
            </a:r>
            <a:br>
              <a:rPr lang="en-US" sz="2400" dirty="0"/>
            </a:br>
            <a:endParaRPr lang="id-ID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26" y="2282824"/>
            <a:ext cx="7597147" cy="302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34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574" y="238126"/>
            <a:ext cx="4708525" cy="643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96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03300"/>
            <a:ext cx="7886700" cy="5656263"/>
          </a:xfrm>
        </p:spPr>
        <p:txBody>
          <a:bodyPr>
            <a:normAutofit fontScale="92500"/>
          </a:bodyPr>
          <a:lstStyle/>
          <a:p>
            <a:r>
              <a:rPr lang="id-ID" dirty="0">
                <a:latin typeface="+mj-lt"/>
              </a:rPr>
              <a:t>Jika suatu gambar disimpan maka yang disimpan adalah</a:t>
            </a:r>
            <a:br>
              <a:rPr lang="id-ID" dirty="0">
                <a:latin typeface="+mj-lt"/>
              </a:rPr>
            </a:br>
            <a:r>
              <a:rPr lang="id-ID" dirty="0">
                <a:latin typeface="+mj-lt"/>
              </a:rPr>
              <a:t>array 2D dimana masing‐masing merepresentasikan </a:t>
            </a:r>
            <a:r>
              <a:rPr lang="id-ID" dirty="0" smtClean="0">
                <a:latin typeface="+mj-lt"/>
              </a:rPr>
              <a:t>data yang </a:t>
            </a:r>
            <a:r>
              <a:rPr lang="id-ID" dirty="0">
                <a:latin typeface="+mj-lt"/>
              </a:rPr>
              <a:t>berhubungan dengan pixel tersebut</a:t>
            </a:r>
            <a:r>
              <a:rPr lang="id-ID" dirty="0" smtClean="0">
                <a:latin typeface="+mj-lt"/>
              </a:rPr>
              <a:t>.</a:t>
            </a:r>
          </a:p>
          <a:p>
            <a:r>
              <a:rPr lang="id-ID" i="1" dirty="0" smtClean="0">
                <a:latin typeface="+mj-lt"/>
              </a:rPr>
              <a:t>Array[x,y</a:t>
            </a:r>
            <a:r>
              <a:rPr lang="id-ID" i="1" dirty="0">
                <a:latin typeface="+mj-lt"/>
              </a:rPr>
              <a:t>] </a:t>
            </a:r>
            <a:r>
              <a:rPr lang="id-ID" i="1" dirty="0" smtClean="0">
                <a:latin typeface="+mj-lt"/>
              </a:rPr>
              <a:t>= warna pixel</a:t>
            </a:r>
          </a:p>
          <a:p>
            <a:r>
              <a:rPr lang="id-ID" dirty="0" smtClean="0">
                <a:latin typeface="+mj-lt"/>
              </a:rPr>
              <a:t>Ada </a:t>
            </a:r>
            <a:r>
              <a:rPr lang="id-ID" dirty="0">
                <a:latin typeface="+mj-lt"/>
              </a:rPr>
              <a:t>2 jenis grafik</a:t>
            </a:r>
            <a:r>
              <a:rPr lang="id-ID" dirty="0" smtClean="0">
                <a:latin typeface="+mj-lt"/>
              </a:rPr>
              <a:t>:</a:t>
            </a:r>
          </a:p>
          <a:p>
            <a:pPr marL="622300" indent="-355600">
              <a:buFont typeface="+mj-lt"/>
              <a:buAutoNum type="arabicPeriod"/>
            </a:pPr>
            <a:r>
              <a:rPr lang="id-ID" dirty="0" smtClean="0">
                <a:latin typeface="+mj-lt"/>
              </a:rPr>
              <a:t>Raster</a:t>
            </a:r>
            <a:r>
              <a:rPr lang="id-ID" dirty="0">
                <a:latin typeface="+mj-lt"/>
              </a:rPr>
              <a:t>: dimana setiap pixel didefinisikan secara terpisah. </a:t>
            </a:r>
            <a:endParaRPr lang="id-ID" dirty="0">
              <a:latin typeface="+mj-lt"/>
            </a:endParaRPr>
          </a:p>
          <a:p>
            <a:pPr marL="622300" indent="-355600">
              <a:buFont typeface="+mj-lt"/>
              <a:buAutoNum type="arabicPeriod"/>
            </a:pPr>
            <a:r>
              <a:rPr lang="id-ID" dirty="0" smtClean="0">
                <a:latin typeface="+mj-lt"/>
              </a:rPr>
              <a:t>Vector</a:t>
            </a:r>
            <a:r>
              <a:rPr lang="id-ID" dirty="0">
                <a:latin typeface="+mj-lt"/>
              </a:rPr>
              <a:t>: dimana formula matematika digunakan untuk menggambar </a:t>
            </a:r>
            <a:r>
              <a:rPr lang="id-ID" i="1" dirty="0">
                <a:latin typeface="+mj-lt"/>
              </a:rPr>
              <a:t>graphics pri iti mitives (garis, </a:t>
            </a:r>
            <a:r>
              <a:rPr lang="id-ID" i="1" dirty="0" smtClean="0">
                <a:latin typeface="+mj-lt"/>
              </a:rPr>
              <a:t>kotak, lingkaran,elips</a:t>
            </a:r>
            <a:r>
              <a:rPr lang="id-ID" i="1" dirty="0">
                <a:latin typeface="+mj-lt"/>
              </a:rPr>
              <a:t>, dll) dan menggunakan </a:t>
            </a:r>
            <a:r>
              <a:rPr lang="id-ID" dirty="0">
                <a:latin typeface="+mj-lt"/>
              </a:rPr>
              <a:t>attributnya</a:t>
            </a:r>
            <a:r>
              <a:rPr lang="id-ID" dirty="0" smtClean="0">
                <a:latin typeface="+mj-lt"/>
              </a:rPr>
              <a:t>.</a:t>
            </a:r>
          </a:p>
          <a:p>
            <a:pPr lvl="2"/>
            <a:r>
              <a:rPr lang="id-ID" dirty="0" smtClean="0"/>
              <a:t>Gambar </a:t>
            </a:r>
            <a:r>
              <a:rPr lang="id-ID" dirty="0"/>
              <a:t>vektor biasanya berukuran lebih kecil, gambar tidak pecah, semua manipulasi dilakukan melalui rumus.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58861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050" y="1277937"/>
            <a:ext cx="7886700" cy="5580063"/>
          </a:xfrm>
        </p:spPr>
        <p:txBody>
          <a:bodyPr>
            <a:normAutofit lnSpcReduction="10000"/>
          </a:bodyPr>
          <a:lstStyle/>
          <a:p>
            <a:r>
              <a:rPr lang="id-ID" b="1" dirty="0"/>
              <a:t>FORMAT FILE </a:t>
            </a:r>
            <a:r>
              <a:rPr lang="id-ID" b="1" dirty="0" smtClean="0"/>
              <a:t>GAMBAR</a:t>
            </a:r>
            <a:r>
              <a:rPr lang="id-ID" dirty="0"/>
              <a:t/>
            </a:r>
            <a:br>
              <a:rPr lang="id-ID" dirty="0"/>
            </a:br>
            <a:r>
              <a:rPr lang="id-ID" b="1" dirty="0"/>
              <a:t>Bitmap (.BMP</a:t>
            </a:r>
            <a:r>
              <a:rPr lang="id-ID" b="1" dirty="0" smtClean="0"/>
              <a:t>)</a:t>
            </a:r>
          </a:p>
          <a:p>
            <a:pPr lvl="1"/>
            <a:r>
              <a:rPr lang="id-ID" dirty="0" smtClean="0"/>
              <a:t>Format </a:t>
            </a:r>
            <a:r>
              <a:rPr lang="id-ID" dirty="0"/>
              <a:t>gambar yang paling umum dan merupakan format standar Windows</a:t>
            </a:r>
            <a:r>
              <a:rPr lang="id-ID" dirty="0" smtClean="0"/>
              <a:t>.</a:t>
            </a:r>
          </a:p>
          <a:p>
            <a:pPr lvl="1"/>
            <a:r>
              <a:rPr lang="id-ID" dirty="0" smtClean="0"/>
              <a:t>Ukuran </a:t>
            </a:r>
            <a:r>
              <a:rPr lang="id-ID" dirty="0"/>
              <a:t>filenya sangat besar karena bisa mencapai ukuran Megabytes</a:t>
            </a:r>
            <a:r>
              <a:rPr lang="id-ID" dirty="0" smtClean="0"/>
              <a:t>.</a:t>
            </a:r>
          </a:p>
          <a:p>
            <a:pPr lvl="1"/>
            <a:r>
              <a:rPr lang="id-ID" dirty="0" smtClean="0"/>
              <a:t>File </a:t>
            </a:r>
            <a:r>
              <a:rPr lang="id-ID" dirty="0"/>
              <a:t>ini merupakan format yang belum terkompresi dan </a:t>
            </a:r>
            <a:r>
              <a:rPr lang="id-ID" dirty="0" smtClean="0"/>
              <a:t>menggunakan sistem </a:t>
            </a:r>
            <a:r>
              <a:rPr lang="id-ID" dirty="0"/>
              <a:t>warna RGB (Red, Green, Blue) dimana masing‐masing </a:t>
            </a:r>
            <a:r>
              <a:rPr lang="id-ID" dirty="0" smtClean="0"/>
              <a:t>warna pixelnya </a:t>
            </a:r>
            <a:r>
              <a:rPr lang="id-ID" dirty="0"/>
              <a:t>terdiri dari 3 komponen, R, G, dan B yang dicampur </a:t>
            </a:r>
            <a:r>
              <a:rPr lang="id-ID" dirty="0" smtClean="0"/>
              <a:t>menjadi satu.</a:t>
            </a:r>
          </a:p>
          <a:p>
            <a:pPr lvl="1"/>
            <a:r>
              <a:rPr lang="id-ID" dirty="0" smtClean="0"/>
              <a:t>File </a:t>
            </a:r>
            <a:r>
              <a:rPr lang="id-ID" dirty="0"/>
              <a:t>BMP dapat dibuka dengan berbagai macam software </a:t>
            </a:r>
            <a:r>
              <a:rPr lang="id-ID" dirty="0" smtClean="0"/>
              <a:t>pembuka gambar </a:t>
            </a:r>
            <a:r>
              <a:rPr lang="id-ID" dirty="0"/>
              <a:t>seperti ACDSee, Paint, IrvanView dan lain‐lain</a:t>
            </a:r>
            <a:r>
              <a:rPr lang="id-ID" dirty="0" smtClean="0"/>
              <a:t>.</a:t>
            </a:r>
          </a:p>
          <a:p>
            <a:pPr lvl="1"/>
            <a:r>
              <a:rPr lang="id-ID" dirty="0" smtClean="0"/>
              <a:t>File </a:t>
            </a:r>
            <a:r>
              <a:rPr lang="id-ID" dirty="0"/>
              <a:t>BMP tidak bisa (sangat jarang) digunakan di web (internet) </a:t>
            </a:r>
            <a:r>
              <a:rPr lang="id-ID" dirty="0" smtClean="0"/>
              <a:t>karena ukurannya </a:t>
            </a:r>
            <a:r>
              <a:rPr lang="id-ID" dirty="0"/>
              <a:t>yang besar.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95209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250" y="1155700"/>
            <a:ext cx="7886700" cy="5592763"/>
          </a:xfrm>
        </p:spPr>
        <p:txBody>
          <a:bodyPr/>
          <a:lstStyle/>
          <a:p>
            <a:pPr marL="0" indent="0">
              <a:buNone/>
            </a:pPr>
            <a:r>
              <a:rPr lang="id-ID" b="1" dirty="0"/>
              <a:t>Joint Photographic Expert Group (.JPEG/JPG)</a:t>
            </a:r>
            <a:r>
              <a:rPr lang="id-ID" dirty="0"/>
              <a:t> </a:t>
            </a:r>
            <a:endParaRPr lang="id-ID" dirty="0" smtClean="0"/>
          </a:p>
          <a:p>
            <a:r>
              <a:rPr lang="id-ID" sz="2200" dirty="0" smtClean="0">
                <a:latin typeface="+mj-lt"/>
              </a:rPr>
              <a:t>Format </a:t>
            </a:r>
            <a:r>
              <a:rPr lang="id-ID" sz="2200" dirty="0">
                <a:latin typeface="+mj-lt"/>
              </a:rPr>
              <a:t>JPG merupakan format yang paling terkenal sekarang ini.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Hal </a:t>
            </a:r>
            <a:r>
              <a:rPr lang="id-ID" sz="2200" dirty="0">
                <a:latin typeface="+mj-lt"/>
              </a:rPr>
              <a:t>ini karena sifatnya yang berukuran kecil (hanya puluhan/ratusan KB saja), dan bersifat portable.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File </a:t>
            </a:r>
            <a:r>
              <a:rPr lang="id-ID" sz="2200" dirty="0">
                <a:latin typeface="+mj-lt"/>
              </a:rPr>
              <a:t>ini sering digunakan pada bidang fotografi untuk menyimpan file foto. </a:t>
            </a:r>
            <a:endParaRPr lang="id-ID" sz="2200" dirty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File </a:t>
            </a:r>
            <a:r>
              <a:rPr lang="id-ID" sz="2200" dirty="0">
                <a:latin typeface="+mj-lt"/>
              </a:rPr>
              <a:t>ini bisa digunakan di web (internet).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1835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320800"/>
            <a:ext cx="7886700" cy="5681663"/>
          </a:xfrm>
        </p:spPr>
        <p:txBody>
          <a:bodyPr/>
          <a:lstStyle/>
          <a:p>
            <a:pPr marL="0" indent="0">
              <a:buNone/>
            </a:pPr>
            <a:r>
              <a:rPr lang="id-ID" b="1" dirty="0"/>
              <a:t>Graphics Interchange Format (.GIF</a:t>
            </a:r>
            <a:r>
              <a:rPr lang="id-ID" b="1" dirty="0" smtClean="0"/>
              <a:t>)</a:t>
            </a:r>
          </a:p>
          <a:p>
            <a:r>
              <a:rPr lang="id-ID" sz="2200" dirty="0" smtClean="0">
                <a:latin typeface="+mj-lt"/>
              </a:rPr>
              <a:t>Format </a:t>
            </a:r>
            <a:r>
              <a:rPr lang="id-ID" sz="2200" dirty="0">
                <a:latin typeface="+mj-lt"/>
              </a:rPr>
              <a:t>GIF ini berukuran kecil dan mendukung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gambar yang terdiri dari banyak frame sehingga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bisa disebut sebagai gambar animasi (gambar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bergerak</a:t>
            </a:r>
            <a:r>
              <a:rPr lang="id-ID" sz="2200" dirty="0" smtClean="0">
                <a:latin typeface="+mj-lt"/>
              </a:rPr>
              <a:t>).</a:t>
            </a:r>
          </a:p>
          <a:p>
            <a:r>
              <a:rPr lang="id-ID" sz="2200" dirty="0" smtClean="0">
                <a:latin typeface="+mj-lt"/>
              </a:rPr>
              <a:t>Format </a:t>
            </a:r>
            <a:r>
              <a:rPr lang="id-ID" sz="2200" dirty="0">
                <a:latin typeface="+mj-lt"/>
              </a:rPr>
              <a:t>ini sering sekali digunakan di internet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untuk menampilkan gambar‐gambar di web.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1822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050" y="1574800"/>
            <a:ext cx="7886700" cy="5592763"/>
          </a:xfrm>
        </p:spPr>
        <p:txBody>
          <a:bodyPr/>
          <a:lstStyle/>
          <a:p>
            <a:pPr marL="0" indent="0">
              <a:buNone/>
            </a:pPr>
            <a:r>
              <a:rPr lang="id-ID" b="1" dirty="0"/>
              <a:t>Portable Network Graphics (.PNG</a:t>
            </a:r>
            <a:r>
              <a:rPr lang="id-ID" b="1" dirty="0" smtClean="0"/>
              <a:t>)</a:t>
            </a:r>
            <a:endParaRPr lang="id-ID" dirty="0" smtClean="0"/>
          </a:p>
          <a:p>
            <a:r>
              <a:rPr lang="id-ID" sz="2200" dirty="0" smtClean="0">
                <a:latin typeface="+mj-lt"/>
              </a:rPr>
              <a:t>Format </a:t>
            </a:r>
            <a:r>
              <a:rPr lang="id-ID" sz="2200" dirty="0">
                <a:latin typeface="+mj-lt"/>
              </a:rPr>
              <a:t>yang standar dan sering digunakan di internet untuk menampilkan gambar atau </a:t>
            </a:r>
            <a:r>
              <a:rPr lang="id-ID" sz="2200" dirty="0" smtClean="0">
                <a:latin typeface="+mj-lt"/>
              </a:rPr>
              <a:t>pengiriman gambar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Ukuran </a:t>
            </a:r>
            <a:r>
              <a:rPr lang="id-ID" sz="2200" dirty="0">
                <a:latin typeface="+mj-lt"/>
              </a:rPr>
              <a:t>file ini cukup kecil dan </a:t>
            </a:r>
            <a:r>
              <a:rPr lang="id-ID" sz="2200" dirty="0" smtClean="0">
                <a:latin typeface="+mj-lt"/>
              </a:rPr>
              <a:t>setara dengan </a:t>
            </a:r>
            <a:r>
              <a:rPr lang="id-ID" sz="2200" dirty="0">
                <a:latin typeface="+mj-lt"/>
              </a:rPr>
              <a:t>ukuran gif dengan kualitas </a:t>
            </a:r>
            <a:r>
              <a:rPr lang="id-ID" sz="2200" dirty="0" smtClean="0">
                <a:latin typeface="+mj-lt"/>
              </a:rPr>
              <a:t>yang bagus.</a:t>
            </a:r>
          </a:p>
          <a:p>
            <a:r>
              <a:rPr lang="id-ID" sz="2200" dirty="0" smtClean="0">
                <a:latin typeface="+mj-lt"/>
              </a:rPr>
              <a:t>Namun </a:t>
            </a:r>
            <a:r>
              <a:rPr lang="id-ID" sz="2200" dirty="0">
                <a:latin typeface="+mj-lt"/>
              </a:rPr>
              <a:t>tidak mendukung animasi (gambar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bergerak).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3008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b="1" dirty="0"/>
              <a:t>SOFTWARE TEKS, GAMBAR &amp; </a:t>
            </a:r>
            <a:r>
              <a:rPr lang="id-ID" b="1" dirty="0" smtClean="0"/>
              <a:t>GRAFIK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112" y="1190625"/>
            <a:ext cx="5043488" cy="473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Audio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9725"/>
            <a:ext cx="8229600" cy="5248275"/>
          </a:xfrm>
        </p:spPr>
        <p:txBody>
          <a:bodyPr>
            <a:normAutofit/>
          </a:bodyPr>
          <a:lstStyle/>
          <a:p>
            <a:r>
              <a:rPr lang="id-ID" sz="2200" dirty="0" smtClean="0">
                <a:latin typeface="+mj-lt"/>
              </a:rPr>
              <a:t>Audio </a:t>
            </a:r>
            <a:r>
              <a:rPr lang="id-ID" sz="2200" dirty="0">
                <a:latin typeface="+mj-lt"/>
              </a:rPr>
              <a:t>atau medium berbasis suara adalah segala sesuatu yang </a:t>
            </a:r>
            <a:r>
              <a:rPr lang="id-ID" sz="2200" dirty="0" smtClean="0">
                <a:latin typeface="+mj-lt"/>
              </a:rPr>
              <a:t>bisa didengar </a:t>
            </a:r>
            <a:r>
              <a:rPr lang="id-ID" sz="2200" dirty="0">
                <a:latin typeface="+mj-lt"/>
              </a:rPr>
              <a:t>dengan menggunakan indera pendengaran.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Contoh</a:t>
            </a:r>
            <a:r>
              <a:rPr lang="id-ID" sz="2200" dirty="0">
                <a:latin typeface="+mj-lt"/>
              </a:rPr>
              <a:t>: </a:t>
            </a:r>
            <a:r>
              <a:rPr lang="id-ID" sz="2200" dirty="0" smtClean="0">
                <a:latin typeface="+mj-lt"/>
              </a:rPr>
              <a:t>narasi, lagu</a:t>
            </a:r>
            <a:r>
              <a:rPr lang="id-ID" sz="2200" dirty="0">
                <a:latin typeface="+mj-lt"/>
              </a:rPr>
              <a:t>, sound effect, back sound.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9174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Video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470025"/>
            <a:ext cx="8229600" cy="5248275"/>
          </a:xfrm>
        </p:spPr>
        <p:txBody>
          <a:bodyPr>
            <a:normAutofit/>
          </a:bodyPr>
          <a:lstStyle/>
          <a:p>
            <a:r>
              <a:rPr lang="id-ID" sz="2200" dirty="0" smtClean="0">
                <a:latin typeface="+mj-lt"/>
              </a:rPr>
              <a:t>Video </a:t>
            </a:r>
            <a:r>
              <a:rPr lang="id-ID" sz="2200" dirty="0">
                <a:latin typeface="+mj-lt"/>
              </a:rPr>
              <a:t>adalah teknologi untuk menangkap, merekam, </a:t>
            </a:r>
            <a:r>
              <a:rPr lang="id-ID" sz="2200" dirty="0" smtClean="0">
                <a:latin typeface="+mj-lt"/>
              </a:rPr>
              <a:t>memproses,</a:t>
            </a:r>
            <a:br>
              <a:rPr lang="id-ID" sz="2200" dirty="0" smtClean="0">
                <a:latin typeface="+mj-lt"/>
              </a:rPr>
            </a:br>
            <a:r>
              <a:rPr lang="id-ID" sz="2200" dirty="0" smtClean="0">
                <a:latin typeface="+mj-lt"/>
              </a:rPr>
              <a:t>mentransmisikan </a:t>
            </a:r>
            <a:r>
              <a:rPr lang="id-ID" sz="2200" dirty="0">
                <a:latin typeface="+mj-lt"/>
              </a:rPr>
              <a:t>dan menata ulang gambar bergerak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Biasanya menggunakan </a:t>
            </a:r>
            <a:r>
              <a:rPr lang="id-ID" sz="2200" dirty="0">
                <a:latin typeface="+mj-lt"/>
              </a:rPr>
              <a:t>film seluloid, sinyal elektronik, atau media digital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Video </a:t>
            </a:r>
            <a:r>
              <a:rPr lang="id-ID" sz="2200" dirty="0">
                <a:latin typeface="+mj-lt"/>
              </a:rPr>
              <a:t>juga bisa dikatakan sebagai gabungan gambar‐gambar </a:t>
            </a:r>
            <a:r>
              <a:rPr lang="id-ID" sz="2200" dirty="0" smtClean="0">
                <a:latin typeface="+mj-lt"/>
              </a:rPr>
              <a:t>mati yang </a:t>
            </a:r>
            <a:r>
              <a:rPr lang="id-ID" sz="2200" dirty="0">
                <a:latin typeface="+mj-lt"/>
              </a:rPr>
              <a:t>dibaca berurutan dalam suatu waktu dengan </a:t>
            </a:r>
            <a:r>
              <a:rPr lang="id-ID" sz="2200" dirty="0" smtClean="0">
                <a:latin typeface="+mj-lt"/>
              </a:rPr>
              <a:t>kecepatan tertentu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Gambar‐gambar </a:t>
            </a:r>
            <a:r>
              <a:rPr lang="id-ID" sz="2200" dirty="0">
                <a:latin typeface="+mj-lt"/>
              </a:rPr>
              <a:t>yang digabung tersebut dinamakan </a:t>
            </a:r>
            <a:r>
              <a:rPr lang="id-ID" sz="2200" dirty="0" smtClean="0">
                <a:latin typeface="+mj-lt"/>
              </a:rPr>
              <a:t>frame dan </a:t>
            </a:r>
            <a:r>
              <a:rPr lang="id-ID" sz="2200" dirty="0">
                <a:latin typeface="+mj-lt"/>
              </a:rPr>
              <a:t>kecepatan pembacaan gambar disebut dengan frame </a:t>
            </a:r>
            <a:r>
              <a:rPr lang="id-ID" sz="2200" dirty="0" smtClean="0">
                <a:latin typeface="+mj-lt"/>
              </a:rPr>
              <a:t>rate, dengan </a:t>
            </a:r>
            <a:r>
              <a:rPr lang="id-ID" sz="2200" dirty="0">
                <a:latin typeface="+mj-lt"/>
              </a:rPr>
              <a:t>satu fps.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2336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Special </a:t>
            </a:r>
            <a:r>
              <a:rPr lang="id-ID" dirty="0"/>
              <a:t>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254125"/>
            <a:ext cx="8229600" cy="5248275"/>
          </a:xfrm>
        </p:spPr>
        <p:txBody>
          <a:bodyPr>
            <a:noAutofit/>
          </a:bodyPr>
          <a:lstStyle/>
          <a:p>
            <a:r>
              <a:rPr lang="id-ID" sz="2200" dirty="0" smtClean="0">
                <a:latin typeface="+mj-lt"/>
              </a:rPr>
              <a:t>Special </a:t>
            </a:r>
            <a:r>
              <a:rPr lang="id-ID" sz="2200" dirty="0">
                <a:latin typeface="+mj-lt"/>
              </a:rPr>
              <a:t>Effect di dalam motion picture, merupakan </a:t>
            </a:r>
            <a:r>
              <a:rPr lang="id-ID" sz="2200" dirty="0" smtClean="0">
                <a:latin typeface="+mj-lt"/>
              </a:rPr>
              <a:t>teknik kamera </a:t>
            </a:r>
            <a:r>
              <a:rPr lang="id-ID" sz="2200" dirty="0">
                <a:latin typeface="+mj-lt"/>
              </a:rPr>
              <a:t>yang membuat ilusi pada pikiran </a:t>
            </a:r>
            <a:r>
              <a:rPr lang="id-ID" sz="2200" dirty="0" smtClean="0">
                <a:latin typeface="+mj-lt"/>
              </a:rPr>
              <a:t>penonton</a:t>
            </a:r>
            <a:r>
              <a:rPr lang="id-ID" sz="2200" dirty="0">
                <a:latin typeface="+mj-lt"/>
              </a:rPr>
              <a:t>.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Contoh pada </a:t>
            </a:r>
            <a:r>
              <a:rPr lang="id-ID" sz="2200" dirty="0">
                <a:latin typeface="+mj-lt"/>
              </a:rPr>
              <a:t>umumnya mengunakan teknik </a:t>
            </a:r>
            <a:r>
              <a:rPr lang="id-ID" sz="2200" dirty="0" smtClean="0">
                <a:latin typeface="+mj-lt"/>
              </a:rPr>
              <a:t>rear‐screens projections </a:t>
            </a:r>
            <a:r>
              <a:rPr lang="id-ID" sz="2200" dirty="0">
                <a:latin typeface="+mj-lt"/>
              </a:rPr>
              <a:t>atau gambar yang berada di belakang </a:t>
            </a:r>
            <a:r>
              <a:rPr lang="id-ID" sz="2200" dirty="0" smtClean="0">
                <a:latin typeface="+mj-lt"/>
              </a:rPr>
              <a:t>aktor, objek </a:t>
            </a:r>
            <a:r>
              <a:rPr lang="id-ID" sz="2200" dirty="0">
                <a:latin typeface="+mj-lt"/>
              </a:rPr>
              <a:t>miniatur yang terlihat ukurannya sesuai </a:t>
            </a:r>
            <a:r>
              <a:rPr lang="id-ID" sz="2200" dirty="0" smtClean="0">
                <a:latin typeface="+mj-lt"/>
              </a:rPr>
              <a:t>dengan aslinya</a:t>
            </a:r>
            <a:r>
              <a:rPr lang="id-ID" sz="2200" dirty="0">
                <a:latin typeface="+mj-lt"/>
              </a:rPr>
              <a:t>, dan teknik animasi yang membuat mahluk </a:t>
            </a:r>
            <a:r>
              <a:rPr lang="id-ID" sz="2200" dirty="0" smtClean="0">
                <a:latin typeface="+mj-lt"/>
              </a:rPr>
              <a:t>terlihat realitis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Biasanya</a:t>
            </a:r>
            <a:r>
              <a:rPr lang="id-ID" sz="2200" dirty="0">
                <a:latin typeface="+mj-lt"/>
              </a:rPr>
              <a:t>, teknik ini dibuat pada film horor, film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ruang angkasa, dan film‐film y g ang sangat sulit </a:t>
            </a:r>
            <a:r>
              <a:rPr lang="id-ID" sz="2200" dirty="0" smtClean="0">
                <a:latin typeface="+mj-lt"/>
              </a:rPr>
              <a:t>untuk pengambilan </a:t>
            </a:r>
            <a:r>
              <a:rPr lang="id-ID" sz="2200" dirty="0">
                <a:latin typeface="+mj-lt"/>
              </a:rPr>
              <a:t>gambar.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Visual </a:t>
            </a:r>
            <a:r>
              <a:rPr lang="id-ID" sz="2200" dirty="0">
                <a:latin typeface="+mj-lt"/>
              </a:rPr>
              <a:t>effect merupakan sub </a:t>
            </a:r>
            <a:r>
              <a:rPr lang="id-ID" sz="2200" dirty="0" smtClean="0">
                <a:latin typeface="+mj-lt"/>
              </a:rPr>
              <a:t>kategori dari </a:t>
            </a:r>
            <a:r>
              <a:rPr lang="id-ID" sz="2200" dirty="0">
                <a:latin typeface="+mj-lt"/>
              </a:rPr>
              <a:t>special effects, visual effects adalah sebuah istilah </a:t>
            </a:r>
            <a:r>
              <a:rPr lang="id-ID" sz="2200" dirty="0" smtClean="0">
                <a:latin typeface="+mj-lt"/>
              </a:rPr>
              <a:t>yang banyak </a:t>
            </a:r>
            <a:r>
              <a:rPr lang="id-ID" sz="2200" dirty="0">
                <a:latin typeface="+mj-lt"/>
              </a:rPr>
              <a:t>digunakan pada dunia visualisasi dan </a:t>
            </a:r>
            <a:r>
              <a:rPr lang="id-ID" sz="2200" dirty="0" smtClean="0">
                <a:latin typeface="+mj-lt"/>
              </a:rPr>
              <a:t>motion graphic</a:t>
            </a:r>
            <a:r>
              <a:rPr lang="id-ID" sz="2200" dirty="0">
                <a:latin typeface="+mj-lt"/>
              </a:rPr>
              <a:t>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7846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Animasi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79525"/>
            <a:ext cx="8229600" cy="5248275"/>
          </a:xfrm>
        </p:spPr>
        <p:txBody>
          <a:bodyPr>
            <a:normAutofit/>
          </a:bodyPr>
          <a:lstStyle/>
          <a:p>
            <a:r>
              <a:rPr lang="id-ID" sz="2200" dirty="0" smtClean="0">
                <a:latin typeface="+mj-lt"/>
              </a:rPr>
              <a:t>Animasi adalah “illusion of motion” </a:t>
            </a:r>
            <a:r>
              <a:rPr lang="id-ID" sz="2200" dirty="0">
                <a:latin typeface="+mj-lt"/>
              </a:rPr>
              <a:t>yang </a:t>
            </a:r>
            <a:r>
              <a:rPr lang="id-ID" sz="2200" dirty="0" smtClean="0">
                <a:latin typeface="+mj-lt"/>
              </a:rPr>
              <a:t>dibuat dari </a:t>
            </a:r>
            <a:r>
              <a:rPr lang="id-ID" sz="2200" dirty="0">
                <a:latin typeface="+mj-lt"/>
              </a:rPr>
              <a:t>image statis yang ditampilkan </a:t>
            </a:r>
            <a:r>
              <a:rPr lang="id-ID" sz="2200" dirty="0" smtClean="0">
                <a:latin typeface="+mj-lt"/>
              </a:rPr>
              <a:t>secara berurutan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Pada </a:t>
            </a:r>
            <a:r>
              <a:rPr lang="id-ID" sz="2200" dirty="0">
                <a:latin typeface="+mj-lt"/>
              </a:rPr>
              <a:t>video atau film, </a:t>
            </a:r>
            <a:r>
              <a:rPr lang="id-ID" sz="2200" dirty="0" smtClean="0">
                <a:latin typeface="+mj-lt"/>
              </a:rPr>
              <a:t>animasi merancu </a:t>
            </a:r>
            <a:r>
              <a:rPr lang="id-ID" sz="2200" dirty="0">
                <a:latin typeface="+mj-lt"/>
              </a:rPr>
              <a:t>pada teknik di mana setiap frame </a:t>
            </a:r>
            <a:r>
              <a:rPr lang="id-ID" sz="2200" dirty="0" smtClean="0">
                <a:latin typeface="+mj-lt"/>
              </a:rPr>
              <a:t>dalam film </a:t>
            </a:r>
            <a:r>
              <a:rPr lang="id-ID" sz="2200" dirty="0">
                <a:latin typeface="+mj-lt"/>
              </a:rPr>
              <a:t>dibuat secara terpisah.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Frame </a:t>
            </a:r>
            <a:r>
              <a:rPr lang="id-ID" sz="2200" dirty="0">
                <a:latin typeface="+mj-lt"/>
              </a:rPr>
              <a:t>bisa </a:t>
            </a:r>
            <a:r>
              <a:rPr lang="id-ID" sz="2200" dirty="0" smtClean="0">
                <a:latin typeface="+mj-lt"/>
              </a:rPr>
              <a:t>dihasilkan dari </a:t>
            </a:r>
            <a:r>
              <a:rPr lang="id-ID" sz="2200" dirty="0">
                <a:latin typeface="+mj-lt"/>
              </a:rPr>
              <a:t>komputer, dari fotografi atau dari </a:t>
            </a:r>
            <a:r>
              <a:rPr lang="id-ID" sz="2200" dirty="0" smtClean="0">
                <a:latin typeface="+mj-lt"/>
              </a:rPr>
              <a:t>gambar lukisan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Ketika </a:t>
            </a:r>
            <a:r>
              <a:rPr lang="id-ID" sz="2200" dirty="0">
                <a:latin typeface="+mj-lt"/>
              </a:rPr>
              <a:t>frame‐frame </a:t>
            </a:r>
            <a:r>
              <a:rPr lang="id-ID" sz="2200" dirty="0" smtClean="0">
                <a:latin typeface="+mj-lt"/>
              </a:rPr>
              <a:t>tersebut digabungkan</a:t>
            </a:r>
            <a:r>
              <a:rPr lang="id-ID" sz="2200" dirty="0">
                <a:latin typeface="+mj-lt"/>
              </a:rPr>
              <a:t>, maka terdapat ilusi </a:t>
            </a:r>
            <a:r>
              <a:rPr lang="id-ID" sz="2200" dirty="0" smtClean="0">
                <a:latin typeface="+mj-lt"/>
              </a:rPr>
              <a:t>perubahan gambar</a:t>
            </a:r>
            <a:r>
              <a:rPr lang="id-ID" sz="2200" dirty="0">
                <a:latin typeface="+mj-lt"/>
              </a:rPr>
              <a:t>, sesuai dengan teori yang disebut </a:t>
            </a:r>
            <a:r>
              <a:rPr lang="id-ID" sz="2200" dirty="0" smtClean="0">
                <a:latin typeface="+mj-lt"/>
              </a:rPr>
              <a:t>dengan “</a:t>
            </a:r>
            <a:r>
              <a:rPr lang="id-ID" sz="2200" i="1" dirty="0" smtClean="0">
                <a:latin typeface="+mj-lt"/>
              </a:rPr>
              <a:t>persistance </a:t>
            </a:r>
            <a:r>
              <a:rPr lang="id-ID" sz="2200" i="1" dirty="0">
                <a:latin typeface="+mj-lt"/>
              </a:rPr>
              <a:t>of vision”.</a:t>
            </a:r>
            <a:r>
              <a:rPr lang="id-ID" sz="2200" dirty="0">
                <a:latin typeface="+mj-lt"/>
              </a:rPr>
              <a:t/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2575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Hardware pada </a:t>
            </a:r>
            <a:r>
              <a:rPr lang="id-ID" dirty="0" smtClean="0"/>
              <a:t>Multimedia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000" b="1" dirty="0" smtClean="0">
                <a:solidFill>
                  <a:srgbClr val="FF0000"/>
                </a:solidFill>
              </a:rPr>
              <a:t>Scanner</a:t>
            </a:r>
          </a:p>
          <a:p>
            <a:r>
              <a:rPr lang="id-ID" sz="2200" dirty="0" smtClean="0">
                <a:latin typeface="+mj-lt"/>
              </a:rPr>
              <a:t>Pemindai </a:t>
            </a:r>
            <a:r>
              <a:rPr lang="id-ID" sz="2200" dirty="0">
                <a:latin typeface="+mj-lt"/>
              </a:rPr>
              <a:t>(bahasa Inggris: </a:t>
            </a:r>
            <a:r>
              <a:rPr lang="id-ID" sz="2200" i="1" dirty="0">
                <a:latin typeface="+mj-lt"/>
              </a:rPr>
              <a:t>scanner) merupakan</a:t>
            </a:r>
            <a:r>
              <a:rPr lang="id-ID" sz="2200" dirty="0">
                <a:latin typeface="+mj-lt"/>
              </a:rPr>
              <a:t/>
            </a:r>
            <a:br>
              <a:rPr lang="id-ID" sz="2200" dirty="0">
                <a:latin typeface="+mj-lt"/>
              </a:rPr>
            </a:br>
            <a:r>
              <a:rPr lang="id-ID" sz="2200" i="1" dirty="0">
                <a:latin typeface="+mj-lt"/>
              </a:rPr>
              <a:t>suatu alat yang digunakan untuk </a:t>
            </a:r>
            <a:r>
              <a:rPr lang="id-ID" sz="2200" dirty="0">
                <a:latin typeface="+mj-lt"/>
              </a:rPr>
              <a:t>memindai suatu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bentuk maupun sifat benda, seperti dokumen,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foto, </a:t>
            </a:r>
            <a:r>
              <a:rPr lang="id-ID" sz="2200" dirty="0" smtClean="0">
                <a:latin typeface="+mj-lt"/>
              </a:rPr>
              <a:t>gelombang</a:t>
            </a:r>
            <a:r>
              <a:rPr lang="id-ID" sz="2200" dirty="0">
                <a:latin typeface="+mj-lt"/>
              </a:rPr>
              <a:t>, suhu dan lain‐lain.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Hasil pemindaian itu pada </a:t>
            </a:r>
            <a:r>
              <a:rPr lang="id-ID" sz="2200" dirty="0">
                <a:latin typeface="+mj-lt"/>
              </a:rPr>
              <a:t>umumnya </a:t>
            </a:r>
            <a:r>
              <a:rPr lang="id-ID" sz="2200" dirty="0" smtClean="0">
                <a:latin typeface="+mj-lt"/>
              </a:rPr>
              <a:t>akan ditransformasikan </a:t>
            </a:r>
            <a:r>
              <a:rPr lang="id-ID" sz="2200" dirty="0">
                <a:latin typeface="+mj-lt"/>
              </a:rPr>
              <a:t>ke dalam komputer </a:t>
            </a:r>
            <a:r>
              <a:rPr lang="id-ID" sz="2200" dirty="0" smtClean="0">
                <a:latin typeface="+mj-lt"/>
              </a:rPr>
              <a:t>sebagai</a:t>
            </a:r>
            <a:br>
              <a:rPr lang="id-ID" sz="2200" dirty="0" smtClean="0">
                <a:latin typeface="+mj-lt"/>
              </a:rPr>
            </a:br>
            <a:r>
              <a:rPr lang="id-ID" sz="2200" dirty="0" smtClean="0">
                <a:latin typeface="+mj-lt"/>
              </a:rPr>
              <a:t>data </a:t>
            </a:r>
            <a:r>
              <a:rPr lang="id-ID" sz="2200" dirty="0">
                <a:latin typeface="+mj-lt"/>
              </a:rPr>
              <a:t>digital.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9447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150" y="1354137"/>
            <a:ext cx="7886700" cy="55038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Terdapat beberapa jenis pemindai bergantung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pada kegunaan dan cara kerjanya, antara lain: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– pemindai gambar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– pemindai barcode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– pemindai sinar‐X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– pemindai cek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– pemindai logam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– pemindai Optical Mark Reader (OMR)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– pemindai 3 Dimensi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6794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17600"/>
            <a:ext cx="7886700" cy="5529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000" b="1" dirty="0">
                <a:solidFill>
                  <a:srgbClr val="FF0000"/>
                </a:solidFill>
              </a:rPr>
              <a:t>CD‐ROM </a:t>
            </a:r>
            <a:r>
              <a:rPr lang="id-ID" sz="2000" b="1" dirty="0" smtClean="0">
                <a:solidFill>
                  <a:srgbClr val="FF0000"/>
                </a:solidFill>
              </a:rPr>
              <a:t>Driver</a:t>
            </a:r>
          </a:p>
          <a:p>
            <a:r>
              <a:rPr lang="id-ID" sz="2200" dirty="0" smtClean="0">
                <a:latin typeface="+mj-lt"/>
              </a:rPr>
              <a:t>Drive </a:t>
            </a:r>
            <a:r>
              <a:rPr lang="id-ID" sz="2200" dirty="0">
                <a:latin typeface="+mj-lt"/>
              </a:rPr>
              <a:t>berarti penggerak atau bagian </a:t>
            </a:r>
            <a:r>
              <a:rPr lang="id-ID" sz="2200" dirty="0" smtClean="0">
                <a:latin typeface="+mj-lt"/>
              </a:rPr>
              <a:t>mekanikal suatu </a:t>
            </a:r>
            <a:r>
              <a:rPr lang="id-ID" sz="2200" dirty="0">
                <a:latin typeface="+mj-lt"/>
              </a:rPr>
              <a:t>piranti.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CD </a:t>
            </a:r>
            <a:r>
              <a:rPr lang="id-ID" sz="2200" dirty="0">
                <a:latin typeface="+mj-lt"/>
              </a:rPr>
              <a:t>drive berarti penggerak CD </a:t>
            </a:r>
            <a:r>
              <a:rPr lang="id-ID" sz="2200" dirty="0" smtClean="0">
                <a:latin typeface="+mj-lt"/>
              </a:rPr>
              <a:t>atau suatu </a:t>
            </a:r>
            <a:r>
              <a:rPr lang="id-ID" sz="2200" dirty="0">
                <a:latin typeface="+mj-lt"/>
              </a:rPr>
              <a:t>drive yang digunakan untuk merekam </a:t>
            </a:r>
            <a:r>
              <a:rPr lang="id-ID" sz="2200" dirty="0" smtClean="0">
                <a:latin typeface="+mj-lt"/>
              </a:rPr>
              <a:t>atau memainkan </a:t>
            </a:r>
            <a:r>
              <a:rPr lang="id-ID" sz="2200" dirty="0">
                <a:latin typeface="+mj-lt"/>
              </a:rPr>
              <a:t>CD.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CD </a:t>
            </a:r>
            <a:r>
              <a:rPr lang="id-ID" sz="2200" dirty="0">
                <a:latin typeface="+mj-lt"/>
              </a:rPr>
              <a:t>ROM drive adalah </a:t>
            </a:r>
            <a:r>
              <a:rPr lang="id-ID" sz="2200" dirty="0" smtClean="0">
                <a:latin typeface="+mj-lt"/>
              </a:rPr>
              <a:t>Alat pemutar </a:t>
            </a:r>
            <a:r>
              <a:rPr lang="id-ID" sz="2200" dirty="0">
                <a:latin typeface="+mj-lt"/>
              </a:rPr>
              <a:t>CD ROM atau suatu drive </a:t>
            </a:r>
            <a:r>
              <a:rPr lang="id-ID" sz="2200" dirty="0" smtClean="0">
                <a:latin typeface="+mj-lt"/>
              </a:rPr>
              <a:t>untuk merekam </a:t>
            </a:r>
            <a:r>
              <a:rPr lang="id-ID" sz="2200" dirty="0">
                <a:latin typeface="+mj-lt"/>
              </a:rPr>
              <a:t>atau memainkan compact disk </a:t>
            </a:r>
            <a:r>
              <a:rPr lang="id-ID" sz="2200" dirty="0" smtClean="0">
                <a:latin typeface="+mj-lt"/>
              </a:rPr>
              <a:t>yang sering </a:t>
            </a:r>
            <a:r>
              <a:rPr lang="id-ID" sz="2200" dirty="0">
                <a:latin typeface="+mj-lt"/>
              </a:rPr>
              <a:t>dijumpai adalah CD‐ROM (CD Read </a:t>
            </a:r>
            <a:r>
              <a:rPr lang="id-ID" sz="2200" dirty="0" smtClean="0">
                <a:latin typeface="+mj-lt"/>
              </a:rPr>
              <a:t>Only Memory</a:t>
            </a:r>
            <a:r>
              <a:rPr lang="id-ID" sz="2200" dirty="0">
                <a:latin typeface="+mj-lt"/>
              </a:rPr>
              <a:t>) MO (Magnet‐Optical) dan </a:t>
            </a:r>
            <a:r>
              <a:rPr lang="id-ID" sz="2200" dirty="0" smtClean="0">
                <a:latin typeface="+mj-lt"/>
              </a:rPr>
              <a:t>WORM (Write </a:t>
            </a:r>
            <a:r>
              <a:rPr lang="id-ID" sz="2200" dirty="0">
                <a:latin typeface="+mj-lt"/>
              </a:rPr>
              <a:t>Once Read Memory).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8085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750" y="1257300"/>
            <a:ext cx="7886700" cy="5478463"/>
          </a:xfrm>
        </p:spPr>
        <p:txBody>
          <a:bodyPr>
            <a:normAutofit/>
          </a:bodyPr>
          <a:lstStyle/>
          <a:p>
            <a:r>
              <a:rPr lang="id-ID" sz="2200" dirty="0">
                <a:latin typeface="+mj-lt"/>
              </a:rPr>
              <a:t>Fungsi CD‐ROM drive </a:t>
            </a:r>
            <a:r>
              <a:rPr lang="id-ID" sz="2200" dirty="0" smtClean="0">
                <a:latin typeface="+mj-lt"/>
              </a:rPr>
              <a:t>adalah digunakan </a:t>
            </a:r>
            <a:r>
              <a:rPr lang="id-ID" sz="2200" dirty="0">
                <a:latin typeface="+mj-lt"/>
              </a:rPr>
              <a:t>untuk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membaca compact disk dalam bentuk audio atau </a:t>
            </a:r>
            <a:r>
              <a:rPr lang="id-ID" sz="2200" dirty="0" smtClean="0">
                <a:latin typeface="+mj-lt"/>
              </a:rPr>
              <a:t>CD‐ ROM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CD‐ROM </a:t>
            </a:r>
            <a:r>
              <a:rPr lang="id-ID" sz="2200" dirty="0">
                <a:latin typeface="+mj-lt"/>
              </a:rPr>
              <a:t>keluaran terbaru dapat membaca </a:t>
            </a:r>
            <a:r>
              <a:rPr lang="id-ID" sz="2200" dirty="0" smtClean="0">
                <a:latin typeface="+mj-lt"/>
              </a:rPr>
              <a:t>CD‐R (CD </a:t>
            </a:r>
            <a:r>
              <a:rPr lang="id-ID" sz="2200" dirty="0">
                <a:latin typeface="+mj-lt"/>
              </a:rPr>
              <a:t>yang dapat ditulis) dan juga CD‐RW (CD yang </a:t>
            </a:r>
            <a:r>
              <a:rPr lang="id-ID" sz="2200" dirty="0" smtClean="0">
                <a:latin typeface="+mj-lt"/>
              </a:rPr>
              <a:t>dapat ditulis </a:t>
            </a:r>
            <a:r>
              <a:rPr lang="id-ID" sz="2200" dirty="0">
                <a:latin typeface="+mj-lt"/>
              </a:rPr>
              <a:t>berulang‐ulang).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Kecepatan </a:t>
            </a:r>
            <a:r>
              <a:rPr lang="id-ID" sz="2200" dirty="0">
                <a:latin typeface="+mj-lt"/>
              </a:rPr>
              <a:t>berputar dari </a:t>
            </a:r>
            <a:r>
              <a:rPr lang="id-ID" sz="2200" dirty="0" smtClean="0">
                <a:latin typeface="+mj-lt"/>
              </a:rPr>
              <a:t>CD‐ ROM </a:t>
            </a:r>
            <a:r>
              <a:rPr lang="id-ID" sz="2200" dirty="0">
                <a:latin typeface="+mj-lt"/>
              </a:rPr>
              <a:t>biasanya tidak terlalu penting kecuali pada </a:t>
            </a:r>
            <a:r>
              <a:rPr lang="id-ID" sz="2200" dirty="0" smtClean="0">
                <a:latin typeface="+mj-lt"/>
              </a:rPr>
              <a:t>saat menginstall </a:t>
            </a:r>
            <a:r>
              <a:rPr lang="id-ID" sz="2200" dirty="0">
                <a:latin typeface="+mj-lt"/>
              </a:rPr>
              <a:t>program, </a:t>
            </a:r>
            <a:r>
              <a:rPr lang="id-ID" sz="2200" dirty="0" smtClean="0">
                <a:latin typeface="+mj-lt"/>
              </a:rPr>
              <a:t>memainkan permainan (games) yang </a:t>
            </a:r>
            <a:r>
              <a:rPr lang="id-ID" sz="2200" dirty="0">
                <a:latin typeface="+mj-lt"/>
              </a:rPr>
              <a:t>menggunakan CD‐ROM drive, atau pada </a:t>
            </a:r>
            <a:r>
              <a:rPr lang="id-ID" sz="2200" dirty="0" smtClean="0">
                <a:latin typeface="+mj-lt"/>
              </a:rPr>
              <a:t>saat membuat </a:t>
            </a:r>
            <a:r>
              <a:rPr lang="id-ID" sz="2200" dirty="0">
                <a:latin typeface="+mj-lt"/>
              </a:rPr>
              <a:t>CD dengan CD writer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latin typeface="+mj-lt"/>
              </a:rPr>
              <a:t>CD </a:t>
            </a:r>
            <a:r>
              <a:rPr lang="id-ID" sz="2200" dirty="0">
                <a:latin typeface="+mj-lt"/>
              </a:rPr>
              <a:t>ROM DRIVE </a:t>
            </a:r>
            <a:r>
              <a:rPr lang="id-ID" sz="2200" dirty="0" smtClean="0">
                <a:latin typeface="+mj-lt"/>
              </a:rPr>
              <a:t>hanya dapat </a:t>
            </a:r>
            <a:r>
              <a:rPr lang="id-ID" sz="2200" dirty="0">
                <a:latin typeface="+mj-lt"/>
              </a:rPr>
              <a:t>digunakan untuk membaca sebuah CD saja.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3169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181100"/>
            <a:ext cx="7886700" cy="5491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2000" b="1" dirty="0" smtClean="0">
                <a:solidFill>
                  <a:srgbClr val="FF0000"/>
                </a:solidFill>
              </a:rPr>
              <a:t>Video Board</a:t>
            </a:r>
          </a:p>
          <a:p>
            <a:r>
              <a:rPr lang="id-ID" sz="2200" dirty="0" smtClean="0">
                <a:latin typeface="+mj-lt"/>
              </a:rPr>
              <a:t>Video </a:t>
            </a:r>
            <a:r>
              <a:rPr lang="id-ID" sz="2200" dirty="0">
                <a:latin typeface="+mj-lt"/>
              </a:rPr>
              <a:t>Graphics Array (VGA), adalah merupakan </a:t>
            </a:r>
            <a:r>
              <a:rPr lang="id-ID" sz="2200" dirty="0" smtClean="0">
                <a:latin typeface="+mj-lt"/>
              </a:rPr>
              <a:t>sebuah standar </a:t>
            </a:r>
            <a:r>
              <a:rPr lang="id-ID" sz="2200" dirty="0">
                <a:latin typeface="+mj-lt"/>
              </a:rPr>
              <a:t>tampilan komputer analog yang </a:t>
            </a:r>
            <a:r>
              <a:rPr lang="id-ID" sz="2200" dirty="0" smtClean="0">
                <a:latin typeface="+mj-lt"/>
              </a:rPr>
              <a:t>dipasarkan pertama </a:t>
            </a:r>
            <a:r>
              <a:rPr lang="id-ID" sz="2200" dirty="0">
                <a:latin typeface="+mj-lt"/>
              </a:rPr>
              <a:t>kali oleh IBM pada tahun 1987. </a:t>
            </a:r>
            <a:endParaRPr lang="id-ID" sz="2200" dirty="0" smtClean="0">
              <a:latin typeface="+mj-lt"/>
            </a:endParaRPr>
          </a:p>
          <a:p>
            <a:r>
              <a:rPr lang="id-ID" sz="2200" i="1" dirty="0" smtClean="0">
                <a:latin typeface="+mj-lt"/>
              </a:rPr>
              <a:t>VGA merupakan standar </a:t>
            </a:r>
            <a:r>
              <a:rPr lang="id-ID" sz="2200" i="1" dirty="0">
                <a:latin typeface="+mj-lt"/>
              </a:rPr>
              <a:t>grafis terakhir yang diikuti </a:t>
            </a:r>
            <a:r>
              <a:rPr lang="id-ID" sz="2200" dirty="0">
                <a:latin typeface="+mj-lt"/>
              </a:rPr>
              <a:t>oleh </a:t>
            </a:r>
            <a:r>
              <a:rPr lang="id-ID" sz="2200" dirty="0" smtClean="0">
                <a:latin typeface="+mj-lt"/>
              </a:rPr>
              <a:t>mayoritas pabrik pembuat kartu grafis komputer. </a:t>
            </a:r>
          </a:p>
          <a:p>
            <a:r>
              <a:rPr lang="id-ID" sz="2200" dirty="0" smtClean="0">
                <a:latin typeface="+mj-lt"/>
              </a:rPr>
              <a:t>Tampilan Windows </a:t>
            </a:r>
            <a:r>
              <a:rPr lang="id-ID" sz="2200" dirty="0">
                <a:latin typeface="+mj-lt"/>
              </a:rPr>
              <a:t>sampai sekarang masih menggunakan </a:t>
            </a:r>
            <a:r>
              <a:rPr lang="id-ID" sz="2200" dirty="0" smtClean="0">
                <a:latin typeface="+mj-lt"/>
              </a:rPr>
              <a:t>modus VGA </a:t>
            </a:r>
            <a:r>
              <a:rPr lang="id-ID" sz="2200" dirty="0">
                <a:latin typeface="+mj-lt"/>
              </a:rPr>
              <a:t>karena didukung oleh banyak produsen </a:t>
            </a:r>
            <a:r>
              <a:rPr lang="id-ID" sz="2200" dirty="0" smtClean="0">
                <a:latin typeface="+mj-lt"/>
              </a:rPr>
              <a:t>monitor dan </a:t>
            </a:r>
            <a:r>
              <a:rPr lang="id-ID" sz="2200" dirty="0">
                <a:latin typeface="+mj-lt"/>
              </a:rPr>
              <a:t>kartu grafis.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1230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0" y="1066800"/>
            <a:ext cx="7886700" cy="6032500"/>
          </a:xfrm>
        </p:spPr>
        <p:txBody>
          <a:bodyPr>
            <a:noAutofit/>
          </a:bodyPr>
          <a:lstStyle/>
          <a:p>
            <a:r>
              <a:rPr lang="id-ID" sz="2200" dirty="0">
                <a:latin typeface="+mj-lt"/>
              </a:rPr>
              <a:t>Fungsi VGA Card, yang sering disebut Graphic Card (kartu </a:t>
            </a:r>
            <a:r>
              <a:rPr lang="id-ID" sz="2200" dirty="0" smtClean="0">
                <a:latin typeface="+mj-lt"/>
              </a:rPr>
              <a:t>grafis) ataupun </a:t>
            </a:r>
            <a:r>
              <a:rPr lang="id-ID" sz="2200" dirty="0">
                <a:latin typeface="+mj-lt"/>
              </a:rPr>
              <a:t>Video Card, adalah berfungsi </a:t>
            </a:r>
            <a:r>
              <a:rPr lang="id-ID" sz="2200" dirty="0" smtClean="0">
                <a:latin typeface="+mj-lt"/>
              </a:rPr>
              <a:t>untuk  menerjemahkan/mengubah </a:t>
            </a:r>
            <a:r>
              <a:rPr lang="id-ID" sz="2200" dirty="0">
                <a:latin typeface="+mj-lt"/>
              </a:rPr>
              <a:t>sinyal digital dari komputer </a:t>
            </a:r>
            <a:r>
              <a:rPr lang="id-ID" sz="2200" dirty="0" smtClean="0">
                <a:latin typeface="+mj-lt"/>
              </a:rPr>
              <a:t>menjadi tampilan </a:t>
            </a:r>
            <a:r>
              <a:rPr lang="id-ID" sz="2200" dirty="0">
                <a:latin typeface="+mj-lt"/>
              </a:rPr>
              <a:t>grafis pada layar monitor.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Kartu </a:t>
            </a:r>
            <a:r>
              <a:rPr lang="id-ID" sz="2200" dirty="0">
                <a:latin typeface="+mj-lt"/>
              </a:rPr>
              <a:t>VGA (Video </a:t>
            </a:r>
            <a:r>
              <a:rPr lang="id-ID" sz="2200" dirty="0" smtClean="0">
                <a:latin typeface="+mj-lt"/>
              </a:rPr>
              <a:t>Graphic Adapter</a:t>
            </a:r>
            <a:r>
              <a:rPr lang="id-ID" sz="2200" dirty="0">
                <a:latin typeface="+mj-lt"/>
              </a:rPr>
              <a:t>) berguna untuk menerjemahkan output (</a:t>
            </a:r>
            <a:r>
              <a:rPr lang="id-ID" sz="2200" dirty="0" smtClean="0">
                <a:latin typeface="+mj-lt"/>
              </a:rPr>
              <a:t>keluaran) komputer </a:t>
            </a:r>
            <a:r>
              <a:rPr lang="id-ID" sz="2200" dirty="0">
                <a:latin typeface="+mj-lt"/>
              </a:rPr>
              <a:t>ke monitor.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Untuk </a:t>
            </a:r>
            <a:r>
              <a:rPr lang="id-ID" sz="2200" dirty="0">
                <a:latin typeface="+mj-lt"/>
              </a:rPr>
              <a:t>menggambar /design graphic </a:t>
            </a:r>
            <a:r>
              <a:rPr lang="id-ID" sz="2200" dirty="0" smtClean="0">
                <a:latin typeface="+mj-lt"/>
              </a:rPr>
              <a:t>ataupun untuk </a:t>
            </a:r>
            <a:r>
              <a:rPr lang="id-ID" sz="2200" dirty="0">
                <a:latin typeface="+mj-lt"/>
              </a:rPr>
              <a:t>bermain game.VGA Card sering juga disebut Card </a:t>
            </a:r>
            <a:r>
              <a:rPr lang="id-ID" sz="2200" dirty="0" smtClean="0">
                <a:latin typeface="+mj-lt"/>
              </a:rPr>
              <a:t>display, kartu </a:t>
            </a:r>
            <a:r>
              <a:rPr lang="id-ID" sz="2200" dirty="0">
                <a:latin typeface="+mj-lt"/>
              </a:rPr>
              <a:t>VGA atau kartu grafis.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Tempat </a:t>
            </a:r>
            <a:r>
              <a:rPr lang="id-ID" sz="2200" dirty="0">
                <a:latin typeface="+mj-lt"/>
              </a:rPr>
              <a:t>melekatnya kartu grafis </a:t>
            </a:r>
            <a:r>
              <a:rPr lang="id-ID" sz="2200" dirty="0" smtClean="0">
                <a:latin typeface="+mj-lt"/>
              </a:rPr>
              <a:t>disebut slot </a:t>
            </a:r>
            <a:r>
              <a:rPr lang="id-ID" sz="2200" dirty="0">
                <a:latin typeface="+mj-lt"/>
              </a:rPr>
              <a:t>expansi. </a:t>
            </a:r>
            <a:endParaRPr lang="id-ID" sz="2200" dirty="0" smtClean="0">
              <a:latin typeface="+mj-lt"/>
            </a:endParaRPr>
          </a:p>
          <a:p>
            <a:pPr marL="0" indent="0">
              <a:buNone/>
            </a:pPr>
            <a:r>
              <a:rPr lang="id-ID" sz="2200" dirty="0">
                <a:latin typeface="+mj-lt"/>
              </a:rPr>
              <a:t/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8880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200" dirty="0" smtClean="0">
                <a:latin typeface="+mj-lt"/>
              </a:rPr>
              <a:t>Chipset/prosesor pada kartu VGA, banyak sekali</a:t>
            </a:r>
            <a:br>
              <a:rPr lang="id-ID" sz="2200" dirty="0" smtClean="0">
                <a:latin typeface="+mj-lt"/>
              </a:rPr>
            </a:br>
            <a:r>
              <a:rPr lang="id-ID" sz="2200" dirty="0" smtClean="0">
                <a:latin typeface="+mj-lt"/>
              </a:rPr>
              <a:t>macamnya karena tiap‐tiap pabrik kartu VGA memiliki Chipset andalannya. </a:t>
            </a:r>
          </a:p>
          <a:p>
            <a:r>
              <a:rPr lang="id-ID" sz="2200" dirty="0" smtClean="0">
                <a:latin typeface="+mj-lt"/>
              </a:rPr>
              <a:t>Ada banyak produsen Chipset kartu VGA seperti</a:t>
            </a:r>
            <a:br>
              <a:rPr lang="id-ID" sz="2200" dirty="0" smtClean="0">
                <a:latin typeface="+mj-lt"/>
              </a:rPr>
            </a:br>
            <a:r>
              <a:rPr lang="id-ID" sz="2200" dirty="0" smtClean="0">
                <a:latin typeface="+mj-lt"/>
              </a:rPr>
              <a:t>NVidia, 3DFX, S3, ATi, Matrox, SiS, Cirrus Logic, Number Nine (#9), Trident, Tseng, 3D Labs, STB, OTi, dan sebagainya.</a:t>
            </a: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202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Sound Card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82700"/>
            <a:ext cx="7886700" cy="4894263"/>
          </a:xfrm>
        </p:spPr>
        <p:txBody>
          <a:bodyPr>
            <a:normAutofit fontScale="70000" lnSpcReduction="20000"/>
          </a:bodyPr>
          <a:lstStyle/>
          <a:p>
            <a:r>
              <a:rPr lang="id-ID" sz="2900" dirty="0">
                <a:latin typeface="+mj-lt"/>
              </a:rPr>
              <a:t>Kartu suara (Sound Card) adalah suatu perangkat keras komputer</a:t>
            </a:r>
            <a:br>
              <a:rPr lang="id-ID" sz="2900" dirty="0">
                <a:latin typeface="+mj-lt"/>
              </a:rPr>
            </a:br>
            <a:r>
              <a:rPr lang="id-ID" sz="2900" dirty="0">
                <a:latin typeface="+mj-lt"/>
              </a:rPr>
              <a:t>yang digunakan untuk mengeluarkan suara dan merekam suara</a:t>
            </a:r>
            <a:r>
              <a:rPr lang="id-ID" sz="2900" dirty="0" smtClean="0">
                <a:latin typeface="+mj-lt"/>
              </a:rPr>
              <a:t>.</a:t>
            </a:r>
          </a:p>
          <a:p>
            <a:r>
              <a:rPr lang="id-ID" sz="2900" dirty="0" smtClean="0">
                <a:latin typeface="+mj-lt"/>
              </a:rPr>
              <a:t>Pada </a:t>
            </a:r>
            <a:r>
              <a:rPr lang="id-ID" sz="2900" dirty="0">
                <a:latin typeface="+mj-lt"/>
              </a:rPr>
              <a:t>awalnya, Sound Card hanyalah sebagai pelengkap dari</a:t>
            </a:r>
            <a:br>
              <a:rPr lang="id-ID" sz="2900" dirty="0">
                <a:latin typeface="+mj-lt"/>
              </a:rPr>
            </a:br>
            <a:r>
              <a:rPr lang="id-ID" sz="2900" dirty="0">
                <a:latin typeface="+mj-lt"/>
              </a:rPr>
              <a:t>komputer</a:t>
            </a:r>
            <a:r>
              <a:rPr lang="id-ID" sz="2900" dirty="0" smtClean="0">
                <a:latin typeface="+mj-lt"/>
              </a:rPr>
              <a:t>.</a:t>
            </a:r>
          </a:p>
          <a:p>
            <a:r>
              <a:rPr lang="id-ID" sz="2900" dirty="0" smtClean="0">
                <a:latin typeface="+mj-lt"/>
              </a:rPr>
              <a:t>Namun </a:t>
            </a:r>
            <a:r>
              <a:rPr lang="id-ID" sz="2900" dirty="0">
                <a:latin typeface="+mj-lt"/>
              </a:rPr>
              <a:t>sekarang, sound card adalah perangkat wajib di</a:t>
            </a:r>
            <a:br>
              <a:rPr lang="id-ID" sz="2900" dirty="0">
                <a:latin typeface="+mj-lt"/>
              </a:rPr>
            </a:br>
            <a:r>
              <a:rPr lang="id-ID" sz="2900" dirty="0">
                <a:latin typeface="+mj-lt"/>
              </a:rPr>
              <a:t>setiap komputer. </a:t>
            </a:r>
            <a:endParaRPr lang="id-ID" sz="2900" dirty="0" smtClean="0">
              <a:latin typeface="+mj-lt"/>
            </a:endParaRPr>
          </a:p>
          <a:p>
            <a:r>
              <a:rPr lang="id-ID" sz="2900" dirty="0" smtClean="0">
                <a:latin typeface="+mj-lt"/>
              </a:rPr>
              <a:t>Dilihat </a:t>
            </a:r>
            <a:r>
              <a:rPr lang="id-ID" sz="2900" dirty="0">
                <a:latin typeface="+mj-lt"/>
              </a:rPr>
              <a:t>dari cara pemasangannya, sound card</a:t>
            </a:r>
            <a:br>
              <a:rPr lang="id-ID" sz="2900" dirty="0">
                <a:latin typeface="+mj-lt"/>
              </a:rPr>
            </a:br>
            <a:r>
              <a:rPr lang="id-ID" sz="2900" dirty="0">
                <a:latin typeface="+mj-lt"/>
              </a:rPr>
              <a:t>dibagi 3</a:t>
            </a:r>
            <a:r>
              <a:rPr lang="id-ID" sz="2900" dirty="0" smtClean="0">
                <a:latin typeface="+mj-lt"/>
              </a:rPr>
              <a:t>:</a:t>
            </a:r>
          </a:p>
          <a:p>
            <a:pPr lvl="1"/>
            <a:r>
              <a:rPr lang="id-ID" sz="2600" b="1" dirty="0" smtClean="0"/>
              <a:t>Sound </a:t>
            </a:r>
            <a:r>
              <a:rPr lang="id-ID" sz="2600" b="1" dirty="0"/>
              <a:t>Card Onboard</a:t>
            </a:r>
            <a:r>
              <a:rPr lang="id-ID" sz="2600" dirty="0"/>
              <a:t>, yaitu sound card yang menempel langsung</a:t>
            </a:r>
            <a:br>
              <a:rPr lang="id-ID" sz="2600" dirty="0"/>
            </a:br>
            <a:r>
              <a:rPr lang="id-ID" sz="2600" dirty="0"/>
              <a:t>pada motherboard komputer</a:t>
            </a:r>
            <a:r>
              <a:rPr lang="id-ID" sz="2600" dirty="0" smtClean="0"/>
              <a:t>.</a:t>
            </a:r>
          </a:p>
          <a:p>
            <a:pPr lvl="1"/>
            <a:r>
              <a:rPr lang="id-ID" sz="2600" b="1" dirty="0" smtClean="0"/>
              <a:t>Sound </a:t>
            </a:r>
            <a:r>
              <a:rPr lang="id-ID" sz="2600" b="1" dirty="0"/>
              <a:t>Card Offboard</a:t>
            </a:r>
            <a:r>
              <a:rPr lang="id-ID" sz="2600" dirty="0"/>
              <a:t>, yaitu sound card yang pemasangannya di </a:t>
            </a:r>
            <a:r>
              <a:rPr lang="id-ID" sz="2600" dirty="0" smtClean="0"/>
              <a:t>slot ISA/PCI </a:t>
            </a:r>
            <a:r>
              <a:rPr lang="id-ID" sz="2600" dirty="0"/>
              <a:t>pada motherboard. Rata‐rata, sekarang sudah </a:t>
            </a:r>
            <a:r>
              <a:rPr lang="id-ID" sz="2600" dirty="0" smtClean="0"/>
              <a:t>menggunakan PCI.</a:t>
            </a:r>
          </a:p>
          <a:p>
            <a:pPr lvl="1"/>
            <a:r>
              <a:rPr lang="id-ID" sz="2600" b="1" dirty="0" smtClean="0"/>
              <a:t>Soundcard </a:t>
            </a:r>
            <a:r>
              <a:rPr lang="id-ID" sz="2600" b="1" dirty="0"/>
              <a:t>External</a:t>
            </a:r>
            <a:r>
              <a:rPr lang="id-ID" sz="2600" dirty="0"/>
              <a:t>, adalah sound card yang penggunaannya</a:t>
            </a:r>
            <a:br>
              <a:rPr lang="id-ID" sz="2600" dirty="0"/>
            </a:br>
            <a:r>
              <a:rPr lang="id-ID" sz="2600" dirty="0"/>
              <a:t>disambungkan ke komputer melalui port eksternal, seperti USB atau</a:t>
            </a:r>
            <a:br>
              <a:rPr lang="id-ID" sz="2600" dirty="0"/>
            </a:br>
            <a:r>
              <a:rPr lang="id-ID" sz="2600" dirty="0"/>
              <a:t>FireWire.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6777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50" y="1481137"/>
            <a:ext cx="7886700" cy="5376863"/>
          </a:xfrm>
        </p:spPr>
        <p:txBody>
          <a:bodyPr>
            <a:normAutofit/>
          </a:bodyPr>
          <a:lstStyle/>
          <a:p>
            <a:r>
              <a:rPr lang="id-ID" sz="2200" dirty="0">
                <a:latin typeface="+mj-lt"/>
              </a:rPr>
              <a:t>Ketika mendengarkan suara dari sound card, data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digital suara yang berupa waveform .wav atau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mp3 dikirim ke sound card.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Data </a:t>
            </a:r>
            <a:r>
              <a:rPr lang="id-ID" sz="2200" dirty="0">
                <a:latin typeface="+mj-lt"/>
              </a:rPr>
              <a:t>digital ini </a:t>
            </a:r>
            <a:r>
              <a:rPr lang="id-ID" sz="2200" dirty="0" smtClean="0">
                <a:latin typeface="+mj-lt"/>
              </a:rPr>
              <a:t>di proses </a:t>
            </a:r>
            <a:r>
              <a:rPr lang="id-ID" sz="2200" dirty="0">
                <a:latin typeface="+mj-lt"/>
              </a:rPr>
              <a:t>oleh DSP (Digital Signal Processing </a:t>
            </a:r>
            <a:r>
              <a:rPr lang="id-ID" sz="2200" dirty="0" smtClean="0">
                <a:latin typeface="+mj-lt"/>
              </a:rPr>
              <a:t>: pengolah </a:t>
            </a:r>
            <a:r>
              <a:rPr lang="id-ID" sz="2200" dirty="0">
                <a:latin typeface="+mj-lt"/>
              </a:rPr>
              <a:t>signal digital) bekerja dengan </a:t>
            </a:r>
            <a:r>
              <a:rPr lang="id-ID" sz="2200" dirty="0" smtClean="0">
                <a:latin typeface="+mj-lt"/>
              </a:rPr>
              <a:t>DAC (Digital </a:t>
            </a:r>
            <a:r>
              <a:rPr lang="id-ID" sz="2200" dirty="0">
                <a:latin typeface="+mj-lt"/>
              </a:rPr>
              <a:t>Analog Converter : konversi digital </a:t>
            </a:r>
            <a:r>
              <a:rPr lang="id-ID" sz="2200" dirty="0" smtClean="0">
                <a:latin typeface="+mj-lt"/>
              </a:rPr>
              <a:t>ke analog</a:t>
            </a:r>
            <a:r>
              <a:rPr lang="id-ID" sz="2200" dirty="0">
                <a:latin typeface="+mj-lt"/>
              </a:rPr>
              <a:t>).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Mengubah </a:t>
            </a:r>
            <a:r>
              <a:rPr lang="id-ID" sz="2200" dirty="0">
                <a:latin typeface="+mj-lt"/>
              </a:rPr>
              <a:t>sinyal digital menjadi </a:t>
            </a:r>
            <a:r>
              <a:rPr lang="id-ID" sz="2200" dirty="0" smtClean="0">
                <a:latin typeface="+mj-lt"/>
              </a:rPr>
              <a:t>sinyal analog</a:t>
            </a:r>
            <a:r>
              <a:rPr lang="id-ID" sz="2200" dirty="0">
                <a:latin typeface="+mj-lt"/>
              </a:rPr>
              <a:t>, yang kemudian sinyal analog </a:t>
            </a:r>
            <a:r>
              <a:rPr lang="id-ID" sz="2200" dirty="0" smtClean="0">
                <a:latin typeface="+mj-lt"/>
              </a:rPr>
              <a:t>diperkuat dan </a:t>
            </a:r>
            <a:r>
              <a:rPr lang="id-ID" sz="2200" dirty="0">
                <a:latin typeface="+mj-lt"/>
              </a:rPr>
              <a:t>dikeluarkan melalui speaker.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655731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1443037"/>
            <a:ext cx="7886700" cy="5414963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Ketika merekam suara lewat microphone. suara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yang berupa analog diolah oleh DSP, dalam mode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ADC ( Analog Digital Converter : konversi analog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ke digital).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Mengubah </a:t>
            </a:r>
            <a:r>
              <a:rPr lang="id-ID" sz="2200" dirty="0">
                <a:latin typeface="+mj-lt"/>
              </a:rPr>
              <a:t>sinyal analog </a:t>
            </a:r>
            <a:r>
              <a:rPr lang="id-ID" sz="2200" dirty="0" smtClean="0">
                <a:latin typeface="+mj-lt"/>
              </a:rPr>
              <a:t>menjadi sinyal </a:t>
            </a:r>
            <a:r>
              <a:rPr lang="id-ID" sz="2200" dirty="0">
                <a:latin typeface="+mj-lt"/>
              </a:rPr>
              <a:t>digital </a:t>
            </a:r>
            <a:r>
              <a:rPr lang="id-ID" sz="2200" dirty="0" smtClean="0">
                <a:latin typeface="+mj-lt"/>
              </a:rPr>
              <a:t>yang berkelanjutan</a:t>
            </a:r>
            <a:r>
              <a:rPr lang="id-ID" sz="2200" dirty="0">
                <a:latin typeface="+mj-lt"/>
              </a:rPr>
              <a:t>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Sinyal </a:t>
            </a:r>
            <a:r>
              <a:rPr lang="id-ID" sz="2200" dirty="0">
                <a:latin typeface="+mj-lt"/>
              </a:rPr>
              <a:t>digital </a:t>
            </a:r>
            <a:r>
              <a:rPr lang="id-ID" sz="2200" dirty="0" smtClean="0">
                <a:latin typeface="+mj-lt"/>
              </a:rPr>
              <a:t>ini disimpan </a:t>
            </a:r>
            <a:r>
              <a:rPr lang="id-ID" sz="2200" dirty="0">
                <a:latin typeface="+mj-lt"/>
              </a:rPr>
              <a:t>dalam format waveform table </a:t>
            </a:r>
            <a:r>
              <a:rPr lang="id-ID" sz="2200" dirty="0" smtClean="0">
                <a:latin typeface="+mj-lt"/>
              </a:rPr>
              <a:t>atau biasa </a:t>
            </a:r>
            <a:r>
              <a:rPr lang="id-ID" sz="2200" dirty="0">
                <a:latin typeface="+mj-lt"/>
              </a:rPr>
              <a:t>ditulis Wav (wave) dalam disk </a:t>
            </a:r>
            <a:r>
              <a:rPr lang="id-ID" sz="2200" dirty="0" smtClean="0">
                <a:latin typeface="+mj-lt"/>
              </a:rPr>
              <a:t>atau dikompresi </a:t>
            </a:r>
            <a:r>
              <a:rPr lang="id-ID" sz="2200" dirty="0">
                <a:latin typeface="+mj-lt"/>
              </a:rPr>
              <a:t>menjadi bentuk lain seperti mp3.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96875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Perangkat Lunak </a:t>
            </a:r>
            <a:r>
              <a:rPr lang="id-ID" dirty="0" smtClean="0"/>
              <a:t>Multimedia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609725"/>
            <a:ext cx="8229600" cy="5248275"/>
          </a:xfrm>
        </p:spPr>
        <p:txBody>
          <a:bodyPr/>
          <a:lstStyle/>
          <a:p>
            <a:r>
              <a:rPr lang="id-ID" sz="2200" dirty="0">
                <a:latin typeface="+mj-lt"/>
              </a:rPr>
              <a:t>K</a:t>
            </a:r>
            <a:r>
              <a:rPr lang="id-ID" sz="2200" dirty="0" smtClean="0">
                <a:latin typeface="+mj-lt"/>
              </a:rPr>
              <a:t>omponen‐komponen </a:t>
            </a:r>
            <a:r>
              <a:rPr lang="id-ID" sz="2200" dirty="0">
                <a:latin typeface="+mj-lt"/>
              </a:rPr>
              <a:t>dalam data processing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system, berupa program‐program untuk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mengontrol bekerjanya sistem komputer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multimedia. </a:t>
            </a:r>
            <a:endParaRPr lang="id-ID" sz="2200" dirty="0" smtClean="0">
              <a:latin typeface="+mj-lt"/>
            </a:endParaRPr>
          </a:p>
          <a:p>
            <a:r>
              <a:rPr lang="id-ID" sz="2200" dirty="0" smtClean="0">
                <a:latin typeface="+mj-lt"/>
              </a:rPr>
              <a:t>Perangkat </a:t>
            </a:r>
            <a:r>
              <a:rPr lang="id-ID" sz="2200" dirty="0">
                <a:latin typeface="+mj-lt"/>
              </a:rPr>
              <a:t>lunak ini </a:t>
            </a:r>
            <a:r>
              <a:rPr lang="id-ID" sz="2200" dirty="0" smtClean="0">
                <a:latin typeface="+mj-lt"/>
              </a:rPr>
              <a:t>digolongkan menjadi </a:t>
            </a:r>
            <a:r>
              <a:rPr lang="id-ID" sz="2200" dirty="0">
                <a:latin typeface="+mj-lt"/>
              </a:rPr>
              <a:t>beberapa bagian.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58219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150" y="1104900"/>
            <a:ext cx="7886700" cy="5516563"/>
          </a:xfrm>
        </p:spPr>
        <p:txBody>
          <a:bodyPr>
            <a:normAutofit lnSpcReduction="10000"/>
          </a:bodyPr>
          <a:lstStyle/>
          <a:p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Bahasa Pemrograman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Multimedia</a:t>
            </a:r>
          </a:p>
          <a:p>
            <a:pPr lvl="1"/>
            <a:r>
              <a:rPr lang="id-ID" dirty="0" smtClean="0"/>
              <a:t>Bahasa </a:t>
            </a:r>
            <a:r>
              <a:rPr lang="id-ID" dirty="0"/>
              <a:t>pemrograman multimedia adalah bahasa‐</a:t>
            </a:r>
            <a:br>
              <a:rPr lang="id-ID" dirty="0"/>
            </a:br>
            <a:r>
              <a:rPr lang="id-ID" dirty="0"/>
              <a:t>bahasa yang digunakan programmer untuk membuat</a:t>
            </a:r>
            <a:br>
              <a:rPr lang="id-ID" dirty="0"/>
            </a:br>
            <a:r>
              <a:rPr lang="id-ID" dirty="0"/>
              <a:t>aplikasi multimedia. </a:t>
            </a:r>
            <a:endParaRPr lang="id-ID" dirty="0" smtClean="0"/>
          </a:p>
          <a:p>
            <a:pPr lvl="1"/>
            <a:r>
              <a:rPr lang="id-ID" dirty="0" smtClean="0"/>
              <a:t>Contohnya </a:t>
            </a:r>
            <a:r>
              <a:rPr lang="id-ID" dirty="0"/>
              <a:t>Assembly, C, C++,</a:t>
            </a:r>
            <a:br>
              <a:rPr lang="id-ID" dirty="0"/>
            </a:br>
            <a:r>
              <a:rPr lang="id-ID" dirty="0"/>
              <a:t>Power Builder, Delphi, SQL, Visual Basic, dan Java</a:t>
            </a:r>
            <a:r>
              <a:rPr lang="id-ID" dirty="0" smtClean="0"/>
              <a:t>.</a:t>
            </a:r>
          </a:p>
          <a:p>
            <a:pPr lvl="1"/>
            <a:endParaRPr lang="id-ID" dirty="0"/>
          </a:p>
          <a:p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Perangkat Lunak Sistem (System Software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/>
            <a:r>
              <a:rPr lang="id-ID" dirty="0" smtClean="0"/>
              <a:t>Perangkat </a:t>
            </a:r>
            <a:r>
              <a:rPr lang="id-ID" dirty="0"/>
              <a:t>lunak ini terdiri dari Sistem operasi</a:t>
            </a:r>
            <a:br>
              <a:rPr lang="id-ID" dirty="0"/>
            </a:br>
            <a:r>
              <a:rPr lang="id-ID" dirty="0"/>
              <a:t>(Operating System) misalnya DOS (Disc Operating</a:t>
            </a:r>
            <a:br>
              <a:rPr lang="id-ID" dirty="0"/>
            </a:br>
            <a:r>
              <a:rPr lang="id-ID" dirty="0"/>
              <a:t>System), Windows 95/98/ME, Windows NT/2000,</a:t>
            </a:r>
            <a:br>
              <a:rPr lang="id-ID" dirty="0"/>
            </a:br>
            <a:r>
              <a:rPr lang="id-ID" dirty="0"/>
              <a:t>Windows XP, Windows Vista, UNIX, Linux atau Mac OS</a:t>
            </a:r>
            <a:r>
              <a:rPr lang="id-ID" dirty="0" smtClean="0"/>
              <a:t>.</a:t>
            </a:r>
          </a:p>
          <a:p>
            <a:pPr lvl="1"/>
            <a:r>
              <a:rPr lang="id-ID" dirty="0" smtClean="0"/>
              <a:t>Perangkat </a:t>
            </a:r>
            <a:r>
              <a:rPr lang="id-ID" dirty="0"/>
              <a:t>lunak lainnya adalah aplikasi utilitas (utility</a:t>
            </a:r>
            <a:br>
              <a:rPr lang="id-ID" dirty="0"/>
            </a:br>
            <a:r>
              <a:rPr lang="id-ID" dirty="0"/>
              <a:t>application) misalnya aplikasi Antivirus.</a:t>
            </a:r>
            <a:br>
              <a:rPr lang="id-ID" dirty="0"/>
            </a:b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614729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0" y="1270000"/>
            <a:ext cx="7886700" cy="5402263"/>
          </a:xfrm>
        </p:spPr>
        <p:txBody>
          <a:bodyPr>
            <a:normAutofit/>
          </a:bodyPr>
          <a:lstStyle/>
          <a:p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Perangkat Lunak Aplikasi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Multimedia</a:t>
            </a:r>
          </a:p>
          <a:p>
            <a:pPr lvl="1"/>
            <a:r>
              <a:rPr lang="id-ID" dirty="0" smtClean="0"/>
              <a:t>Perangkat </a:t>
            </a:r>
            <a:r>
              <a:rPr lang="id-ID" dirty="0"/>
              <a:t>lunak aplikasi multimedia merupakan</a:t>
            </a:r>
            <a:br>
              <a:rPr lang="id-ID" dirty="0"/>
            </a:br>
            <a:r>
              <a:rPr lang="id-ID" dirty="0"/>
              <a:t>aplikasi‐aplikasi yang dibuat oleh personal atau</a:t>
            </a:r>
            <a:br>
              <a:rPr lang="id-ID" dirty="0"/>
            </a:br>
            <a:r>
              <a:rPr lang="id-ID" dirty="0"/>
              <a:t>organisasi untuk pengguna yang beroperasi dalam</a:t>
            </a:r>
            <a:br>
              <a:rPr lang="id-ID" dirty="0"/>
            </a:br>
            <a:r>
              <a:rPr lang="id-ID" dirty="0"/>
              <a:t>bidang‐bidang multimedia spesifik seperti grafik 2D,</a:t>
            </a:r>
            <a:br>
              <a:rPr lang="id-ID" dirty="0"/>
            </a:br>
            <a:r>
              <a:rPr lang="id-ID" dirty="0"/>
              <a:t>modeling dan animasi</a:t>
            </a:r>
            <a:r>
              <a:rPr lang="id-ID" dirty="0" smtClean="0"/>
              <a:t>.</a:t>
            </a:r>
          </a:p>
          <a:p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Perangkat </a:t>
            </a:r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Pengolah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Teks</a:t>
            </a:r>
          </a:p>
          <a:p>
            <a:pPr lvl="1"/>
            <a:r>
              <a:rPr lang="id-ID" dirty="0" smtClean="0"/>
              <a:t>Aplikasi </a:t>
            </a:r>
            <a:r>
              <a:rPr lang="id-ID" dirty="0"/>
              <a:t>pengolah teks yang banyak digunakan misalnya</a:t>
            </a:r>
            <a:br>
              <a:rPr lang="id-ID" dirty="0"/>
            </a:br>
            <a:r>
              <a:rPr lang="id-ID" dirty="0"/>
              <a:t>Microsoft Word, Word Star for Windows, Word Perfect</a:t>
            </a:r>
            <a:br>
              <a:rPr lang="id-ID" dirty="0"/>
            </a:br>
            <a:r>
              <a:rPr lang="id-ID" dirty="0"/>
              <a:t>dan Star Writer, sedangkan beberapa aplikasi pengolah</a:t>
            </a:r>
            <a:br>
              <a:rPr lang="id-ID" dirty="0"/>
            </a:br>
            <a:r>
              <a:rPr lang="id-ID" dirty="0"/>
              <a:t>teks yang bersifat open source misalnya Open Writer,</a:t>
            </a:r>
            <a:br>
              <a:rPr lang="id-ID" dirty="0"/>
            </a:br>
            <a:r>
              <a:rPr lang="id-ID" dirty="0"/>
              <a:t>KWriter dan Abi Word.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097876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244600"/>
            <a:ext cx="7886700" cy="5440363"/>
          </a:xfrm>
        </p:spPr>
        <p:txBody>
          <a:bodyPr>
            <a:normAutofit lnSpcReduction="10000"/>
          </a:bodyPr>
          <a:lstStyle/>
          <a:p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Perangkat Lunak Pengolah Animasi dan Grafik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2D</a:t>
            </a:r>
          </a:p>
          <a:p>
            <a:pPr lvl="1"/>
            <a:r>
              <a:rPr lang="id-ID" dirty="0" smtClean="0"/>
              <a:t>Aplikasi </a:t>
            </a:r>
            <a:r>
              <a:rPr lang="id-ID" dirty="0"/>
              <a:t>pengolah grafik 2D dibagi menjadi beberapa </a:t>
            </a:r>
            <a:r>
              <a:rPr lang="id-ID" dirty="0" smtClean="0"/>
              <a:t>bagian yaitu:</a:t>
            </a:r>
          </a:p>
          <a:p>
            <a:pPr marL="1358900" lvl="1" indent="-514350">
              <a:buFont typeface="+mj-lt"/>
              <a:buAutoNum type="alphaLcPeriod"/>
            </a:pPr>
            <a:r>
              <a:rPr lang="id-ID" dirty="0" smtClean="0"/>
              <a:t>Grafik </a:t>
            </a:r>
            <a:r>
              <a:rPr lang="id-ID" dirty="0"/>
              <a:t>2D Vector, misalnya Corel Draw, Macromedia </a:t>
            </a:r>
            <a:r>
              <a:rPr lang="id-ID" dirty="0" smtClean="0"/>
              <a:t>Freehand dan </a:t>
            </a:r>
            <a:r>
              <a:rPr lang="id-ID" dirty="0"/>
              <a:t>Adobe Illustrator</a:t>
            </a:r>
            <a:r>
              <a:rPr lang="id-ID" dirty="0" smtClean="0"/>
              <a:t>.</a:t>
            </a:r>
          </a:p>
          <a:p>
            <a:pPr marL="1358900" lvl="1" indent="-514350">
              <a:buFont typeface="+mj-lt"/>
              <a:buAutoNum type="alphaLcPeriod"/>
            </a:pPr>
            <a:r>
              <a:rPr lang="id-ID" dirty="0" smtClean="0"/>
              <a:t>Grafik </a:t>
            </a:r>
            <a:r>
              <a:rPr lang="id-ID" dirty="0"/>
              <a:t>2D Image (Raster), misalnya Adobe Photoshop, </a:t>
            </a:r>
            <a:r>
              <a:rPr lang="id-ID" dirty="0" smtClean="0"/>
              <a:t>Jasc Paint </a:t>
            </a:r>
            <a:r>
              <a:rPr lang="id-ID" dirty="0"/>
              <a:t>Shop Pro dan Gimp</a:t>
            </a:r>
            <a:r>
              <a:rPr lang="id-ID" dirty="0" smtClean="0"/>
              <a:t>.</a:t>
            </a:r>
          </a:p>
          <a:p>
            <a:pPr marL="1358900" lvl="1" indent="-514350">
              <a:buFont typeface="+mj-lt"/>
              <a:buAutoNum type="alphaLcPeriod"/>
            </a:pPr>
            <a:r>
              <a:rPr lang="id-ID" dirty="0" smtClean="0"/>
              <a:t>Animasi</a:t>
            </a:r>
            <a:r>
              <a:rPr lang="id-ID" dirty="0"/>
              <a:t>, misalnya Macromedia Flash</a:t>
            </a:r>
            <a:r>
              <a:rPr lang="id-ID" dirty="0" smtClean="0"/>
              <a:t>.</a:t>
            </a:r>
          </a:p>
          <a:p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Perangkat </a:t>
            </a:r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Lunak Pengolah Animasi dan Modeling Grafik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3D</a:t>
            </a:r>
          </a:p>
          <a:p>
            <a:pPr lvl="1"/>
            <a:r>
              <a:rPr lang="id-ID" dirty="0" smtClean="0"/>
              <a:t>Contoh </a:t>
            </a:r>
            <a:r>
              <a:rPr lang="id-ID" dirty="0"/>
              <a:t>dari perangkat lunak Animasi dan modeling </a:t>
            </a:r>
            <a:r>
              <a:rPr lang="id-ID" dirty="0" smtClean="0"/>
              <a:t>Grafik 3D </a:t>
            </a:r>
            <a:r>
              <a:rPr lang="id-ID" dirty="0"/>
              <a:t>adalah 3D Studio MAX, Maya, Softimage, </a:t>
            </a:r>
            <a:r>
              <a:rPr lang="id-ID" dirty="0" smtClean="0"/>
              <a:t>LightWave, Blender </a:t>
            </a:r>
            <a:r>
              <a:rPr lang="id-ID" dirty="0"/>
              <a:t>dan lain sebagainya.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33397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50" y="1443037"/>
            <a:ext cx="7886700" cy="5414963"/>
          </a:xfrm>
        </p:spPr>
        <p:txBody>
          <a:bodyPr>
            <a:normAutofit/>
          </a:bodyPr>
          <a:lstStyle/>
          <a:p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Perangkat Lunak Authoring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Multimedia</a:t>
            </a:r>
          </a:p>
          <a:p>
            <a:pPr lvl="1"/>
            <a:r>
              <a:rPr lang="id-ID" dirty="0" smtClean="0"/>
              <a:t>Authoring </a:t>
            </a:r>
            <a:r>
              <a:rPr lang="id-ID" dirty="0"/>
              <a:t>merupakan aplikasi komputer yang </a:t>
            </a:r>
            <a:r>
              <a:rPr lang="id-ID" dirty="0" smtClean="0"/>
              <a:t>memberikan peluang </a:t>
            </a:r>
            <a:r>
              <a:rPr lang="id-ID" dirty="0"/>
              <a:t>kepada pengguna untuk mengembangkan </a:t>
            </a:r>
            <a:r>
              <a:rPr lang="id-ID" dirty="0" smtClean="0"/>
              <a:t>sebuah perangkat </a:t>
            </a:r>
            <a:r>
              <a:rPr lang="id-ID" dirty="0"/>
              <a:t>lunak dengan dragging dan dropping </a:t>
            </a:r>
            <a:r>
              <a:rPr lang="id-ID" dirty="0" smtClean="0"/>
              <a:t>berbagai objek </a:t>
            </a:r>
            <a:r>
              <a:rPr lang="id-ID" dirty="0"/>
              <a:t>multimedia tanpa harus mengetahui </a:t>
            </a:r>
            <a:r>
              <a:rPr lang="id-ID" dirty="0" smtClean="0"/>
              <a:t>penggunaan dan </a:t>
            </a:r>
            <a:r>
              <a:rPr lang="id-ID" dirty="0"/>
              <a:t>pemahaman bahasa </a:t>
            </a:r>
            <a:r>
              <a:rPr lang="id-ID" dirty="0" smtClean="0"/>
              <a:t>pemrograman</a:t>
            </a:r>
          </a:p>
          <a:p>
            <a:pPr lvl="1"/>
            <a:r>
              <a:rPr lang="id-ID" dirty="0" smtClean="0"/>
              <a:t>Misalnya Macromedia </a:t>
            </a:r>
            <a:r>
              <a:rPr lang="id-ID" dirty="0"/>
              <a:t>Authoring, sedangkan aplikasi authoring </a:t>
            </a:r>
            <a:r>
              <a:rPr lang="id-ID" dirty="0" smtClean="0"/>
              <a:t>yang dilengkapi </a:t>
            </a:r>
            <a:r>
              <a:rPr lang="id-ID" dirty="0"/>
              <a:t>dengan pemrograman misalnya </a:t>
            </a:r>
            <a:r>
              <a:rPr lang="id-ID" dirty="0" smtClean="0"/>
              <a:t>Macromedia Director </a:t>
            </a:r>
            <a:r>
              <a:rPr lang="id-ID" dirty="0"/>
              <a:t>dengan </a:t>
            </a:r>
            <a:r>
              <a:rPr lang="id-ID" dirty="0" smtClean="0"/>
              <a:t>dilengkapi Lingo </a:t>
            </a:r>
            <a:r>
              <a:rPr lang="id-ID" dirty="0"/>
              <a:t>(Bahasa </a:t>
            </a:r>
            <a:r>
              <a:rPr lang="id-ID" dirty="0" smtClean="0"/>
              <a:t>pemrograman).</a:t>
            </a:r>
          </a:p>
          <a:p>
            <a:pPr lvl="1"/>
            <a:r>
              <a:rPr lang="id-ID" dirty="0" smtClean="0"/>
              <a:t>Jenis </a:t>
            </a:r>
            <a:r>
              <a:rPr lang="id-ID" dirty="0"/>
              <a:t>perangkat ini dibagi menjadi tiga kategori yaitu</a:t>
            </a:r>
            <a:br>
              <a:rPr lang="id-ID" dirty="0"/>
            </a:br>
            <a:r>
              <a:rPr lang="id-ID" dirty="0">
                <a:solidFill>
                  <a:srgbClr val="FF0000"/>
                </a:solidFill>
              </a:rPr>
              <a:t>authoring berbasis halaman, authoring berbasis icon </a:t>
            </a:r>
            <a:r>
              <a:rPr lang="id-ID" dirty="0" smtClean="0">
                <a:solidFill>
                  <a:srgbClr val="FF0000"/>
                </a:solidFill>
              </a:rPr>
              <a:t>dan authoring </a:t>
            </a:r>
            <a:r>
              <a:rPr lang="id-ID" dirty="0">
                <a:solidFill>
                  <a:srgbClr val="FF0000"/>
                </a:solidFill>
              </a:rPr>
              <a:t>berbasis waktu.</a:t>
            </a:r>
            <a:br>
              <a:rPr lang="id-ID" dirty="0">
                <a:solidFill>
                  <a:srgbClr val="FF0000"/>
                </a:solidFill>
              </a:rPr>
            </a:b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33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16037"/>
            <a:ext cx="7886700" cy="5541963"/>
          </a:xfrm>
        </p:spPr>
        <p:txBody>
          <a:bodyPr>
            <a:normAutofit/>
          </a:bodyPr>
          <a:lstStyle/>
          <a:p>
            <a:pPr lvl="1"/>
            <a:r>
              <a:rPr lang="id-ID" dirty="0">
                <a:solidFill>
                  <a:srgbClr val="FF0000"/>
                </a:solidFill>
              </a:rPr>
              <a:t>Authoring berbasis halaman </a:t>
            </a:r>
            <a:r>
              <a:rPr lang="id-ID" dirty="0"/>
              <a:t>merupakan authoring</a:t>
            </a:r>
            <a:br>
              <a:rPr lang="id-ID" dirty="0"/>
            </a:br>
            <a:r>
              <a:rPr lang="id-ID" dirty="0"/>
              <a:t>yang bekerja berbasis halaman atau buku dengan</a:t>
            </a:r>
            <a:br>
              <a:rPr lang="id-ID" dirty="0"/>
            </a:br>
            <a:r>
              <a:rPr lang="id-ID" dirty="0"/>
              <a:t>mengorganisasi elemen‐elemen dalam halaman atau</a:t>
            </a:r>
            <a:br>
              <a:rPr lang="id-ID" dirty="0"/>
            </a:br>
            <a:r>
              <a:rPr lang="id-ID" dirty="0"/>
              <a:t>buku tersebut. </a:t>
            </a:r>
            <a:endParaRPr lang="id-ID" dirty="0" smtClean="0"/>
          </a:p>
          <a:p>
            <a:pPr lvl="2"/>
            <a:r>
              <a:rPr lang="id-ID" dirty="0" smtClean="0"/>
              <a:t>Contoh </a:t>
            </a:r>
            <a:r>
              <a:rPr lang="id-ID" dirty="0"/>
              <a:t>dari aplikasi ini </a:t>
            </a:r>
            <a:r>
              <a:rPr lang="id-ID" dirty="0" smtClean="0"/>
              <a:t>adalah HyperCard </a:t>
            </a:r>
            <a:r>
              <a:rPr lang="id-ID" dirty="0"/>
              <a:t>dan ToolBook Assistant. </a:t>
            </a:r>
            <a:endParaRPr lang="id-ID" dirty="0" smtClean="0"/>
          </a:p>
          <a:p>
            <a:pPr lvl="1"/>
            <a:r>
              <a:rPr lang="id-ID" dirty="0" smtClean="0">
                <a:solidFill>
                  <a:srgbClr val="FF0000"/>
                </a:solidFill>
              </a:rPr>
              <a:t>Authoring berbasis icon </a:t>
            </a:r>
            <a:r>
              <a:rPr lang="id-ID" dirty="0"/>
              <a:t>menggunakan konsep flowchart untuk </a:t>
            </a:r>
            <a:r>
              <a:rPr lang="id-ID" dirty="0" smtClean="0"/>
              <a:t>membuat aliran </a:t>
            </a:r>
            <a:r>
              <a:rPr lang="id-ID" dirty="0"/>
              <a:t>elemen‐elemen multimedia yang </a:t>
            </a:r>
            <a:r>
              <a:rPr lang="id-ID" dirty="0" smtClean="0"/>
              <a:t>dihubungkan bersama </a:t>
            </a:r>
            <a:r>
              <a:rPr lang="id-ID" dirty="0"/>
              <a:t>atau secara </a:t>
            </a:r>
            <a:r>
              <a:rPr lang="id-ID" dirty="0" smtClean="0"/>
              <a:t>sendiri-sendiri yang </a:t>
            </a:r>
            <a:r>
              <a:rPr lang="id-ID" dirty="0"/>
              <a:t>secara </a:t>
            </a:r>
            <a:r>
              <a:rPr lang="id-ID" dirty="0" smtClean="0"/>
              <a:t>khusus menampilkan </a:t>
            </a:r>
            <a:r>
              <a:rPr lang="id-ID" dirty="0"/>
              <a:t>diagram alir aktivitas sepanjang </a:t>
            </a:r>
            <a:r>
              <a:rPr lang="id-ID" dirty="0" smtClean="0"/>
              <a:t>jalur percabangan</a:t>
            </a:r>
          </a:p>
          <a:p>
            <a:pPr lvl="2"/>
            <a:r>
              <a:rPr lang="id-ID" dirty="0" smtClean="0"/>
              <a:t>Contohnya </a:t>
            </a:r>
            <a:r>
              <a:rPr lang="id-ID" dirty="0"/>
              <a:t>adalah Microsoft Power </a:t>
            </a:r>
            <a:r>
              <a:rPr lang="id-ID" dirty="0" smtClean="0"/>
              <a:t>Point dan </a:t>
            </a:r>
            <a:r>
              <a:rPr lang="id-ID" dirty="0"/>
              <a:t>Macromedia Authorware.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369583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250" y="1430337"/>
            <a:ext cx="7886700" cy="5427663"/>
          </a:xfrm>
        </p:spPr>
        <p:txBody>
          <a:bodyPr/>
          <a:lstStyle/>
          <a:p>
            <a:pPr lvl="1"/>
            <a:r>
              <a:rPr lang="id-ID" dirty="0">
                <a:solidFill>
                  <a:srgbClr val="FF0000"/>
                </a:solidFill>
              </a:rPr>
              <a:t>Authoring </a:t>
            </a:r>
            <a:r>
              <a:rPr lang="id-ID" dirty="0" smtClean="0">
                <a:solidFill>
                  <a:srgbClr val="FF0000"/>
                </a:solidFill>
              </a:rPr>
              <a:t>berbasis </a:t>
            </a:r>
            <a:r>
              <a:rPr lang="id-ID" dirty="0">
                <a:solidFill>
                  <a:srgbClr val="FF0000"/>
                </a:solidFill>
              </a:rPr>
              <a:t>waktu </a:t>
            </a:r>
            <a:r>
              <a:rPr lang="id-ID" dirty="0"/>
              <a:t>merupakan pengembangan</a:t>
            </a:r>
            <a:br>
              <a:rPr lang="id-ID" dirty="0"/>
            </a:br>
            <a:r>
              <a:rPr lang="id-ID" dirty="0"/>
              <a:t>paket multimedia sebagai pengorganisasian objek</a:t>
            </a:r>
            <a:br>
              <a:rPr lang="id-ID" dirty="0"/>
            </a:br>
            <a:r>
              <a:rPr lang="id-ID" dirty="0"/>
              <a:t>sepanjang lini waktu. </a:t>
            </a:r>
            <a:endParaRPr lang="id-ID" dirty="0" smtClean="0"/>
          </a:p>
          <a:p>
            <a:pPr lvl="2"/>
            <a:r>
              <a:rPr lang="id-ID" dirty="0" smtClean="0"/>
              <a:t>Frame </a:t>
            </a:r>
            <a:r>
              <a:rPr lang="id-ID" dirty="0"/>
              <a:t>yang </a:t>
            </a:r>
            <a:r>
              <a:rPr lang="id-ID" dirty="0" smtClean="0"/>
              <a:t>diorganisasikan secara </a:t>
            </a:r>
            <a:r>
              <a:rPr lang="id-ID" dirty="0"/>
              <a:t>berurut kemudian ditampilkan kembali </a:t>
            </a:r>
            <a:r>
              <a:rPr lang="id-ID" dirty="0" smtClean="0"/>
              <a:t>kepada pengguna</a:t>
            </a:r>
            <a:r>
              <a:rPr lang="id-ID" dirty="0"/>
              <a:t>. </a:t>
            </a:r>
            <a:endParaRPr lang="id-ID" dirty="0" smtClean="0"/>
          </a:p>
          <a:p>
            <a:pPr lvl="2"/>
            <a:r>
              <a:rPr lang="id-ID" dirty="0" smtClean="0"/>
              <a:t>Contoh </a:t>
            </a:r>
            <a:r>
              <a:rPr lang="id-ID" dirty="0"/>
              <a:t>aplikasi yang menggunakan cara ini</a:t>
            </a:r>
            <a:br>
              <a:rPr lang="id-ID" dirty="0"/>
            </a:br>
            <a:r>
              <a:rPr lang="id-ID" dirty="0"/>
              <a:t>adalah Macromedia Director</a:t>
            </a:r>
            <a:r>
              <a:rPr lang="id-ID" dirty="0" smtClean="0"/>
              <a:t>.</a:t>
            </a:r>
          </a:p>
          <a:p>
            <a:pPr lvl="1"/>
            <a:r>
              <a:rPr lang="id-ID" dirty="0" smtClean="0"/>
              <a:t>Authoring </a:t>
            </a:r>
            <a:r>
              <a:rPr lang="id-ID" dirty="0"/>
              <a:t>DVD adalah aplikasi yang digunakan untuk</a:t>
            </a:r>
            <a:br>
              <a:rPr lang="id-ID" dirty="0"/>
            </a:br>
            <a:r>
              <a:rPr lang="id-ID" dirty="0"/>
              <a:t>menampilkan menu interaktif movie, </a:t>
            </a:r>
            <a:endParaRPr lang="id-ID" dirty="0" smtClean="0"/>
          </a:p>
          <a:p>
            <a:pPr lvl="2"/>
            <a:r>
              <a:rPr lang="id-ID" dirty="0" smtClean="0"/>
              <a:t>contohnya adalah Pinnacle </a:t>
            </a:r>
            <a:r>
              <a:rPr lang="id-ID" dirty="0"/>
              <a:t>Impression, Sonic ReelDVD dan Ulead </a:t>
            </a:r>
            <a:r>
              <a:rPr lang="id-ID" dirty="0" smtClean="0"/>
              <a:t>DVD Workshop</a:t>
            </a:r>
            <a:r>
              <a:rPr lang="id-ID" dirty="0"/>
              <a:t>.</a:t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6828830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1422400"/>
            <a:ext cx="7886700" cy="5313363"/>
          </a:xfrm>
        </p:spPr>
        <p:txBody>
          <a:bodyPr/>
          <a:lstStyle/>
          <a:p>
            <a:r>
              <a:rPr lang="id-ID" dirty="0">
                <a:solidFill>
                  <a:schemeClr val="accent1">
                    <a:lumMod val="75000"/>
                  </a:schemeClr>
                </a:solidFill>
              </a:rPr>
              <a:t>Perangkat Lunak Aplikasi Berbasis </a:t>
            </a:r>
            <a:r>
              <a:rPr lang="id-ID" dirty="0" smtClean="0">
                <a:solidFill>
                  <a:schemeClr val="accent1">
                    <a:lumMod val="75000"/>
                  </a:schemeClr>
                </a:solidFill>
              </a:rPr>
              <a:t>Web</a:t>
            </a:r>
          </a:p>
          <a:p>
            <a:pPr lvl="1"/>
            <a:r>
              <a:rPr lang="id-ID" sz="2200" dirty="0" smtClean="0"/>
              <a:t>Contoh </a:t>
            </a:r>
            <a:r>
              <a:rPr lang="id-ID" sz="2200" dirty="0"/>
              <a:t>produk‐produk mendesain web </a:t>
            </a:r>
            <a:r>
              <a:rPr lang="id-ID" sz="2200" dirty="0" smtClean="0"/>
              <a:t>antara lain </a:t>
            </a:r>
            <a:r>
              <a:rPr lang="id-ID" sz="2200" dirty="0"/>
              <a:t>adalah Macromedia Flash yang </a:t>
            </a:r>
            <a:r>
              <a:rPr lang="id-ID" sz="2200" dirty="0" smtClean="0"/>
              <a:t>digunakan untuk </a:t>
            </a:r>
            <a:r>
              <a:rPr lang="id-ID" sz="2200" dirty="0"/>
              <a:t>membuat animasi grafis pada </a:t>
            </a:r>
            <a:r>
              <a:rPr lang="id-ID" sz="2200" dirty="0" smtClean="0"/>
              <a:t>web, Macromedia </a:t>
            </a:r>
            <a:r>
              <a:rPr lang="id-ID" sz="2200" dirty="0"/>
              <a:t>Dreamweaver dan </a:t>
            </a:r>
            <a:r>
              <a:rPr lang="id-ID" sz="2200" dirty="0" smtClean="0"/>
              <a:t>Microsoft Front </a:t>
            </a:r>
            <a:r>
              <a:rPr lang="id-ID" sz="2200" dirty="0"/>
              <a:t>Page.</a:t>
            </a:r>
            <a:br>
              <a:rPr lang="id-ID" sz="2200" dirty="0"/>
            </a:b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2089826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Sumber Daya Manusia </a:t>
            </a:r>
            <a:r>
              <a:rPr lang="id-ID" dirty="0" smtClean="0"/>
              <a:t>Multimedia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495425"/>
            <a:ext cx="8229600" cy="5248275"/>
          </a:xfrm>
        </p:spPr>
        <p:txBody>
          <a:bodyPr/>
          <a:lstStyle/>
          <a:p>
            <a:r>
              <a:rPr lang="id-ID" sz="2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Programmer Multimedia</a:t>
            </a:r>
            <a:r>
              <a:rPr lang="id-ID" sz="2200" dirty="0">
                <a:latin typeface="+mj-lt"/>
              </a:rPr>
              <a:t> yaitu orang yang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mengintegrasikan elemen bentuk keseluruhan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yang harus menggunakan sebuah sistem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authoring/bahasa pemrograman</a:t>
            </a:r>
            <a:r>
              <a:rPr lang="id-ID" sz="2200" dirty="0" smtClean="0">
                <a:latin typeface="+mj-lt"/>
              </a:rPr>
              <a:t>.</a:t>
            </a:r>
          </a:p>
          <a:p>
            <a:r>
              <a:rPr lang="id-ID" sz="22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Multimedia </a:t>
            </a:r>
            <a:r>
              <a:rPr lang="id-ID" sz="2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Interaktif </a:t>
            </a:r>
            <a:r>
              <a:rPr lang="id-ID" sz="2200" dirty="0">
                <a:latin typeface="+mj-lt"/>
              </a:rPr>
              <a:t>yaitu pengguna akhir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atau user dapat mengontrol apa dan dalam</a:t>
            </a:r>
            <a:br>
              <a:rPr lang="id-ID" sz="2200" dirty="0">
                <a:latin typeface="+mj-lt"/>
              </a:rPr>
            </a:br>
            <a:r>
              <a:rPr lang="id-ID" sz="2200" dirty="0">
                <a:latin typeface="+mj-lt"/>
              </a:rPr>
              <a:t>hal apa urutan elemen multimedia dikirimkan.</a:t>
            </a:r>
            <a:br>
              <a:rPr lang="id-ID" sz="2200" dirty="0">
                <a:latin typeface="+mj-lt"/>
              </a:rPr>
            </a:b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61672455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3">
      <a:dk1>
        <a:srgbClr val="000066"/>
      </a:dk1>
      <a:lt1>
        <a:srgbClr val="FFFFFF"/>
      </a:lt1>
      <a:dk2>
        <a:srgbClr val="58A252"/>
      </a:dk2>
      <a:lt2>
        <a:srgbClr val="B2B2B2"/>
      </a:lt2>
      <a:accent1>
        <a:srgbClr val="0066FF"/>
      </a:accent1>
      <a:accent2>
        <a:srgbClr val="2C95A0"/>
      </a:accent2>
      <a:accent3>
        <a:srgbClr val="FFFFFF"/>
      </a:accent3>
      <a:accent4>
        <a:srgbClr val="000056"/>
      </a:accent4>
      <a:accent5>
        <a:srgbClr val="AAB8FF"/>
      </a:accent5>
      <a:accent6>
        <a:srgbClr val="278791"/>
      </a:accent6>
      <a:hlink>
        <a:srgbClr val="35BBE5"/>
      </a:hlink>
      <a:folHlink>
        <a:srgbClr val="872ECA"/>
      </a:folHlink>
    </a:clrScheme>
    <a:fontScheme name="sampl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57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ample 1">
        <a:dk1>
          <a:srgbClr val="000066"/>
        </a:dk1>
        <a:lt1>
          <a:srgbClr val="FFFFFF"/>
        </a:lt1>
        <a:dk2>
          <a:srgbClr val="58A252"/>
        </a:dk2>
        <a:lt2>
          <a:srgbClr val="B2B2B2"/>
        </a:lt2>
        <a:accent1>
          <a:srgbClr val="33CCCC"/>
        </a:accent1>
        <a:accent2>
          <a:srgbClr val="0099CC"/>
        </a:accent2>
        <a:accent3>
          <a:srgbClr val="FFFFFF"/>
        </a:accent3>
        <a:accent4>
          <a:srgbClr val="000056"/>
        </a:accent4>
        <a:accent5>
          <a:srgbClr val="ADE2E2"/>
        </a:accent5>
        <a:accent6>
          <a:srgbClr val="008AB9"/>
        </a:accent6>
        <a:hlink>
          <a:srgbClr val="6A9EB0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66"/>
        </a:dk1>
        <a:lt1>
          <a:srgbClr val="FFFFFF"/>
        </a:lt1>
        <a:dk2>
          <a:srgbClr val="415CB3"/>
        </a:dk2>
        <a:lt2>
          <a:srgbClr val="B2B2B2"/>
        </a:lt2>
        <a:accent1>
          <a:srgbClr val="55AEEB"/>
        </a:accent1>
        <a:accent2>
          <a:srgbClr val="FF9933"/>
        </a:accent2>
        <a:accent3>
          <a:srgbClr val="FFFFFF"/>
        </a:accent3>
        <a:accent4>
          <a:srgbClr val="000056"/>
        </a:accent4>
        <a:accent5>
          <a:srgbClr val="B4D3F3"/>
        </a:accent5>
        <a:accent6>
          <a:srgbClr val="E78A2D"/>
        </a:accent6>
        <a:hlink>
          <a:srgbClr val="4D7AB5"/>
        </a:hlink>
        <a:folHlink>
          <a:srgbClr val="9964A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66"/>
        </a:dk1>
        <a:lt1>
          <a:srgbClr val="FFFFFF"/>
        </a:lt1>
        <a:dk2>
          <a:srgbClr val="58A252"/>
        </a:dk2>
        <a:lt2>
          <a:srgbClr val="B2B2B2"/>
        </a:lt2>
        <a:accent1>
          <a:srgbClr val="0066FF"/>
        </a:accent1>
        <a:accent2>
          <a:srgbClr val="2C95A0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78791"/>
        </a:accent6>
        <a:hlink>
          <a:srgbClr val="35BBE5"/>
        </a:hlink>
        <a:folHlink>
          <a:srgbClr val="872EC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cdb2004c019l</Template>
  <TotalTime>145</TotalTime>
  <Words>1165</Words>
  <Application>Microsoft Office PowerPoint</Application>
  <PresentationFormat>On-screen Show (4:3)</PresentationFormat>
  <Paragraphs>201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Verdana</vt:lpstr>
      <vt:lpstr>Wingdings</vt:lpstr>
      <vt:lpstr>sample</vt:lpstr>
      <vt:lpstr>PRODUKSI</vt:lpstr>
      <vt:lpstr>Jenis Konten Multimedia</vt:lpstr>
      <vt:lpstr>TEXT</vt:lpstr>
      <vt:lpstr>PowerPoint Presentation</vt:lpstr>
      <vt:lpstr>Jenis‐jenis Teks</vt:lpstr>
      <vt:lpstr>Plain Tex</vt:lpstr>
      <vt:lpstr>PowerPoint Presentation</vt:lpstr>
      <vt:lpstr>PowerPoint Presentation</vt:lpstr>
      <vt:lpstr>Formatted Text (Rich Text Format)</vt:lpstr>
      <vt:lpstr>PowerPoint Presentation</vt:lpstr>
      <vt:lpstr>PowerPoint Presentation</vt:lpstr>
      <vt:lpstr>PowerPoint Presentation</vt:lpstr>
      <vt:lpstr>Hypertext</vt:lpstr>
      <vt:lpstr>PowerPoint Presentation</vt:lpstr>
      <vt:lpstr>PowerPoint Presentation</vt:lpstr>
      <vt:lpstr>Grafik/Gambar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SOFTWARE TEKS, GAMBAR &amp; GRAFIK</vt:lpstr>
      <vt:lpstr>Audio</vt:lpstr>
      <vt:lpstr>Video</vt:lpstr>
      <vt:lpstr>Special Effect</vt:lpstr>
      <vt:lpstr>Animasi</vt:lpstr>
      <vt:lpstr>Hardware pada Multimedia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Sound Card</vt:lpstr>
      <vt:lpstr>PowerPoint Presentation</vt:lpstr>
      <vt:lpstr>PowerPoint Presentation</vt:lpstr>
      <vt:lpstr>Perangkat Lunak Multimedia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Sumber Daya Manusia Multimedia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PROSES PRODUKSI</dc:title>
  <dc:creator>HERLAMBANG</dc:creator>
  <cp:lastModifiedBy>HERLAMBANG</cp:lastModifiedBy>
  <cp:revision>15</cp:revision>
  <dcterms:created xsi:type="dcterms:W3CDTF">2017-03-05T21:09:07Z</dcterms:created>
  <dcterms:modified xsi:type="dcterms:W3CDTF">2017-03-05T23:34:21Z</dcterms:modified>
</cp:coreProperties>
</file>