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8" r:id="rId2"/>
    <p:sldId id="293" r:id="rId3"/>
    <p:sldId id="279" r:id="rId4"/>
    <p:sldId id="299" r:id="rId5"/>
    <p:sldId id="292" r:id="rId6"/>
    <p:sldId id="300" r:id="rId7"/>
    <p:sldId id="288" r:id="rId8"/>
    <p:sldId id="294" r:id="rId9"/>
    <p:sldId id="295" r:id="rId10"/>
    <p:sldId id="296" r:id="rId11"/>
    <p:sldId id="297" r:id="rId12"/>
    <p:sldId id="298" r:id="rId13"/>
    <p:sldId id="290" r:id="rId14"/>
    <p:sldId id="291" r:id="rId15"/>
    <p:sldId id="281" r:id="rId16"/>
  </p:sldIdLst>
  <p:sldSz cx="9144000" cy="6858000" type="screen4x3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65C010"/>
    <a:srgbClr val="E96E25"/>
    <a:srgbClr val="D0264C"/>
    <a:srgbClr val="1A6D31"/>
    <a:srgbClr val="711663"/>
    <a:srgbClr val="DABD00"/>
    <a:srgbClr val="004050"/>
    <a:srgbClr val="18015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2" autoAdjust="0"/>
    <p:restoredTop sz="97115" autoAdjust="0"/>
  </p:normalViewPr>
  <p:slideViewPr>
    <p:cSldViewPr>
      <p:cViewPr varScale="1">
        <p:scale>
          <a:sx n="79" d="100"/>
          <a:sy n="79" d="100"/>
        </p:scale>
        <p:origin x="-9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2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0736A-2607-4F12-B653-F7E3539110C9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s-Latn-B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02CB5-B607-4463-83D5-92A5E9409C0E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883156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2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3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4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5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6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7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8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9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10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11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12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13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14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15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516725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80" y="6381328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89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0272" y="6309320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030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237245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974514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18188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213419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94472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576302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3571122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128786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250593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6D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57E414-1BFF-4093-BA34-06881F7BCD05}" type="datetimeFigureOut">
              <a:rPr lang="bs-Latn-BA" smtClean="0"/>
              <a:pPr/>
              <a:t>25.9.2016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xmlns="" val="837833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bs-Latn-BA" sz="44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lang="bs-Latn-BA" sz="28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3999702" y="1357298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4714876" y="71435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Robotiika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142976" y="714356"/>
            <a:ext cx="321471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SE</a:t>
            </a:r>
            <a:r>
              <a:rPr lang="en-US" sz="3600" b="1" dirty="0" smtClean="0">
                <a:solidFill>
                  <a:schemeClr val="tx1"/>
                </a:solidFill>
                <a:latin typeface="Segoe UI Light" pitchFamily="34" charset="0"/>
              </a:rPr>
              <a:t>7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EN SEGMENT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714744" y="2000240"/>
            <a:ext cx="2714644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Pada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Umumnya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seven segment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terdiri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7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batang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led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disusun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membentuk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angka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8 (*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seperti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pada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gambar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disamping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),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dimana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setiap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segmentnya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terdiri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LED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salah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satu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kaki terminal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lednya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jadikan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satu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atau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disebut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dengan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common.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 </a:t>
            </a:r>
          </a:p>
          <a:p>
            <a:endParaRPr lang="en-US" sz="17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Seven Segment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9" name="Picture 8" descr="http://1.bp.blogspot.com/-1uuY_A79Xks/UEt4riKx5OI/AAAAAAAAAMw/A1Q1AXe1J0w/s200/animated-seven+segment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000240"/>
            <a:ext cx="285752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3999702" y="1357298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142976" y="714356"/>
            <a:ext cx="321471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SE</a:t>
            </a:r>
            <a:r>
              <a:rPr lang="en-US" sz="3600" b="1" dirty="0" smtClean="0">
                <a:solidFill>
                  <a:schemeClr val="tx1"/>
                </a:solidFill>
                <a:latin typeface="Segoe UI Light" pitchFamily="34" charset="0"/>
              </a:rPr>
              <a:t>7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EN SEGMENT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786314" y="2030450"/>
            <a:ext cx="40005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  <a:latin typeface="Segoe UI Light" pitchFamily="34" charset="0"/>
                <a:ea typeface="+mj-ea"/>
                <a:cs typeface="+mj-cs"/>
              </a:rPr>
              <a:t>Common </a:t>
            </a:r>
            <a:r>
              <a:rPr lang="en-US" sz="1400" b="1" dirty="0" err="1" smtClean="0">
                <a:solidFill>
                  <a:srgbClr val="FF0000"/>
                </a:solidFill>
                <a:latin typeface="Segoe UI Light" pitchFamily="34" charset="0"/>
                <a:ea typeface="+mj-ea"/>
                <a:cs typeface="+mj-cs"/>
              </a:rPr>
              <a:t>Anoda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/>
            </a:r>
            <a:br>
              <a:rPr lang="en-US" sz="1400" dirty="0" smtClean="0">
                <a:latin typeface="Segoe UI Light" pitchFamily="34" charset="0"/>
                <a:ea typeface="+mj-ea"/>
                <a:cs typeface="+mj-cs"/>
              </a:rPr>
            </a:b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common 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Anoda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merupakan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bagian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kaki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anoda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(+)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dijadikan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satu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dihubungkan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dengan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arus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positif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tegangan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.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sedangkan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untuk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mengaktifkan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kaki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lainnya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harus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beri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tegangan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negatif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.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atau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led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menyala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jika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dalam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kondisi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aktif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low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(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diberi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logika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0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).</a:t>
            </a:r>
            <a:br>
              <a:rPr lang="en-US" sz="1400" dirty="0" smtClean="0">
                <a:latin typeface="Segoe UI Light" pitchFamily="34" charset="0"/>
                <a:ea typeface="+mj-ea"/>
                <a:cs typeface="+mj-cs"/>
              </a:rPr>
            </a:b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Misalkan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ingin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menampilkan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angka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1,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maka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harus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lakukan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adalah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. kaki common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beri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tegangan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+,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sedangkan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kaki b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c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beri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tegangan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-</a:t>
            </a:r>
            <a:br>
              <a:rPr lang="en-US" sz="1400" dirty="0" smtClean="0">
                <a:latin typeface="Segoe UI Light" pitchFamily="34" charset="0"/>
                <a:ea typeface="+mj-ea"/>
                <a:cs typeface="+mj-cs"/>
              </a:rPr>
            </a:b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/>
            </a:r>
            <a:br>
              <a:rPr lang="en-US" sz="1400" dirty="0" smtClean="0">
                <a:latin typeface="Segoe UI Light" pitchFamily="34" charset="0"/>
                <a:ea typeface="+mj-ea"/>
                <a:cs typeface="+mj-cs"/>
              </a:rPr>
            </a:b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Common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Katoda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/>
            </a:r>
            <a:br>
              <a:rPr lang="en-US" sz="1400" dirty="0" smtClean="0">
                <a:latin typeface="Segoe UI Light" pitchFamily="34" charset="0"/>
                <a:ea typeface="+mj-ea"/>
                <a:cs typeface="+mj-cs"/>
              </a:rPr>
            </a:b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Common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katoda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ini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kebalikannya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dari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common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anoda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,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jadi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kaki common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disatukan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adalah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kaki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katoda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(-),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sehingga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untuk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mengaktifkan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kaki yang lain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beri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tegangan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(+)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atau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diberi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logik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high (1).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Common </a:t>
            </a:r>
            <a:r>
              <a:rPr kumimoji="0" lang="en-US" sz="1700" b="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Anoda</a:t>
            </a:r>
            <a:r>
              <a:rPr kumimoji="0" lang="en-US" sz="17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</a:t>
            </a:r>
            <a:r>
              <a:rPr kumimoji="0" lang="en-US" sz="1700" b="0" i="0" u="sng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dan</a:t>
            </a:r>
            <a:r>
              <a:rPr kumimoji="0" lang="en-US" sz="17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</a:t>
            </a:r>
            <a:r>
              <a:rPr kumimoji="0" lang="en-US" sz="1700" b="0" i="0" u="sng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Katoda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714876" y="71435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Robotiika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1026" name="Picture 2" descr="C:\Users\DELL\Downloads\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071678"/>
            <a:ext cx="3857652" cy="2972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6" name="Rectangle 5"/>
          <p:cNvSpPr/>
          <p:nvPr/>
        </p:nvSpPr>
        <p:spPr>
          <a:xfrm>
            <a:off x="6072230" y="1285861"/>
            <a:ext cx="235742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Dalam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Praktik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#5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komponen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elektronika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perlu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dipersiapkan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adalah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Uno 3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Bread Board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7 Seven Segment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2 x 330 Ohm Resistors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Kabel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Jumper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428736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Circuits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744509" y="1444646"/>
            <a:ext cx="4740275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21442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Circuits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571612"/>
            <a:ext cx="7215238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3999702" y="1357298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142976" y="714356"/>
            <a:ext cx="321471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SE</a:t>
            </a:r>
            <a:r>
              <a:rPr lang="en-US" sz="3600" b="1" dirty="0" smtClean="0">
                <a:solidFill>
                  <a:schemeClr val="tx1"/>
                </a:solidFill>
                <a:latin typeface="Segoe UI Light" pitchFamily="34" charset="0"/>
              </a:rPr>
              <a:t>7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EN SEGMENT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00298" y="2181233"/>
            <a:ext cx="37147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Skema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7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batang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led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tadi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biasanya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tandai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kaki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atau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PIN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ada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tidak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7 kaki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melainkan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10 kaki,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ditandai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dengan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angka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1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- 10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sebagai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berikut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:</a:t>
            </a:r>
          </a:p>
          <a:p>
            <a:pPr algn="just"/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algn="just"/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Kaki yang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dijadikan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satu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/ </a:t>
            </a:r>
            <a:r>
              <a:rPr lang="en-US" sz="1400" b="1" dirty="0" smtClean="0">
                <a:solidFill>
                  <a:srgbClr val="00B0F0"/>
                </a:solidFill>
                <a:latin typeface="Segoe UI Light" pitchFamily="34" charset="0"/>
                <a:ea typeface="+mj-ea"/>
                <a:cs typeface="+mj-cs"/>
              </a:rPr>
              <a:t>common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sendiri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dibagi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menjadi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2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yaitu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kaki 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common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anoda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( + )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kaki 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common </a:t>
            </a:r>
            <a:r>
              <a:rPr lang="en-US" sz="1400" b="1" dirty="0" err="1" smtClean="0">
                <a:latin typeface="Segoe UI Light" pitchFamily="34" charset="0"/>
                <a:ea typeface="+mj-ea"/>
                <a:cs typeface="+mj-cs"/>
              </a:rPr>
              <a:t>cathoda</a:t>
            </a:r>
            <a:r>
              <a:rPr lang="en-US" sz="1400" b="1" dirty="0" smtClean="0">
                <a:latin typeface="Segoe UI Light" pitchFamily="34" charset="0"/>
                <a:ea typeface="+mj-ea"/>
                <a:cs typeface="+mj-cs"/>
              </a:rPr>
              <a:t> ( - )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.</a:t>
            </a:r>
          </a:p>
          <a:p>
            <a:pPr algn="just"/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pPr algn="just"/>
            <a:r>
              <a:rPr lang="en-US" sz="1400" b="1" dirty="0" smtClean="0">
                <a:solidFill>
                  <a:srgbClr val="FF0000"/>
                </a:solidFill>
                <a:latin typeface="Segoe UI Light" pitchFamily="34" charset="0"/>
                <a:ea typeface="+mj-ea"/>
                <a:cs typeface="+mj-cs"/>
              </a:rPr>
              <a:t>Kaki 3 </a:t>
            </a:r>
            <a:r>
              <a:rPr lang="en-US" sz="1400" b="1" dirty="0" err="1" smtClean="0">
                <a:solidFill>
                  <a:srgbClr val="FF0000"/>
                </a:solidFill>
                <a:latin typeface="Segoe UI Light" pitchFamily="34" charset="0"/>
                <a:ea typeface="+mj-ea"/>
                <a:cs typeface="+mj-cs"/>
              </a:rPr>
              <a:t>dan</a:t>
            </a:r>
            <a:r>
              <a:rPr lang="en-US" sz="1400" b="1" dirty="0" smtClean="0">
                <a:solidFill>
                  <a:srgbClr val="FF0000"/>
                </a:solidFill>
                <a:latin typeface="Segoe UI Light" pitchFamily="34" charset="0"/>
                <a:ea typeface="+mj-ea"/>
                <a:cs typeface="+mj-cs"/>
              </a:rPr>
              <a:t> kaki 8 </a:t>
            </a:r>
            <a:r>
              <a:rPr lang="en-US" sz="1400" b="1" dirty="0" err="1" smtClean="0">
                <a:solidFill>
                  <a:srgbClr val="FF0000"/>
                </a:solidFill>
                <a:latin typeface="Segoe UI Light" pitchFamily="34" charset="0"/>
                <a:ea typeface="+mj-ea"/>
                <a:cs typeface="+mj-cs"/>
              </a:rPr>
              <a:t>menjadi</a:t>
            </a:r>
            <a:r>
              <a:rPr lang="en-US" sz="1400" b="1" dirty="0" smtClean="0">
                <a:solidFill>
                  <a:srgbClr val="FF0000"/>
                </a:solidFill>
                <a:latin typeface="Segoe UI Light" pitchFamily="34" charset="0"/>
                <a:ea typeface="+mj-ea"/>
                <a:cs typeface="+mj-cs"/>
              </a:rPr>
              <a:t> kaki common</a:t>
            </a:r>
            <a:endParaRPr lang="en-US" sz="1400" b="1" dirty="0" smtClean="0">
              <a:solidFill>
                <a:srgbClr val="FF0000"/>
              </a:solidFill>
              <a:latin typeface="Segoe UI Light" pitchFamily="34" charset="0"/>
              <a:ea typeface="+mj-ea"/>
              <a:cs typeface="+mj-cs"/>
            </a:endParaRPr>
          </a:p>
          <a:p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  <a:p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err="1" smtClean="0">
                <a:latin typeface="Segoe UI Light" pitchFamily="34" charset="0"/>
                <a:ea typeface="+mj-ea"/>
                <a:cs typeface="+mj-cs"/>
              </a:rPr>
              <a:t>Skema</a:t>
            </a: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 Seven Segment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714876" y="714356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Robotiika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11" name="Picture 10" descr="7 Segment LED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2143116"/>
            <a:ext cx="250033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2016493"/>
            <a:ext cx="2071702" cy="4055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428736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kumimoji="0" lang="en-US" sz="17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PINs </a:t>
            </a:r>
            <a:r>
              <a:rPr kumimoji="0" lang="en-US" sz="17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VS</a:t>
            </a:r>
            <a:r>
              <a:rPr kumimoji="0" lang="en-US" sz="17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7Segment PINs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571604" y="1928802"/>
          <a:ext cx="6096000" cy="333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Arduino</a:t>
                      </a:r>
                      <a:r>
                        <a:rPr lang="en-US" dirty="0" smtClean="0"/>
                        <a:t> PINs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7Segment PINs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&lt;</a:t>
            </a:r>
            <a:r>
              <a:rPr kumimoji="0" lang="en-US" sz="17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Coding&gt;:</a:t>
            </a:r>
            <a:endParaRPr kumimoji="0" lang="id-ID" sz="1700" b="1" i="0" u="sng" strike="noStrike" kern="1200" cap="none" spc="0" normalizeH="0" baseline="0" noProof="0" dirty="0" smtClean="0">
              <a:ln>
                <a:noFill/>
              </a:ln>
              <a:solidFill>
                <a:srgbClr val="00AEEF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2000240"/>
            <a:ext cx="75724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Segoe UI Light" pitchFamily="34" charset="0"/>
              </a:rPr>
              <a:t>// </a:t>
            </a:r>
            <a:r>
              <a:rPr lang="en-US" sz="1600" dirty="0" err="1" smtClean="0">
                <a:latin typeface="Segoe UI Light" pitchFamily="34" charset="0"/>
              </a:rPr>
              <a:t>urut</a:t>
            </a:r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dari</a:t>
            </a:r>
            <a:r>
              <a:rPr lang="en-US" sz="1600" dirty="0" smtClean="0">
                <a:latin typeface="Segoe UI Light" pitchFamily="34" charset="0"/>
              </a:rPr>
              <a:t> 0 - 9</a:t>
            </a:r>
          </a:p>
          <a:p>
            <a:r>
              <a:rPr lang="en-US" sz="1600" dirty="0" smtClean="0">
                <a:latin typeface="Segoe UI Light" pitchFamily="34" charset="0"/>
              </a:rPr>
              <a:t>// </a:t>
            </a:r>
            <a:r>
              <a:rPr lang="en-US" sz="1600" dirty="0" err="1" smtClean="0">
                <a:latin typeface="Segoe UI Light" pitchFamily="34" charset="0"/>
              </a:rPr>
              <a:t>untuk</a:t>
            </a:r>
            <a:r>
              <a:rPr lang="en-US" sz="1600" dirty="0" smtClean="0">
                <a:latin typeface="Segoe UI Light" pitchFamily="34" charset="0"/>
              </a:rPr>
              <a:t> 7segment common </a:t>
            </a:r>
            <a:r>
              <a:rPr lang="en-US" sz="1600" dirty="0" err="1" smtClean="0">
                <a:latin typeface="Segoe UI Light" pitchFamily="34" charset="0"/>
              </a:rPr>
              <a:t>katoda</a:t>
            </a:r>
            <a:r>
              <a:rPr lang="en-US" sz="1600" dirty="0" smtClean="0">
                <a:latin typeface="Segoe UI Light" pitchFamily="34" charset="0"/>
              </a:rPr>
              <a:t>, </a:t>
            </a:r>
            <a:r>
              <a:rPr lang="en-US" sz="1600" dirty="0" err="1" smtClean="0">
                <a:latin typeface="Segoe UI Light" pitchFamily="34" charset="0"/>
              </a:rPr>
              <a:t>jika</a:t>
            </a:r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menggunakan</a:t>
            </a:r>
            <a:r>
              <a:rPr lang="en-US" sz="1600" dirty="0" smtClean="0">
                <a:latin typeface="Segoe UI Light" pitchFamily="34" charset="0"/>
              </a:rPr>
              <a:t> common </a:t>
            </a:r>
            <a:r>
              <a:rPr lang="en-US" sz="1600" dirty="0" err="1" smtClean="0">
                <a:latin typeface="Segoe UI Light" pitchFamily="34" charset="0"/>
              </a:rPr>
              <a:t>Anoda</a:t>
            </a:r>
            <a:r>
              <a:rPr lang="en-US" sz="1600" dirty="0" smtClean="0">
                <a:latin typeface="Segoe UI Light" pitchFamily="34" charset="0"/>
              </a:rPr>
              <a:t>, </a:t>
            </a:r>
            <a:r>
              <a:rPr lang="en-US" sz="1600" dirty="0" err="1" smtClean="0">
                <a:latin typeface="Segoe UI Light" pitchFamily="34" charset="0"/>
              </a:rPr>
              <a:t>silahkan</a:t>
            </a:r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dganti</a:t>
            </a:r>
            <a:r>
              <a:rPr lang="en-US" sz="1600" dirty="0" smtClean="0">
                <a:latin typeface="Segoe UI Light" pitchFamily="34" charset="0"/>
              </a:rPr>
              <a:t> "1" </a:t>
            </a:r>
            <a:r>
              <a:rPr lang="en-US" sz="1600" dirty="0" err="1" smtClean="0">
                <a:latin typeface="Segoe UI Light" pitchFamily="34" charset="0"/>
              </a:rPr>
              <a:t>dengan</a:t>
            </a:r>
            <a:r>
              <a:rPr lang="en-US" sz="1600" dirty="0" smtClean="0">
                <a:latin typeface="Segoe UI Light" pitchFamily="34" charset="0"/>
              </a:rPr>
              <a:t> "0"</a:t>
            </a:r>
          </a:p>
          <a:p>
            <a:endParaRPr lang="en-US" sz="1600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void setup() {              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(2, OUTPUT); 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(3, OUTPUT);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(4, OUTPUT);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(5, OUTPUT);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(6, OUTPUT);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(7, OUTPUT);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(8, OUTPUT);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pinMode</a:t>
            </a:r>
            <a:r>
              <a:rPr lang="en-US" sz="1600" dirty="0" smtClean="0">
                <a:latin typeface="Segoe UI Light" pitchFamily="34" charset="0"/>
              </a:rPr>
              <a:t>(9, OUTPUT);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(9, 0);  // start with the "dot" off</a:t>
            </a:r>
          </a:p>
          <a:p>
            <a:r>
              <a:rPr lang="en-US" sz="1600" dirty="0" smtClean="0">
                <a:latin typeface="Segoe UI Light" pitchFamily="34" charset="0"/>
              </a:rPr>
              <a:t>}</a:t>
            </a:r>
          </a:p>
          <a:p>
            <a:endParaRPr lang="en-US" sz="1600" dirty="0" smtClean="0">
              <a:latin typeface="Segoe UI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57298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1" i="0" u="sng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Lanjutan</a:t>
            </a:r>
            <a:r>
              <a:rPr kumimoji="0" lang="en-US" sz="17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#1&lt;Coding&gt;:</a:t>
            </a:r>
            <a:endParaRPr kumimoji="0" lang="id-ID" sz="1700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1714488"/>
            <a:ext cx="75724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Segoe UI Light" pitchFamily="34" charset="0"/>
              </a:rPr>
              <a:t>void loop() {</a:t>
            </a:r>
          </a:p>
          <a:p>
            <a:r>
              <a:rPr lang="en-US" sz="1600" dirty="0" smtClean="0">
                <a:latin typeface="Segoe UI Light" pitchFamily="34" charset="0"/>
              </a:rPr>
              <a:t>   // write '0'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0);</a:t>
            </a:r>
          </a:p>
          <a:p>
            <a:r>
              <a:rPr lang="en-US" sz="1600" dirty="0" smtClean="0">
                <a:latin typeface="Segoe UI Light" pitchFamily="34" charset="0"/>
              </a:rPr>
              <a:t> delay(500);</a:t>
            </a:r>
          </a:p>
          <a:p>
            <a:r>
              <a:rPr lang="en-US" sz="1600" dirty="0" smtClean="0">
                <a:latin typeface="Segoe UI Light" pitchFamily="34" charset="0"/>
              </a:rPr>
              <a:t>  // write '1'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0);</a:t>
            </a:r>
          </a:p>
          <a:p>
            <a:r>
              <a:rPr lang="en-US" sz="1600" dirty="0" smtClean="0">
                <a:latin typeface="Segoe UI Light" pitchFamily="34" charset="0"/>
              </a:rPr>
              <a:t> delay(500);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57298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Lanjutan</a:t>
            </a:r>
            <a:r>
              <a:rPr kumimoji="0" lang="en-US" sz="17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#2&lt;Coding&gt;:</a:t>
            </a:r>
            <a:endParaRPr kumimoji="0" lang="id-ID" sz="17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1714488"/>
            <a:ext cx="75724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Segoe UI Light" pitchFamily="34" charset="0"/>
              </a:rPr>
              <a:t> // write '2'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1);</a:t>
            </a:r>
          </a:p>
          <a:p>
            <a:r>
              <a:rPr lang="en-US" sz="1600" dirty="0" smtClean="0">
                <a:latin typeface="Segoe UI Light" pitchFamily="34" charset="0"/>
              </a:rPr>
              <a:t> delay(500);</a:t>
            </a:r>
          </a:p>
          <a:p>
            <a:r>
              <a:rPr lang="en-US" sz="1600" dirty="0" smtClean="0">
                <a:latin typeface="Segoe UI Light" pitchFamily="34" charset="0"/>
              </a:rPr>
              <a:t>  // write '3'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1);</a:t>
            </a:r>
          </a:p>
          <a:p>
            <a:r>
              <a:rPr lang="en-US" sz="1600" dirty="0" smtClean="0">
                <a:latin typeface="Segoe UI Light" pitchFamily="34" charset="0"/>
              </a:rPr>
              <a:t> delay(500);</a:t>
            </a:r>
          </a:p>
        </p:txBody>
      </p:sp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57298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1" i="0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Lanjutan</a:t>
            </a:r>
            <a:r>
              <a:rPr kumimoji="0" lang="en-US" sz="17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#3&lt;Coding&gt;:</a:t>
            </a:r>
            <a:endParaRPr kumimoji="0" lang="id-ID" sz="1700" b="1" i="0" u="sng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1714488"/>
            <a:ext cx="75724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Segoe UI Light" pitchFamily="34" charset="0"/>
              </a:rPr>
              <a:t>  // write '4'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1);</a:t>
            </a:r>
          </a:p>
          <a:p>
            <a:r>
              <a:rPr lang="en-US" sz="1600" dirty="0" smtClean="0">
                <a:latin typeface="Segoe UI Light" pitchFamily="34" charset="0"/>
              </a:rPr>
              <a:t> delay(500);</a:t>
            </a:r>
          </a:p>
          <a:p>
            <a:r>
              <a:rPr lang="en-US" sz="1600" dirty="0" smtClean="0">
                <a:latin typeface="Segoe UI Light" pitchFamily="34" charset="0"/>
              </a:rPr>
              <a:t> // write '5'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1);</a:t>
            </a:r>
          </a:p>
          <a:p>
            <a:r>
              <a:rPr lang="en-US" sz="1600" dirty="0" smtClean="0">
                <a:latin typeface="Segoe UI Light" pitchFamily="34" charset="0"/>
              </a:rPr>
              <a:t> delay(500);</a:t>
            </a:r>
          </a:p>
        </p:txBody>
      </p:sp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57298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1" i="0" u="sng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Lanjutan</a:t>
            </a:r>
            <a:r>
              <a:rPr kumimoji="0" lang="en-US" sz="17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#4&lt;Coding&gt;:</a:t>
            </a:r>
            <a:endParaRPr kumimoji="0" lang="id-ID" sz="1700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1714488"/>
            <a:ext cx="75724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Segoe UI Light" pitchFamily="34" charset="0"/>
              </a:rPr>
              <a:t>// write '6'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1);</a:t>
            </a:r>
          </a:p>
          <a:p>
            <a:r>
              <a:rPr lang="en-US" sz="1600" dirty="0" smtClean="0">
                <a:latin typeface="Segoe UI Light" pitchFamily="34" charset="0"/>
              </a:rPr>
              <a:t> delay(500);</a:t>
            </a:r>
          </a:p>
          <a:p>
            <a:r>
              <a:rPr lang="en-US" sz="1600" dirty="0" smtClean="0">
                <a:latin typeface="Segoe UI Light" pitchFamily="34" charset="0"/>
              </a:rPr>
              <a:t>// write '7'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0);</a:t>
            </a:r>
          </a:p>
          <a:p>
            <a:r>
              <a:rPr lang="en-US" sz="1600" dirty="0" smtClean="0">
                <a:latin typeface="Segoe UI Light" pitchFamily="34" charset="0"/>
              </a:rPr>
              <a:t> delay(500);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57298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1" i="0" u="sng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Lanjutan</a:t>
            </a:r>
            <a:r>
              <a:rPr kumimoji="0" lang="en-US" sz="17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#5&lt;Coding&gt;:</a:t>
            </a:r>
            <a:endParaRPr kumimoji="0" lang="id-ID" sz="1700" b="1" i="0" u="sng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1714488"/>
            <a:ext cx="75724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Segoe UI Light" pitchFamily="34" charset="0"/>
              </a:rPr>
              <a:t> // write '8'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1);</a:t>
            </a:r>
          </a:p>
          <a:p>
            <a:r>
              <a:rPr lang="en-US" sz="1600" dirty="0" smtClean="0">
                <a:latin typeface="Segoe UI Light" pitchFamily="34" charset="0"/>
              </a:rPr>
              <a:t> delay(500);</a:t>
            </a:r>
          </a:p>
          <a:p>
            <a:r>
              <a:rPr lang="en-US" sz="1600" dirty="0" smtClean="0">
                <a:latin typeface="Segoe UI Light" pitchFamily="34" charset="0"/>
              </a:rPr>
              <a:t> // write '9'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(2,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(3,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(4,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(5,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(6, 0);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(7, 1);</a:t>
            </a:r>
          </a:p>
          <a:p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digitalWrite</a:t>
            </a:r>
            <a:r>
              <a:rPr lang="en-US" sz="1600" dirty="0" smtClean="0">
                <a:latin typeface="Segoe UI Light" pitchFamily="34" charset="0"/>
              </a:rPr>
              <a:t>(8, 1);</a:t>
            </a:r>
          </a:p>
          <a:p>
            <a:r>
              <a:rPr lang="en-US" sz="1600" dirty="0" smtClean="0">
                <a:latin typeface="Segoe UI Light" pitchFamily="34" charset="0"/>
              </a:rPr>
              <a:t> delay(2000);</a:t>
            </a:r>
          </a:p>
          <a:p>
            <a:endParaRPr lang="en-US" sz="1600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74779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 IDE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6803" y="1785926"/>
            <a:ext cx="1277853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1831606"/>
            <a:ext cx="6022935" cy="4597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3001126" y="713562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000100" y="357166"/>
            <a:ext cx="235742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)Assembly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194873"/>
            <a:ext cx="4572032" cy="6377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 txBox="1">
            <a:spLocks/>
          </p:cNvSpPr>
          <p:nvPr/>
        </p:nvSpPr>
        <p:spPr>
          <a:xfrm>
            <a:off x="5357818" y="5072074"/>
            <a:ext cx="3071834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Arif Wibisono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400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arif@upgris.ac.id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Verdana" pitchFamily="34" charset="0"/>
                <a:cs typeface="Arial" pitchFamily="34" charset="0"/>
              </a:rPr>
              <a:t>0821.374.28.349</a:t>
            </a:r>
            <a:endParaRPr kumimoji="0" lang="bs-Latn-B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18" name="Picture 17" descr="foto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7058195" y="4995857"/>
            <a:ext cx="1371457" cy="1433539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 rot="5400000">
            <a:off x="3428198" y="1357298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4172546" y="928678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529208" y="928670"/>
            <a:ext cx="3971354" cy="1143000"/>
          </a:xfrm>
        </p:spPr>
        <p:txBody>
          <a:bodyPr>
            <a:normAutofit/>
          </a:bodyPr>
          <a:lstStyle/>
          <a:p>
            <a:pPr algn="l"/>
            <a:r>
              <a:rPr lang="id-ID" sz="3600" dirty="0" smtClean="0">
                <a:solidFill>
                  <a:schemeClr val="tx1"/>
                </a:solidFill>
              </a:rPr>
              <a:t>Akhirul kalam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457200" y="2143117"/>
            <a:ext cx="8229600" cy="2857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3200" dirty="0" smtClean="0">
                <a:solidFill>
                  <a:schemeClr val="tx1"/>
                </a:solidFill>
              </a:rPr>
              <a:t>“Sekian dan Terima Kasih”</a:t>
            </a:r>
          </a:p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xmlns="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si BPTIK 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Presentasi BPTIK 8</Template>
  <TotalTime>546</TotalTime>
  <Words>773</Words>
  <Application>Microsoft Office PowerPoint</Application>
  <PresentationFormat>On-screen Show (4:3)</PresentationFormat>
  <Paragraphs>256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Presentasi BPTIK 8</vt:lpstr>
      <vt:lpstr>SE7EN SEGMENT</vt:lpstr>
      <vt:lpstr>SE7EN SEGMENT</vt:lpstr>
      <vt:lpstr>1)Persiapan Hardware</vt:lpstr>
      <vt:lpstr>1)Persiapan Hardware</vt:lpstr>
      <vt:lpstr>SE7EN SEGMENT</vt:lpstr>
      <vt:lpstr>1)Persiapan Hardware</vt:lpstr>
      <vt:lpstr>2)Programming</vt:lpstr>
      <vt:lpstr>2)Programming</vt:lpstr>
      <vt:lpstr>2)Programming</vt:lpstr>
      <vt:lpstr>2)Programming</vt:lpstr>
      <vt:lpstr>2)Programming</vt:lpstr>
      <vt:lpstr>2)Programming</vt:lpstr>
      <vt:lpstr>2)Programming</vt:lpstr>
      <vt:lpstr>2)Assembly</vt:lpstr>
      <vt:lpstr>Akhirul kalam</vt:lpstr>
    </vt:vector>
  </TitlesOfParts>
  <Company>IKIP PGRI SEMARANG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</dc:title>
  <dc:creator>LAB MATEMATIKA</dc:creator>
  <cp:lastModifiedBy>DELL</cp:lastModifiedBy>
  <cp:revision>107</cp:revision>
  <dcterms:created xsi:type="dcterms:W3CDTF">2014-01-10T06:39:17Z</dcterms:created>
  <dcterms:modified xsi:type="dcterms:W3CDTF">2016-09-26T03:30:31Z</dcterms:modified>
</cp:coreProperties>
</file>