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2" r:id="rId6"/>
    <p:sldId id="260" r:id="rId7"/>
    <p:sldId id="263" r:id="rId8"/>
    <p:sldId id="266" r:id="rId9"/>
    <p:sldId id="264" r:id="rId10"/>
    <p:sldId id="267" r:id="rId11"/>
    <p:sldId id="268" r:id="rId12"/>
    <p:sldId id="271" r:id="rId13"/>
    <p:sldId id="272" r:id="rId14"/>
    <p:sldId id="275" r:id="rId15"/>
    <p:sldId id="273" r:id="rId16"/>
    <p:sldId id="270" r:id="rId17"/>
    <p:sldId id="276" r:id="rId18"/>
    <p:sldId id="274" r:id="rId19"/>
    <p:sldId id="277" r:id="rId20"/>
    <p:sldId id="278" r:id="rId21"/>
    <p:sldId id="279" r:id="rId22"/>
    <p:sldId id="280" r:id="rId23"/>
    <p:sldId id="281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F4C-E26B-4694-A53A-91BBE6417223}" type="datetimeFigureOut">
              <a:rPr lang="en-US" smtClean="0"/>
              <a:t>3/17/2019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D7578-E7AD-4C39-AE26-EA88A6F44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788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F4C-E26B-4694-A53A-91BBE6417223}" type="datetimeFigureOut">
              <a:rPr lang="en-US" smtClean="0"/>
              <a:t>3/17/2019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D7578-E7AD-4C39-AE26-EA88A6F44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185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F4C-E26B-4694-A53A-91BBE6417223}" type="datetimeFigureOut">
              <a:rPr lang="en-US" smtClean="0"/>
              <a:t>3/17/2019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D7578-E7AD-4C39-AE26-EA88A6F44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492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F4C-E26B-4694-A53A-91BBE6417223}" type="datetimeFigureOut">
              <a:rPr lang="en-US" smtClean="0"/>
              <a:t>3/17/2019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D7578-E7AD-4C39-AE26-EA88A6F44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854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F4C-E26B-4694-A53A-91BBE6417223}" type="datetimeFigureOut">
              <a:rPr lang="en-US" smtClean="0"/>
              <a:t>3/17/2019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D7578-E7AD-4C39-AE26-EA88A6F44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588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F4C-E26B-4694-A53A-91BBE6417223}" type="datetimeFigureOut">
              <a:rPr lang="en-US" smtClean="0"/>
              <a:t>3/17/2019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D7578-E7AD-4C39-AE26-EA88A6F44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745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F4C-E26B-4694-A53A-91BBE6417223}" type="datetimeFigureOut">
              <a:rPr lang="en-US" smtClean="0"/>
              <a:t>3/17/2019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D7578-E7AD-4C39-AE26-EA88A6F44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414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F4C-E26B-4694-A53A-91BBE6417223}" type="datetimeFigureOut">
              <a:rPr lang="en-US" smtClean="0"/>
              <a:t>3/17/2019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D7578-E7AD-4C39-AE26-EA88A6F44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558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F4C-E26B-4694-A53A-91BBE6417223}" type="datetimeFigureOut">
              <a:rPr lang="en-US" smtClean="0"/>
              <a:t>3/17/2019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D7578-E7AD-4C39-AE26-EA88A6F44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233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F4C-E26B-4694-A53A-91BBE6417223}" type="datetimeFigureOut">
              <a:rPr lang="en-US" smtClean="0"/>
              <a:t>3/17/2019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D7578-E7AD-4C39-AE26-EA88A6F44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718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A5F4C-E26B-4694-A53A-91BBE6417223}" type="datetimeFigureOut">
              <a:rPr lang="en-US" smtClean="0"/>
              <a:t>3/17/2019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5D7578-E7AD-4C39-AE26-EA88A6F44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169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A5F4C-E26B-4694-A53A-91BBE6417223}" type="datetimeFigureOut">
              <a:rPr lang="en-US" smtClean="0"/>
              <a:t>3/17/2019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D7578-E7AD-4C39-AE26-EA88A6F44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410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Ekosistem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29200" y="3886200"/>
            <a:ext cx="2743200" cy="10668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1800" dirty="0" smtClean="0"/>
              <a:t>by : </a:t>
            </a:r>
            <a:r>
              <a:rPr lang="en-US" sz="1800" dirty="0" err="1" smtClean="0"/>
              <a:t>Fibria</a:t>
            </a:r>
            <a:endParaRPr lang="en-US" sz="1800" dirty="0" smtClean="0"/>
          </a:p>
          <a:p>
            <a:pPr>
              <a:spcBef>
                <a:spcPts val="0"/>
              </a:spcBef>
            </a:pPr>
            <a:r>
              <a:rPr lang="en-US" sz="1800" dirty="0" err="1" smtClean="0"/>
              <a:t>Pendidikan</a:t>
            </a:r>
            <a:r>
              <a:rPr lang="en-US" sz="1800" dirty="0" smtClean="0"/>
              <a:t> </a:t>
            </a:r>
            <a:r>
              <a:rPr lang="en-US" sz="1800" dirty="0" err="1" smtClean="0"/>
              <a:t>Biologi</a:t>
            </a:r>
            <a:r>
              <a:rPr lang="en-US" sz="1800" dirty="0" smtClean="0"/>
              <a:t> </a:t>
            </a:r>
          </a:p>
          <a:p>
            <a:pPr>
              <a:spcBef>
                <a:spcPts val="0"/>
              </a:spcBef>
            </a:pPr>
            <a:r>
              <a:rPr lang="en-US" sz="1800" dirty="0" err="1" smtClean="0"/>
              <a:t>Universitas</a:t>
            </a:r>
            <a:r>
              <a:rPr lang="en-US" sz="1800" dirty="0" smtClean="0"/>
              <a:t> PGRI Semarang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671084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91000" cy="114300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dirty="0" err="1" smtClean="0"/>
              <a:t>Ekosistem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Ekosistem</a:t>
            </a:r>
            <a:r>
              <a:rPr lang="en-US" sz="2400" dirty="0" smtClean="0"/>
              <a:t> </a:t>
            </a:r>
            <a:r>
              <a:rPr lang="en-US" sz="2400" dirty="0" err="1" smtClean="0">
                <a:sym typeface="Wingdings" pitchFamily="2" charset="2"/>
              </a:rPr>
              <a:t>merupakan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hubungan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timbal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balik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antara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makhluk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hidup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lingkungannya</a:t>
            </a:r>
            <a:endParaRPr lang="en-US" sz="2400" dirty="0" smtClean="0">
              <a:sym typeface="Wingdings" pitchFamily="2" charset="2"/>
            </a:endParaRPr>
          </a:p>
          <a:p>
            <a:pPr marL="0" indent="0">
              <a:buNone/>
            </a:pPr>
            <a:endParaRPr lang="en-US" sz="2400" dirty="0" smtClean="0">
              <a:sym typeface="Wingdings" pitchFamily="2" charset="2"/>
            </a:endParaRPr>
          </a:p>
        </p:txBody>
      </p:sp>
      <p:sp>
        <p:nvSpPr>
          <p:cNvPr id="4" name="Oval Callout 3"/>
          <p:cNvSpPr/>
          <p:nvPr/>
        </p:nvSpPr>
        <p:spPr>
          <a:xfrm>
            <a:off x="2074524" y="2667000"/>
            <a:ext cx="4495800" cy="2362200"/>
          </a:xfrm>
          <a:prstGeom prst="wedgeEllipse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Bagaimana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bisa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terbentuk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suatu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ekosistem</a:t>
            </a:r>
            <a:r>
              <a:rPr lang="en-US" sz="2400" b="1" dirty="0" smtClean="0"/>
              <a:t> ??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340542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 descr="Green marble"/>
          <p:cNvSpPr>
            <a:spLocks noChangeArrowheads="1"/>
          </p:cNvSpPr>
          <p:nvPr/>
        </p:nvSpPr>
        <p:spPr bwMode="auto">
          <a:xfrm>
            <a:off x="2268538" y="4581525"/>
            <a:ext cx="6615112" cy="722313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11113" cap="rnd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id-ID">
              <a:solidFill>
                <a:schemeClr val="bg1"/>
              </a:solidFill>
            </a:endParaRPr>
          </a:p>
        </p:txBody>
      </p:sp>
      <p:sp>
        <p:nvSpPr>
          <p:cNvPr id="142339" name="Rectangle 3"/>
          <p:cNvSpPr>
            <a:spLocks noChangeArrowheads="1"/>
          </p:cNvSpPr>
          <p:nvPr/>
        </p:nvSpPr>
        <p:spPr bwMode="auto">
          <a:xfrm>
            <a:off x="952500" y="1698625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0" name="Rectangle 4"/>
          <p:cNvSpPr>
            <a:spLocks noChangeArrowheads="1"/>
          </p:cNvSpPr>
          <p:nvPr/>
        </p:nvSpPr>
        <p:spPr bwMode="auto">
          <a:xfrm>
            <a:off x="2509838" y="1830388"/>
            <a:ext cx="3587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gene</a:t>
            </a:r>
            <a:endParaRPr lang="en-US"/>
          </a:p>
        </p:txBody>
      </p:sp>
      <p:sp>
        <p:nvSpPr>
          <p:cNvPr id="142341" name="Rectangle 5"/>
          <p:cNvSpPr>
            <a:spLocks noChangeArrowheads="1"/>
          </p:cNvSpPr>
          <p:nvPr/>
        </p:nvSpPr>
        <p:spPr bwMode="auto">
          <a:xfrm>
            <a:off x="2824163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2" name="Rectangle 6"/>
          <p:cNvSpPr>
            <a:spLocks noChangeArrowheads="1"/>
          </p:cNvSpPr>
          <p:nvPr/>
        </p:nvSpPr>
        <p:spPr bwMode="auto">
          <a:xfrm>
            <a:off x="3068638" y="1830388"/>
            <a:ext cx="21113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sel</a:t>
            </a:r>
            <a:endParaRPr lang="en-US"/>
          </a:p>
        </p:txBody>
      </p:sp>
      <p:sp>
        <p:nvSpPr>
          <p:cNvPr id="142343" name="Rectangle 7"/>
          <p:cNvSpPr>
            <a:spLocks noChangeArrowheads="1"/>
          </p:cNvSpPr>
          <p:nvPr/>
        </p:nvSpPr>
        <p:spPr bwMode="auto">
          <a:xfrm>
            <a:off x="3254375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4" name="Rectangle 8"/>
          <p:cNvSpPr>
            <a:spLocks noChangeArrowheads="1"/>
          </p:cNvSpPr>
          <p:nvPr/>
        </p:nvSpPr>
        <p:spPr bwMode="auto">
          <a:xfrm>
            <a:off x="3457575" y="1830388"/>
            <a:ext cx="6223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jaringan</a:t>
            </a:r>
            <a:endParaRPr lang="en-US"/>
          </a:p>
        </p:txBody>
      </p:sp>
      <p:sp>
        <p:nvSpPr>
          <p:cNvPr id="142345" name="Rectangle 9"/>
          <p:cNvSpPr>
            <a:spLocks noChangeArrowheads="1"/>
          </p:cNvSpPr>
          <p:nvPr/>
        </p:nvSpPr>
        <p:spPr bwMode="auto">
          <a:xfrm>
            <a:off x="4005263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6" name="Rectangle 10"/>
          <p:cNvSpPr>
            <a:spLocks noChangeArrowheads="1"/>
          </p:cNvSpPr>
          <p:nvPr/>
        </p:nvSpPr>
        <p:spPr bwMode="auto">
          <a:xfrm>
            <a:off x="4252913" y="1830388"/>
            <a:ext cx="4333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organ</a:t>
            </a:r>
            <a:endParaRPr lang="en-US"/>
          </a:p>
        </p:txBody>
      </p:sp>
      <p:sp>
        <p:nvSpPr>
          <p:cNvPr id="142347" name="Rectangle 11"/>
          <p:cNvSpPr>
            <a:spLocks noChangeArrowheads="1"/>
          </p:cNvSpPr>
          <p:nvPr/>
        </p:nvSpPr>
        <p:spPr bwMode="auto">
          <a:xfrm>
            <a:off x="4632325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48" name="Rectangle 12"/>
          <p:cNvSpPr>
            <a:spLocks noChangeArrowheads="1"/>
          </p:cNvSpPr>
          <p:nvPr/>
        </p:nvSpPr>
        <p:spPr bwMode="auto">
          <a:xfrm>
            <a:off x="4894263" y="1830388"/>
            <a:ext cx="433387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organ</a:t>
            </a:r>
            <a:endParaRPr lang="en-US"/>
          </a:p>
        </p:txBody>
      </p:sp>
      <p:sp>
        <p:nvSpPr>
          <p:cNvPr id="142349" name="Rectangle 13"/>
          <p:cNvSpPr>
            <a:spLocks noChangeArrowheads="1"/>
          </p:cNvSpPr>
          <p:nvPr/>
        </p:nvSpPr>
        <p:spPr bwMode="auto">
          <a:xfrm>
            <a:off x="5273675" y="1830388"/>
            <a:ext cx="3587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isme</a:t>
            </a:r>
            <a:endParaRPr lang="en-US"/>
          </a:p>
        </p:txBody>
      </p:sp>
      <p:sp>
        <p:nvSpPr>
          <p:cNvPr id="142350" name="Rectangle 14"/>
          <p:cNvSpPr>
            <a:spLocks noChangeArrowheads="1"/>
          </p:cNvSpPr>
          <p:nvPr/>
        </p:nvSpPr>
        <p:spPr bwMode="auto">
          <a:xfrm>
            <a:off x="5589588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51" name="Rectangle 15"/>
          <p:cNvSpPr>
            <a:spLocks noChangeArrowheads="1"/>
          </p:cNvSpPr>
          <p:nvPr/>
        </p:nvSpPr>
        <p:spPr bwMode="auto">
          <a:xfrm>
            <a:off x="5870575" y="1830388"/>
            <a:ext cx="644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populasi</a:t>
            </a:r>
            <a:endParaRPr lang="en-US"/>
          </a:p>
        </p:txBody>
      </p:sp>
      <p:sp>
        <p:nvSpPr>
          <p:cNvPr id="142352" name="Rectangle 16"/>
          <p:cNvSpPr>
            <a:spLocks noChangeArrowheads="1"/>
          </p:cNvSpPr>
          <p:nvPr/>
        </p:nvSpPr>
        <p:spPr bwMode="auto">
          <a:xfrm>
            <a:off x="6438900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53" name="Rectangle 17"/>
          <p:cNvSpPr>
            <a:spLocks noChangeArrowheads="1"/>
          </p:cNvSpPr>
          <p:nvPr/>
        </p:nvSpPr>
        <p:spPr bwMode="auto">
          <a:xfrm>
            <a:off x="6734175" y="1830388"/>
            <a:ext cx="7921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komunitas</a:t>
            </a:r>
            <a:endParaRPr lang="en-US"/>
          </a:p>
        </p:txBody>
      </p:sp>
      <p:sp>
        <p:nvSpPr>
          <p:cNvPr id="142354" name="Rectangle 18"/>
          <p:cNvSpPr>
            <a:spLocks noChangeArrowheads="1"/>
          </p:cNvSpPr>
          <p:nvPr/>
        </p:nvSpPr>
        <p:spPr bwMode="auto">
          <a:xfrm>
            <a:off x="7432675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389188" y="2522538"/>
            <a:ext cx="6359525" cy="1682750"/>
            <a:chOff x="904" y="3096"/>
            <a:chExt cx="3320" cy="1060"/>
          </a:xfrm>
        </p:grpSpPr>
        <p:sp>
          <p:nvSpPr>
            <p:cNvPr id="14419" name="Freeform 20"/>
            <p:cNvSpPr>
              <a:spLocks/>
            </p:cNvSpPr>
            <p:nvPr/>
          </p:nvSpPr>
          <p:spPr bwMode="auto">
            <a:xfrm>
              <a:off x="904" y="3096"/>
              <a:ext cx="3320" cy="1060"/>
            </a:xfrm>
            <a:custGeom>
              <a:avLst/>
              <a:gdLst>
                <a:gd name="T0" fmla="*/ 0 w 25200"/>
                <a:gd name="T1" fmla="*/ 0 h 6992"/>
                <a:gd name="T2" fmla="*/ 0 w 25200"/>
                <a:gd name="T3" fmla="*/ 0 h 6992"/>
                <a:gd name="T4" fmla="*/ 0 w 25200"/>
                <a:gd name="T5" fmla="*/ 0 h 6992"/>
                <a:gd name="T6" fmla="*/ 0 w 25200"/>
                <a:gd name="T7" fmla="*/ 0 h 6992"/>
                <a:gd name="T8" fmla="*/ 0 w 25200"/>
                <a:gd name="T9" fmla="*/ 0 h 69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200"/>
                <a:gd name="T16" fmla="*/ 0 h 6992"/>
                <a:gd name="T17" fmla="*/ 25200 w 25200"/>
                <a:gd name="T18" fmla="*/ 6992 h 69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200" h="6992">
                  <a:moveTo>
                    <a:pt x="25200" y="1942"/>
                  </a:moveTo>
                  <a:cubicBezTo>
                    <a:pt x="16800" y="3884"/>
                    <a:pt x="8400" y="0"/>
                    <a:pt x="0" y="1942"/>
                  </a:cubicBezTo>
                  <a:lnTo>
                    <a:pt x="0" y="5050"/>
                  </a:lnTo>
                  <a:cubicBezTo>
                    <a:pt x="8400" y="3108"/>
                    <a:pt x="16800" y="6992"/>
                    <a:pt x="25200" y="5050"/>
                  </a:cubicBezTo>
                  <a:lnTo>
                    <a:pt x="25200" y="1942"/>
                  </a:lnTo>
                  <a:close/>
                </a:path>
              </a:pathLst>
            </a:custGeom>
            <a:gradFill rotWithShape="1">
              <a:gsLst>
                <a:gs pos="0">
                  <a:srgbClr val="996600"/>
                </a:gs>
                <a:gs pos="100000">
                  <a:srgbClr val="CC9900"/>
                </a:gs>
              </a:gsLst>
              <a:lin ang="5400000" scaled="1"/>
            </a:gra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420" name="Freeform 21"/>
            <p:cNvSpPr>
              <a:spLocks/>
            </p:cNvSpPr>
            <p:nvPr/>
          </p:nvSpPr>
          <p:spPr bwMode="auto">
            <a:xfrm>
              <a:off x="904" y="3096"/>
              <a:ext cx="3320" cy="1060"/>
            </a:xfrm>
            <a:custGeom>
              <a:avLst/>
              <a:gdLst>
                <a:gd name="T0" fmla="*/ 0 w 25200"/>
                <a:gd name="T1" fmla="*/ 0 h 6992"/>
                <a:gd name="T2" fmla="*/ 0 w 25200"/>
                <a:gd name="T3" fmla="*/ 0 h 6992"/>
                <a:gd name="T4" fmla="*/ 0 w 25200"/>
                <a:gd name="T5" fmla="*/ 0 h 6992"/>
                <a:gd name="T6" fmla="*/ 0 w 25200"/>
                <a:gd name="T7" fmla="*/ 0 h 6992"/>
                <a:gd name="T8" fmla="*/ 0 w 25200"/>
                <a:gd name="T9" fmla="*/ 0 h 69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5200"/>
                <a:gd name="T16" fmla="*/ 0 h 6992"/>
                <a:gd name="T17" fmla="*/ 25200 w 25200"/>
                <a:gd name="T18" fmla="*/ 6992 h 699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5200" h="6992">
                  <a:moveTo>
                    <a:pt x="25200" y="1942"/>
                  </a:moveTo>
                  <a:cubicBezTo>
                    <a:pt x="16800" y="3884"/>
                    <a:pt x="8400" y="0"/>
                    <a:pt x="0" y="1942"/>
                  </a:cubicBezTo>
                  <a:lnTo>
                    <a:pt x="0" y="5050"/>
                  </a:lnTo>
                  <a:cubicBezTo>
                    <a:pt x="8400" y="3108"/>
                    <a:pt x="16800" y="6992"/>
                    <a:pt x="25200" y="5050"/>
                  </a:cubicBezTo>
                  <a:lnTo>
                    <a:pt x="25200" y="1942"/>
                  </a:lnTo>
                  <a:close/>
                </a:path>
              </a:pathLst>
            </a:custGeom>
            <a:gradFill rotWithShape="1">
              <a:gsLst>
                <a:gs pos="0">
                  <a:srgbClr val="996600"/>
                </a:gs>
                <a:gs pos="100000">
                  <a:srgbClr val="CC9900"/>
                </a:gs>
              </a:gsLst>
              <a:lin ang="5400000" scaled="1"/>
            </a:gradFill>
            <a:ln w="11113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358" name="Rectangle 22"/>
          <p:cNvSpPr>
            <a:spLocks noChangeArrowheads="1"/>
          </p:cNvSpPr>
          <p:nvPr/>
        </p:nvSpPr>
        <p:spPr bwMode="auto">
          <a:xfrm>
            <a:off x="2947988" y="3160713"/>
            <a:ext cx="9017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ENERGI</a:t>
            </a:r>
            <a:endParaRPr lang="en-US" b="1"/>
          </a:p>
        </p:txBody>
      </p:sp>
      <p:sp>
        <p:nvSpPr>
          <p:cNvPr id="142359" name="Rectangle 23"/>
          <p:cNvSpPr>
            <a:spLocks noChangeArrowheads="1"/>
          </p:cNvSpPr>
          <p:nvPr/>
        </p:nvSpPr>
        <p:spPr bwMode="auto">
          <a:xfrm>
            <a:off x="4167188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0" name="Rectangle 24"/>
          <p:cNvSpPr>
            <a:spLocks noChangeArrowheads="1"/>
          </p:cNvSpPr>
          <p:nvPr/>
        </p:nvSpPr>
        <p:spPr bwMode="auto">
          <a:xfrm>
            <a:off x="4668838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1" name="Rectangle 25"/>
          <p:cNvSpPr>
            <a:spLocks noChangeArrowheads="1"/>
          </p:cNvSpPr>
          <p:nvPr/>
        </p:nvSpPr>
        <p:spPr bwMode="auto">
          <a:xfrm>
            <a:off x="5170488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2" name="Rectangle 26"/>
          <p:cNvSpPr>
            <a:spLocks noChangeArrowheads="1"/>
          </p:cNvSpPr>
          <p:nvPr/>
        </p:nvSpPr>
        <p:spPr bwMode="auto">
          <a:xfrm>
            <a:off x="5672138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3" name="Rectangle 27"/>
          <p:cNvSpPr>
            <a:spLocks noChangeArrowheads="1"/>
          </p:cNvSpPr>
          <p:nvPr/>
        </p:nvSpPr>
        <p:spPr bwMode="auto">
          <a:xfrm>
            <a:off x="6175375" y="321786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64" name="Rectangle 28"/>
          <p:cNvSpPr>
            <a:spLocks noChangeArrowheads="1"/>
          </p:cNvSpPr>
          <p:nvPr/>
        </p:nvSpPr>
        <p:spPr bwMode="auto">
          <a:xfrm>
            <a:off x="6732588" y="3284538"/>
            <a:ext cx="939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MATERI</a:t>
            </a:r>
            <a:endParaRPr lang="en-US" b="1"/>
          </a:p>
        </p:txBody>
      </p:sp>
      <p:sp>
        <p:nvSpPr>
          <p:cNvPr id="142365" name="Rectangle 29"/>
          <p:cNvSpPr>
            <a:spLocks noChangeArrowheads="1"/>
          </p:cNvSpPr>
          <p:nvPr/>
        </p:nvSpPr>
        <p:spPr bwMode="auto">
          <a:xfrm>
            <a:off x="7100888" y="316071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grpSp>
        <p:nvGrpSpPr>
          <p:cNvPr id="3" name="Group 30"/>
          <p:cNvGrpSpPr>
            <a:grpSpLocks/>
          </p:cNvGrpSpPr>
          <p:nvPr/>
        </p:nvGrpSpPr>
        <p:grpSpPr bwMode="auto">
          <a:xfrm>
            <a:off x="2339975" y="1700213"/>
            <a:ext cx="6359525" cy="866775"/>
            <a:chOff x="904" y="2579"/>
            <a:chExt cx="3320" cy="546"/>
          </a:xfrm>
        </p:grpSpPr>
        <p:sp>
          <p:nvSpPr>
            <p:cNvPr id="14417" name="Freeform 31"/>
            <p:cNvSpPr>
              <a:spLocks/>
            </p:cNvSpPr>
            <p:nvPr/>
          </p:nvSpPr>
          <p:spPr bwMode="auto">
            <a:xfrm>
              <a:off x="904" y="2579"/>
              <a:ext cx="3320" cy="546"/>
            </a:xfrm>
            <a:custGeom>
              <a:avLst/>
              <a:gdLst>
                <a:gd name="T0" fmla="*/ 0 w 3320"/>
                <a:gd name="T1" fmla="*/ 0 h 546"/>
                <a:gd name="T2" fmla="*/ 3320 w 3320"/>
                <a:gd name="T3" fmla="*/ 0 h 546"/>
                <a:gd name="T4" fmla="*/ 3320 w 3320"/>
                <a:gd name="T5" fmla="*/ 364 h 546"/>
                <a:gd name="T6" fmla="*/ 2075 w 3320"/>
                <a:gd name="T7" fmla="*/ 364 h 546"/>
                <a:gd name="T8" fmla="*/ 2075 w 3320"/>
                <a:gd name="T9" fmla="*/ 455 h 546"/>
                <a:gd name="T10" fmla="*/ 2490 w 3320"/>
                <a:gd name="T11" fmla="*/ 455 h 546"/>
                <a:gd name="T12" fmla="*/ 1660 w 3320"/>
                <a:gd name="T13" fmla="*/ 546 h 546"/>
                <a:gd name="T14" fmla="*/ 830 w 3320"/>
                <a:gd name="T15" fmla="*/ 455 h 546"/>
                <a:gd name="T16" fmla="*/ 1245 w 3320"/>
                <a:gd name="T17" fmla="*/ 455 h 546"/>
                <a:gd name="T18" fmla="*/ 1245 w 3320"/>
                <a:gd name="T19" fmla="*/ 364 h 546"/>
                <a:gd name="T20" fmla="*/ 0 w 3320"/>
                <a:gd name="T21" fmla="*/ 364 h 546"/>
                <a:gd name="T22" fmla="*/ 0 w 3320"/>
                <a:gd name="T23" fmla="*/ 0 h 5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320"/>
                <a:gd name="T37" fmla="*/ 0 h 546"/>
                <a:gd name="T38" fmla="*/ 3320 w 3320"/>
                <a:gd name="T39" fmla="*/ 546 h 5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320" h="546">
                  <a:moveTo>
                    <a:pt x="0" y="0"/>
                  </a:moveTo>
                  <a:lnTo>
                    <a:pt x="3320" y="0"/>
                  </a:lnTo>
                  <a:lnTo>
                    <a:pt x="3320" y="364"/>
                  </a:lnTo>
                  <a:lnTo>
                    <a:pt x="2075" y="364"/>
                  </a:lnTo>
                  <a:lnTo>
                    <a:pt x="2075" y="455"/>
                  </a:lnTo>
                  <a:lnTo>
                    <a:pt x="2490" y="455"/>
                  </a:lnTo>
                  <a:lnTo>
                    <a:pt x="1660" y="546"/>
                  </a:lnTo>
                  <a:lnTo>
                    <a:pt x="830" y="455"/>
                  </a:lnTo>
                  <a:lnTo>
                    <a:pt x="1245" y="455"/>
                  </a:lnTo>
                  <a:lnTo>
                    <a:pt x="1245" y="364"/>
                  </a:lnTo>
                  <a:lnTo>
                    <a:pt x="0" y="36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33CC33"/>
                </a:gs>
                <a:gs pos="100000">
                  <a:srgbClr val="FFFF99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8" name="Freeform 32"/>
            <p:cNvSpPr>
              <a:spLocks/>
            </p:cNvSpPr>
            <p:nvPr/>
          </p:nvSpPr>
          <p:spPr bwMode="auto">
            <a:xfrm>
              <a:off x="904" y="2579"/>
              <a:ext cx="3320" cy="546"/>
            </a:xfrm>
            <a:custGeom>
              <a:avLst/>
              <a:gdLst>
                <a:gd name="T0" fmla="*/ 0 w 3320"/>
                <a:gd name="T1" fmla="*/ 0 h 546"/>
                <a:gd name="T2" fmla="*/ 3320 w 3320"/>
                <a:gd name="T3" fmla="*/ 0 h 546"/>
                <a:gd name="T4" fmla="*/ 3320 w 3320"/>
                <a:gd name="T5" fmla="*/ 364 h 546"/>
                <a:gd name="T6" fmla="*/ 2075 w 3320"/>
                <a:gd name="T7" fmla="*/ 364 h 546"/>
                <a:gd name="T8" fmla="*/ 2075 w 3320"/>
                <a:gd name="T9" fmla="*/ 455 h 546"/>
                <a:gd name="T10" fmla="*/ 2490 w 3320"/>
                <a:gd name="T11" fmla="*/ 455 h 546"/>
                <a:gd name="T12" fmla="*/ 1660 w 3320"/>
                <a:gd name="T13" fmla="*/ 546 h 546"/>
                <a:gd name="T14" fmla="*/ 830 w 3320"/>
                <a:gd name="T15" fmla="*/ 455 h 546"/>
                <a:gd name="T16" fmla="*/ 1245 w 3320"/>
                <a:gd name="T17" fmla="*/ 455 h 546"/>
                <a:gd name="T18" fmla="*/ 1245 w 3320"/>
                <a:gd name="T19" fmla="*/ 364 h 546"/>
                <a:gd name="T20" fmla="*/ 0 w 3320"/>
                <a:gd name="T21" fmla="*/ 364 h 546"/>
                <a:gd name="T22" fmla="*/ 0 w 3320"/>
                <a:gd name="T23" fmla="*/ 0 h 5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320"/>
                <a:gd name="T37" fmla="*/ 0 h 546"/>
                <a:gd name="T38" fmla="*/ 3320 w 3320"/>
                <a:gd name="T39" fmla="*/ 546 h 5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320" h="546">
                  <a:moveTo>
                    <a:pt x="0" y="0"/>
                  </a:moveTo>
                  <a:lnTo>
                    <a:pt x="3320" y="0"/>
                  </a:lnTo>
                  <a:lnTo>
                    <a:pt x="3320" y="364"/>
                  </a:lnTo>
                  <a:lnTo>
                    <a:pt x="2075" y="364"/>
                  </a:lnTo>
                  <a:lnTo>
                    <a:pt x="2075" y="455"/>
                  </a:lnTo>
                  <a:lnTo>
                    <a:pt x="2490" y="455"/>
                  </a:lnTo>
                  <a:lnTo>
                    <a:pt x="1660" y="546"/>
                  </a:lnTo>
                  <a:lnTo>
                    <a:pt x="830" y="455"/>
                  </a:lnTo>
                  <a:lnTo>
                    <a:pt x="1245" y="455"/>
                  </a:lnTo>
                  <a:lnTo>
                    <a:pt x="1245" y="364"/>
                  </a:lnTo>
                  <a:lnTo>
                    <a:pt x="0" y="36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33CC33"/>
                </a:gs>
                <a:gs pos="100000">
                  <a:srgbClr val="FFFF99"/>
                </a:gs>
              </a:gsLst>
              <a:lin ang="5400000" scaled="1"/>
            </a:gradFill>
            <a:ln w="11113" cap="rnd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369" name="Rectangle 33"/>
          <p:cNvSpPr>
            <a:spLocks noChangeArrowheads="1"/>
          </p:cNvSpPr>
          <p:nvPr/>
        </p:nvSpPr>
        <p:spPr bwMode="auto">
          <a:xfrm>
            <a:off x="2506663" y="1843088"/>
            <a:ext cx="444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gene</a:t>
            </a:r>
            <a:endParaRPr lang="en-US"/>
          </a:p>
        </p:txBody>
      </p:sp>
      <p:sp>
        <p:nvSpPr>
          <p:cNvPr id="142370" name="Rectangle 34"/>
          <p:cNvSpPr>
            <a:spLocks noChangeArrowheads="1"/>
          </p:cNvSpPr>
          <p:nvPr/>
        </p:nvSpPr>
        <p:spPr bwMode="auto">
          <a:xfrm>
            <a:off x="2833688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1" name="Rectangle 35"/>
          <p:cNvSpPr>
            <a:spLocks noChangeArrowheads="1"/>
          </p:cNvSpPr>
          <p:nvPr/>
        </p:nvSpPr>
        <p:spPr bwMode="auto">
          <a:xfrm>
            <a:off x="3068638" y="1830388"/>
            <a:ext cx="25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sel</a:t>
            </a:r>
            <a:endParaRPr lang="en-US"/>
          </a:p>
        </p:txBody>
      </p:sp>
      <p:sp>
        <p:nvSpPr>
          <p:cNvPr id="142372" name="Rectangle 36"/>
          <p:cNvSpPr>
            <a:spLocks noChangeArrowheads="1"/>
          </p:cNvSpPr>
          <p:nvPr/>
        </p:nvSpPr>
        <p:spPr bwMode="auto">
          <a:xfrm>
            <a:off x="3254375" y="1830388"/>
            <a:ext cx="571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3" name="Rectangle 37"/>
          <p:cNvSpPr>
            <a:spLocks noChangeArrowheads="1"/>
          </p:cNvSpPr>
          <p:nvPr/>
        </p:nvSpPr>
        <p:spPr bwMode="auto">
          <a:xfrm>
            <a:off x="3613150" y="1830388"/>
            <a:ext cx="838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jaringan</a:t>
            </a:r>
            <a:endParaRPr lang="en-US"/>
          </a:p>
        </p:txBody>
      </p:sp>
      <p:sp>
        <p:nvSpPr>
          <p:cNvPr id="142374" name="Rectangle 38"/>
          <p:cNvSpPr>
            <a:spLocks noChangeArrowheads="1"/>
          </p:cNvSpPr>
          <p:nvPr/>
        </p:nvSpPr>
        <p:spPr bwMode="auto">
          <a:xfrm>
            <a:off x="4071938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5" name="Rectangle 39"/>
          <p:cNvSpPr>
            <a:spLocks noChangeArrowheads="1"/>
          </p:cNvSpPr>
          <p:nvPr/>
        </p:nvSpPr>
        <p:spPr bwMode="auto">
          <a:xfrm>
            <a:off x="4594225" y="1830388"/>
            <a:ext cx="571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organ</a:t>
            </a:r>
            <a:endParaRPr lang="en-US"/>
          </a:p>
        </p:txBody>
      </p:sp>
      <p:sp>
        <p:nvSpPr>
          <p:cNvPr id="142376" name="Rectangle 40"/>
          <p:cNvSpPr>
            <a:spLocks noChangeArrowheads="1"/>
          </p:cNvSpPr>
          <p:nvPr/>
        </p:nvSpPr>
        <p:spPr bwMode="auto">
          <a:xfrm>
            <a:off x="4672013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7" name="Rectangle 41"/>
          <p:cNvSpPr>
            <a:spLocks noChangeArrowheads="1"/>
          </p:cNvSpPr>
          <p:nvPr/>
        </p:nvSpPr>
        <p:spPr bwMode="auto">
          <a:xfrm>
            <a:off x="5326063" y="1830388"/>
            <a:ext cx="106838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organisme</a:t>
            </a:r>
            <a:endParaRPr lang="en-US"/>
          </a:p>
        </p:txBody>
      </p:sp>
      <p:sp>
        <p:nvSpPr>
          <p:cNvPr id="142378" name="Rectangle 42"/>
          <p:cNvSpPr>
            <a:spLocks noChangeArrowheads="1"/>
          </p:cNvSpPr>
          <p:nvPr/>
        </p:nvSpPr>
        <p:spPr bwMode="auto">
          <a:xfrm>
            <a:off x="5635625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79" name="Rectangle 43"/>
          <p:cNvSpPr>
            <a:spLocks noChangeArrowheads="1"/>
          </p:cNvSpPr>
          <p:nvPr/>
        </p:nvSpPr>
        <p:spPr bwMode="auto">
          <a:xfrm>
            <a:off x="6577013" y="1830388"/>
            <a:ext cx="8255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populasi</a:t>
            </a:r>
            <a:endParaRPr lang="en-US"/>
          </a:p>
        </p:txBody>
      </p:sp>
      <p:sp>
        <p:nvSpPr>
          <p:cNvPr id="142380" name="Rectangle 44"/>
          <p:cNvSpPr>
            <a:spLocks noChangeArrowheads="1"/>
          </p:cNvSpPr>
          <p:nvPr/>
        </p:nvSpPr>
        <p:spPr bwMode="auto">
          <a:xfrm>
            <a:off x="6477000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1" name="Rectangle 45"/>
          <p:cNvSpPr>
            <a:spLocks noChangeArrowheads="1"/>
          </p:cNvSpPr>
          <p:nvPr/>
        </p:nvSpPr>
        <p:spPr bwMode="auto">
          <a:xfrm>
            <a:off x="7597775" y="1830388"/>
            <a:ext cx="10287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komunitas</a:t>
            </a:r>
            <a:endParaRPr lang="en-US"/>
          </a:p>
        </p:txBody>
      </p:sp>
      <p:sp>
        <p:nvSpPr>
          <p:cNvPr id="142382" name="Rectangle 46"/>
          <p:cNvSpPr>
            <a:spLocks noChangeArrowheads="1"/>
          </p:cNvSpPr>
          <p:nvPr/>
        </p:nvSpPr>
        <p:spPr bwMode="auto">
          <a:xfrm>
            <a:off x="7486650" y="18303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3" name="Rectangle 47"/>
          <p:cNvSpPr>
            <a:spLocks noChangeArrowheads="1"/>
          </p:cNvSpPr>
          <p:nvPr/>
        </p:nvSpPr>
        <p:spPr bwMode="auto">
          <a:xfrm>
            <a:off x="5564188" y="4616450"/>
            <a:ext cx="11239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organisme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84" name="Rectangle 48"/>
          <p:cNvSpPr>
            <a:spLocks noChangeArrowheads="1"/>
          </p:cNvSpPr>
          <p:nvPr/>
        </p:nvSpPr>
        <p:spPr bwMode="auto">
          <a:xfrm>
            <a:off x="2898775" y="468471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5" name="Rectangle 49"/>
          <p:cNvSpPr>
            <a:spLocks noChangeArrowheads="1"/>
          </p:cNvSpPr>
          <p:nvPr/>
        </p:nvSpPr>
        <p:spPr bwMode="auto">
          <a:xfrm>
            <a:off x="2298700" y="4597400"/>
            <a:ext cx="7048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gene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86" name="Rectangle 50"/>
          <p:cNvSpPr>
            <a:spLocks noChangeArrowheads="1"/>
          </p:cNvSpPr>
          <p:nvPr/>
        </p:nvSpPr>
        <p:spPr bwMode="auto">
          <a:xfrm>
            <a:off x="2824163" y="4911725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7" name="Rectangle 51"/>
          <p:cNvSpPr>
            <a:spLocks noChangeArrowheads="1"/>
          </p:cNvSpPr>
          <p:nvPr/>
        </p:nvSpPr>
        <p:spPr bwMode="auto">
          <a:xfrm>
            <a:off x="3468688" y="47005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8" name="Rectangle 52"/>
          <p:cNvSpPr>
            <a:spLocks noChangeArrowheads="1"/>
          </p:cNvSpPr>
          <p:nvPr/>
        </p:nvSpPr>
        <p:spPr bwMode="auto">
          <a:xfrm>
            <a:off x="4076700" y="47005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89" name="Rectangle 53"/>
          <p:cNvSpPr>
            <a:spLocks noChangeArrowheads="1"/>
          </p:cNvSpPr>
          <p:nvPr/>
        </p:nvSpPr>
        <p:spPr bwMode="auto">
          <a:xfrm>
            <a:off x="3803650" y="4595813"/>
            <a:ext cx="8382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jaringan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90" name="Rectangle 54"/>
          <p:cNvSpPr>
            <a:spLocks noChangeArrowheads="1"/>
          </p:cNvSpPr>
          <p:nvPr/>
        </p:nvSpPr>
        <p:spPr bwMode="auto">
          <a:xfrm>
            <a:off x="4146550" y="49291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1" name="Rectangle 55"/>
          <p:cNvSpPr>
            <a:spLocks noChangeArrowheads="1"/>
          </p:cNvSpPr>
          <p:nvPr/>
        </p:nvSpPr>
        <p:spPr bwMode="auto">
          <a:xfrm>
            <a:off x="4724400" y="470058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2" name="Rectangle 56"/>
          <p:cNvSpPr>
            <a:spLocks noChangeArrowheads="1"/>
          </p:cNvSpPr>
          <p:nvPr/>
        </p:nvSpPr>
        <p:spPr bwMode="auto">
          <a:xfrm>
            <a:off x="4821238" y="4610100"/>
            <a:ext cx="7048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organ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93" name="Rectangle 57"/>
          <p:cNvSpPr>
            <a:spLocks noChangeArrowheads="1"/>
          </p:cNvSpPr>
          <p:nvPr/>
        </p:nvSpPr>
        <p:spPr bwMode="auto">
          <a:xfrm>
            <a:off x="6811963" y="4613275"/>
            <a:ext cx="8255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populasi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94" name="Rectangle 58"/>
          <p:cNvSpPr>
            <a:spLocks noChangeArrowheads="1"/>
          </p:cNvSpPr>
          <p:nvPr/>
        </p:nvSpPr>
        <p:spPr bwMode="auto">
          <a:xfrm>
            <a:off x="6604000" y="4911725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5" name="Rectangle 59"/>
          <p:cNvSpPr>
            <a:spLocks noChangeArrowheads="1"/>
          </p:cNvSpPr>
          <p:nvPr/>
        </p:nvSpPr>
        <p:spPr bwMode="auto">
          <a:xfrm>
            <a:off x="7775575" y="4610100"/>
            <a:ext cx="10287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 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komunitas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42396" name="Rectangle 60"/>
          <p:cNvSpPr>
            <a:spLocks noChangeArrowheads="1"/>
          </p:cNvSpPr>
          <p:nvPr/>
        </p:nvSpPr>
        <p:spPr bwMode="auto">
          <a:xfrm>
            <a:off x="7561263" y="4810125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7" name="Rectangle 61"/>
          <p:cNvSpPr>
            <a:spLocks noChangeArrowheads="1"/>
          </p:cNvSpPr>
          <p:nvPr/>
        </p:nvSpPr>
        <p:spPr bwMode="auto">
          <a:xfrm>
            <a:off x="7588250" y="5037138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398" name="Rectangle 62"/>
          <p:cNvSpPr>
            <a:spLocks noChangeArrowheads="1"/>
          </p:cNvSpPr>
          <p:nvPr/>
        </p:nvSpPr>
        <p:spPr bwMode="auto">
          <a:xfrm>
            <a:off x="5470525" y="2543175"/>
            <a:ext cx="173038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400" b="1">
                <a:solidFill>
                  <a:srgbClr val="000000"/>
                </a:solidFill>
                <a:latin typeface="Times New Roman" pitchFamily="18" charset="0"/>
              </a:rPr>
              <a:t>+</a:t>
            </a:r>
            <a:endParaRPr lang="en-US" sz="2400" b="1"/>
          </a:p>
        </p:txBody>
      </p:sp>
      <p:sp>
        <p:nvSpPr>
          <p:cNvPr id="142399" name="Rectangle 63"/>
          <p:cNvSpPr>
            <a:spLocks noChangeArrowheads="1"/>
          </p:cNvSpPr>
          <p:nvPr/>
        </p:nvSpPr>
        <p:spPr bwMode="auto">
          <a:xfrm>
            <a:off x="5116513" y="2614613"/>
            <a:ext cx="793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2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400" name="Freeform 64"/>
          <p:cNvSpPr>
            <a:spLocks/>
          </p:cNvSpPr>
          <p:nvPr/>
        </p:nvSpPr>
        <p:spPr bwMode="auto">
          <a:xfrm>
            <a:off x="3963988" y="3149600"/>
            <a:ext cx="2530475" cy="336550"/>
          </a:xfrm>
          <a:custGeom>
            <a:avLst/>
            <a:gdLst>
              <a:gd name="T0" fmla="*/ 2147483647 w 1594"/>
              <a:gd name="T1" fmla="*/ 2147483647 h 212"/>
              <a:gd name="T2" fmla="*/ 2147483647 w 1594"/>
              <a:gd name="T3" fmla="*/ 2147483647 h 212"/>
              <a:gd name="T4" fmla="*/ 2147483647 w 1594"/>
              <a:gd name="T5" fmla="*/ 2147483647 h 212"/>
              <a:gd name="T6" fmla="*/ 2147483647 w 1594"/>
              <a:gd name="T7" fmla="*/ 2147483647 h 212"/>
              <a:gd name="T8" fmla="*/ 2147483647 w 1594"/>
              <a:gd name="T9" fmla="*/ 2147483647 h 21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4"/>
              <a:gd name="T16" fmla="*/ 0 h 212"/>
              <a:gd name="T17" fmla="*/ 1594 w 1594"/>
              <a:gd name="T18" fmla="*/ 212 h 21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4" h="212">
                <a:moveTo>
                  <a:pt x="13" y="106"/>
                </a:moveTo>
                <a:cubicBezTo>
                  <a:pt x="6" y="114"/>
                  <a:pt x="0" y="121"/>
                  <a:pt x="92" y="106"/>
                </a:cubicBezTo>
                <a:cubicBezTo>
                  <a:pt x="184" y="91"/>
                  <a:pt x="421" y="0"/>
                  <a:pt x="566" y="15"/>
                </a:cubicBezTo>
                <a:cubicBezTo>
                  <a:pt x="711" y="30"/>
                  <a:pt x="790" y="182"/>
                  <a:pt x="961" y="197"/>
                </a:cubicBezTo>
                <a:cubicBezTo>
                  <a:pt x="1133" y="212"/>
                  <a:pt x="1488" y="121"/>
                  <a:pt x="1594" y="106"/>
                </a:cubicBezTo>
              </a:path>
            </a:pathLst>
          </a:custGeom>
          <a:noFill/>
          <a:ln w="381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2401" name="Freeform 65"/>
          <p:cNvSpPr>
            <a:spLocks/>
          </p:cNvSpPr>
          <p:nvPr/>
        </p:nvSpPr>
        <p:spPr bwMode="auto">
          <a:xfrm>
            <a:off x="3963988" y="3292475"/>
            <a:ext cx="2530475" cy="338138"/>
          </a:xfrm>
          <a:custGeom>
            <a:avLst/>
            <a:gdLst>
              <a:gd name="T0" fmla="*/ 2147483647 w 1594"/>
              <a:gd name="T1" fmla="*/ 2147483647 h 213"/>
              <a:gd name="T2" fmla="*/ 2147483647 w 1594"/>
              <a:gd name="T3" fmla="*/ 2147483647 h 213"/>
              <a:gd name="T4" fmla="*/ 2147483647 w 1594"/>
              <a:gd name="T5" fmla="*/ 2147483647 h 213"/>
              <a:gd name="T6" fmla="*/ 2147483647 w 1594"/>
              <a:gd name="T7" fmla="*/ 2147483647 h 213"/>
              <a:gd name="T8" fmla="*/ 2147483647 w 1594"/>
              <a:gd name="T9" fmla="*/ 2147483647 h 21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4"/>
              <a:gd name="T16" fmla="*/ 0 h 213"/>
              <a:gd name="T17" fmla="*/ 1594 w 1594"/>
              <a:gd name="T18" fmla="*/ 213 h 21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4" h="213">
                <a:moveTo>
                  <a:pt x="13" y="107"/>
                </a:moveTo>
                <a:cubicBezTo>
                  <a:pt x="6" y="114"/>
                  <a:pt x="0" y="122"/>
                  <a:pt x="92" y="107"/>
                </a:cubicBezTo>
                <a:cubicBezTo>
                  <a:pt x="184" y="91"/>
                  <a:pt x="421" y="0"/>
                  <a:pt x="566" y="16"/>
                </a:cubicBezTo>
                <a:cubicBezTo>
                  <a:pt x="711" y="31"/>
                  <a:pt x="790" y="182"/>
                  <a:pt x="961" y="198"/>
                </a:cubicBezTo>
                <a:cubicBezTo>
                  <a:pt x="1133" y="213"/>
                  <a:pt x="1488" y="122"/>
                  <a:pt x="1594" y="107"/>
                </a:cubicBezTo>
              </a:path>
            </a:pathLst>
          </a:custGeom>
          <a:noFill/>
          <a:ln w="38100" cap="rnd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66"/>
          <p:cNvGrpSpPr>
            <a:grpSpLocks/>
          </p:cNvGrpSpPr>
          <p:nvPr/>
        </p:nvGrpSpPr>
        <p:grpSpPr bwMode="auto">
          <a:xfrm>
            <a:off x="3644900" y="3886200"/>
            <a:ext cx="3136900" cy="577850"/>
            <a:chOff x="1695" y="3955"/>
            <a:chExt cx="1976" cy="364"/>
          </a:xfrm>
        </p:grpSpPr>
        <p:sp>
          <p:nvSpPr>
            <p:cNvPr id="14415" name="Freeform 67"/>
            <p:cNvSpPr>
              <a:spLocks/>
            </p:cNvSpPr>
            <p:nvPr/>
          </p:nvSpPr>
          <p:spPr bwMode="auto">
            <a:xfrm>
              <a:off x="1695" y="3955"/>
              <a:ext cx="1976" cy="364"/>
            </a:xfrm>
            <a:custGeom>
              <a:avLst/>
              <a:gdLst>
                <a:gd name="T0" fmla="*/ 0 w 1976"/>
                <a:gd name="T1" fmla="*/ 273 h 364"/>
                <a:gd name="T2" fmla="*/ 494 w 1976"/>
                <a:gd name="T3" fmla="*/ 273 h 364"/>
                <a:gd name="T4" fmla="*/ 494 w 1976"/>
                <a:gd name="T5" fmla="*/ 0 h 364"/>
                <a:gd name="T6" fmla="*/ 1482 w 1976"/>
                <a:gd name="T7" fmla="*/ 0 h 364"/>
                <a:gd name="T8" fmla="*/ 1482 w 1976"/>
                <a:gd name="T9" fmla="*/ 273 h 364"/>
                <a:gd name="T10" fmla="*/ 1976 w 1976"/>
                <a:gd name="T11" fmla="*/ 273 h 364"/>
                <a:gd name="T12" fmla="*/ 988 w 1976"/>
                <a:gd name="T13" fmla="*/ 364 h 364"/>
                <a:gd name="T14" fmla="*/ 0 w 1976"/>
                <a:gd name="T15" fmla="*/ 273 h 3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76"/>
                <a:gd name="T25" fmla="*/ 0 h 364"/>
                <a:gd name="T26" fmla="*/ 1976 w 1976"/>
                <a:gd name="T27" fmla="*/ 364 h 36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76" h="364">
                  <a:moveTo>
                    <a:pt x="0" y="273"/>
                  </a:moveTo>
                  <a:lnTo>
                    <a:pt x="494" y="273"/>
                  </a:lnTo>
                  <a:lnTo>
                    <a:pt x="494" y="0"/>
                  </a:lnTo>
                  <a:lnTo>
                    <a:pt x="1482" y="0"/>
                  </a:lnTo>
                  <a:lnTo>
                    <a:pt x="1482" y="273"/>
                  </a:lnTo>
                  <a:lnTo>
                    <a:pt x="1976" y="273"/>
                  </a:lnTo>
                  <a:lnTo>
                    <a:pt x="988" y="364"/>
                  </a:lnTo>
                  <a:lnTo>
                    <a:pt x="0" y="2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6" name="Freeform 68"/>
            <p:cNvSpPr>
              <a:spLocks/>
            </p:cNvSpPr>
            <p:nvPr/>
          </p:nvSpPr>
          <p:spPr bwMode="auto">
            <a:xfrm>
              <a:off x="1695" y="3955"/>
              <a:ext cx="1976" cy="364"/>
            </a:xfrm>
            <a:custGeom>
              <a:avLst/>
              <a:gdLst>
                <a:gd name="T0" fmla="*/ 0 w 1976"/>
                <a:gd name="T1" fmla="*/ 273 h 364"/>
                <a:gd name="T2" fmla="*/ 494 w 1976"/>
                <a:gd name="T3" fmla="*/ 273 h 364"/>
                <a:gd name="T4" fmla="*/ 494 w 1976"/>
                <a:gd name="T5" fmla="*/ 0 h 364"/>
                <a:gd name="T6" fmla="*/ 1482 w 1976"/>
                <a:gd name="T7" fmla="*/ 0 h 364"/>
                <a:gd name="T8" fmla="*/ 1482 w 1976"/>
                <a:gd name="T9" fmla="*/ 273 h 364"/>
                <a:gd name="T10" fmla="*/ 1976 w 1976"/>
                <a:gd name="T11" fmla="*/ 273 h 364"/>
                <a:gd name="T12" fmla="*/ 988 w 1976"/>
                <a:gd name="T13" fmla="*/ 364 h 364"/>
                <a:gd name="T14" fmla="*/ 0 w 1976"/>
                <a:gd name="T15" fmla="*/ 273 h 3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976"/>
                <a:gd name="T25" fmla="*/ 0 h 364"/>
                <a:gd name="T26" fmla="*/ 1976 w 1976"/>
                <a:gd name="T27" fmla="*/ 364 h 36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976" h="364">
                  <a:moveTo>
                    <a:pt x="0" y="273"/>
                  </a:moveTo>
                  <a:lnTo>
                    <a:pt x="494" y="273"/>
                  </a:lnTo>
                  <a:lnTo>
                    <a:pt x="494" y="0"/>
                  </a:lnTo>
                  <a:lnTo>
                    <a:pt x="1482" y="0"/>
                  </a:lnTo>
                  <a:lnTo>
                    <a:pt x="1482" y="273"/>
                  </a:lnTo>
                  <a:lnTo>
                    <a:pt x="1976" y="273"/>
                  </a:lnTo>
                  <a:lnTo>
                    <a:pt x="988" y="364"/>
                  </a:lnTo>
                  <a:lnTo>
                    <a:pt x="0" y="273"/>
                  </a:lnTo>
                  <a:close/>
                </a:path>
              </a:pathLst>
            </a:custGeom>
            <a:noFill/>
            <a:ln w="11113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405" name="Rectangle 69"/>
          <p:cNvSpPr>
            <a:spLocks noChangeArrowheads="1"/>
          </p:cNvSpPr>
          <p:nvPr/>
        </p:nvSpPr>
        <p:spPr bwMode="auto">
          <a:xfrm>
            <a:off x="755650" y="1628775"/>
            <a:ext cx="12239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rgbClr val="FF0000"/>
                </a:solidFill>
                <a:latin typeface="Times New Roman" pitchFamily="18" charset="0"/>
              </a:rPr>
              <a:t>Komponen biotik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142406" name="Rectangle 70"/>
          <p:cNvSpPr>
            <a:spLocks noChangeArrowheads="1"/>
          </p:cNvSpPr>
          <p:nvPr/>
        </p:nvSpPr>
        <p:spPr bwMode="auto">
          <a:xfrm>
            <a:off x="2044700" y="176371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sp>
        <p:nvSpPr>
          <p:cNvPr id="142407" name="Rectangle 71"/>
          <p:cNvSpPr>
            <a:spLocks noChangeArrowheads="1"/>
          </p:cNvSpPr>
          <p:nvPr/>
        </p:nvSpPr>
        <p:spPr bwMode="auto">
          <a:xfrm>
            <a:off x="1858963" y="1992313"/>
            <a:ext cx="476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500" b="1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en-US"/>
          </a:p>
        </p:txBody>
      </p:sp>
      <p:grpSp>
        <p:nvGrpSpPr>
          <p:cNvPr id="5" name="Group 72"/>
          <p:cNvGrpSpPr>
            <a:grpSpLocks/>
          </p:cNvGrpSpPr>
          <p:nvPr/>
        </p:nvGrpSpPr>
        <p:grpSpPr bwMode="auto">
          <a:xfrm>
            <a:off x="1116013" y="2392363"/>
            <a:ext cx="501650" cy="577850"/>
            <a:chOff x="254" y="3014"/>
            <a:chExt cx="316" cy="364"/>
          </a:xfrm>
        </p:grpSpPr>
        <p:sp>
          <p:nvSpPr>
            <p:cNvPr id="14413" name="Line 73"/>
            <p:cNvSpPr>
              <a:spLocks noChangeShapeType="1"/>
            </p:cNvSpPr>
            <p:nvPr/>
          </p:nvSpPr>
          <p:spPr bwMode="auto">
            <a:xfrm>
              <a:off x="254" y="3196"/>
              <a:ext cx="316" cy="1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4" name="Line 74"/>
            <p:cNvSpPr>
              <a:spLocks noChangeShapeType="1"/>
            </p:cNvSpPr>
            <p:nvPr/>
          </p:nvSpPr>
          <p:spPr bwMode="auto">
            <a:xfrm>
              <a:off x="412" y="3014"/>
              <a:ext cx="1" cy="364"/>
            </a:xfrm>
            <a:prstGeom prst="line">
              <a:avLst/>
            </a:prstGeom>
            <a:noFill/>
            <a:ln w="317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2411" name="Freeform 75"/>
          <p:cNvSpPr>
            <a:spLocks noEditPoints="1"/>
          </p:cNvSpPr>
          <p:nvPr/>
        </p:nvSpPr>
        <p:spPr bwMode="auto">
          <a:xfrm>
            <a:off x="1301750" y="3722688"/>
            <a:ext cx="93663" cy="866775"/>
          </a:xfrm>
          <a:custGeom>
            <a:avLst/>
            <a:gdLst>
              <a:gd name="T0" fmla="*/ 2147483647 w 59"/>
              <a:gd name="T1" fmla="*/ 0 h 546"/>
              <a:gd name="T2" fmla="*/ 2147483647 w 59"/>
              <a:gd name="T3" fmla="*/ 2147483647 h 546"/>
              <a:gd name="T4" fmla="*/ 2147483647 w 59"/>
              <a:gd name="T5" fmla="*/ 2147483647 h 546"/>
              <a:gd name="T6" fmla="*/ 2147483647 w 59"/>
              <a:gd name="T7" fmla="*/ 0 h 546"/>
              <a:gd name="T8" fmla="*/ 2147483647 w 59"/>
              <a:gd name="T9" fmla="*/ 0 h 546"/>
              <a:gd name="T10" fmla="*/ 2147483647 w 59"/>
              <a:gd name="T11" fmla="*/ 2147483647 h 546"/>
              <a:gd name="T12" fmla="*/ 2147483647 w 59"/>
              <a:gd name="T13" fmla="*/ 2147483647 h 546"/>
              <a:gd name="T14" fmla="*/ 0 w 59"/>
              <a:gd name="T15" fmla="*/ 2147483647 h 546"/>
              <a:gd name="T16" fmla="*/ 2147483647 w 59"/>
              <a:gd name="T17" fmla="*/ 2147483647 h 54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59"/>
              <a:gd name="T28" fmla="*/ 0 h 546"/>
              <a:gd name="T29" fmla="*/ 59 w 59"/>
              <a:gd name="T30" fmla="*/ 546 h 54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59" h="546">
                <a:moveTo>
                  <a:pt x="39" y="0"/>
                </a:moveTo>
                <a:lnTo>
                  <a:pt x="39" y="489"/>
                </a:lnTo>
                <a:lnTo>
                  <a:pt x="19" y="489"/>
                </a:lnTo>
                <a:lnTo>
                  <a:pt x="19" y="0"/>
                </a:lnTo>
                <a:lnTo>
                  <a:pt x="39" y="0"/>
                </a:lnTo>
                <a:close/>
                <a:moveTo>
                  <a:pt x="59" y="478"/>
                </a:moveTo>
                <a:lnTo>
                  <a:pt x="29" y="546"/>
                </a:lnTo>
                <a:lnTo>
                  <a:pt x="0" y="478"/>
                </a:lnTo>
                <a:lnTo>
                  <a:pt x="59" y="478"/>
                </a:lnTo>
                <a:close/>
              </a:path>
            </a:pathLst>
          </a:custGeom>
          <a:solidFill>
            <a:srgbClr val="000000"/>
          </a:solidFill>
          <a:ln w="1588">
            <a:solidFill>
              <a:srgbClr val="000000"/>
            </a:solidFill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12" name="Freeform 76"/>
          <p:cNvSpPr>
            <a:spLocks noEditPoints="1"/>
          </p:cNvSpPr>
          <p:nvPr/>
        </p:nvSpPr>
        <p:spPr bwMode="auto">
          <a:xfrm>
            <a:off x="1979613" y="1951038"/>
            <a:ext cx="250825" cy="144462"/>
          </a:xfrm>
          <a:custGeom>
            <a:avLst/>
            <a:gdLst>
              <a:gd name="T0" fmla="*/ 0 w 158"/>
              <a:gd name="T1" fmla="*/ 2147483647 h 91"/>
              <a:gd name="T2" fmla="*/ 2147483647 w 158"/>
              <a:gd name="T3" fmla="*/ 2147483647 h 91"/>
              <a:gd name="T4" fmla="*/ 2147483647 w 158"/>
              <a:gd name="T5" fmla="*/ 2147483647 h 91"/>
              <a:gd name="T6" fmla="*/ 0 w 158"/>
              <a:gd name="T7" fmla="*/ 2147483647 h 91"/>
              <a:gd name="T8" fmla="*/ 0 w 158"/>
              <a:gd name="T9" fmla="*/ 2147483647 h 91"/>
              <a:gd name="T10" fmla="*/ 2147483647 w 158"/>
              <a:gd name="T11" fmla="*/ 0 h 91"/>
              <a:gd name="T12" fmla="*/ 2147483647 w 158"/>
              <a:gd name="T13" fmla="*/ 2147483647 h 91"/>
              <a:gd name="T14" fmla="*/ 2147483647 w 158"/>
              <a:gd name="T15" fmla="*/ 2147483647 h 91"/>
              <a:gd name="T16" fmla="*/ 2147483647 w 158"/>
              <a:gd name="T17" fmla="*/ 0 h 9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8"/>
              <a:gd name="T28" fmla="*/ 0 h 91"/>
              <a:gd name="T29" fmla="*/ 158 w 158"/>
              <a:gd name="T30" fmla="*/ 91 h 9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8" h="91">
                <a:moveTo>
                  <a:pt x="0" y="30"/>
                </a:moveTo>
                <a:lnTo>
                  <a:pt x="92" y="30"/>
                </a:lnTo>
                <a:lnTo>
                  <a:pt x="92" y="61"/>
                </a:lnTo>
                <a:lnTo>
                  <a:pt x="0" y="61"/>
                </a:lnTo>
                <a:lnTo>
                  <a:pt x="0" y="30"/>
                </a:lnTo>
                <a:close/>
                <a:moveTo>
                  <a:pt x="79" y="0"/>
                </a:moveTo>
                <a:lnTo>
                  <a:pt x="158" y="46"/>
                </a:lnTo>
                <a:lnTo>
                  <a:pt x="79" y="91"/>
                </a:lnTo>
                <a:lnTo>
                  <a:pt x="79" y="0"/>
                </a:lnTo>
                <a:close/>
              </a:path>
            </a:pathLst>
          </a:custGeom>
          <a:solidFill>
            <a:srgbClr val="000000"/>
          </a:solidFill>
          <a:ln w="1588">
            <a:solidFill>
              <a:srgbClr val="000000"/>
            </a:solidFill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13" name="Freeform 77"/>
          <p:cNvSpPr>
            <a:spLocks noEditPoints="1"/>
          </p:cNvSpPr>
          <p:nvPr/>
        </p:nvSpPr>
        <p:spPr bwMode="auto">
          <a:xfrm>
            <a:off x="1979613" y="3267075"/>
            <a:ext cx="250825" cy="144463"/>
          </a:xfrm>
          <a:custGeom>
            <a:avLst/>
            <a:gdLst>
              <a:gd name="T0" fmla="*/ 0 w 158"/>
              <a:gd name="T1" fmla="*/ 2147483647 h 91"/>
              <a:gd name="T2" fmla="*/ 2147483647 w 158"/>
              <a:gd name="T3" fmla="*/ 2147483647 h 91"/>
              <a:gd name="T4" fmla="*/ 2147483647 w 158"/>
              <a:gd name="T5" fmla="*/ 2147483647 h 91"/>
              <a:gd name="T6" fmla="*/ 0 w 158"/>
              <a:gd name="T7" fmla="*/ 2147483647 h 91"/>
              <a:gd name="T8" fmla="*/ 0 w 158"/>
              <a:gd name="T9" fmla="*/ 2147483647 h 91"/>
              <a:gd name="T10" fmla="*/ 2147483647 w 158"/>
              <a:gd name="T11" fmla="*/ 0 h 91"/>
              <a:gd name="T12" fmla="*/ 2147483647 w 158"/>
              <a:gd name="T13" fmla="*/ 2147483647 h 91"/>
              <a:gd name="T14" fmla="*/ 2147483647 w 158"/>
              <a:gd name="T15" fmla="*/ 2147483647 h 91"/>
              <a:gd name="T16" fmla="*/ 2147483647 w 158"/>
              <a:gd name="T17" fmla="*/ 0 h 9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8"/>
              <a:gd name="T28" fmla="*/ 0 h 91"/>
              <a:gd name="T29" fmla="*/ 158 w 158"/>
              <a:gd name="T30" fmla="*/ 91 h 9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8" h="91">
                <a:moveTo>
                  <a:pt x="0" y="31"/>
                </a:moveTo>
                <a:lnTo>
                  <a:pt x="92" y="31"/>
                </a:lnTo>
                <a:lnTo>
                  <a:pt x="92" y="61"/>
                </a:lnTo>
                <a:lnTo>
                  <a:pt x="0" y="61"/>
                </a:lnTo>
                <a:lnTo>
                  <a:pt x="0" y="31"/>
                </a:lnTo>
                <a:close/>
                <a:moveTo>
                  <a:pt x="79" y="0"/>
                </a:moveTo>
                <a:lnTo>
                  <a:pt x="158" y="46"/>
                </a:lnTo>
                <a:lnTo>
                  <a:pt x="79" y="91"/>
                </a:lnTo>
                <a:lnTo>
                  <a:pt x="79" y="0"/>
                </a:lnTo>
                <a:close/>
              </a:path>
            </a:pathLst>
          </a:custGeom>
          <a:solidFill>
            <a:srgbClr val="000000"/>
          </a:solidFill>
          <a:ln w="1588">
            <a:solidFill>
              <a:srgbClr val="000000"/>
            </a:solidFill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14" name="Freeform 78"/>
          <p:cNvSpPr>
            <a:spLocks noEditPoints="1"/>
          </p:cNvSpPr>
          <p:nvPr/>
        </p:nvSpPr>
        <p:spPr bwMode="auto">
          <a:xfrm>
            <a:off x="1873250" y="4824413"/>
            <a:ext cx="250825" cy="144462"/>
          </a:xfrm>
          <a:custGeom>
            <a:avLst/>
            <a:gdLst>
              <a:gd name="T0" fmla="*/ 0 w 158"/>
              <a:gd name="T1" fmla="*/ 2147483647 h 91"/>
              <a:gd name="T2" fmla="*/ 2147483647 w 158"/>
              <a:gd name="T3" fmla="*/ 2147483647 h 91"/>
              <a:gd name="T4" fmla="*/ 2147483647 w 158"/>
              <a:gd name="T5" fmla="*/ 2147483647 h 91"/>
              <a:gd name="T6" fmla="*/ 0 w 158"/>
              <a:gd name="T7" fmla="*/ 2147483647 h 91"/>
              <a:gd name="T8" fmla="*/ 0 w 158"/>
              <a:gd name="T9" fmla="*/ 2147483647 h 91"/>
              <a:gd name="T10" fmla="*/ 2147483647 w 158"/>
              <a:gd name="T11" fmla="*/ 0 h 91"/>
              <a:gd name="T12" fmla="*/ 2147483647 w 158"/>
              <a:gd name="T13" fmla="*/ 2147483647 h 91"/>
              <a:gd name="T14" fmla="*/ 2147483647 w 158"/>
              <a:gd name="T15" fmla="*/ 2147483647 h 91"/>
              <a:gd name="T16" fmla="*/ 2147483647 w 158"/>
              <a:gd name="T17" fmla="*/ 0 h 9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8"/>
              <a:gd name="T28" fmla="*/ 0 h 91"/>
              <a:gd name="T29" fmla="*/ 158 w 158"/>
              <a:gd name="T30" fmla="*/ 91 h 9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8" h="91">
                <a:moveTo>
                  <a:pt x="0" y="30"/>
                </a:moveTo>
                <a:lnTo>
                  <a:pt x="92" y="30"/>
                </a:lnTo>
                <a:lnTo>
                  <a:pt x="92" y="61"/>
                </a:lnTo>
                <a:lnTo>
                  <a:pt x="0" y="61"/>
                </a:lnTo>
                <a:lnTo>
                  <a:pt x="0" y="30"/>
                </a:lnTo>
                <a:close/>
                <a:moveTo>
                  <a:pt x="79" y="0"/>
                </a:moveTo>
                <a:lnTo>
                  <a:pt x="158" y="46"/>
                </a:lnTo>
                <a:lnTo>
                  <a:pt x="79" y="91"/>
                </a:lnTo>
                <a:lnTo>
                  <a:pt x="79" y="0"/>
                </a:lnTo>
                <a:close/>
              </a:path>
            </a:pathLst>
          </a:custGeom>
          <a:solidFill>
            <a:srgbClr val="000000"/>
          </a:solidFill>
          <a:ln w="1588">
            <a:solidFill>
              <a:srgbClr val="000000"/>
            </a:solidFill>
            <a:bevel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415" name="AutoShape 79"/>
          <p:cNvSpPr>
            <a:spLocks/>
          </p:cNvSpPr>
          <p:nvPr/>
        </p:nvSpPr>
        <p:spPr bwMode="auto">
          <a:xfrm rot="5400000">
            <a:off x="7036594" y="4133057"/>
            <a:ext cx="542925" cy="3024187"/>
          </a:xfrm>
          <a:prstGeom prst="rightBrace">
            <a:avLst>
              <a:gd name="adj1" fmla="val 46418"/>
              <a:gd name="adj2" fmla="val 50000"/>
            </a:avLst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id-ID"/>
          </a:p>
        </p:txBody>
      </p:sp>
      <p:sp>
        <p:nvSpPr>
          <p:cNvPr id="142416" name="Text Box 80"/>
          <p:cNvSpPr txBox="1">
            <a:spLocks noChangeArrowheads="1"/>
          </p:cNvSpPr>
          <p:nvPr/>
        </p:nvSpPr>
        <p:spPr bwMode="auto">
          <a:xfrm>
            <a:off x="6516688" y="6092825"/>
            <a:ext cx="21605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>
                <a:latin typeface="Comic Sans MS" pitchFamily="66" charset="0"/>
              </a:rPr>
              <a:t>EKOLOGI</a:t>
            </a:r>
          </a:p>
        </p:txBody>
      </p:sp>
      <p:sp>
        <p:nvSpPr>
          <p:cNvPr id="142417" name="Text Box 81"/>
          <p:cNvSpPr txBox="1">
            <a:spLocks noChangeArrowheads="1"/>
          </p:cNvSpPr>
          <p:nvPr/>
        </p:nvSpPr>
        <p:spPr bwMode="auto">
          <a:xfrm>
            <a:off x="2411413" y="549275"/>
            <a:ext cx="4752975" cy="579438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200" b="1">
                <a:solidFill>
                  <a:srgbClr val="009900"/>
                </a:solidFill>
                <a:latin typeface="Comic Sans MS" pitchFamily="66" charset="0"/>
              </a:rPr>
              <a:t>SPEKTRUM BIOLOGI</a:t>
            </a:r>
          </a:p>
        </p:txBody>
      </p:sp>
      <p:sp>
        <p:nvSpPr>
          <p:cNvPr id="142418" name="Rectangle 82"/>
          <p:cNvSpPr>
            <a:spLocks noChangeArrowheads="1"/>
          </p:cNvSpPr>
          <p:nvPr/>
        </p:nvSpPr>
        <p:spPr bwMode="auto">
          <a:xfrm>
            <a:off x="755650" y="3068638"/>
            <a:ext cx="12239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tx2"/>
                </a:solidFill>
                <a:latin typeface="Times New Roman" pitchFamily="18" charset="0"/>
              </a:rPr>
              <a:t>Komponen abiotik</a:t>
            </a:r>
            <a:endParaRPr lang="en-US">
              <a:solidFill>
                <a:schemeClr val="tx2"/>
              </a:solidFill>
            </a:endParaRPr>
          </a:p>
        </p:txBody>
      </p:sp>
      <p:sp>
        <p:nvSpPr>
          <p:cNvPr id="142419" name="Rectangle 83"/>
          <p:cNvSpPr>
            <a:spLocks noChangeArrowheads="1"/>
          </p:cNvSpPr>
          <p:nvPr/>
        </p:nvSpPr>
        <p:spPr bwMode="auto">
          <a:xfrm>
            <a:off x="684213" y="4724400"/>
            <a:ext cx="122396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rgbClr val="000000"/>
                </a:solidFill>
                <a:latin typeface="Times New Roman" pitchFamily="18" charset="0"/>
              </a:rPr>
              <a:t>Biosistem</a:t>
            </a:r>
            <a:endParaRPr lang="en-US"/>
          </a:p>
        </p:txBody>
      </p:sp>
      <p:sp>
        <p:nvSpPr>
          <p:cNvPr id="142420" name="Rectangle 84"/>
          <p:cNvSpPr>
            <a:spLocks noChangeArrowheads="1"/>
          </p:cNvSpPr>
          <p:nvPr/>
        </p:nvSpPr>
        <p:spPr bwMode="auto">
          <a:xfrm>
            <a:off x="3111500" y="4581525"/>
            <a:ext cx="6477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Sistem</a:t>
            </a:r>
          </a:p>
          <a:p>
            <a:pPr algn="ctr"/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sel</a:t>
            </a:r>
          </a:p>
        </p:txBody>
      </p:sp>
    </p:spTree>
    <p:extLst>
      <p:ext uri="{BB962C8B-B14F-4D97-AF65-F5344CB8AC3E}">
        <p14:creationId xmlns:p14="http://schemas.microsoft.com/office/powerpoint/2010/main" val="183520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42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42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4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42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42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4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42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42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42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42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42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42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42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42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42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14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4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42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42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142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42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142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142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42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42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142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142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142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142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14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14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1" dur="500"/>
                                        <p:tgtEl>
                                          <p:spTgt spid="142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4" dur="500"/>
                                        <p:tgtEl>
                                          <p:spTgt spid="142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4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14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4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4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4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142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42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142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142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142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142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142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2000"/>
                                        <p:tgtEl>
                                          <p:spTgt spid="14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 nodeType="clickPar">
                      <p:stCondLst>
                        <p:cond delay="indefinite"/>
                      </p:stCondLst>
                      <p:childTnLst>
                        <p:par>
                          <p:cTn id="1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42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42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8" dur="1000"/>
                                        <p:tgtEl>
                                          <p:spTgt spid="142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42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42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3" dur="1000"/>
                                        <p:tgtEl>
                                          <p:spTgt spid="142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42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42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8" dur="1000"/>
                                        <p:tgtEl>
                                          <p:spTgt spid="142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42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42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3" dur="1000"/>
                                        <p:tgtEl>
                                          <p:spTgt spid="142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42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142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8" dur="1000"/>
                                        <p:tgtEl>
                                          <p:spTgt spid="142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42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142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3" dur="1000"/>
                                        <p:tgtEl>
                                          <p:spTgt spid="142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142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142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8" dur="1000"/>
                                        <p:tgtEl>
                                          <p:spTgt spid="142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142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142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3" dur="1000"/>
                                        <p:tgtEl>
                                          <p:spTgt spid="142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142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142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8" dur="1000"/>
                                        <p:tgtEl>
                                          <p:spTgt spid="142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142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142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3" dur="1000"/>
                                        <p:tgtEl>
                                          <p:spTgt spid="142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42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142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8" dur="1000"/>
                                        <p:tgtEl>
                                          <p:spTgt spid="142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142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142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3" dur="1000"/>
                                        <p:tgtEl>
                                          <p:spTgt spid="142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42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142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8" dur="1000"/>
                                        <p:tgtEl>
                                          <p:spTgt spid="142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142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142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3" dur="1000"/>
                                        <p:tgtEl>
                                          <p:spTgt spid="142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142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142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8" dur="1000"/>
                                        <p:tgtEl>
                                          <p:spTgt spid="142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3" dur="10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142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142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3" dur="1000"/>
                                        <p:tgtEl>
                                          <p:spTgt spid="14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142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142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8" dur="1000"/>
                                        <p:tgtEl>
                                          <p:spTgt spid="14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 nodeType="clickPar">
                      <p:stCondLst>
                        <p:cond delay="indefinite"/>
                      </p:stCondLst>
                      <p:childTnLst>
                        <p:par>
                          <p:cTn id="2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3" dur="500"/>
                                        <p:tgtEl>
                                          <p:spTgt spid="142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6" dur="500"/>
                                        <p:tgtEl>
                                          <p:spTgt spid="142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9" dur="500"/>
                                        <p:tgtEl>
                                          <p:spTgt spid="142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2" dur="500"/>
                                        <p:tgtEl>
                                          <p:spTgt spid="142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142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142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7" dur="1000"/>
                                        <p:tgtEl>
                                          <p:spTgt spid="142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8" grpId="0" animBg="1"/>
      <p:bldP spid="142339" grpId="0"/>
      <p:bldP spid="142340" grpId="0"/>
      <p:bldP spid="142341" grpId="0"/>
      <p:bldP spid="142342" grpId="0"/>
      <p:bldP spid="142343" grpId="0"/>
      <p:bldP spid="142344" grpId="0"/>
      <p:bldP spid="142345" grpId="0"/>
      <p:bldP spid="142346" grpId="0"/>
      <p:bldP spid="142347" grpId="0"/>
      <p:bldP spid="142348" grpId="0"/>
      <p:bldP spid="142349" grpId="0"/>
      <p:bldP spid="142350" grpId="0"/>
      <p:bldP spid="142351" grpId="0"/>
      <p:bldP spid="142352" grpId="0"/>
      <p:bldP spid="142353" grpId="0"/>
      <p:bldP spid="142354" grpId="0"/>
      <p:bldP spid="142358" grpId="0"/>
      <p:bldP spid="142359" grpId="0"/>
      <p:bldP spid="142360" grpId="0"/>
      <p:bldP spid="142361" grpId="0"/>
      <p:bldP spid="142362" grpId="0"/>
      <p:bldP spid="142363" grpId="0"/>
      <p:bldP spid="142364" grpId="0"/>
      <p:bldP spid="142365" grpId="0"/>
      <p:bldP spid="142369" grpId="0"/>
      <p:bldP spid="142370" grpId="0"/>
      <p:bldP spid="142371" grpId="0"/>
      <p:bldP spid="142372" grpId="0"/>
      <p:bldP spid="142373" grpId="0"/>
      <p:bldP spid="142374" grpId="0"/>
      <p:bldP spid="142375" grpId="0"/>
      <p:bldP spid="142376" grpId="0"/>
      <p:bldP spid="142377" grpId="0"/>
      <p:bldP spid="142378" grpId="0"/>
      <p:bldP spid="142379" grpId="0"/>
      <p:bldP spid="142380" grpId="0"/>
      <p:bldP spid="142381" grpId="0"/>
      <p:bldP spid="142382" grpId="0"/>
      <p:bldP spid="142383" grpId="0"/>
      <p:bldP spid="142384" grpId="0"/>
      <p:bldP spid="142385" grpId="0"/>
      <p:bldP spid="142386" grpId="0"/>
      <p:bldP spid="142387" grpId="0"/>
      <p:bldP spid="142388" grpId="0"/>
      <p:bldP spid="142389" grpId="0"/>
      <p:bldP spid="142390" grpId="0"/>
      <p:bldP spid="142391" grpId="0"/>
      <p:bldP spid="142392" grpId="0"/>
      <p:bldP spid="142393" grpId="0"/>
      <p:bldP spid="142394" grpId="0"/>
      <p:bldP spid="142395" grpId="0"/>
      <p:bldP spid="142396" grpId="0"/>
      <p:bldP spid="142397" grpId="0"/>
      <p:bldP spid="142398" grpId="0"/>
      <p:bldP spid="142399" grpId="0"/>
      <p:bldP spid="142400" grpId="0" animBg="1"/>
      <p:bldP spid="142401" grpId="0" animBg="1"/>
      <p:bldP spid="142405" grpId="0"/>
      <p:bldP spid="142406" grpId="0"/>
      <p:bldP spid="142407" grpId="0"/>
      <p:bldP spid="142411" grpId="0" animBg="1"/>
      <p:bldP spid="142412" grpId="0" animBg="1"/>
      <p:bldP spid="142413" grpId="0" animBg="1"/>
      <p:bldP spid="142414" grpId="0" animBg="1"/>
      <p:bldP spid="142415" grpId="0" animBg="1"/>
      <p:bldP spid="142416" grpId="0"/>
      <p:bldP spid="142417" grpId="0" animBg="1"/>
      <p:bldP spid="142418" grpId="0"/>
      <p:bldP spid="142419" grpId="0"/>
      <p:bldP spid="1424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1219200"/>
            <a:ext cx="6477000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dirty="0" smtClean="0"/>
              <a:t>INDIVIDU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satuan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endParaRPr lang="en-US" dirty="0" smtClean="0"/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Mengapa</a:t>
            </a:r>
            <a:r>
              <a:rPr lang="en-US" dirty="0" smtClean="0"/>
              <a:t> </a:t>
            </a:r>
            <a:r>
              <a:rPr lang="en-US" dirty="0" err="1" smtClean="0"/>
              <a:t>individu-individu</a:t>
            </a:r>
            <a:r>
              <a:rPr lang="en-US" dirty="0" smtClean="0"/>
              <a:t> </a:t>
            </a:r>
            <a:r>
              <a:rPr lang="en-US" dirty="0" err="1" smtClean="0"/>
              <a:t>sejenis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POPULASI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295400" y="2895600"/>
            <a:ext cx="1371600" cy="258532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 err="1" smtClean="0"/>
              <a:t>Individu</a:t>
            </a:r>
            <a:r>
              <a:rPr lang="en-US" dirty="0" smtClean="0"/>
              <a:t> A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Individu</a:t>
            </a:r>
            <a:r>
              <a:rPr lang="en-US" dirty="0" smtClean="0"/>
              <a:t> A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Individu</a:t>
            </a:r>
            <a:r>
              <a:rPr lang="en-US" dirty="0" smtClean="0"/>
              <a:t> A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Individu</a:t>
            </a:r>
            <a:r>
              <a:rPr lang="en-US" dirty="0" smtClean="0"/>
              <a:t> B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Individu</a:t>
            </a:r>
            <a:r>
              <a:rPr lang="en-US" dirty="0" smtClean="0"/>
              <a:t> B</a:t>
            </a:r>
          </a:p>
          <a:p>
            <a:pPr>
              <a:lnSpc>
                <a:spcPct val="150000"/>
              </a:lnSpc>
            </a:pPr>
            <a:r>
              <a:rPr lang="en-US" dirty="0" err="1" smtClean="0"/>
              <a:t>Individu</a:t>
            </a:r>
            <a:r>
              <a:rPr lang="en-US" dirty="0" smtClean="0"/>
              <a:t> B</a:t>
            </a:r>
            <a:endParaRPr lang="en-US" dirty="0"/>
          </a:p>
        </p:txBody>
      </p:sp>
      <p:sp>
        <p:nvSpPr>
          <p:cNvPr id="5" name="Right Arrow 4"/>
          <p:cNvSpPr/>
          <p:nvPr/>
        </p:nvSpPr>
        <p:spPr>
          <a:xfrm>
            <a:off x="2895600" y="3657600"/>
            <a:ext cx="838200" cy="609600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940138" y="2438400"/>
            <a:ext cx="4518061" cy="369331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dirty="0" smtClean="0"/>
              <a:t>Agar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,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yang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kompleks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yang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yang </a:t>
            </a:r>
            <a:r>
              <a:rPr lang="en-US" dirty="0" err="1" smtClean="0"/>
              <a:t>lainnya</a:t>
            </a:r>
            <a:r>
              <a:rPr lang="en-US" dirty="0" smtClean="0"/>
              <a:t>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smtClean="0"/>
              <a:t>Agar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</a:t>
            </a:r>
            <a:r>
              <a:rPr lang="en-US" dirty="0" err="1" smtClean="0"/>
              <a:t>antar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berkelompok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sendirinya</a:t>
            </a:r>
            <a:r>
              <a:rPr lang="en-US" dirty="0" smtClean="0"/>
              <a:t>. </a:t>
            </a:r>
            <a:r>
              <a:rPr lang="en-US" dirty="0" err="1" smtClean="0"/>
              <a:t>Pembentukan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yang </a:t>
            </a:r>
            <a:r>
              <a:rPr lang="en-US" dirty="0" err="1" smtClean="0"/>
              <a:t>pertama</a:t>
            </a:r>
            <a:r>
              <a:rPr lang="en-US" dirty="0" smtClean="0"/>
              <a:t> kali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yang </a:t>
            </a:r>
            <a:r>
              <a:rPr lang="en-US" dirty="0" err="1" smtClean="0"/>
              <a:t>sesama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terlebih</a:t>
            </a:r>
            <a:r>
              <a:rPr lang="en-US" dirty="0" smtClean="0"/>
              <a:t> </a:t>
            </a:r>
            <a:r>
              <a:rPr lang="en-US" dirty="0" err="1" smtClean="0"/>
              <a:t>dahulu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hidupnya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demikian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 (</a:t>
            </a:r>
            <a:r>
              <a:rPr lang="en-US" dirty="0" err="1" smtClean="0"/>
              <a:t>individu</a:t>
            </a:r>
            <a:r>
              <a:rPr lang="en-US" dirty="0" smtClean="0"/>
              <a:t>) di 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kelompok-kelompok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sendirinya</a:t>
            </a:r>
            <a:r>
              <a:rPr lang="en-US" dirty="0" smtClean="0"/>
              <a:t> yang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b="1" dirty="0" smtClean="0"/>
              <a:t>POPULASI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57186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381000"/>
            <a:ext cx="3810000" cy="59093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Masih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yang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terpenuhi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kerjasama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kelompok-kelompok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yang </a:t>
            </a:r>
            <a:r>
              <a:rPr lang="en-US" dirty="0" err="1" smtClean="0"/>
              <a:t>sifatnya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beragam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pola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yang </a:t>
            </a:r>
            <a:r>
              <a:rPr lang="en-US" dirty="0" err="1" smtClean="0"/>
              <a:t>makin</a:t>
            </a:r>
            <a:r>
              <a:rPr lang="en-US" dirty="0" smtClean="0"/>
              <a:t> </a:t>
            </a:r>
            <a:r>
              <a:rPr lang="en-US" dirty="0" err="1" smtClean="0"/>
              <a:t>kompleks</a:t>
            </a:r>
            <a:r>
              <a:rPr lang="en-US" dirty="0" smtClean="0"/>
              <a:t>.</a:t>
            </a:r>
          </a:p>
          <a:p>
            <a:pPr marL="285750" indent="-285750">
              <a:buFont typeface="Wingdings" pitchFamily="2" charset="2"/>
              <a:buChar char="q"/>
            </a:pPr>
            <a:endParaRPr lang="en-US" dirty="0" smtClean="0"/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Populasi-populasi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kawasan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yang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b="1" dirty="0" smtClean="0"/>
              <a:t>KOMUNITAS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ciri-ciri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yang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semakin</a:t>
            </a:r>
            <a:r>
              <a:rPr lang="en-US" dirty="0" smtClean="0"/>
              <a:t> </a:t>
            </a:r>
            <a:r>
              <a:rPr lang="en-US" dirty="0" err="1" smtClean="0"/>
              <a:t>kompleks</a:t>
            </a:r>
            <a:r>
              <a:rPr lang="en-US" dirty="0" smtClean="0"/>
              <a:t>,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semakin</a:t>
            </a:r>
            <a:r>
              <a:rPr lang="en-US" dirty="0" smtClean="0"/>
              <a:t> </a:t>
            </a:r>
            <a:r>
              <a:rPr lang="en-US" dirty="0" err="1" smtClean="0"/>
              <a:t>terpenuhi</a:t>
            </a:r>
            <a:r>
              <a:rPr lang="en-US" dirty="0" smtClean="0"/>
              <a:t> </a:t>
            </a:r>
            <a:r>
              <a:rPr lang="en-US" dirty="0" err="1" smtClean="0"/>
              <a:t>walaupun</a:t>
            </a:r>
            <a:r>
              <a:rPr lang="en-US" dirty="0" smtClean="0"/>
              <a:t> </a:t>
            </a:r>
            <a:r>
              <a:rPr lang="en-US" dirty="0" err="1" smtClean="0"/>
              <a:t>masih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yang </a:t>
            </a:r>
            <a:r>
              <a:rPr lang="en-US" dirty="0" err="1" smtClean="0"/>
              <a:t>belum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terpenuhi</a:t>
            </a:r>
            <a:r>
              <a:rPr lang="en-US" dirty="0" smtClean="0"/>
              <a:t>.</a:t>
            </a:r>
          </a:p>
          <a:p>
            <a:pPr marL="285750" indent="-285750">
              <a:buFont typeface="Wingdings" pitchFamily="2" charset="2"/>
              <a:buChar char="q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013789" y="373294"/>
            <a:ext cx="3886200" cy="618630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b="1" dirty="0" smtClean="0"/>
              <a:t>KOMUNITAS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terbentuk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berinteraksi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tinggalnya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fisiknya</a:t>
            </a:r>
            <a:endParaRPr lang="en-US" dirty="0" smtClean="0"/>
          </a:p>
          <a:p>
            <a:pPr marL="285750" indent="-285750">
              <a:buFont typeface="Wingdings" pitchFamily="2" charset="2"/>
              <a:buChar char="q"/>
            </a:pPr>
            <a:endParaRPr lang="en-US" dirty="0" smtClean="0"/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kawasan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komunitas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tinggalnya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melangsungkan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sehari-hari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b="1" dirty="0" smtClean="0"/>
              <a:t>HABITAT</a:t>
            </a:r>
            <a:r>
              <a:rPr lang="en-US" dirty="0" smtClean="0"/>
              <a:t>,  yang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b="1" dirty="0" smtClean="0"/>
              <a:t>BIOTIK </a:t>
            </a:r>
            <a:r>
              <a:rPr lang="en-US" b="1" dirty="0" err="1" smtClean="0"/>
              <a:t>dan</a:t>
            </a:r>
            <a:r>
              <a:rPr lang="en-US" b="1" dirty="0" smtClean="0"/>
              <a:t> ABIOTIK</a:t>
            </a:r>
          </a:p>
          <a:p>
            <a:endParaRPr lang="en-US" dirty="0"/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Komunitas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Habitat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berinteraksi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tercipta</a:t>
            </a:r>
            <a:r>
              <a:rPr lang="en-US" dirty="0" smtClean="0"/>
              <a:t> </a:t>
            </a:r>
            <a:r>
              <a:rPr lang="en-US" dirty="0" err="1" smtClean="0"/>
              <a:t>interaksi-interaksi</a:t>
            </a:r>
            <a:r>
              <a:rPr lang="en-US" dirty="0" smtClean="0"/>
              <a:t> yang </a:t>
            </a:r>
            <a:r>
              <a:rPr lang="en-US" dirty="0" err="1" smtClean="0"/>
              <a:t>kompleks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rumit</a:t>
            </a:r>
            <a:r>
              <a:rPr lang="en-US" dirty="0" smtClean="0"/>
              <a:t>,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meskipun</a:t>
            </a:r>
            <a:r>
              <a:rPr lang="en-US" dirty="0" smtClean="0"/>
              <a:t> </a:t>
            </a:r>
            <a:r>
              <a:rPr lang="en-US" dirty="0" err="1" smtClean="0"/>
              <a:t>demikian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berjalan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teratur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b="1" dirty="0" smtClean="0"/>
              <a:t>SISTEM (</a:t>
            </a:r>
            <a:r>
              <a:rPr lang="en-US" b="1" dirty="0" err="1" smtClean="0"/>
              <a:t>satu</a:t>
            </a:r>
            <a:r>
              <a:rPr lang="en-US" b="1" dirty="0" smtClean="0"/>
              <a:t> </a:t>
            </a:r>
            <a:r>
              <a:rPr lang="en-US" b="1" dirty="0" err="1" smtClean="0"/>
              <a:t>kesatuan</a:t>
            </a:r>
            <a:r>
              <a:rPr lang="en-US" b="1" dirty="0" smtClean="0"/>
              <a:t> yang </a:t>
            </a:r>
            <a:r>
              <a:rPr lang="en-US" b="1" dirty="0" err="1" smtClean="0"/>
              <a:t>saling</a:t>
            </a:r>
            <a:r>
              <a:rPr lang="en-US" b="1" dirty="0" smtClean="0"/>
              <a:t> </a:t>
            </a:r>
            <a:r>
              <a:rPr lang="en-US" b="1" dirty="0" err="1" smtClean="0"/>
              <a:t>berinteraksi</a:t>
            </a:r>
            <a:r>
              <a:rPr lang="en-US" b="1" dirty="0" smtClean="0"/>
              <a:t>, </a:t>
            </a:r>
            <a:r>
              <a:rPr lang="en-US" b="1" dirty="0" err="1" smtClean="0"/>
              <a:t>tersusun</a:t>
            </a:r>
            <a:r>
              <a:rPr lang="en-US" b="1" dirty="0" smtClean="0"/>
              <a:t> </a:t>
            </a:r>
            <a:r>
              <a:rPr lang="en-US" b="1" dirty="0" err="1" smtClean="0"/>
              <a:t>atas</a:t>
            </a:r>
            <a:r>
              <a:rPr lang="en-US" b="1" dirty="0" smtClean="0"/>
              <a:t> </a:t>
            </a:r>
            <a:r>
              <a:rPr lang="en-US" b="1" dirty="0" err="1" smtClean="0"/>
              <a:t>banyak</a:t>
            </a:r>
            <a:r>
              <a:rPr lang="en-US" b="1" dirty="0" smtClean="0"/>
              <a:t> </a:t>
            </a:r>
            <a:r>
              <a:rPr lang="en-US" b="1" dirty="0" err="1" smtClean="0"/>
              <a:t>komponen</a:t>
            </a:r>
            <a:r>
              <a:rPr lang="en-US" b="1" dirty="0" smtClean="0"/>
              <a:t>, </a:t>
            </a:r>
            <a:r>
              <a:rPr lang="en-US" b="1" dirty="0" err="1" smtClean="0"/>
              <a:t>saling</a:t>
            </a:r>
            <a:r>
              <a:rPr lang="en-US" b="1" dirty="0" smtClean="0"/>
              <a:t> </a:t>
            </a:r>
            <a:r>
              <a:rPr lang="en-US" b="1" dirty="0" err="1" smtClean="0"/>
              <a:t>berkaitan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menjalankan</a:t>
            </a:r>
            <a:r>
              <a:rPr lang="en-US" b="1" dirty="0" smtClean="0"/>
              <a:t> </a:t>
            </a:r>
            <a:r>
              <a:rPr lang="en-US" b="1" dirty="0" err="1" smtClean="0"/>
              <a:t>sebuah</a:t>
            </a:r>
            <a:r>
              <a:rPr lang="en-US" b="1" dirty="0" smtClean="0"/>
              <a:t> </a:t>
            </a:r>
            <a:r>
              <a:rPr lang="en-US" b="1" dirty="0" err="1" smtClean="0"/>
              <a:t>fungsi</a:t>
            </a:r>
            <a:r>
              <a:rPr lang="en-US" b="1" dirty="0" smtClean="0"/>
              <a:t>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6758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8200" y="838200"/>
            <a:ext cx="121920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 smtClean="0"/>
              <a:t>Individu</a:t>
            </a:r>
            <a:r>
              <a:rPr lang="en-US" dirty="0" smtClean="0"/>
              <a:t> A</a:t>
            </a:r>
          </a:p>
          <a:p>
            <a:r>
              <a:rPr lang="en-US" dirty="0" err="1" smtClean="0"/>
              <a:t>Individu</a:t>
            </a:r>
            <a:r>
              <a:rPr lang="en-US" dirty="0" smtClean="0"/>
              <a:t> A</a:t>
            </a:r>
          </a:p>
          <a:p>
            <a:r>
              <a:rPr lang="en-US" dirty="0" err="1" smtClean="0"/>
              <a:t>Individu</a:t>
            </a:r>
            <a:r>
              <a:rPr lang="en-US" dirty="0" smtClean="0"/>
              <a:t> A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838200" y="1974535"/>
            <a:ext cx="121920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 smtClean="0"/>
              <a:t>Individu</a:t>
            </a:r>
            <a:r>
              <a:rPr lang="en-US" dirty="0" smtClean="0"/>
              <a:t> B</a:t>
            </a:r>
          </a:p>
          <a:p>
            <a:r>
              <a:rPr lang="en-US" dirty="0" err="1" smtClean="0"/>
              <a:t>Individu</a:t>
            </a:r>
            <a:r>
              <a:rPr lang="en-US" dirty="0" smtClean="0"/>
              <a:t> B</a:t>
            </a:r>
          </a:p>
          <a:p>
            <a:r>
              <a:rPr lang="en-US" dirty="0" err="1" smtClean="0"/>
              <a:t>Individu</a:t>
            </a:r>
            <a:r>
              <a:rPr lang="en-US" dirty="0" smtClean="0"/>
              <a:t> B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38200" y="3124200"/>
            <a:ext cx="1219200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err="1" smtClean="0"/>
              <a:t>Individu</a:t>
            </a:r>
            <a:r>
              <a:rPr lang="en-US" dirty="0" smtClean="0"/>
              <a:t> C</a:t>
            </a:r>
          </a:p>
          <a:p>
            <a:r>
              <a:rPr lang="en-US" dirty="0" err="1" smtClean="0"/>
              <a:t>Individu</a:t>
            </a:r>
            <a:r>
              <a:rPr lang="en-US" dirty="0" smtClean="0"/>
              <a:t> C</a:t>
            </a:r>
          </a:p>
          <a:p>
            <a:r>
              <a:rPr lang="en-US" dirty="0" err="1" smtClean="0"/>
              <a:t>Individu</a:t>
            </a:r>
            <a:r>
              <a:rPr lang="en-US" dirty="0" smtClean="0"/>
              <a:t> C</a:t>
            </a:r>
            <a:endParaRPr lang="en-US" dirty="0"/>
          </a:p>
        </p:txBody>
      </p:sp>
      <p:sp>
        <p:nvSpPr>
          <p:cNvPr id="6" name="Right Arrow 5"/>
          <p:cNvSpPr/>
          <p:nvPr/>
        </p:nvSpPr>
        <p:spPr>
          <a:xfrm>
            <a:off x="2286000" y="1319563"/>
            <a:ext cx="609600" cy="224135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2286000" y="2436200"/>
            <a:ext cx="609600" cy="224135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2257746" y="3465332"/>
            <a:ext cx="609600" cy="224135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138327" y="1246964"/>
            <a:ext cx="128127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Populasi</a:t>
            </a:r>
            <a:r>
              <a:rPr lang="en-US" dirty="0" smtClean="0"/>
              <a:t> A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138327" y="2353872"/>
            <a:ext cx="128127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Populasi</a:t>
            </a:r>
            <a:r>
              <a:rPr lang="en-US" dirty="0" smtClean="0"/>
              <a:t> B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138327" y="3401199"/>
            <a:ext cx="128127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Populasi</a:t>
            </a:r>
            <a:r>
              <a:rPr lang="en-US" dirty="0" smtClean="0"/>
              <a:t> C</a:t>
            </a:r>
            <a:endParaRPr lang="en-US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4648200" y="2548267"/>
            <a:ext cx="1447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572000" y="1533968"/>
            <a:ext cx="1524000" cy="10045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4648200" y="2538538"/>
            <a:ext cx="1447800" cy="11509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172200" y="2363601"/>
            <a:ext cx="1281273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Komunitas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7496281" y="2353872"/>
            <a:ext cx="270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+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7771971" y="2363601"/>
            <a:ext cx="1067229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Habitat</a:t>
            </a:r>
            <a:endParaRPr lang="en-US" dirty="0"/>
          </a:p>
        </p:txBody>
      </p:sp>
      <p:sp>
        <p:nvSpPr>
          <p:cNvPr id="43" name="Down Arrow 42"/>
          <p:cNvSpPr/>
          <p:nvPr/>
        </p:nvSpPr>
        <p:spPr>
          <a:xfrm>
            <a:off x="7463318" y="2929336"/>
            <a:ext cx="275690" cy="656529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6139664" y="3720321"/>
            <a:ext cx="2775736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Ekologik</a:t>
            </a:r>
            <a:r>
              <a:rPr lang="en-US" dirty="0" smtClean="0"/>
              <a:t>/Ecological System/</a:t>
            </a:r>
            <a:r>
              <a:rPr lang="en-US" dirty="0" err="1" smtClean="0"/>
              <a:t>Ekosistem</a:t>
            </a:r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807378" y="4648200"/>
            <a:ext cx="7467385" cy="14773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Ekosistem</a:t>
            </a:r>
            <a:r>
              <a:rPr lang="en-US" dirty="0" smtClean="0"/>
              <a:t> </a:t>
            </a:r>
            <a:r>
              <a:rPr lang="en-US" dirty="0" err="1" smtClean="0"/>
              <a:t>tersusun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Komunitas</a:t>
            </a:r>
            <a:r>
              <a:rPr lang="en-US" dirty="0" smtClean="0"/>
              <a:t>  (</a:t>
            </a:r>
            <a:r>
              <a:rPr lang="en-US" dirty="0" err="1" smtClean="0"/>
              <a:t>biotik</a:t>
            </a:r>
            <a:r>
              <a:rPr lang="en-US" dirty="0" smtClean="0"/>
              <a:t>) + Habitat (</a:t>
            </a:r>
            <a:r>
              <a:rPr lang="en-US" dirty="0" err="1" smtClean="0"/>
              <a:t>abiotik</a:t>
            </a:r>
            <a:r>
              <a:rPr lang="en-US" dirty="0" smtClean="0"/>
              <a:t>) yang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berinteraksi</a:t>
            </a:r>
            <a:endParaRPr lang="en-US" dirty="0" smtClean="0"/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Ekosistem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timbal</a:t>
            </a:r>
            <a:r>
              <a:rPr lang="en-US" dirty="0" smtClean="0"/>
              <a:t> </a:t>
            </a:r>
            <a:r>
              <a:rPr lang="en-US" dirty="0" err="1" smtClean="0"/>
              <a:t>balik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organisme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lingkungannya</a:t>
            </a:r>
            <a:endParaRPr lang="en-US" dirty="0" smtClean="0"/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Ekosistem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rumit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kompleks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092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590799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en-US" sz="2400" dirty="0" err="1" smtClean="0"/>
              <a:t>Ekosistem</a:t>
            </a:r>
            <a:r>
              <a:rPr lang="en-US" sz="2400" dirty="0" smtClean="0"/>
              <a:t> </a:t>
            </a:r>
            <a:r>
              <a:rPr lang="en-US" sz="2400" dirty="0" err="1" smtClean="0"/>
              <a:t>terdiri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2 </a:t>
            </a:r>
            <a:r>
              <a:rPr lang="en-US" sz="2400" dirty="0" err="1" smtClean="0"/>
              <a:t>komponen</a:t>
            </a:r>
            <a:r>
              <a:rPr lang="en-US" sz="2400" dirty="0" smtClean="0"/>
              <a:t> </a:t>
            </a:r>
            <a:r>
              <a:rPr lang="en-US" sz="2400" dirty="0" err="1" smtClean="0"/>
              <a:t>besar</a:t>
            </a:r>
            <a:r>
              <a:rPr lang="en-US" sz="2400" dirty="0" smtClean="0"/>
              <a:t>, </a:t>
            </a:r>
            <a:r>
              <a:rPr lang="en-US" sz="2400" dirty="0" err="1" smtClean="0"/>
              <a:t>yaitu</a:t>
            </a:r>
            <a:r>
              <a:rPr lang="en-US" sz="2400" dirty="0" smtClean="0"/>
              <a:t> </a:t>
            </a:r>
            <a:r>
              <a:rPr lang="en-US" sz="2400" dirty="0" err="1" smtClean="0"/>
              <a:t>Biotik</a:t>
            </a:r>
            <a:r>
              <a:rPr lang="en-US" sz="2400" dirty="0" smtClean="0"/>
              <a:t> (</a:t>
            </a:r>
            <a:r>
              <a:rPr lang="en-US" sz="2400" dirty="0" err="1" smtClean="0"/>
              <a:t>terdiri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beragam</a:t>
            </a:r>
            <a:r>
              <a:rPr lang="en-US" sz="2400" dirty="0" smtClean="0"/>
              <a:t> </a:t>
            </a:r>
            <a:r>
              <a:rPr lang="en-US" sz="2400" dirty="0" err="1" smtClean="0"/>
              <a:t>jenis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organisme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makhluk</a:t>
            </a:r>
            <a:r>
              <a:rPr lang="en-US" sz="2400" dirty="0" smtClean="0"/>
              <a:t> </a:t>
            </a:r>
            <a:r>
              <a:rPr lang="en-US" sz="2400" dirty="0" err="1" smtClean="0"/>
              <a:t>hidup</a:t>
            </a:r>
            <a:r>
              <a:rPr lang="en-US" sz="2400" dirty="0" smtClean="0"/>
              <a:t>)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Abiotik</a:t>
            </a:r>
            <a:r>
              <a:rPr lang="en-US" sz="2400" dirty="0" smtClean="0"/>
              <a:t> (</a:t>
            </a:r>
            <a:r>
              <a:rPr lang="en-US" sz="2400" dirty="0" err="1" smtClean="0"/>
              <a:t>terdiri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beragam</a:t>
            </a:r>
            <a:r>
              <a:rPr lang="en-US" sz="2400" dirty="0" smtClean="0"/>
              <a:t> </a:t>
            </a:r>
            <a:r>
              <a:rPr lang="en-US" sz="2400" dirty="0" err="1" smtClean="0"/>
              <a:t>jenis</a:t>
            </a:r>
            <a:r>
              <a:rPr lang="en-US" sz="2400" dirty="0" smtClean="0"/>
              <a:t> </a:t>
            </a:r>
            <a:r>
              <a:rPr lang="en-US" sz="2400" dirty="0" err="1" smtClean="0"/>
              <a:t>benda-benda</a:t>
            </a:r>
            <a:r>
              <a:rPr lang="en-US" sz="2400" dirty="0" smtClean="0"/>
              <a:t> </a:t>
            </a:r>
            <a:r>
              <a:rPr lang="en-US" sz="2400" dirty="0" err="1" smtClean="0"/>
              <a:t>mati</a:t>
            </a:r>
            <a:r>
              <a:rPr lang="en-US" sz="2400" dirty="0" smtClean="0"/>
              <a:t>) yang </a:t>
            </a:r>
            <a:r>
              <a:rPr lang="en-US" sz="2400" dirty="0" err="1" smtClean="0"/>
              <a:t>saling</a:t>
            </a:r>
            <a:r>
              <a:rPr lang="en-US" sz="2400" dirty="0" smtClean="0"/>
              <a:t> </a:t>
            </a:r>
            <a:r>
              <a:rPr lang="en-US" sz="2400" dirty="0" err="1" smtClean="0"/>
              <a:t>berinteraksi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sangat</a:t>
            </a:r>
            <a:r>
              <a:rPr lang="en-US" sz="2400" dirty="0" smtClean="0"/>
              <a:t> </a:t>
            </a:r>
            <a:r>
              <a:rPr lang="en-US" sz="2400" dirty="0" err="1" smtClean="0"/>
              <a:t>kompleks</a:t>
            </a:r>
            <a:r>
              <a:rPr lang="en-US" sz="2400" dirty="0" smtClean="0"/>
              <a:t> </a:t>
            </a:r>
            <a:r>
              <a:rPr lang="en-US" sz="2400" dirty="0" err="1" smtClean="0"/>
              <a:t>tetapi</a:t>
            </a:r>
            <a:r>
              <a:rPr lang="en-US" sz="2400" dirty="0" smtClean="0"/>
              <a:t> </a:t>
            </a:r>
            <a:r>
              <a:rPr lang="en-US" sz="2400" dirty="0" err="1" smtClean="0"/>
              <a:t>tetap</a:t>
            </a:r>
            <a:r>
              <a:rPr lang="en-US" sz="2400" dirty="0" smtClean="0"/>
              <a:t> </a:t>
            </a:r>
            <a:r>
              <a:rPr lang="en-US" sz="2400" dirty="0" err="1" smtClean="0"/>
              <a:t>teratur</a:t>
            </a:r>
            <a:r>
              <a:rPr lang="en-US" sz="2400" dirty="0" smtClean="0"/>
              <a:t> </a:t>
            </a:r>
            <a:r>
              <a:rPr lang="en-US" sz="2400" dirty="0" err="1" smtClean="0"/>
              <a:t>karena</a:t>
            </a:r>
            <a:r>
              <a:rPr lang="en-US" sz="2400" dirty="0" smtClean="0"/>
              <a:t> </a:t>
            </a:r>
            <a:r>
              <a:rPr lang="en-US" sz="2400" dirty="0" err="1" smtClean="0"/>
              <a:t>setiap</a:t>
            </a:r>
            <a:r>
              <a:rPr lang="en-US" sz="2400" dirty="0" smtClean="0"/>
              <a:t> </a:t>
            </a:r>
            <a:r>
              <a:rPr lang="en-US" sz="2400" dirty="0" err="1" smtClean="0"/>
              <a:t>komponen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menempatkan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,</a:t>
            </a:r>
            <a:r>
              <a:rPr lang="en-US" sz="2400" dirty="0" err="1" smtClean="0"/>
              <a:t>memposisikan</a:t>
            </a:r>
            <a:r>
              <a:rPr lang="en-US" sz="2400" dirty="0" smtClean="0"/>
              <a:t> </a:t>
            </a:r>
            <a:r>
              <a:rPr lang="en-US" sz="2400" dirty="0" err="1" smtClean="0"/>
              <a:t>diri</a:t>
            </a:r>
            <a:r>
              <a:rPr lang="en-US" sz="2400" dirty="0" smtClean="0"/>
              <a:t> </a:t>
            </a:r>
            <a:r>
              <a:rPr lang="en-US" sz="2400" dirty="0" err="1" smtClean="0"/>
              <a:t>sesuai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potensi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kemampuannya</a:t>
            </a:r>
            <a:r>
              <a:rPr lang="en-US" sz="2400" dirty="0" smtClean="0"/>
              <a:t> </a:t>
            </a:r>
            <a:r>
              <a:rPr lang="en-US" sz="2400" dirty="0" err="1" smtClean="0"/>
              <a:t>masing-masing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57600" cy="944562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dirty="0" err="1" smtClean="0"/>
              <a:t>Ekosistem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177105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4337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7772400" cy="441325"/>
          </a:xfrm>
        </p:spPr>
        <p:txBody>
          <a:bodyPr>
            <a:normAutofit fontScale="90000"/>
          </a:bodyPr>
          <a:lstStyle/>
          <a:p>
            <a:r>
              <a:rPr lang="en-US" altLang="zh-TW" smtClean="0"/>
              <a:t>Components of an ecosystem</a:t>
            </a:r>
          </a:p>
        </p:txBody>
      </p:sp>
      <p:pic>
        <p:nvPicPr>
          <p:cNvPr id="13315" name="Picture 14339" descr="G:\Picture\S67 Notes\ecosystem\comp ecosystem.t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865188"/>
            <a:ext cx="6477000" cy="599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Oval 14340"/>
          <p:cNvSpPr>
            <a:spLocks noChangeArrowheads="1"/>
          </p:cNvSpPr>
          <p:nvPr/>
        </p:nvSpPr>
        <p:spPr bwMode="auto">
          <a:xfrm>
            <a:off x="1219200" y="1219200"/>
            <a:ext cx="1600200" cy="685800"/>
          </a:xfrm>
          <a:prstGeom prst="ellips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altLang="zh-CN"/>
          </a:p>
        </p:txBody>
      </p:sp>
      <p:sp>
        <p:nvSpPr>
          <p:cNvPr id="13317" name="Oval 14341"/>
          <p:cNvSpPr>
            <a:spLocks noChangeArrowheads="1"/>
          </p:cNvSpPr>
          <p:nvPr/>
        </p:nvSpPr>
        <p:spPr bwMode="auto">
          <a:xfrm>
            <a:off x="5791200" y="1143000"/>
            <a:ext cx="1828800" cy="838200"/>
          </a:xfrm>
          <a:prstGeom prst="ellipse">
            <a:avLst/>
          </a:prstGeom>
          <a:noFill/>
          <a:ln w="28575">
            <a:solidFill>
              <a:srgbClr val="0066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8679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17550"/>
          </a:xfr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KOMPONEN BIOTIK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6280150"/>
          </a:xfrm>
        </p:spPr>
        <p:txBody>
          <a:bodyPr>
            <a:normAutofit/>
          </a:bodyPr>
          <a:lstStyle/>
          <a:p>
            <a:pPr>
              <a:buAutoNum type="arabicPeriod"/>
            </a:pPr>
            <a:r>
              <a:rPr lang="en-US" sz="1800" b="1" dirty="0" smtClean="0"/>
              <a:t>PRODUSEN</a:t>
            </a:r>
            <a:r>
              <a:rPr lang="en-US" sz="1800" dirty="0" smtClean="0"/>
              <a:t>  </a:t>
            </a:r>
          </a:p>
          <a:p>
            <a:pPr>
              <a:buFont typeface="Wingdings" pitchFamily="2" charset="2"/>
              <a:buChar char="§"/>
            </a:pPr>
            <a:r>
              <a:rPr lang="en-US" sz="1800" dirty="0" err="1" smtClean="0"/>
              <a:t>Organisme</a:t>
            </a:r>
            <a:r>
              <a:rPr lang="en-US" sz="1800" dirty="0" smtClean="0"/>
              <a:t> yang </a:t>
            </a:r>
            <a:r>
              <a:rPr lang="en-US" sz="1800" dirty="0" err="1" smtClean="0"/>
              <a:t>mampu</a:t>
            </a:r>
            <a:r>
              <a:rPr lang="en-US" sz="1800" dirty="0" smtClean="0"/>
              <a:t> </a:t>
            </a:r>
            <a:r>
              <a:rPr lang="en-US" sz="1800" dirty="0" err="1" smtClean="0"/>
              <a:t>memanfaatkan</a:t>
            </a:r>
            <a:r>
              <a:rPr lang="en-US" sz="1800" dirty="0" smtClean="0"/>
              <a:t> </a:t>
            </a:r>
            <a:r>
              <a:rPr lang="en-US" sz="1800" dirty="0" err="1" smtClean="0"/>
              <a:t>sumber</a:t>
            </a:r>
            <a:r>
              <a:rPr lang="en-US" sz="1800" dirty="0" smtClean="0"/>
              <a:t> </a:t>
            </a:r>
            <a:r>
              <a:rPr lang="en-US" sz="1800" dirty="0" err="1" smtClean="0"/>
              <a:t>cahaya</a:t>
            </a:r>
            <a:r>
              <a:rPr lang="en-US" sz="1800" dirty="0" smtClean="0"/>
              <a:t> </a:t>
            </a:r>
            <a:r>
              <a:rPr lang="en-US" sz="1800" dirty="0" err="1" smtClean="0"/>
              <a:t>matahari</a:t>
            </a:r>
            <a:r>
              <a:rPr lang="en-US" sz="1800" dirty="0" smtClean="0"/>
              <a:t> , </a:t>
            </a:r>
            <a:r>
              <a:rPr lang="en-US" sz="1800" dirty="0" err="1" smtClean="0"/>
              <a:t>klorofil</a:t>
            </a:r>
            <a:r>
              <a:rPr lang="en-US" sz="1800" dirty="0" smtClean="0"/>
              <a:t> </a:t>
            </a:r>
            <a:r>
              <a:rPr lang="en-US" sz="1800" dirty="0" err="1" smtClean="0"/>
              <a:t>untuk</a:t>
            </a:r>
            <a:r>
              <a:rPr lang="en-US" sz="1800" dirty="0" smtClean="0"/>
              <a:t> </a:t>
            </a:r>
            <a:r>
              <a:rPr lang="en-US" sz="1800" dirty="0" err="1" smtClean="0"/>
              <a:t>memproduksi</a:t>
            </a:r>
            <a:r>
              <a:rPr lang="en-US" sz="1800" dirty="0" smtClean="0"/>
              <a:t> </a:t>
            </a:r>
            <a:r>
              <a:rPr lang="en-US" sz="1800" dirty="0" err="1" smtClean="0"/>
              <a:t>bahan</a:t>
            </a:r>
            <a:r>
              <a:rPr lang="en-US" sz="1800" dirty="0" smtClean="0"/>
              <a:t> </a:t>
            </a:r>
            <a:r>
              <a:rPr lang="en-US" sz="1800" dirty="0" err="1" smtClean="0"/>
              <a:t>organiknya</a:t>
            </a:r>
            <a:r>
              <a:rPr lang="en-US" sz="1800" dirty="0" smtClean="0"/>
              <a:t> </a:t>
            </a:r>
            <a:r>
              <a:rPr lang="en-US" sz="1800" dirty="0" err="1" smtClean="0"/>
              <a:t>sendiri</a:t>
            </a:r>
            <a:r>
              <a:rPr lang="en-US" sz="1800" dirty="0" smtClean="0"/>
              <a:t> </a:t>
            </a:r>
            <a:r>
              <a:rPr lang="en-US" sz="1800" dirty="0" err="1" smtClean="0"/>
              <a:t>melalui</a:t>
            </a:r>
            <a:r>
              <a:rPr lang="en-US" sz="1800" dirty="0" smtClean="0"/>
              <a:t> </a:t>
            </a:r>
            <a:r>
              <a:rPr lang="en-US" sz="1800" dirty="0" err="1" smtClean="0"/>
              <a:t>fotosintesis</a:t>
            </a:r>
            <a:r>
              <a:rPr lang="en-US" sz="1800" dirty="0" smtClean="0"/>
              <a:t> (</a:t>
            </a:r>
            <a:r>
              <a:rPr lang="en-US" sz="1800" dirty="0" err="1" smtClean="0"/>
              <a:t>tumbuhan</a:t>
            </a:r>
            <a:r>
              <a:rPr lang="en-US" sz="1800" dirty="0" smtClean="0"/>
              <a:t> yang </a:t>
            </a:r>
            <a:r>
              <a:rPr lang="en-US" sz="1800" dirty="0" err="1" smtClean="0"/>
              <a:t>berfotosintesis</a:t>
            </a:r>
            <a:r>
              <a:rPr lang="en-US" sz="1800" dirty="0" smtClean="0"/>
              <a:t>)</a:t>
            </a:r>
            <a:endParaRPr lang="en-US" sz="1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066800"/>
            <a:ext cx="3008313" cy="4691063"/>
          </a:xfrm>
        </p:spPr>
        <p:txBody>
          <a:bodyPr/>
          <a:lstStyle/>
          <a:p>
            <a:pPr marL="285750" indent="-285750">
              <a:buFont typeface="Wingdings" pitchFamily="2" charset="2"/>
              <a:buChar char="§"/>
            </a:pPr>
            <a:r>
              <a:rPr lang="id-ID" sz="1800" b="1" dirty="0"/>
              <a:t>Komponen Biotik </a:t>
            </a:r>
            <a:r>
              <a:rPr lang="id-ID" sz="1800" dirty="0"/>
              <a:t>memerlukan energi dari lingkungan </a:t>
            </a:r>
            <a:r>
              <a:rPr lang="id-ID" sz="1800" dirty="0">
                <a:sym typeface="Wingdings" pitchFamily="2" charset="2"/>
              </a:rPr>
              <a:t></a:t>
            </a:r>
            <a:r>
              <a:rPr lang="id-ID" sz="1800" dirty="0"/>
              <a:t> untuk tumbuh dan berkembangbiak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800" dirty="0" err="1" smtClean="0"/>
              <a:t>Komponen</a:t>
            </a:r>
            <a:r>
              <a:rPr lang="en-US" sz="1800" dirty="0" smtClean="0"/>
              <a:t> </a:t>
            </a:r>
            <a:r>
              <a:rPr lang="en-US" sz="1800" dirty="0" err="1" smtClean="0"/>
              <a:t>Biotik</a:t>
            </a:r>
            <a:r>
              <a:rPr lang="en-US" sz="1800" dirty="0" smtClean="0"/>
              <a:t>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ekosistem</a:t>
            </a:r>
            <a:r>
              <a:rPr lang="en-US" sz="1800" dirty="0" smtClean="0"/>
              <a:t> </a:t>
            </a:r>
            <a:r>
              <a:rPr lang="en-US" sz="1800" dirty="0" err="1" smtClean="0"/>
              <a:t>berdasarkan</a:t>
            </a:r>
            <a:r>
              <a:rPr lang="en-US" sz="1800" dirty="0" smtClean="0"/>
              <a:t> </a:t>
            </a:r>
            <a:r>
              <a:rPr lang="en-US" sz="1800" dirty="0" err="1" smtClean="0"/>
              <a:t>kemampuannya</a:t>
            </a:r>
            <a:r>
              <a:rPr lang="en-US" sz="1800" dirty="0" smtClean="0"/>
              <a:t>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memanfaatkan</a:t>
            </a:r>
            <a:r>
              <a:rPr lang="en-US" sz="1800" dirty="0" smtClean="0"/>
              <a:t> </a:t>
            </a:r>
            <a:r>
              <a:rPr lang="en-US" sz="1800" dirty="0" err="1" smtClean="0"/>
              <a:t>energi</a:t>
            </a:r>
            <a:r>
              <a:rPr lang="en-US" sz="1800" dirty="0" smtClean="0"/>
              <a:t> , </a:t>
            </a:r>
            <a:r>
              <a:rPr lang="en-US" sz="1800" dirty="0" err="1" smtClean="0"/>
              <a:t>dibagi</a:t>
            </a:r>
            <a:r>
              <a:rPr lang="en-US" sz="1800" dirty="0" smtClean="0"/>
              <a:t> </a:t>
            </a:r>
            <a:r>
              <a:rPr lang="en-US" sz="1800" dirty="0" err="1" smtClean="0"/>
              <a:t>menjadi</a:t>
            </a:r>
            <a:r>
              <a:rPr lang="en-US" sz="1800" dirty="0" smtClean="0"/>
              <a:t> :</a:t>
            </a:r>
          </a:p>
          <a:p>
            <a:pPr marL="342900" indent="-342900">
              <a:buAutoNum type="arabicPeriod"/>
            </a:pPr>
            <a:r>
              <a:rPr lang="en-US" sz="1800" b="1" dirty="0" err="1" smtClean="0"/>
              <a:t>Produsen</a:t>
            </a:r>
            <a:r>
              <a:rPr lang="en-US" sz="1800" b="1" dirty="0" smtClean="0"/>
              <a:t> (</a:t>
            </a:r>
            <a:r>
              <a:rPr lang="en-US" sz="1800" b="1" dirty="0" err="1" smtClean="0"/>
              <a:t>Autotrof</a:t>
            </a:r>
            <a:r>
              <a:rPr lang="en-US" sz="1800" b="1" dirty="0" smtClean="0"/>
              <a:t>)</a:t>
            </a:r>
          </a:p>
          <a:p>
            <a:pPr marL="342900" indent="-342900">
              <a:buAutoNum type="arabicPeriod"/>
            </a:pPr>
            <a:r>
              <a:rPr lang="en-US" sz="1800" b="1" dirty="0" err="1" smtClean="0"/>
              <a:t>Konsumen</a:t>
            </a:r>
            <a:r>
              <a:rPr lang="en-US" sz="1800" b="1" dirty="0" smtClean="0"/>
              <a:t> (</a:t>
            </a:r>
            <a:r>
              <a:rPr lang="en-US" sz="1800" b="1" dirty="0" err="1" smtClean="0"/>
              <a:t>Heterotrof</a:t>
            </a:r>
            <a:r>
              <a:rPr lang="en-US" sz="1800" b="1" dirty="0" smtClean="0"/>
              <a:t>)</a:t>
            </a:r>
          </a:p>
          <a:p>
            <a:pPr marL="342900" indent="-342900">
              <a:buAutoNum type="arabicPeriod"/>
            </a:pPr>
            <a:r>
              <a:rPr lang="en-US" sz="1800" b="1" dirty="0" err="1" smtClean="0"/>
              <a:t>Pengurai</a:t>
            </a:r>
            <a:r>
              <a:rPr lang="en-US" sz="1800" b="1" dirty="0" smtClean="0"/>
              <a:t> (</a:t>
            </a:r>
            <a:r>
              <a:rPr lang="en-US" sz="1800" b="1" dirty="0" err="1" smtClean="0"/>
              <a:t>Dekomposer</a:t>
            </a:r>
            <a:r>
              <a:rPr lang="en-US" sz="1800" b="1" dirty="0" smtClean="0"/>
              <a:t>)</a:t>
            </a:r>
            <a:endParaRPr lang="en-US" sz="1800" b="1" dirty="0"/>
          </a:p>
        </p:txBody>
      </p:sp>
      <p:pic>
        <p:nvPicPr>
          <p:cNvPr id="5" name="Picture 1029" descr="pla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52773"/>
            <a:ext cx="2620257" cy="446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114800" y="1871022"/>
            <a:ext cx="3517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</a:pPr>
            <a:r>
              <a:rPr lang="en-US" dirty="0"/>
              <a:t>6CO</a:t>
            </a:r>
            <a:r>
              <a:rPr lang="en-US" baseline="-25000" dirty="0"/>
              <a:t>2</a:t>
            </a:r>
            <a:r>
              <a:rPr lang="en-US" dirty="0"/>
              <a:t> + 6H</a:t>
            </a:r>
            <a:r>
              <a:rPr lang="en-US" baseline="-25000" dirty="0"/>
              <a:t>2</a:t>
            </a:r>
            <a:r>
              <a:rPr lang="en-US" dirty="0"/>
              <a:t>O </a:t>
            </a:r>
            <a:r>
              <a:rPr lang="en-US" dirty="0">
                <a:sym typeface="Wingdings" pitchFamily="2" charset="2"/>
              </a:rPr>
              <a:t>+light   C</a:t>
            </a:r>
            <a:r>
              <a:rPr lang="en-US" baseline="-25000" dirty="0">
                <a:sym typeface="Wingdings" pitchFamily="2" charset="2"/>
              </a:rPr>
              <a:t>6</a:t>
            </a:r>
            <a:r>
              <a:rPr lang="en-US" dirty="0">
                <a:sym typeface="Wingdings" pitchFamily="2" charset="2"/>
              </a:rPr>
              <a:t>H</a:t>
            </a:r>
            <a:r>
              <a:rPr lang="en-US" baseline="-25000" dirty="0">
                <a:sym typeface="Wingdings" pitchFamily="2" charset="2"/>
              </a:rPr>
              <a:t>12</a:t>
            </a:r>
            <a:r>
              <a:rPr lang="en-US" dirty="0">
                <a:sym typeface="Wingdings" pitchFamily="2" charset="2"/>
              </a:rPr>
              <a:t>O</a:t>
            </a:r>
            <a:r>
              <a:rPr lang="en-US" baseline="-25000" dirty="0">
                <a:sym typeface="Wingdings" pitchFamily="2" charset="2"/>
              </a:rPr>
              <a:t>6</a:t>
            </a:r>
            <a:r>
              <a:rPr lang="en-US" dirty="0">
                <a:sym typeface="Wingdings" pitchFamily="2" charset="2"/>
              </a:rPr>
              <a:t> + O</a:t>
            </a:r>
            <a:r>
              <a:rPr lang="en-US" baseline="-25000" dirty="0">
                <a:sym typeface="Wingdings" pitchFamily="2" charset="2"/>
              </a:rPr>
              <a:t>2</a:t>
            </a:r>
            <a:endParaRPr lang="en-US" baseline="-25000" dirty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584177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3800" y="273050"/>
            <a:ext cx="4953000" cy="58531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b="1" dirty="0" smtClean="0"/>
              <a:t>b</a:t>
            </a:r>
            <a:r>
              <a:rPr lang="en-US" sz="1800" dirty="0" smtClean="0"/>
              <a:t>. </a:t>
            </a:r>
            <a:r>
              <a:rPr lang="en-US" sz="1800" b="1" dirty="0" err="1" smtClean="0"/>
              <a:t>Carnivora</a:t>
            </a:r>
            <a:endParaRPr lang="en-US" sz="1800" b="1" dirty="0" smtClean="0"/>
          </a:p>
          <a:p>
            <a:pPr>
              <a:buFont typeface="Wingdings" pitchFamily="2" charset="2"/>
              <a:buChar char="à"/>
            </a:pPr>
            <a:r>
              <a:rPr lang="en-US" sz="1800" dirty="0" err="1" smtClean="0">
                <a:sym typeface="Wingdings" pitchFamily="2" charset="2"/>
              </a:rPr>
              <a:t>Yaitu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semua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hewan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memakan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hewan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lainnya</a:t>
            </a:r>
            <a:r>
              <a:rPr lang="en-US" sz="1800" dirty="0" smtClean="0">
                <a:sym typeface="Wingdings" pitchFamily="2" charset="2"/>
              </a:rPr>
              <a:t> (</a:t>
            </a:r>
            <a:r>
              <a:rPr lang="en-US" sz="1800" dirty="0" err="1" smtClean="0">
                <a:sym typeface="Wingdings" pitchFamily="2" charset="2"/>
              </a:rPr>
              <a:t>memangsa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hewan</a:t>
            </a:r>
            <a:r>
              <a:rPr lang="en-US" sz="1800" dirty="0" smtClean="0">
                <a:sym typeface="Wingdings" pitchFamily="2" charset="2"/>
              </a:rPr>
              <a:t> lain) </a:t>
            </a:r>
          </a:p>
          <a:p>
            <a:pPr>
              <a:buFont typeface="Wingdings" pitchFamily="2" charset="2"/>
              <a:buChar char="à"/>
            </a:pPr>
            <a:r>
              <a:rPr lang="en-US" sz="1800" dirty="0" err="1" smtClean="0">
                <a:sym typeface="Wingdings" pitchFamily="2" charset="2"/>
              </a:rPr>
              <a:t>Konsumen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sekunder</a:t>
            </a:r>
            <a:endParaRPr lang="en-US" sz="1800" dirty="0" smtClean="0">
              <a:sym typeface="Wingdings" pitchFamily="2" charset="2"/>
            </a:endParaRPr>
          </a:p>
          <a:p>
            <a:pPr>
              <a:buFont typeface="Wingdings" pitchFamily="2" charset="2"/>
              <a:buChar char="à"/>
            </a:pPr>
            <a:r>
              <a:rPr lang="en-US" sz="1800" dirty="0" smtClean="0">
                <a:sym typeface="Wingdings" pitchFamily="2" charset="2"/>
              </a:rPr>
              <a:t>Predator</a:t>
            </a:r>
            <a:endParaRPr lang="en-US" sz="1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04800"/>
            <a:ext cx="3008313" cy="5791200"/>
          </a:xfrm>
        </p:spPr>
        <p:txBody>
          <a:bodyPr>
            <a:normAutofit/>
          </a:bodyPr>
          <a:lstStyle/>
          <a:p>
            <a:r>
              <a:rPr lang="en-US" sz="1800" b="1" dirty="0" smtClean="0"/>
              <a:t>2. KONSUMEN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800" dirty="0" err="1" smtClean="0"/>
              <a:t>Merupakan</a:t>
            </a:r>
            <a:r>
              <a:rPr lang="en-US" sz="1800" dirty="0" smtClean="0"/>
              <a:t> </a:t>
            </a:r>
            <a:r>
              <a:rPr lang="en-US" sz="1800" dirty="0" err="1" smtClean="0"/>
              <a:t>organisme</a:t>
            </a:r>
            <a:r>
              <a:rPr lang="en-US" sz="1800" dirty="0" smtClean="0"/>
              <a:t> yang </a:t>
            </a:r>
            <a:r>
              <a:rPr lang="en-US" sz="1800" dirty="0" err="1" smtClean="0"/>
              <a:t>tidak</a:t>
            </a:r>
            <a:r>
              <a:rPr lang="en-US" sz="1800" dirty="0" smtClean="0"/>
              <a:t> </a:t>
            </a:r>
            <a:r>
              <a:rPr lang="en-US" sz="1800" dirty="0" err="1" smtClean="0"/>
              <a:t>mampu</a:t>
            </a:r>
            <a:r>
              <a:rPr lang="en-US" sz="1800" dirty="0" smtClean="0"/>
              <a:t> </a:t>
            </a:r>
            <a:r>
              <a:rPr lang="en-US" sz="1800" dirty="0" err="1" smtClean="0"/>
              <a:t>memenuhi</a:t>
            </a:r>
            <a:r>
              <a:rPr lang="en-US" sz="1800" dirty="0" smtClean="0"/>
              <a:t> </a:t>
            </a:r>
            <a:r>
              <a:rPr lang="en-US" sz="1800" dirty="0" err="1" smtClean="0"/>
              <a:t>energi</a:t>
            </a:r>
            <a:r>
              <a:rPr lang="en-US" sz="1800" dirty="0" smtClean="0"/>
              <a:t> </a:t>
            </a:r>
            <a:r>
              <a:rPr lang="en-US" sz="1800" dirty="0" err="1" smtClean="0"/>
              <a:t>sendiri</a:t>
            </a:r>
            <a:endParaRPr lang="en-US" sz="18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800" dirty="0" err="1" smtClean="0"/>
              <a:t>Harus</a:t>
            </a:r>
            <a:r>
              <a:rPr lang="en-US" sz="1800" dirty="0" smtClean="0"/>
              <a:t> </a:t>
            </a:r>
            <a:r>
              <a:rPr lang="en-US" sz="1800" dirty="0" err="1" smtClean="0"/>
              <a:t>memakan</a:t>
            </a:r>
            <a:r>
              <a:rPr lang="en-US" sz="1800" dirty="0" smtClean="0"/>
              <a:t> </a:t>
            </a:r>
            <a:r>
              <a:rPr lang="en-US" sz="1800" dirty="0" err="1" smtClean="0"/>
              <a:t>organisme</a:t>
            </a:r>
            <a:r>
              <a:rPr lang="en-US" sz="1800" dirty="0" smtClean="0"/>
              <a:t> lain yang </a:t>
            </a:r>
            <a:r>
              <a:rPr lang="en-US" sz="1800" dirty="0" err="1" smtClean="0"/>
              <a:t>masih</a:t>
            </a:r>
            <a:r>
              <a:rPr lang="en-US" sz="1800" dirty="0" smtClean="0"/>
              <a:t> </a:t>
            </a:r>
            <a:r>
              <a:rPr lang="en-US" sz="1800" dirty="0" err="1" smtClean="0"/>
              <a:t>hidup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yang </a:t>
            </a:r>
            <a:r>
              <a:rPr lang="en-US" sz="1800" dirty="0" err="1" smtClean="0"/>
              <a:t>sudah</a:t>
            </a:r>
            <a:r>
              <a:rPr lang="en-US" sz="1800" dirty="0" smtClean="0"/>
              <a:t> </a:t>
            </a:r>
            <a:r>
              <a:rPr lang="en-US" sz="1800" dirty="0" err="1" smtClean="0"/>
              <a:t>mati</a:t>
            </a:r>
            <a:endParaRPr lang="en-US" sz="18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800" dirty="0" err="1" smtClean="0"/>
              <a:t>Berdasarkan</a:t>
            </a:r>
            <a:r>
              <a:rPr lang="en-US" sz="1800" dirty="0" smtClean="0"/>
              <a:t> </a:t>
            </a:r>
            <a:r>
              <a:rPr lang="en-US" sz="1800" dirty="0" err="1" smtClean="0"/>
              <a:t>jenis</a:t>
            </a:r>
            <a:r>
              <a:rPr lang="en-US" sz="1800" dirty="0" smtClean="0"/>
              <a:t> </a:t>
            </a:r>
            <a:r>
              <a:rPr lang="en-US" sz="1800" dirty="0" err="1" smtClean="0"/>
              <a:t>organisme</a:t>
            </a:r>
            <a:r>
              <a:rPr lang="en-US" sz="1800" dirty="0" smtClean="0"/>
              <a:t> yang </a:t>
            </a:r>
            <a:r>
              <a:rPr lang="en-US" sz="1800" dirty="0" err="1" smtClean="0"/>
              <a:t>dimakan</a:t>
            </a:r>
            <a:r>
              <a:rPr lang="en-US" sz="1800" dirty="0" smtClean="0"/>
              <a:t>, </a:t>
            </a:r>
            <a:r>
              <a:rPr lang="en-US" sz="1800" dirty="0" err="1" smtClean="0"/>
              <a:t>konsumen</a:t>
            </a:r>
            <a:r>
              <a:rPr lang="en-US" sz="1800" dirty="0" smtClean="0"/>
              <a:t> </a:t>
            </a:r>
            <a:r>
              <a:rPr lang="en-US" sz="1800" dirty="0" err="1" smtClean="0"/>
              <a:t>dibagi</a:t>
            </a:r>
            <a:r>
              <a:rPr lang="en-US" sz="1800" dirty="0" smtClean="0"/>
              <a:t> </a:t>
            </a:r>
            <a:r>
              <a:rPr lang="en-US" sz="1800" dirty="0" err="1" smtClean="0"/>
              <a:t>menjadi</a:t>
            </a:r>
            <a:r>
              <a:rPr lang="en-US" sz="1800" dirty="0" smtClean="0"/>
              <a:t> :</a:t>
            </a:r>
          </a:p>
          <a:p>
            <a:pPr marL="342900" indent="-342900">
              <a:buFont typeface="+mj-lt"/>
              <a:buAutoNum type="alphaLcPeriod"/>
            </a:pPr>
            <a:r>
              <a:rPr lang="en-US" sz="1800" b="1" dirty="0" err="1" smtClean="0"/>
              <a:t>Herbivora</a:t>
            </a:r>
            <a:endParaRPr lang="en-US" sz="1800" b="1" dirty="0" smtClean="0"/>
          </a:p>
          <a:p>
            <a:r>
              <a:rPr lang="en-US" sz="1800" dirty="0" smtClean="0">
                <a:sym typeface="Wingdings" pitchFamily="2" charset="2"/>
              </a:rPr>
              <a:t> </a:t>
            </a:r>
            <a:r>
              <a:rPr lang="en-US" sz="1800" dirty="0" err="1" smtClean="0">
                <a:sym typeface="Wingdings" pitchFamily="2" charset="2"/>
              </a:rPr>
              <a:t>Yaitu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semua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hewan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memakan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bagian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tumbuh-tumbuhan</a:t>
            </a:r>
            <a:r>
              <a:rPr lang="en-US" sz="1800" dirty="0" smtClean="0">
                <a:sym typeface="Wingdings" pitchFamily="2" charset="2"/>
              </a:rPr>
              <a:t> (</a:t>
            </a:r>
            <a:r>
              <a:rPr lang="en-US" sz="1800" dirty="0" err="1" smtClean="0">
                <a:sym typeface="Wingdings" pitchFamily="2" charset="2"/>
              </a:rPr>
              <a:t>konsumen</a:t>
            </a:r>
            <a:r>
              <a:rPr lang="en-US" sz="1800" dirty="0" smtClean="0">
                <a:sym typeface="Wingdings" pitchFamily="2" charset="2"/>
              </a:rPr>
              <a:t> primer)</a:t>
            </a:r>
            <a:endParaRPr lang="en-US" sz="1800" dirty="0"/>
          </a:p>
        </p:txBody>
      </p:sp>
      <p:pic>
        <p:nvPicPr>
          <p:cNvPr id="5" name="Picture 1032" descr="cow-dais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495800"/>
            <a:ext cx="20574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http://vanessaleighsblog.files.wordpress.com/2009/02/gray_wol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752600"/>
            <a:ext cx="2870200" cy="429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44106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04800"/>
            <a:ext cx="3008313" cy="5867400"/>
          </a:xfrm>
        </p:spPr>
        <p:txBody>
          <a:bodyPr>
            <a:normAutofit lnSpcReduction="10000"/>
          </a:bodyPr>
          <a:lstStyle/>
          <a:p>
            <a:r>
              <a:rPr lang="en-US" sz="1800" b="1" dirty="0" smtClean="0"/>
              <a:t>c. </a:t>
            </a:r>
            <a:r>
              <a:rPr lang="en-US" sz="1800" b="1" dirty="0" err="1" smtClean="0"/>
              <a:t>Omnivora</a:t>
            </a:r>
            <a:endParaRPr lang="en-US" sz="1800" b="1" dirty="0" smtClean="0"/>
          </a:p>
          <a:p>
            <a:pPr marL="285750" indent="-285750">
              <a:buFont typeface="Wingdings" pitchFamily="2" charset="2"/>
              <a:buChar char="à"/>
            </a:pPr>
            <a:r>
              <a:rPr lang="en-US" sz="1800" dirty="0" err="1" smtClean="0">
                <a:sym typeface="Wingdings" pitchFamily="2" charset="2"/>
              </a:rPr>
              <a:t>Yaitu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semua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hewan</a:t>
            </a:r>
            <a:r>
              <a:rPr lang="en-US" sz="1800" dirty="0" smtClean="0">
                <a:sym typeface="Wingdings" pitchFamily="2" charset="2"/>
              </a:rPr>
              <a:t> yang </a:t>
            </a:r>
            <a:r>
              <a:rPr lang="en-US" sz="1800" dirty="0" err="1" smtClean="0">
                <a:sym typeface="Wingdings" pitchFamily="2" charset="2"/>
              </a:rPr>
              <a:t>memakan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sebagian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hewan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dan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sebagian</a:t>
            </a:r>
            <a:r>
              <a:rPr lang="en-US" sz="1800" dirty="0" smtClean="0">
                <a:sym typeface="Wingdings" pitchFamily="2" charset="2"/>
              </a:rPr>
              <a:t> </a:t>
            </a:r>
            <a:r>
              <a:rPr lang="en-US" sz="1800" dirty="0" err="1" smtClean="0">
                <a:sym typeface="Wingdings" pitchFamily="2" charset="2"/>
              </a:rPr>
              <a:t>tumbuhan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cth</a:t>
            </a:r>
            <a:r>
              <a:rPr lang="en-US" sz="1800" dirty="0" smtClean="0">
                <a:sym typeface="Wingdings" pitchFamily="2" charset="2"/>
              </a:rPr>
              <a:t> : </a:t>
            </a:r>
            <a:r>
              <a:rPr lang="en-US" sz="1800" dirty="0" err="1" smtClean="0">
                <a:sym typeface="Wingdings" pitchFamily="2" charset="2"/>
              </a:rPr>
              <a:t>bebek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ayam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unggas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primata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ikan</a:t>
            </a:r>
            <a:r>
              <a:rPr lang="en-US" sz="1800" dirty="0" smtClean="0">
                <a:sym typeface="Wingdings" pitchFamily="2" charset="2"/>
              </a:rPr>
              <a:t>, </a:t>
            </a:r>
            <a:r>
              <a:rPr lang="en-US" sz="1800" dirty="0" err="1" smtClean="0">
                <a:sym typeface="Wingdings" pitchFamily="2" charset="2"/>
              </a:rPr>
              <a:t>burung</a:t>
            </a:r>
            <a:r>
              <a:rPr lang="en-US" sz="1800" dirty="0" smtClean="0">
                <a:sym typeface="Wingdings" pitchFamily="2" charset="2"/>
              </a:rPr>
              <a:t>)</a:t>
            </a:r>
          </a:p>
          <a:p>
            <a:endParaRPr lang="en-US" sz="1800" dirty="0">
              <a:sym typeface="Wingdings" pitchFamily="2" charset="2"/>
            </a:endParaRPr>
          </a:p>
          <a:p>
            <a:r>
              <a:rPr lang="en-US" sz="1800" b="1" dirty="0" smtClean="0">
                <a:sym typeface="Wingdings" pitchFamily="2" charset="2"/>
              </a:rPr>
              <a:t>3. DEKOMPOSER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800" dirty="0" err="1" smtClean="0"/>
              <a:t>Merupakan</a:t>
            </a:r>
            <a:r>
              <a:rPr lang="en-US" sz="1800" dirty="0" smtClean="0"/>
              <a:t> </a:t>
            </a:r>
            <a:r>
              <a:rPr lang="en-US" sz="1800" dirty="0" err="1" smtClean="0"/>
              <a:t>organisme</a:t>
            </a:r>
            <a:r>
              <a:rPr lang="en-US" sz="1800" dirty="0" smtClean="0"/>
              <a:t> yang </a:t>
            </a:r>
            <a:r>
              <a:rPr lang="en-US" sz="1800" dirty="0" err="1" smtClean="0"/>
              <a:t>sangat</a:t>
            </a:r>
            <a:r>
              <a:rPr lang="en-US" sz="1800" dirty="0" smtClean="0"/>
              <a:t> </a:t>
            </a:r>
            <a:r>
              <a:rPr lang="en-US" sz="1800" dirty="0" err="1" smtClean="0"/>
              <a:t>kecil</a:t>
            </a:r>
            <a:r>
              <a:rPr lang="en-US" sz="1800" dirty="0"/>
              <a:t> </a:t>
            </a:r>
            <a:r>
              <a:rPr lang="en-US" sz="1800" dirty="0" smtClean="0"/>
              <a:t>(</a:t>
            </a:r>
            <a:r>
              <a:rPr lang="en-US" sz="1800" dirty="0" err="1" smtClean="0"/>
              <a:t>termasuk</a:t>
            </a:r>
            <a:r>
              <a:rPr lang="en-US" sz="1800" dirty="0" smtClean="0"/>
              <a:t> </a:t>
            </a:r>
            <a:r>
              <a:rPr lang="en-US" sz="1800" dirty="0" err="1" smtClean="0"/>
              <a:t>bakteri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jamur</a:t>
            </a:r>
            <a:r>
              <a:rPr lang="en-US" sz="1800" dirty="0" smtClean="0"/>
              <a:t>) yang </a:t>
            </a:r>
            <a:r>
              <a:rPr lang="en-US" sz="1800" dirty="0" err="1" smtClean="0"/>
              <a:t>mampu</a:t>
            </a:r>
            <a:r>
              <a:rPr lang="en-US" sz="1800" dirty="0" smtClean="0"/>
              <a:t> </a:t>
            </a:r>
            <a:r>
              <a:rPr lang="en-US" sz="1800" dirty="0" err="1" smtClean="0"/>
              <a:t>mengubah</a:t>
            </a:r>
            <a:r>
              <a:rPr lang="en-US" sz="1800" dirty="0" smtClean="0"/>
              <a:t> </a:t>
            </a:r>
            <a:r>
              <a:rPr lang="en-US" sz="1800" dirty="0" err="1" smtClean="0"/>
              <a:t>komposisi</a:t>
            </a:r>
            <a:r>
              <a:rPr lang="en-US" sz="1800" dirty="0" smtClean="0"/>
              <a:t> </a:t>
            </a:r>
            <a:r>
              <a:rPr lang="en-US" sz="1800" dirty="0" err="1" smtClean="0"/>
              <a:t>organik</a:t>
            </a:r>
            <a:r>
              <a:rPr lang="en-US" sz="1800" dirty="0" smtClean="0"/>
              <a:t>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US" sz="1800" dirty="0" err="1" smtClean="0"/>
              <a:t>Atau</a:t>
            </a:r>
            <a:r>
              <a:rPr lang="en-US" sz="1800" dirty="0" smtClean="0"/>
              <a:t> </a:t>
            </a:r>
            <a:r>
              <a:rPr lang="en-US" sz="1800" dirty="0" err="1" smtClean="0"/>
              <a:t>organisme</a:t>
            </a:r>
            <a:r>
              <a:rPr lang="en-US" sz="1800" dirty="0" smtClean="0"/>
              <a:t> (</a:t>
            </a:r>
            <a:r>
              <a:rPr lang="en-US" sz="1800" dirty="0" err="1" smtClean="0"/>
              <a:t>hewan</a:t>
            </a:r>
            <a:r>
              <a:rPr lang="en-US" sz="1800" dirty="0" smtClean="0"/>
              <a:t> </a:t>
            </a:r>
            <a:r>
              <a:rPr lang="en-US" sz="1800" dirty="0" err="1" smtClean="0"/>
              <a:t>atau</a:t>
            </a:r>
            <a:r>
              <a:rPr lang="en-US" sz="1800" dirty="0" smtClean="0"/>
              <a:t> </a:t>
            </a:r>
            <a:r>
              <a:rPr lang="en-US" sz="1800" dirty="0" err="1" smtClean="0"/>
              <a:t>tumbuhan</a:t>
            </a:r>
            <a:r>
              <a:rPr lang="en-US" sz="1800" dirty="0" smtClean="0"/>
              <a:t>) yang </a:t>
            </a:r>
            <a:r>
              <a:rPr lang="en-US" sz="1800" dirty="0" err="1" smtClean="0"/>
              <a:t>mampu</a:t>
            </a:r>
            <a:r>
              <a:rPr lang="en-US" sz="1800" dirty="0" smtClean="0"/>
              <a:t> </a:t>
            </a:r>
            <a:r>
              <a:rPr lang="en-US" sz="1800" dirty="0" err="1" smtClean="0"/>
              <a:t>menguraikan</a:t>
            </a:r>
            <a:r>
              <a:rPr lang="en-US" sz="1800" dirty="0" smtClean="0"/>
              <a:t> </a:t>
            </a:r>
            <a:r>
              <a:rPr lang="en-US" sz="1800" dirty="0" err="1" smtClean="0"/>
              <a:t>bahan-bahan</a:t>
            </a:r>
            <a:r>
              <a:rPr lang="en-US" sz="1800" dirty="0" smtClean="0"/>
              <a:t> </a:t>
            </a:r>
            <a:r>
              <a:rPr lang="en-US" sz="1800" dirty="0" err="1" smtClean="0"/>
              <a:t>organik</a:t>
            </a:r>
            <a:r>
              <a:rPr lang="en-US" sz="1800" dirty="0" smtClean="0"/>
              <a:t> </a:t>
            </a:r>
            <a:r>
              <a:rPr lang="en-US" sz="1800" dirty="0" err="1" smtClean="0"/>
              <a:t>menjadi</a:t>
            </a:r>
            <a:r>
              <a:rPr lang="en-US" sz="1800" dirty="0" smtClean="0"/>
              <a:t> </a:t>
            </a:r>
            <a:r>
              <a:rPr lang="en-US" sz="1800" dirty="0" err="1" smtClean="0"/>
              <a:t>bahan-bahan</a:t>
            </a:r>
            <a:r>
              <a:rPr lang="en-US" sz="1800" dirty="0" smtClean="0"/>
              <a:t> </a:t>
            </a:r>
            <a:r>
              <a:rPr lang="en-US" sz="1800" dirty="0" err="1" smtClean="0"/>
              <a:t>anorganik</a:t>
            </a:r>
            <a:r>
              <a:rPr lang="en-US" sz="1800" dirty="0" smtClean="0"/>
              <a:t> </a:t>
            </a:r>
            <a:r>
              <a:rPr lang="en-US" sz="1800" dirty="0" err="1" smtClean="0"/>
              <a:t>kembali</a:t>
            </a:r>
            <a:endParaRPr lang="en-US" sz="1800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en-US" sz="1800" dirty="0" err="1" smtClean="0"/>
              <a:t>Syarat</a:t>
            </a:r>
            <a:r>
              <a:rPr lang="en-US" sz="1800" dirty="0" smtClean="0"/>
              <a:t> : </a:t>
            </a:r>
            <a:r>
              <a:rPr lang="en-US" sz="1800" dirty="0" err="1" smtClean="0"/>
              <a:t>bahan</a:t>
            </a:r>
            <a:r>
              <a:rPr lang="en-US" sz="1800" dirty="0" smtClean="0"/>
              <a:t> </a:t>
            </a:r>
            <a:r>
              <a:rPr lang="en-US" sz="1800" dirty="0" err="1" smtClean="0"/>
              <a:t>organik</a:t>
            </a:r>
            <a:r>
              <a:rPr lang="en-US" sz="1800" dirty="0" smtClean="0"/>
              <a:t>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kondisi</a:t>
            </a:r>
            <a:r>
              <a:rPr lang="en-US" sz="1800" dirty="0" smtClean="0"/>
              <a:t> </a:t>
            </a:r>
            <a:r>
              <a:rPr lang="en-US" sz="1800" dirty="0" err="1" smtClean="0"/>
              <a:t>sudah</a:t>
            </a:r>
            <a:r>
              <a:rPr lang="en-US" sz="1800" dirty="0" smtClean="0"/>
              <a:t> </a:t>
            </a:r>
            <a:r>
              <a:rPr lang="en-US" sz="1800" dirty="0" err="1" smtClean="0"/>
              <a:t>mati</a:t>
            </a:r>
            <a:endParaRPr lang="en-US" sz="18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 err="1" smtClean="0"/>
              <a:t>Dekomposer</a:t>
            </a:r>
            <a:r>
              <a:rPr lang="en-US" sz="1800" dirty="0" smtClean="0"/>
              <a:t> </a:t>
            </a:r>
            <a:r>
              <a:rPr lang="en-US" sz="1800" dirty="0" err="1" smtClean="0"/>
              <a:t>ini</a:t>
            </a:r>
            <a:r>
              <a:rPr lang="en-US" sz="1800" dirty="0" smtClean="0"/>
              <a:t> </a:t>
            </a:r>
            <a:r>
              <a:rPr lang="en-US" sz="1800" dirty="0" err="1" smtClean="0"/>
              <a:t>menyebabkan</a:t>
            </a:r>
            <a:r>
              <a:rPr lang="en-US" sz="1800" dirty="0" smtClean="0"/>
              <a:t> </a:t>
            </a:r>
            <a:r>
              <a:rPr lang="en-US" sz="1800" dirty="0" err="1" smtClean="0"/>
              <a:t>resirkulasi</a:t>
            </a:r>
            <a:r>
              <a:rPr lang="en-US" sz="1800" dirty="0" smtClean="0"/>
              <a:t> yang </a:t>
            </a:r>
            <a:r>
              <a:rPr lang="en-US" sz="1800" dirty="0" err="1" smtClean="0"/>
              <a:t>berkelanjutan</a:t>
            </a:r>
            <a:r>
              <a:rPr lang="en-US" sz="1800" dirty="0" smtClean="0"/>
              <a:t> </a:t>
            </a:r>
            <a:r>
              <a:rPr lang="en-US" sz="1800" dirty="0" err="1" smtClean="0"/>
              <a:t>dari</a:t>
            </a:r>
            <a:r>
              <a:rPr lang="en-US" sz="1800" dirty="0" smtClean="0"/>
              <a:t> </a:t>
            </a:r>
            <a:r>
              <a:rPr lang="en-US" sz="1800" dirty="0" err="1" smtClean="0"/>
              <a:t>siklus</a:t>
            </a:r>
            <a:r>
              <a:rPr lang="en-US" sz="1800" dirty="0" smtClean="0"/>
              <a:t> </a:t>
            </a:r>
            <a:r>
              <a:rPr lang="en-US" sz="1800" dirty="0" err="1" smtClean="0"/>
              <a:t>nutrisi</a:t>
            </a:r>
            <a:r>
              <a:rPr lang="en-US" sz="1800" dirty="0" smtClean="0"/>
              <a:t> di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ekosistem</a:t>
            </a:r>
            <a:endParaRPr lang="en-US" sz="1800" dirty="0"/>
          </a:p>
        </p:txBody>
      </p:sp>
      <p:pic>
        <p:nvPicPr>
          <p:cNvPr id="9" name="Picture 4" descr="Amanita_phalloides(fs-0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440" y="1371600"/>
            <a:ext cx="3160160" cy="4259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4307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614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7170" name="Text Placeholder 614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7171" name="Picture 6147" descr="G:\Picture\Photo\生態系統\1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1534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843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8434" name="Text Placeholder 1843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8435" name="Picture 18436" descr="G:\Picture\Photo\生態系統\9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50327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err="1" smtClean="0"/>
              <a:t>Perpindahan</a:t>
            </a:r>
            <a:r>
              <a:rPr lang="en-US" sz="3600" dirty="0" smtClean="0"/>
              <a:t> </a:t>
            </a:r>
            <a:r>
              <a:rPr lang="en-US" sz="3600" dirty="0" err="1" smtClean="0"/>
              <a:t>Energi</a:t>
            </a:r>
            <a:r>
              <a:rPr lang="en-US" sz="3600" dirty="0" smtClean="0"/>
              <a:t>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Nutrisi</a:t>
            </a:r>
            <a:r>
              <a:rPr lang="en-US" sz="3600" dirty="0" smtClean="0"/>
              <a:t> </a:t>
            </a:r>
            <a:r>
              <a:rPr lang="en-US" sz="3600" dirty="0" err="1" smtClean="0"/>
              <a:t>dapat</a:t>
            </a:r>
            <a:r>
              <a:rPr lang="en-US" sz="3600" dirty="0" smtClean="0"/>
              <a:t> </a:t>
            </a:r>
            <a:r>
              <a:rPr lang="en-US" sz="3600" dirty="0" err="1" smtClean="0"/>
              <a:t>melalui</a:t>
            </a:r>
            <a:r>
              <a:rPr lang="en-US" sz="3600" dirty="0" smtClean="0"/>
              <a:t> :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Rantai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(</a:t>
            </a:r>
            <a:r>
              <a:rPr lang="en-US" i="1" dirty="0" smtClean="0"/>
              <a:t>Food Chain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Jaring-jaring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(</a:t>
            </a:r>
            <a:r>
              <a:rPr lang="en-US" i="1" dirty="0" smtClean="0"/>
              <a:t>Food Web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8366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9457"/>
          <p:cNvSpPr>
            <a:spLocks noGrp="1" noChangeArrowheads="1"/>
          </p:cNvSpPr>
          <p:nvPr>
            <p:ph type="title"/>
          </p:nvPr>
        </p:nvSpPr>
        <p:spPr>
          <a:xfrm>
            <a:off x="199231" y="609600"/>
            <a:ext cx="8745537" cy="1143000"/>
          </a:xfrm>
        </p:spPr>
        <p:txBody>
          <a:bodyPr/>
          <a:lstStyle/>
          <a:p>
            <a:r>
              <a:rPr lang="en-US" altLang="zh-TW" dirty="0" smtClean="0"/>
              <a:t>Biotic components and food chain</a:t>
            </a:r>
          </a:p>
        </p:txBody>
      </p:sp>
      <p:sp>
        <p:nvSpPr>
          <p:cNvPr id="19458" name="Text Placeholder 19458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pic>
        <p:nvPicPr>
          <p:cNvPr id="19459" name="Picture 19459" descr="G:\Picture\S67 Notes\ecosystem\foodchain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0"/>
            <a:ext cx="9144000" cy="499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3727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19256" cy="5943600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709613" algn="just">
              <a:buFont typeface="Wingdings" pitchFamily="2" charset="2"/>
              <a:buChar char="q"/>
            </a:pPr>
            <a:r>
              <a:rPr lang="en-US" sz="2000" dirty="0" err="1" smtClean="0"/>
              <a:t>Organisme</a:t>
            </a:r>
            <a:r>
              <a:rPr lang="en-US" sz="2000" dirty="0" smtClean="0"/>
              <a:t> </a:t>
            </a:r>
            <a:r>
              <a:rPr lang="en-US" sz="2000" dirty="0" err="1" smtClean="0"/>
              <a:t>berinteraksi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r>
              <a:rPr lang="en-US" sz="2000" dirty="0" smtClean="0"/>
              <a:t> </a:t>
            </a:r>
            <a:r>
              <a:rPr lang="en-US" sz="2000" dirty="0" err="1" smtClean="0"/>
              <a:t>lainnya</a:t>
            </a:r>
            <a:r>
              <a:rPr lang="en-US" sz="2000" dirty="0" smtClean="0"/>
              <a:t> </a:t>
            </a:r>
            <a:r>
              <a:rPr lang="en-US" sz="2000" dirty="0" err="1" smtClean="0"/>
              <a:t>sehingga</a:t>
            </a:r>
            <a:r>
              <a:rPr lang="en-US" sz="2000" dirty="0" smtClean="0"/>
              <a:t> </a:t>
            </a:r>
            <a:r>
              <a:rPr lang="en-US" sz="2000" dirty="0" err="1" smtClean="0"/>
              <a:t>menimbulkan</a:t>
            </a:r>
            <a:r>
              <a:rPr lang="en-US" sz="2000" dirty="0" smtClean="0"/>
              <a:t> </a:t>
            </a:r>
            <a:r>
              <a:rPr lang="en-US" sz="2000" dirty="0" err="1" smtClean="0"/>
              <a:t>interaksi</a:t>
            </a:r>
            <a:r>
              <a:rPr lang="en-US" sz="2000" dirty="0" smtClean="0"/>
              <a:t> yang </a:t>
            </a:r>
            <a:r>
              <a:rPr lang="en-US" sz="2000" dirty="0" err="1" smtClean="0"/>
              <a:t>sangat</a:t>
            </a:r>
            <a:r>
              <a:rPr lang="en-US" sz="2000" dirty="0" smtClean="0"/>
              <a:t> </a:t>
            </a:r>
            <a:r>
              <a:rPr lang="en-US" sz="2000" dirty="0" err="1" smtClean="0"/>
              <a:t>rapi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teratur</a:t>
            </a:r>
            <a:r>
              <a:rPr lang="en-US" sz="2000" dirty="0" smtClean="0"/>
              <a:t> </a:t>
            </a:r>
            <a:r>
              <a:rPr lang="en-US" sz="2000" dirty="0" err="1" smtClean="0"/>
              <a:t>karena</a:t>
            </a:r>
            <a:r>
              <a:rPr lang="en-US" sz="2000" dirty="0" smtClean="0"/>
              <a:t> </a:t>
            </a:r>
            <a:r>
              <a:rPr lang="en-US" sz="2000" dirty="0" err="1" smtClean="0"/>
              <a:t>semua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organisme</a:t>
            </a:r>
            <a:r>
              <a:rPr lang="en-US" sz="2000" dirty="0" smtClean="0"/>
              <a:t> </a:t>
            </a:r>
            <a:r>
              <a:rPr lang="en-US" sz="2000" dirty="0" err="1" smtClean="0"/>
              <a:t>melakukan</a:t>
            </a:r>
            <a:r>
              <a:rPr lang="en-US" sz="2000" dirty="0" smtClean="0"/>
              <a:t> </a:t>
            </a:r>
            <a:r>
              <a:rPr lang="en-US" sz="2000" dirty="0" err="1" smtClean="0"/>
              <a:t>sesuai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fungsinya</a:t>
            </a:r>
            <a:endParaRPr lang="en-US" sz="2000" dirty="0" smtClean="0"/>
          </a:p>
          <a:p>
            <a:pPr marL="709613" algn="just">
              <a:buFont typeface="Wingdings" pitchFamily="2" charset="2"/>
              <a:buChar char="q"/>
            </a:pPr>
            <a:endParaRPr lang="en-US" sz="2000" dirty="0" smtClean="0"/>
          </a:p>
          <a:p>
            <a:pPr marL="709613" algn="just">
              <a:buFont typeface="Wingdings" pitchFamily="2" charset="2"/>
              <a:buChar char="q"/>
            </a:pP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demikian</a:t>
            </a:r>
            <a:r>
              <a:rPr lang="en-US" sz="2000" dirty="0" smtClean="0"/>
              <a:t> </a:t>
            </a:r>
            <a:r>
              <a:rPr lang="en-US" sz="2000" dirty="0" err="1" smtClean="0"/>
              <a:t>maka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ekosistem</a:t>
            </a:r>
            <a:r>
              <a:rPr lang="en-US" sz="2000" dirty="0" smtClean="0"/>
              <a:t> </a:t>
            </a:r>
            <a:r>
              <a:rPr lang="en-US" sz="2000" dirty="0" err="1" smtClean="0"/>
              <a:t>itu</a:t>
            </a:r>
            <a:r>
              <a:rPr lang="en-US" sz="2000" dirty="0" smtClean="0"/>
              <a:t> </a:t>
            </a:r>
            <a:r>
              <a:rPr lang="en-US" sz="2000" dirty="0" err="1" smtClean="0"/>
              <a:t>terbentuk</a:t>
            </a:r>
            <a:r>
              <a:rPr lang="en-US" sz="2000" dirty="0" smtClean="0"/>
              <a:t> </a:t>
            </a:r>
            <a:r>
              <a:rPr lang="en-US" sz="2000" b="1" dirty="0" smtClean="0"/>
              <a:t>RANTAI MAKANAN (FOOD CHAIN)</a:t>
            </a:r>
          </a:p>
          <a:p>
            <a:pPr marL="709613" algn="just">
              <a:buFont typeface="Wingdings" pitchFamily="2" charset="2"/>
              <a:buChar char="q"/>
            </a:pPr>
            <a:endParaRPr lang="en-US" sz="2000" b="1" dirty="0"/>
          </a:p>
          <a:p>
            <a:pPr marL="709613" algn="just">
              <a:buFont typeface="Wingdings" pitchFamily="2" charset="2"/>
              <a:buChar char="q"/>
            </a:pPr>
            <a:r>
              <a:rPr lang="en-US" sz="2000" b="1" dirty="0" smtClean="0"/>
              <a:t>RANTAI MAKANAN (FOOD CHAIN) </a:t>
            </a:r>
            <a:r>
              <a:rPr lang="en-US" sz="2000" dirty="0" err="1" smtClean="0"/>
              <a:t>yaitu</a:t>
            </a:r>
            <a:r>
              <a:rPr lang="en-US" sz="2000" dirty="0" smtClean="0"/>
              <a:t> </a:t>
            </a:r>
            <a:r>
              <a:rPr lang="id-ID" sz="2000" dirty="0">
                <a:latin typeface="+mj-lt"/>
              </a:rPr>
              <a:t>“Proses pemenuhan sekaligus pengalihan energi dan materi dari satu organisme ke organisme lainnya secara berurutan dgn urutan tertentu melalui proses makan dan dimakan</a:t>
            </a:r>
            <a:r>
              <a:rPr lang="id-ID" sz="2000" dirty="0" smtClean="0">
                <a:latin typeface="+mj-lt"/>
              </a:rPr>
              <a:t>”</a:t>
            </a:r>
            <a:endParaRPr lang="en-US" sz="2000" dirty="0" smtClean="0">
              <a:latin typeface="+mj-lt"/>
            </a:endParaRPr>
          </a:p>
          <a:p>
            <a:pPr marL="709613" algn="just">
              <a:buFont typeface="Wingdings" pitchFamily="2" charset="2"/>
              <a:buChar char="q"/>
            </a:pPr>
            <a:endParaRPr lang="en-US" sz="2000" dirty="0">
              <a:latin typeface="+mj-lt"/>
            </a:endParaRPr>
          </a:p>
          <a:p>
            <a:pPr marL="709613" algn="just">
              <a:buFont typeface="Wingdings" pitchFamily="2" charset="2"/>
              <a:buChar char="q"/>
            </a:pPr>
            <a:endParaRPr lang="en-US" sz="2000" dirty="0" smtClean="0">
              <a:latin typeface="+mj-lt"/>
            </a:endParaRPr>
          </a:p>
          <a:p>
            <a:pPr marL="709613" algn="just">
              <a:buFont typeface="Wingdings" pitchFamily="2" charset="2"/>
              <a:buChar char="q"/>
            </a:pPr>
            <a:endParaRPr lang="id-ID" sz="2000" dirty="0">
              <a:latin typeface="+mj-lt"/>
            </a:endParaRPr>
          </a:p>
          <a:p>
            <a:pPr marL="366713" indent="0" algn="just">
              <a:buNone/>
            </a:pPr>
            <a:endParaRPr lang="en-US" sz="2000" b="1" dirty="0" smtClean="0"/>
          </a:p>
          <a:p>
            <a:pPr marL="366713" indent="0" algn="just">
              <a:buNone/>
            </a:pPr>
            <a:endParaRPr lang="id-ID" sz="2000" b="1" dirty="0" smtClean="0"/>
          </a:p>
        </p:txBody>
      </p:sp>
      <p:sp>
        <p:nvSpPr>
          <p:cNvPr id="9" name="Text Placeholder 21506"/>
          <p:cNvSpPr txBox="1">
            <a:spLocks noChangeArrowheads="1"/>
          </p:cNvSpPr>
          <p:nvPr/>
        </p:nvSpPr>
        <p:spPr>
          <a:xfrm>
            <a:off x="685800" y="3962400"/>
            <a:ext cx="7772400" cy="2300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TW" dirty="0" smtClean="0"/>
          </a:p>
        </p:txBody>
      </p:sp>
      <p:pic>
        <p:nvPicPr>
          <p:cNvPr id="10" name="Picture 215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5" t="31250" r="29883" b="59375"/>
          <a:stretch>
            <a:fillRect/>
          </a:stretch>
        </p:blipFill>
        <p:spPr bwMode="auto">
          <a:xfrm>
            <a:off x="1066800" y="3886200"/>
            <a:ext cx="6629400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 Box 21508"/>
          <p:cNvSpPr txBox="1">
            <a:spLocks noChangeArrowheads="1"/>
          </p:cNvSpPr>
          <p:nvPr/>
        </p:nvSpPr>
        <p:spPr bwMode="auto">
          <a:xfrm>
            <a:off x="3581400" y="5791200"/>
            <a:ext cx="15652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1pPr>
            <a:lvl2pPr>
              <a:defRPr sz="2400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3pPr>
            <a:lvl4pPr>
              <a:defRPr sz="2400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4pPr>
            <a:lvl5pPr>
              <a:defRPr sz="2400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400">
                <a:solidFill>
                  <a:schemeClr val="tx1"/>
                </a:solidFill>
                <a:latin typeface="Times New Roman" pitchFamily="18" charset="0"/>
                <a:ea typeface="PMingLiU" pitchFamily="18" charset="-120"/>
              </a:defRPr>
            </a:lvl9pPr>
          </a:lstStyle>
          <a:p>
            <a:r>
              <a:rPr lang="en-US" altLang="zh-TW" sz="2000">
                <a:solidFill>
                  <a:srgbClr val="FF3300"/>
                </a:solidFill>
              </a:rPr>
              <a:t>Decomposers</a:t>
            </a:r>
          </a:p>
        </p:txBody>
      </p:sp>
      <p:sp>
        <p:nvSpPr>
          <p:cNvPr id="12" name="Straight Connector 21509"/>
          <p:cNvSpPr>
            <a:spLocks noChangeShapeType="1"/>
          </p:cNvSpPr>
          <p:nvPr/>
        </p:nvSpPr>
        <p:spPr bwMode="auto">
          <a:xfrm>
            <a:off x="1676400" y="4572000"/>
            <a:ext cx="1828800" cy="1371600"/>
          </a:xfrm>
          <a:prstGeom prst="line">
            <a:avLst/>
          </a:prstGeom>
          <a:noFill/>
          <a:ln w="28575">
            <a:solidFill>
              <a:srgbClr val="00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" name="Straight Connector 21510"/>
          <p:cNvSpPr>
            <a:spLocks noChangeShapeType="1"/>
          </p:cNvSpPr>
          <p:nvPr/>
        </p:nvSpPr>
        <p:spPr bwMode="auto">
          <a:xfrm>
            <a:off x="3810000" y="4572000"/>
            <a:ext cx="0" cy="1295400"/>
          </a:xfrm>
          <a:prstGeom prst="line">
            <a:avLst/>
          </a:prstGeom>
          <a:noFill/>
          <a:ln w="28575">
            <a:solidFill>
              <a:srgbClr val="00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Straight Connector 21511"/>
          <p:cNvSpPr>
            <a:spLocks noChangeShapeType="1"/>
          </p:cNvSpPr>
          <p:nvPr/>
        </p:nvSpPr>
        <p:spPr bwMode="auto">
          <a:xfrm>
            <a:off x="5029200" y="4572000"/>
            <a:ext cx="0" cy="1295400"/>
          </a:xfrm>
          <a:prstGeom prst="line">
            <a:avLst/>
          </a:prstGeom>
          <a:noFill/>
          <a:ln w="28575">
            <a:solidFill>
              <a:srgbClr val="00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410200" y="4495800"/>
            <a:ext cx="1600200" cy="1447800"/>
          </a:xfrm>
          <a:prstGeom prst="straightConnector1">
            <a:avLst/>
          </a:prstGeom>
          <a:ln>
            <a:solidFill>
              <a:schemeClr val="tx2">
                <a:alpha val="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traight Connector 21512"/>
          <p:cNvSpPr>
            <a:spLocks noChangeShapeType="1"/>
          </p:cNvSpPr>
          <p:nvPr/>
        </p:nvSpPr>
        <p:spPr bwMode="auto">
          <a:xfrm flipH="1">
            <a:off x="5181600" y="4572000"/>
            <a:ext cx="1905000" cy="1447800"/>
          </a:xfrm>
          <a:prstGeom prst="line">
            <a:avLst/>
          </a:prstGeom>
          <a:noFill/>
          <a:ln w="28575">
            <a:solidFill>
              <a:srgbClr val="00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170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id-ID" b="1" dirty="0" smtClean="0"/>
              <a:t>JARING-JARING MAKANAN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781128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id-ID" dirty="0" smtClean="0"/>
              <a:t>Suatu </a:t>
            </a:r>
            <a:r>
              <a:rPr lang="id-ID" dirty="0"/>
              <a:t>rantai </a:t>
            </a:r>
            <a:r>
              <a:rPr lang="id-ID" dirty="0" smtClean="0"/>
              <a:t>makanan tidak berdiri sendiri melainkan </a:t>
            </a:r>
            <a:r>
              <a:rPr lang="id-ID" dirty="0"/>
              <a:t>akan berkaitan dgn rantai makanan </a:t>
            </a:r>
            <a:r>
              <a:rPr lang="id-ID" dirty="0" smtClean="0"/>
              <a:t>lainnya sehingga terbentuk </a:t>
            </a:r>
            <a:r>
              <a:rPr lang="en-US" b="1" dirty="0" smtClean="0">
                <a:solidFill>
                  <a:schemeClr val="tx1"/>
                </a:solidFill>
              </a:rPr>
              <a:t>JARING MAKANAN</a:t>
            </a:r>
            <a:endParaRPr lang="id-ID" b="1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endParaRPr lang="id-ID" dirty="0" smtClean="0">
              <a:solidFill>
                <a:srgbClr val="FFFF00"/>
              </a:solidFill>
            </a:endParaRPr>
          </a:p>
          <a:p>
            <a:pPr algn="just"/>
            <a:r>
              <a:rPr lang="id-ID" dirty="0" smtClean="0"/>
              <a:t>Odum (1993) : Jaring makanan merupakan gabungan dari berbagai rantai makanan</a:t>
            </a:r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8894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22529"/>
          <p:cNvSpPr>
            <a:spLocks noGrp="1" noChangeArrowheads="1"/>
          </p:cNvSpPr>
          <p:nvPr>
            <p:ph type="title"/>
          </p:nvPr>
        </p:nvSpPr>
        <p:spPr>
          <a:xfrm>
            <a:off x="1066800" y="228600"/>
            <a:ext cx="7772400" cy="517525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Food Webs</a:t>
            </a:r>
          </a:p>
        </p:txBody>
      </p:sp>
      <p:sp>
        <p:nvSpPr>
          <p:cNvPr id="22530" name="Text Placeholder 22530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2531" name="Picture 22531" descr="G:\Picture\S67 Notes\ecosystem\foodweb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914400"/>
            <a:ext cx="82296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59331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  <a:ln>
            <a:solidFill>
              <a:srgbClr val="00B0F0"/>
            </a:solidFill>
          </a:ln>
        </p:spPr>
        <p:txBody>
          <a:bodyPr/>
          <a:lstStyle/>
          <a:p>
            <a:pPr algn="ctr"/>
            <a:r>
              <a:rPr lang="id-ID" b="1" dirty="0" smtClean="0">
                <a:ln>
                  <a:solidFill>
                    <a:srgbClr val="00B0F0"/>
                  </a:solidFill>
                </a:ln>
              </a:rPr>
              <a:t>HOMEOSTATIS</a:t>
            </a:r>
            <a:endParaRPr lang="id-ID" b="1" dirty="0">
              <a:ln>
                <a:solidFill>
                  <a:srgbClr val="00B0F0"/>
                </a:solidFill>
              </a:ln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853136"/>
          </a:xfrm>
          <a:ln>
            <a:solidFill>
              <a:srgbClr val="00B0F0"/>
            </a:solidFill>
          </a:ln>
        </p:spPr>
        <p:txBody>
          <a:bodyPr>
            <a:normAutofit fontScale="85000" lnSpcReduction="10000"/>
          </a:bodyPr>
          <a:lstStyle/>
          <a:p>
            <a:r>
              <a:rPr lang="id-ID" dirty="0" smtClean="0"/>
              <a:t>Ekosistem memiliki keteraturan untuk memelihara diri, mengatur diri, dan membuat keseimbangan kembali</a:t>
            </a:r>
          </a:p>
          <a:p>
            <a:endParaRPr lang="id-ID" dirty="0" smtClean="0"/>
          </a:p>
          <a:p>
            <a:r>
              <a:rPr lang="id-ID" dirty="0" smtClean="0"/>
              <a:t>Sebelum ada faktor luar, semua komponen di alam ini berada dlm keadaan seimbang</a:t>
            </a:r>
          </a:p>
          <a:p>
            <a:endParaRPr lang="id-ID" dirty="0" smtClean="0"/>
          </a:p>
          <a:p>
            <a:r>
              <a:rPr lang="id-ID" dirty="0" smtClean="0"/>
              <a:t>Roesosoedarmo dkk (1986), Homeostatis :</a:t>
            </a:r>
          </a:p>
          <a:p>
            <a:pPr marL="446088" indent="0">
              <a:buNone/>
            </a:pPr>
            <a:r>
              <a:rPr lang="id-ID" i="1" dirty="0" smtClean="0"/>
              <a:t>kemampuan ekosistem untuk menjaga, mengatur keseimbangan diri dan menahan berbagai perubahan dalam sistem secara keseluruhan</a:t>
            </a:r>
          </a:p>
          <a:p>
            <a:pPr marL="446088" indent="0" algn="just">
              <a:buNone/>
            </a:pPr>
            <a:endParaRPr lang="id-ID" i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36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19256" cy="5904656"/>
          </a:xfrm>
          <a:ln>
            <a:solidFill>
              <a:srgbClr val="00B0F0"/>
            </a:solidFill>
          </a:ln>
        </p:spPr>
        <p:txBody>
          <a:bodyPr>
            <a:normAutofit/>
          </a:bodyPr>
          <a:lstStyle/>
          <a:p>
            <a:pPr marL="457200" indent="-457200"/>
            <a:r>
              <a:rPr lang="id-ID" dirty="0" smtClean="0"/>
              <a:t>Kemampuan menahan gangguan tersebut ditentukan oleh seberapa besar </a:t>
            </a:r>
            <a:r>
              <a:rPr lang="id-ID" b="1" dirty="0" smtClean="0"/>
              <a:t>Daya Lenting </a:t>
            </a:r>
            <a:r>
              <a:rPr lang="id-ID" dirty="0" smtClean="0"/>
              <a:t>tiap ekosistem.</a:t>
            </a:r>
          </a:p>
          <a:p>
            <a:pPr marL="457200" indent="-457200"/>
            <a:endParaRPr lang="id-ID" dirty="0" smtClean="0"/>
          </a:p>
          <a:p>
            <a:pPr marL="457200" indent="-457200"/>
            <a:r>
              <a:rPr lang="id-ID" b="1" i="1" dirty="0" smtClean="0"/>
              <a:t>Daya Lenting </a:t>
            </a:r>
            <a:r>
              <a:rPr lang="id-ID" b="1" dirty="0" smtClean="0"/>
              <a:t>(</a:t>
            </a:r>
            <a:r>
              <a:rPr lang="id-ID" b="1" i="1" dirty="0" smtClean="0"/>
              <a:t>Resilience</a:t>
            </a:r>
            <a:r>
              <a:rPr lang="id-ID" b="1" dirty="0" smtClean="0"/>
              <a:t>) :</a:t>
            </a:r>
            <a:r>
              <a:rPr lang="id-ID" b="1" i="1" dirty="0" smtClean="0"/>
              <a:t> </a:t>
            </a:r>
          </a:p>
          <a:p>
            <a:pPr marL="441325" indent="0">
              <a:buNone/>
            </a:pPr>
            <a:r>
              <a:rPr lang="id-ID" dirty="0" smtClean="0"/>
              <a:t>sifat dari suatu ekosistem yang memungkinkan ekosistem tersebut pulih kembali ke keseimbangan baru setelah terjadi gangguan. </a:t>
            </a:r>
          </a:p>
          <a:p>
            <a:pPr marL="441325" indent="0">
              <a:buNone/>
            </a:pPr>
            <a:r>
              <a:rPr lang="id-ID" dirty="0" smtClean="0">
                <a:sym typeface="Wingdings" pitchFamily="2" charset="2"/>
              </a:rPr>
              <a:t> </a:t>
            </a:r>
            <a:r>
              <a:rPr lang="id-ID" dirty="0" smtClean="0"/>
              <a:t>makin </a:t>
            </a:r>
            <a:r>
              <a:rPr lang="id-ID" dirty="0" smtClean="0"/>
              <a:t>b</a:t>
            </a:r>
            <a:r>
              <a:rPr lang="en-US" dirty="0" err="1" smtClean="0"/>
              <a:t>a</a:t>
            </a:r>
            <a:r>
              <a:rPr lang="en-US" dirty="0" err="1" smtClean="0"/>
              <a:t>nya</a:t>
            </a:r>
            <a:r>
              <a:rPr lang="id-ID" dirty="0" smtClean="0"/>
              <a:t>k </a:t>
            </a:r>
            <a:r>
              <a:rPr lang="id-ID" dirty="0" smtClean="0"/>
              <a:t>gangguan  = makin besar/ </a:t>
            </a:r>
            <a:r>
              <a:rPr lang="en-US" dirty="0" err="1" smtClean="0"/>
              <a:t>makin</a:t>
            </a:r>
            <a:r>
              <a:rPr lang="en-US" dirty="0" smtClean="0"/>
              <a:t> </a:t>
            </a:r>
            <a:r>
              <a:rPr lang="id-ID" dirty="0" smtClean="0"/>
              <a:t>tinggi </a:t>
            </a:r>
            <a:r>
              <a:rPr lang="id-ID" dirty="0" smtClean="0"/>
              <a:t>masa pemulihannya</a:t>
            </a:r>
          </a:p>
        </p:txBody>
      </p:sp>
    </p:spTree>
    <p:extLst>
      <p:ext uri="{BB962C8B-B14F-4D97-AF65-F5344CB8AC3E}">
        <p14:creationId xmlns:p14="http://schemas.microsoft.com/office/powerpoint/2010/main" val="2367257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19256" cy="5649491"/>
          </a:xfrm>
          <a:ln>
            <a:solidFill>
              <a:srgbClr val="00B0F0"/>
            </a:solidFill>
          </a:ln>
        </p:spPr>
        <p:txBody>
          <a:bodyPr/>
          <a:lstStyle/>
          <a:p>
            <a:pPr algn="just"/>
            <a:r>
              <a:rPr lang="id-ID" dirty="0"/>
              <a:t>Homeostatis sebenarnya </a:t>
            </a:r>
            <a:r>
              <a:rPr lang="id-ID" dirty="0" smtClean="0"/>
              <a:t>adalah </a:t>
            </a:r>
            <a:r>
              <a:rPr lang="id-ID" dirty="0"/>
              <a:t>suatu kestabilan yang </a:t>
            </a:r>
            <a:r>
              <a:rPr lang="id-ID" dirty="0" smtClean="0"/>
              <a:t>dinamis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id-ID" dirty="0" smtClean="0"/>
              <a:t>bukan </a:t>
            </a:r>
            <a:r>
              <a:rPr lang="id-ID" dirty="0"/>
              <a:t>statis, </a:t>
            </a:r>
            <a:r>
              <a:rPr lang="id-ID" dirty="0" smtClean="0">
                <a:sym typeface="Wingdings" pitchFamily="2" charset="2"/>
              </a:rPr>
              <a:t></a:t>
            </a:r>
            <a:r>
              <a:rPr lang="id-ID" dirty="0" smtClean="0"/>
              <a:t> </a:t>
            </a:r>
            <a:r>
              <a:rPr lang="id-ID" dirty="0"/>
              <a:t>sifat perubahan itu akan tetap mengarah pada tercapainya kesetimbangan </a:t>
            </a:r>
            <a:r>
              <a:rPr lang="id-ID" dirty="0" smtClean="0"/>
              <a:t>baru</a:t>
            </a:r>
          </a:p>
          <a:p>
            <a:pPr marL="0" indent="0" algn="just">
              <a:buNone/>
            </a:pPr>
            <a:endParaRPr lang="id-ID" dirty="0" smtClean="0"/>
          </a:p>
          <a:p>
            <a:pPr algn="just"/>
            <a:r>
              <a:rPr lang="id-ID" b="1" i="1" dirty="0" smtClean="0"/>
              <a:t>Steady State </a:t>
            </a:r>
            <a:r>
              <a:rPr lang="id-ID" dirty="0" smtClean="0"/>
              <a:t>: keseimbangan alam yang sewaktu waktu dapat mengalami perubahan tetapi pasti akan berakhir dengan suatu keseimbangan yang baru</a:t>
            </a:r>
          </a:p>
          <a:p>
            <a:pPr algn="just"/>
            <a:endParaRPr lang="id-ID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65695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id-ID" b="1" dirty="0" smtClean="0">
                <a:ln>
                  <a:solidFill>
                    <a:schemeClr val="tx1"/>
                  </a:solidFill>
                </a:ln>
              </a:rPr>
              <a:t>FEED BACK MECHANISM</a:t>
            </a:r>
            <a:endParaRPr lang="id-ID" b="1" dirty="0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709120"/>
          </a:xfrm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id-ID" dirty="0" smtClean="0"/>
              <a:t>Mekanisme umpan balik ini berkaitan erat dengan bagaimana alam ini tetap mempertahankan keseimbangannya.</a:t>
            </a:r>
          </a:p>
          <a:p>
            <a:endParaRPr lang="id-ID" dirty="0" smtClean="0"/>
          </a:p>
          <a:p>
            <a:r>
              <a:rPr lang="id-ID" dirty="0" smtClean="0"/>
              <a:t>Ada 2 tipe :</a:t>
            </a:r>
          </a:p>
          <a:p>
            <a:pPr marL="796925" indent="-382588" defTabSz="803275">
              <a:buFontTx/>
              <a:buChar char="-"/>
            </a:pPr>
            <a:r>
              <a:rPr lang="en-US" dirty="0" err="1" smtClean="0"/>
              <a:t>Mekanisme</a:t>
            </a:r>
            <a:r>
              <a:rPr lang="en-US" dirty="0" smtClean="0"/>
              <a:t> Feed Back</a:t>
            </a:r>
            <a:r>
              <a:rPr lang="id-ID" dirty="0" smtClean="0"/>
              <a:t> </a:t>
            </a:r>
            <a:r>
              <a:rPr lang="en-US" dirty="0"/>
              <a:t>P</a:t>
            </a:r>
            <a:r>
              <a:rPr lang="id-ID" dirty="0" smtClean="0"/>
              <a:t>ositif </a:t>
            </a:r>
            <a:r>
              <a:rPr lang="id-ID" dirty="0" smtClean="0"/>
              <a:t>(+)</a:t>
            </a:r>
          </a:p>
          <a:p>
            <a:pPr marL="796925" indent="-382588" defTabSz="803275">
              <a:buFontTx/>
              <a:buChar char="-"/>
            </a:pPr>
            <a:r>
              <a:rPr lang="en-US" dirty="0" err="1" smtClean="0"/>
              <a:t>Mekanisme</a:t>
            </a:r>
            <a:r>
              <a:rPr lang="en-US" dirty="0" smtClean="0"/>
              <a:t> Feed Back N</a:t>
            </a:r>
            <a:r>
              <a:rPr lang="id-ID" dirty="0" smtClean="0"/>
              <a:t>egatif </a:t>
            </a:r>
            <a:r>
              <a:rPr lang="id-ID" dirty="0" smtClean="0"/>
              <a:t>(-)</a:t>
            </a:r>
          </a:p>
          <a:p>
            <a:pPr algn="just">
              <a:buFontTx/>
              <a:buChar char="-"/>
            </a:pPr>
            <a:endParaRPr lang="id-ID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001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19256" cy="5760640"/>
          </a:xfrm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marL="382588" indent="-382588" defTabSz="457200">
              <a:buFontTx/>
              <a:buChar char="-"/>
            </a:pPr>
            <a:r>
              <a:rPr lang="en-US" dirty="0" err="1" smtClean="0"/>
              <a:t>Mekanisme</a:t>
            </a:r>
            <a:r>
              <a:rPr lang="en-US" dirty="0" smtClean="0"/>
              <a:t> Feed Back P</a:t>
            </a:r>
            <a:r>
              <a:rPr lang="id-ID" dirty="0" smtClean="0"/>
              <a:t>ositif </a:t>
            </a:r>
            <a:r>
              <a:rPr lang="id-ID" dirty="0" smtClean="0"/>
              <a:t>(+) : </a:t>
            </a:r>
          </a:p>
          <a:p>
            <a:pPr marL="361950" indent="0" defTabSz="457200">
              <a:buNone/>
            </a:pPr>
            <a:r>
              <a:rPr lang="id-ID" dirty="0" smtClean="0"/>
              <a:t>mekanisme </a:t>
            </a:r>
            <a:r>
              <a:rPr lang="en-US" dirty="0" err="1" smtClean="0"/>
              <a:t>umpan</a:t>
            </a:r>
            <a:r>
              <a:rPr lang="en-US" dirty="0" smtClean="0"/>
              <a:t> </a:t>
            </a:r>
            <a:r>
              <a:rPr lang="en-US" dirty="0" err="1" smtClean="0"/>
              <a:t>balik</a:t>
            </a:r>
            <a:r>
              <a:rPr lang="id-ID" dirty="0" smtClean="0"/>
              <a:t> </a:t>
            </a:r>
            <a:r>
              <a:rPr lang="id-ID" dirty="0" smtClean="0"/>
              <a:t>yang semakin mendorong terjadinya perubahan lebih lanjut, misal : pencemaran</a:t>
            </a:r>
          </a:p>
          <a:p>
            <a:pPr marL="361950" indent="0" defTabSz="457200">
              <a:buNone/>
            </a:pPr>
            <a:endParaRPr lang="id-ID" dirty="0" smtClean="0"/>
          </a:p>
          <a:p>
            <a:pPr marL="382588" indent="-382588" defTabSz="457200">
              <a:buFontTx/>
              <a:buChar char="-"/>
            </a:pPr>
            <a:r>
              <a:rPr lang="en-US" dirty="0" err="1" smtClean="0"/>
              <a:t>Mekanisme</a:t>
            </a:r>
            <a:r>
              <a:rPr lang="en-US" dirty="0" smtClean="0"/>
              <a:t> Feed Back N</a:t>
            </a:r>
            <a:r>
              <a:rPr lang="id-ID" dirty="0" smtClean="0"/>
              <a:t>egatif </a:t>
            </a:r>
            <a:r>
              <a:rPr lang="id-ID" dirty="0" smtClean="0"/>
              <a:t>(-) : </a:t>
            </a:r>
          </a:p>
          <a:p>
            <a:pPr marL="361950" indent="0" defTabSz="457200">
              <a:buNone/>
            </a:pPr>
            <a:r>
              <a:rPr lang="id-ID" dirty="0" smtClean="0"/>
              <a:t>mekanisme </a:t>
            </a:r>
            <a:r>
              <a:rPr lang="en-US" dirty="0" err="1" smtClean="0"/>
              <a:t>umpan</a:t>
            </a:r>
            <a:r>
              <a:rPr lang="en-US" dirty="0" smtClean="0"/>
              <a:t> </a:t>
            </a:r>
            <a:r>
              <a:rPr lang="en-US" dirty="0" err="1" smtClean="0"/>
              <a:t>balik</a:t>
            </a:r>
            <a:r>
              <a:rPr lang="id-ID" dirty="0" smtClean="0"/>
              <a:t> </a:t>
            </a:r>
            <a:r>
              <a:rPr lang="id-ID" dirty="0" smtClean="0"/>
              <a:t>yang menghambat terjadinya perubahan sehingga perubahan terhenti</a:t>
            </a:r>
          </a:p>
          <a:p>
            <a:pPr algn="just">
              <a:buFontTx/>
              <a:buChar char="-"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92115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1032</Words>
  <Application>Microsoft Office PowerPoint</Application>
  <PresentationFormat>On-screen Show (4:3)</PresentationFormat>
  <Paragraphs>188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 Konsep Dasar Ekosistem</vt:lpstr>
      <vt:lpstr>Ekosistem</vt:lpstr>
      <vt:lpstr>PowerPoint Presentation</vt:lpstr>
      <vt:lpstr>PowerPoint Presentation</vt:lpstr>
      <vt:lpstr>PowerPoint Presentation</vt:lpstr>
      <vt:lpstr>PowerPoint Presentation</vt:lpstr>
      <vt:lpstr>Ekosistem</vt:lpstr>
      <vt:lpstr>Components of an ecosystem</vt:lpstr>
      <vt:lpstr>KOMPONEN BIOTIK</vt:lpstr>
      <vt:lpstr>PowerPoint Presentation</vt:lpstr>
      <vt:lpstr>PowerPoint Presentation</vt:lpstr>
      <vt:lpstr>PowerPoint Presentation</vt:lpstr>
      <vt:lpstr>PowerPoint Presentation</vt:lpstr>
      <vt:lpstr>Perpindahan Energi dan Nutrisi dapat melalui :</vt:lpstr>
      <vt:lpstr>Biotic components and food chain</vt:lpstr>
      <vt:lpstr>PowerPoint Presentation</vt:lpstr>
      <vt:lpstr>JARING-JARING MAKANAN</vt:lpstr>
      <vt:lpstr>Food Webs</vt:lpstr>
      <vt:lpstr>HOMEOSTATIS</vt:lpstr>
      <vt:lpstr>PowerPoint Presentation</vt:lpstr>
      <vt:lpstr>PowerPoint Presentation</vt:lpstr>
      <vt:lpstr>FEED BACK MECHANISM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Konsep Dasar Ekosistem</dc:title>
  <dc:creator>Windows User</dc:creator>
  <cp:lastModifiedBy>Windows User</cp:lastModifiedBy>
  <cp:revision>53</cp:revision>
  <dcterms:created xsi:type="dcterms:W3CDTF">2019-03-16T07:47:11Z</dcterms:created>
  <dcterms:modified xsi:type="dcterms:W3CDTF">2019-03-17T17:15:39Z</dcterms:modified>
</cp:coreProperties>
</file>