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316" r:id="rId2"/>
    <p:sldId id="335" r:id="rId3"/>
    <p:sldId id="346" r:id="rId4"/>
    <p:sldId id="344" r:id="rId5"/>
    <p:sldId id="336" r:id="rId6"/>
    <p:sldId id="345" r:id="rId7"/>
    <p:sldId id="337" r:id="rId8"/>
    <p:sldId id="339" r:id="rId9"/>
    <p:sldId id="338" r:id="rId10"/>
    <p:sldId id="340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3190" autoAdjust="0"/>
  </p:normalViewPr>
  <p:slideViewPr>
    <p:cSldViewPr>
      <p:cViewPr varScale="1">
        <p:scale>
          <a:sx n="64" d="100"/>
          <a:sy n="64" d="100"/>
        </p:scale>
        <p:origin x="15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A5E374-1B37-4D6C-8E28-2C9DF5F8AD3A}" type="datetimeFigureOut">
              <a:rPr lang="id-ID"/>
              <a:pPr>
                <a:defRPr/>
              </a:pPr>
              <a:t>14/08/2018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0697D523-8C1C-46B8-9118-54132A62D73B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73919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2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138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3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4632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4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6759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5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929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6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0172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7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8340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8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8536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9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419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B0DFFC-401A-40BB-AE65-84A0843FE1C8}" type="slidenum">
              <a:rPr lang="id-ID">
                <a:latin typeface="Calibri" panose="020F0502020204030204" pitchFamily="34" charset="0"/>
              </a:rPr>
              <a:pPr eaLnBrk="1" hangingPunct="1"/>
              <a:t>10</a:t>
            </a:fld>
            <a:endParaRPr 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830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2EE2E1-A160-4904-BA89-B9A8484ADFFF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21EECDA3-008F-421C-A570-6FCE684E1E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361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CDFD4D-D6A9-4672-A1D1-8CD4A1AE413D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46D7-235B-446B-AFD1-4C35D7F56C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449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61B2AD-CA66-4C0C-913E-192E19FA8A57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81E5741-2733-4448-B3D9-4279E47BC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046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F079CE-D010-4B13-A4D7-4EE2CD9C9307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9335798-2385-4BCB-8F89-C1EF1D52EA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650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72AC66-E06B-46FC-BF75-05CC7E00AC6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4657E5A7-C866-4D4E-B1A9-FBBB655221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386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235-586F-47AE-8349-97DB26CDC6C2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92E88-4AC8-4C07-AF10-F92011E490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4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32CA6C-7DBA-43DC-B829-E13A20D2614C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43F8-2497-493A-95A5-B7182F0160B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677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3B5158-9E87-4E52-B176-1F43CB32E527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82F41-1D87-4961-B091-7522E9E38C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708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8BA88-B66C-4912-BB73-F494779CC05D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F348C39-7EF0-42DE-9176-C3F4E64A5D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508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55874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798794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76288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327658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73269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8F9428-EC85-40FF-A381-331FC41227C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CC3B7-433E-411C-B9D8-6C16993807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250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2BD2B4-6300-4442-A22F-EE64D093C96E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24ACB-195B-4C1A-90D1-D619F3208A2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13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8F49BA-6011-4781-A985-21D5A0603358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3C3D02F-F9FD-4962-A28C-6490518E3C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790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1"/>
          <p:cNvSpPr txBox="1">
            <a:spLocks noChangeArrowheads="1"/>
          </p:cNvSpPr>
          <p:nvPr/>
        </p:nvSpPr>
        <p:spPr bwMode="auto">
          <a:xfrm>
            <a:off x="2590800" y="2286000"/>
            <a:ext cx="5638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4000" b="1" dirty="0"/>
              <a:t>FEATURE SELECTION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2795" y="35485"/>
            <a:ext cx="36263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/>
              <a:t>Feature Selection</a:t>
            </a:r>
          </a:p>
        </p:txBody>
      </p:sp>
      <p:sp>
        <p:nvSpPr>
          <p:cNvPr id="4" name="Oval 3"/>
          <p:cNvSpPr/>
          <p:nvPr/>
        </p:nvSpPr>
        <p:spPr>
          <a:xfrm>
            <a:off x="1238058" y="1371600"/>
            <a:ext cx="2362200" cy="8382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Selection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41064" y="864513"/>
            <a:ext cx="3497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i="1" dirty="0">
                <a:solidFill>
                  <a:srgbClr val="00B050"/>
                </a:solidFill>
              </a:rPr>
              <a:t>=</a:t>
            </a:r>
          </a:p>
        </p:txBody>
      </p:sp>
      <p:sp>
        <p:nvSpPr>
          <p:cNvPr id="9" name="Oval 8"/>
          <p:cNvSpPr/>
          <p:nvPr/>
        </p:nvSpPr>
        <p:spPr>
          <a:xfrm>
            <a:off x="1264507" y="2743200"/>
            <a:ext cx="2362200" cy="838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Subset Selection</a:t>
            </a:r>
          </a:p>
        </p:txBody>
      </p:sp>
      <p:sp>
        <p:nvSpPr>
          <p:cNvPr id="10" name="Oval 9"/>
          <p:cNvSpPr/>
          <p:nvPr/>
        </p:nvSpPr>
        <p:spPr>
          <a:xfrm>
            <a:off x="1238058" y="4191000"/>
            <a:ext cx="2362200" cy="8382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Attribute Selection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1064" y="2286000"/>
            <a:ext cx="3497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i="1" dirty="0">
                <a:solidFill>
                  <a:srgbClr val="00B050"/>
                </a:solidFill>
              </a:rPr>
              <a:t>=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41064" y="3733800"/>
            <a:ext cx="3497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i="1" dirty="0">
                <a:solidFill>
                  <a:srgbClr val="00B050"/>
                </a:solidFill>
              </a:rPr>
              <a:t>=</a:t>
            </a:r>
          </a:p>
        </p:txBody>
      </p:sp>
      <p:sp>
        <p:nvSpPr>
          <p:cNvPr id="5" name="Rectangle 4"/>
          <p:cNvSpPr/>
          <p:nvPr/>
        </p:nvSpPr>
        <p:spPr>
          <a:xfrm>
            <a:off x="3919928" y="1196132"/>
            <a:ext cx="5257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/>
              <a:t>P</a:t>
            </a:r>
            <a:r>
              <a:rPr lang="id-ID" sz="2000" dirty="0"/>
              <a:t>roses pemilihan subset dari fitur yang relevan (variabel, prediktor) untuk digunakan dalam konstruksi model. 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3919928" y="2241590"/>
            <a:ext cx="5105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000" dirty="0"/>
              <a:t>Teknik pemilihan fitur digunakan untuk empat alasan: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4542975" y="2949476"/>
            <a:ext cx="44733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en-US" dirty="0"/>
              <a:t>P</a:t>
            </a:r>
            <a:r>
              <a:rPr lang="id-ID" dirty="0"/>
              <a:t>enyederhanaan model agar lebih mudah ditafsirkan oleh peneliti / pengguna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/>
              <a:t>W</a:t>
            </a:r>
            <a:r>
              <a:rPr lang="id-ID" dirty="0"/>
              <a:t>aktu pelatihan yang lebih pendek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/>
              <a:t>U</a:t>
            </a:r>
            <a:r>
              <a:rPr lang="id-ID" dirty="0"/>
              <a:t>ntuk menghindari kutukan dimensi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/>
              <a:t>G</a:t>
            </a:r>
            <a:r>
              <a:rPr lang="id-ID" dirty="0"/>
              <a:t>eneralisasi yang disempurnakan dengan mengurangi overfitting (secara formal, pengurangan varians)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9" grpId="0" animBg="1"/>
      <p:bldP spid="10" grpId="0" animBg="1"/>
      <p:bldP spid="11" grpId="0"/>
      <p:bldP spid="12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52600" y="588832"/>
            <a:ext cx="44855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i="1" dirty="0"/>
              <a:t>Feature Selection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600200" y="1614844"/>
            <a:ext cx="6553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err="1">
                <a:solidFill>
                  <a:srgbClr val="FF0000"/>
                </a:solidFill>
              </a:rPr>
              <a:t>Fitur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dianggap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relevan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err="1"/>
              <a:t>nilainya</a:t>
            </a:r>
            <a:r>
              <a:rPr lang="en-US" sz="2400" dirty="0"/>
              <a:t> </a:t>
            </a:r>
            <a:r>
              <a:rPr lang="en-US" sz="2400" dirty="0" err="1"/>
              <a:t>bervariasi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sistematis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keanggotaan</a:t>
            </a:r>
            <a:r>
              <a:rPr lang="en-US" sz="2400" dirty="0"/>
              <a:t> </a:t>
            </a:r>
            <a:r>
              <a:rPr lang="en-US" sz="2400" dirty="0" err="1"/>
              <a:t>kategori</a:t>
            </a:r>
            <a:r>
              <a:rPr lang="en-US" sz="2400" dirty="0"/>
              <a:t>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err="1"/>
              <a:t>Algoritma</a:t>
            </a:r>
            <a:r>
              <a:rPr lang="en-US" sz="2400" dirty="0"/>
              <a:t> </a:t>
            </a:r>
            <a:r>
              <a:rPr lang="en-US" sz="2400" dirty="0" err="1"/>
              <a:t>seleksi</a:t>
            </a:r>
            <a:r>
              <a:rPr lang="en-US" sz="2400" dirty="0"/>
              <a:t> </a:t>
            </a:r>
            <a:r>
              <a:rPr lang="en-US" sz="2400" dirty="0" err="1"/>
              <a:t>fitur</a:t>
            </a:r>
            <a:r>
              <a:rPr lang="en-US" sz="2400" dirty="0"/>
              <a:t>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peran</a:t>
            </a:r>
            <a:r>
              <a:rPr lang="en-US" sz="2400" dirty="0"/>
              <a:t> </a:t>
            </a:r>
            <a:r>
              <a:rPr lang="en-US" sz="2400" dirty="0" err="1"/>
              <a:t>kritis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banyak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</a:t>
            </a:r>
            <a:r>
              <a:rPr lang="en-US" sz="2400" i="1" dirty="0"/>
              <a:t>machine learning, CRM, data mining </a:t>
            </a:r>
            <a:r>
              <a:rPr lang="en-US" sz="2400" i="1" dirty="0" err="1"/>
              <a:t>secara</a:t>
            </a:r>
            <a:r>
              <a:rPr lang="en-US" sz="2400" i="1" dirty="0"/>
              <a:t> </a:t>
            </a:r>
            <a:r>
              <a:rPr lang="en-US" sz="2400" i="1" dirty="0" err="1"/>
              <a:t>umum</a:t>
            </a:r>
            <a:r>
              <a:rPr lang="en-US" sz="2400" i="1" dirty="0"/>
              <a:t> </a:t>
            </a:r>
            <a:r>
              <a:rPr lang="en-US" sz="2400" i="1" dirty="0" err="1"/>
              <a:t>dan</a:t>
            </a:r>
            <a:r>
              <a:rPr lang="en-US" sz="2400" i="1" dirty="0"/>
              <a:t> </a:t>
            </a:r>
            <a:r>
              <a:rPr lang="en-US" sz="2400" i="1" dirty="0" err="1"/>
              <a:t>analisis</a:t>
            </a:r>
            <a:r>
              <a:rPr lang="en-US" sz="2400" i="1" dirty="0"/>
              <a:t> genomic.</a:t>
            </a:r>
            <a:endParaRPr lang="en-US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1740108" y="4458326"/>
            <a:ext cx="6553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err="1"/>
              <a:t>Subsetyang</a:t>
            </a:r>
            <a:r>
              <a:rPr lang="en-US" sz="2400" dirty="0"/>
              <a:t> </a:t>
            </a:r>
            <a:r>
              <a:rPr lang="en-US" sz="2400" dirty="0" err="1"/>
              <a:t>didapat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seleksi</a:t>
            </a:r>
            <a:r>
              <a:rPr lang="en-US" sz="2400" dirty="0"/>
              <a:t> </a:t>
            </a:r>
            <a:r>
              <a:rPr lang="en-US" sz="2400" dirty="0" err="1"/>
              <a:t>fitur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urutan</a:t>
            </a:r>
            <a:r>
              <a:rPr lang="en-US" sz="2400" dirty="0"/>
              <a:t> </a:t>
            </a:r>
            <a:r>
              <a:rPr lang="en-US" sz="2400" dirty="0" err="1"/>
              <a:t>peringkat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fitur</a:t>
            </a:r>
            <a:r>
              <a:rPr lang="en-US" sz="2400" dirty="0"/>
              <a:t> yang </a:t>
            </a:r>
            <a:r>
              <a:rPr lang="en-US" sz="2400" dirty="0" err="1"/>
              <a:t>dipilih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masing-masing</a:t>
            </a:r>
            <a:r>
              <a:rPr lang="en-US" sz="2400" dirty="0"/>
              <a:t> </a:t>
            </a:r>
            <a:r>
              <a:rPr lang="en-US" sz="2400" dirty="0" err="1"/>
              <a:t>algoritma</a:t>
            </a:r>
            <a:r>
              <a:rPr lang="en-US" sz="2400" dirty="0"/>
              <a:t>. (</a:t>
            </a:r>
            <a:r>
              <a:rPr lang="en-US" sz="2400" dirty="0" err="1"/>
              <a:t>Algoritma</a:t>
            </a:r>
            <a:r>
              <a:rPr lang="en-US" sz="2400" dirty="0"/>
              <a:t> C4.5)</a:t>
            </a:r>
          </a:p>
        </p:txBody>
      </p:sp>
    </p:spTree>
    <p:extLst>
      <p:ext uri="{BB962C8B-B14F-4D97-AF65-F5344CB8AC3E}">
        <p14:creationId xmlns:p14="http://schemas.microsoft.com/office/powerpoint/2010/main" val="111328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6400" y="587832"/>
            <a:ext cx="44855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i="1" dirty="0"/>
              <a:t>Feature Selection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200" y="1981200"/>
            <a:ext cx="80010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000" dirty="0"/>
              <a:t>Premis utama saat menggunakan </a:t>
            </a:r>
            <a:r>
              <a:rPr lang="id-ID" sz="2200" dirty="0">
                <a:solidFill>
                  <a:srgbClr val="FF0000"/>
                </a:solidFill>
              </a:rPr>
              <a:t>teknik pemilihan fitur </a:t>
            </a:r>
            <a:r>
              <a:rPr lang="id-ID" sz="2000" dirty="0"/>
              <a:t>adalah</a:t>
            </a:r>
            <a:r>
              <a:rPr lang="en-US" sz="2000" dirty="0"/>
              <a:t>:</a:t>
            </a:r>
          </a:p>
          <a:p>
            <a:pPr marL="681038" algn="just"/>
            <a:r>
              <a:rPr lang="en-US" sz="2000" dirty="0"/>
              <a:t>D</a:t>
            </a:r>
            <a:r>
              <a:rPr lang="id-ID" sz="2000" dirty="0"/>
              <a:t>ata berisi banyak fitur yang bersifat berlebihan atau tidak relevan, dan karenanya dapat dihapus tanpa menimbulkan banyak kehilangan informasi.</a:t>
            </a:r>
            <a:endParaRPr lang="en-US" sz="2000" dirty="0"/>
          </a:p>
        </p:txBody>
      </p:sp>
      <p:sp>
        <p:nvSpPr>
          <p:cNvPr id="14" name="Rectangle 13"/>
          <p:cNvSpPr/>
          <p:nvPr/>
        </p:nvSpPr>
        <p:spPr>
          <a:xfrm>
            <a:off x="838200" y="3730571"/>
            <a:ext cx="8001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id-ID" sz="2000" dirty="0"/>
              <a:t>Fitur selection mengembalikan subset dari fitur.</a:t>
            </a: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id-ID" sz="2000" dirty="0"/>
              <a:t>Teknik pemilihan fitur sering digunakan di domain di mana terdapat banyak fitur dan sedikit sampel (atau titik data)</a:t>
            </a: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id-ID" sz="2000" dirty="0"/>
              <a:t>Kasus pola dasar untuk penerapan seleksi fitur mencakup analisis teks tertulis dan data microarray DNA, dimana terdapat ribuan fitur, dan beberapa puluh sampai ratusan sampel.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1688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6400" y="609600"/>
            <a:ext cx="44855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i="1" dirty="0"/>
              <a:t>Feature Selection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816816" y="1533465"/>
            <a:ext cx="421992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id-ID" sz="2000" dirty="0"/>
              <a:t>Algoritma pemilihan fitur dapat dilihat sebagai kombinasi teknik pencarian untuk mengusulkan subset fitur baru</a:t>
            </a: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B</a:t>
            </a:r>
            <a:r>
              <a:rPr lang="id-ID" sz="2000" dirty="0"/>
              <a:t>ersama dengan ukuran evaluasi yang memberi nilai pada subset fitur yang berbeda.</a:t>
            </a: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id-ID" sz="2000" dirty="0"/>
              <a:t>Algoritma yang paling sederhana adalah menguji setiap kemungkinan subset fitur yang menemukan yang meminimalkan tingkat kesalahan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071717" y="2667000"/>
            <a:ext cx="3772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/>
              <a:t>Metrik</a:t>
            </a:r>
            <a:r>
              <a:rPr lang="en-US" sz="2000" dirty="0"/>
              <a:t> </a:t>
            </a:r>
            <a:r>
              <a:rPr lang="en-US" sz="2000" dirty="0" err="1"/>
              <a:t>evaluasi</a:t>
            </a:r>
            <a:r>
              <a:rPr lang="en-US" sz="2000" dirty="0"/>
              <a:t> yang </a:t>
            </a:r>
            <a:r>
              <a:rPr lang="en-US" sz="2000" dirty="0" err="1"/>
              <a:t>mempengaruhi</a:t>
            </a:r>
            <a:r>
              <a:rPr lang="en-US" sz="2000" dirty="0"/>
              <a:t> </a:t>
            </a:r>
            <a:r>
              <a:rPr lang="en-US" sz="2000" dirty="0" err="1"/>
              <a:t>algoritme</a:t>
            </a:r>
            <a:r>
              <a:rPr lang="en-US" sz="2000" dirty="0"/>
              <a:t> </a:t>
            </a:r>
            <a:r>
              <a:rPr lang="en-US" sz="2000" dirty="0" err="1"/>
              <a:t>pemilihan</a:t>
            </a:r>
            <a:r>
              <a:rPr lang="en-US" sz="2000" dirty="0"/>
              <a:t> </a:t>
            </a:r>
            <a:r>
              <a:rPr lang="en-US" sz="2000" dirty="0" err="1"/>
              <a:t>fitur</a:t>
            </a:r>
            <a:r>
              <a:rPr lang="en-US" sz="2000" dirty="0"/>
              <a:t>,</a:t>
            </a:r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Wrappers</a:t>
            </a:r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Filters </a:t>
            </a:r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Embedded methods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66D08A9-F37A-42B8-9B9F-C4117BED5959}"/>
              </a:ext>
            </a:extLst>
          </p:cNvPr>
          <p:cNvSpPr/>
          <p:nvPr/>
        </p:nvSpPr>
        <p:spPr>
          <a:xfrm>
            <a:off x="816816" y="1533464"/>
            <a:ext cx="421992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id-ID" sz="2000" dirty="0"/>
              <a:t>Algoritma pemilihan fitur dapat dilihat sebagai kombinasi teknik pencarian untuk mengusulkan subset fitur baru</a:t>
            </a: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B</a:t>
            </a:r>
            <a:r>
              <a:rPr lang="id-ID" sz="2000" dirty="0"/>
              <a:t>ersama dengan ukuran evaluasi yang memberi nilai pada subset fitur yang berbeda.</a:t>
            </a: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id-ID" sz="2000" dirty="0"/>
              <a:t>Algoritma yang paling sederhana adalah menguji setiap kemungkinan subset fitur yang menemukan yang meminimalkan tingkat kesalahan</a:t>
            </a:r>
            <a:endParaRPr lang="en-US" sz="2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B2E924-04D8-41B3-B3A6-F30FEAA8766B}"/>
              </a:ext>
            </a:extLst>
          </p:cNvPr>
          <p:cNvSpPr/>
          <p:nvPr/>
        </p:nvSpPr>
        <p:spPr>
          <a:xfrm>
            <a:off x="5071717" y="2650761"/>
            <a:ext cx="3772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/>
              <a:t>Metrik</a:t>
            </a:r>
            <a:r>
              <a:rPr lang="en-US" sz="2000" dirty="0"/>
              <a:t> </a:t>
            </a:r>
            <a:r>
              <a:rPr lang="en-US" sz="2000" dirty="0" err="1"/>
              <a:t>evaluasi</a:t>
            </a:r>
            <a:r>
              <a:rPr lang="en-US" sz="2000" dirty="0"/>
              <a:t> yang </a:t>
            </a:r>
            <a:r>
              <a:rPr lang="en-US" sz="2000" dirty="0" err="1"/>
              <a:t>mempengaruhi</a:t>
            </a:r>
            <a:r>
              <a:rPr lang="en-US" sz="2000" dirty="0"/>
              <a:t> </a:t>
            </a:r>
            <a:r>
              <a:rPr lang="en-US" sz="2000" dirty="0" err="1"/>
              <a:t>algoritme</a:t>
            </a:r>
            <a:r>
              <a:rPr lang="en-US" sz="2000" dirty="0"/>
              <a:t> </a:t>
            </a:r>
            <a:r>
              <a:rPr lang="en-US" sz="2000" dirty="0" err="1"/>
              <a:t>pemilihan</a:t>
            </a:r>
            <a:r>
              <a:rPr lang="en-US" sz="2000" dirty="0"/>
              <a:t> </a:t>
            </a:r>
            <a:r>
              <a:rPr lang="en-US" sz="2000" dirty="0" err="1"/>
              <a:t>fitur</a:t>
            </a:r>
            <a:r>
              <a:rPr lang="en-US" sz="2000" dirty="0"/>
              <a:t>,</a:t>
            </a:r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Wrappers</a:t>
            </a:r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Filters </a:t>
            </a:r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Embedded methods</a:t>
            </a:r>
          </a:p>
        </p:txBody>
      </p:sp>
    </p:spTree>
    <p:extLst>
      <p:ext uri="{BB962C8B-B14F-4D97-AF65-F5344CB8AC3E}">
        <p14:creationId xmlns:p14="http://schemas.microsoft.com/office/powerpoint/2010/main" val="92181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82340" y="641896"/>
            <a:ext cx="44855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i="1" dirty="0"/>
              <a:t>Feature Selection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1295400" y="1676400"/>
            <a:ext cx="3962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i="1" dirty="0"/>
              <a:t>feature selection </a:t>
            </a:r>
            <a:r>
              <a:rPr lang="en-US" sz="2000" dirty="0" err="1"/>
              <a:t>adalah</a:t>
            </a:r>
            <a:r>
              <a:rPr lang="en-US" sz="2000" dirty="0"/>
              <a:t>:</a:t>
            </a:r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 err="1"/>
              <a:t>Mengurangi</a:t>
            </a:r>
            <a:r>
              <a:rPr lang="en-US" sz="2000" dirty="0"/>
              <a:t> </a:t>
            </a:r>
            <a:r>
              <a:rPr lang="en-US" sz="2000" dirty="0" err="1"/>
              <a:t>jumlah</a:t>
            </a:r>
            <a:r>
              <a:rPr lang="en-US" sz="2000" dirty="0"/>
              <a:t> </a:t>
            </a:r>
            <a:r>
              <a:rPr lang="en-US" sz="2000" dirty="0" err="1"/>
              <a:t>fitur</a:t>
            </a:r>
            <a:r>
              <a:rPr lang="en-US" sz="2000" dirty="0"/>
              <a:t> yang </a:t>
            </a:r>
            <a:r>
              <a:rPr lang="en-US" sz="2000" dirty="0" err="1"/>
              <a:t>terlibat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menentukan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nilai</a:t>
            </a:r>
            <a:r>
              <a:rPr lang="en-US" sz="2000" dirty="0"/>
              <a:t> </a:t>
            </a:r>
            <a:r>
              <a:rPr lang="en-US" sz="2000" dirty="0" err="1"/>
              <a:t>kelas</a:t>
            </a:r>
            <a:r>
              <a:rPr lang="en-US" sz="2000" dirty="0"/>
              <a:t> target.</a:t>
            </a:r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 err="1"/>
              <a:t>Mengurangi</a:t>
            </a:r>
            <a:r>
              <a:rPr lang="en-US" sz="2000" dirty="0"/>
              <a:t> </a:t>
            </a:r>
            <a:r>
              <a:rPr lang="en-US" sz="2000" dirty="0" err="1"/>
              <a:t>fitur</a:t>
            </a:r>
            <a:r>
              <a:rPr lang="en-US" sz="2000" dirty="0"/>
              <a:t> </a:t>
            </a:r>
            <a:r>
              <a:rPr lang="en-US" sz="2000" i="1" dirty="0" err="1"/>
              <a:t>irelevan</a:t>
            </a:r>
            <a:endParaRPr lang="en-US" sz="2000" i="1" dirty="0"/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 err="1"/>
              <a:t>Mengurangi</a:t>
            </a:r>
            <a:r>
              <a:rPr lang="en-US" sz="2000" dirty="0"/>
              <a:t> data yang </a:t>
            </a:r>
            <a:r>
              <a:rPr lang="en-US" sz="2000" dirty="0" err="1"/>
              <a:t>berlebihan</a:t>
            </a:r>
            <a:r>
              <a:rPr lang="en-US" sz="2000" dirty="0"/>
              <a:t> </a:t>
            </a:r>
          </a:p>
          <a:p>
            <a:pPr marL="804863" indent="-342900" algn="just">
              <a:buFont typeface="Wingdings" panose="05000000000000000000" pitchFamily="2" charset="2"/>
              <a:buChar char="§"/>
            </a:pPr>
            <a:r>
              <a:rPr lang="en-US" sz="2000" dirty="0" err="1"/>
              <a:t>Mengurangi</a:t>
            </a:r>
            <a:r>
              <a:rPr lang="en-US" sz="2000" dirty="0"/>
              <a:t> data yang </a:t>
            </a:r>
            <a:r>
              <a:rPr lang="en-US" sz="2000" dirty="0" err="1"/>
              <a:t>menyebabkan</a:t>
            </a:r>
            <a:r>
              <a:rPr lang="en-US" sz="2000" dirty="0"/>
              <a:t> </a:t>
            </a:r>
            <a:r>
              <a:rPr lang="en-US" sz="2000" dirty="0" err="1"/>
              <a:t>salah</a:t>
            </a:r>
            <a:r>
              <a:rPr lang="en-US" sz="2000" dirty="0"/>
              <a:t> </a:t>
            </a:r>
            <a:r>
              <a:rPr lang="en-US" sz="2000" dirty="0" err="1"/>
              <a:t>pengertian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kelas</a:t>
            </a:r>
            <a:r>
              <a:rPr lang="en-US" sz="2000" dirty="0"/>
              <a:t> target yang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efek</a:t>
            </a:r>
            <a:r>
              <a:rPr lang="en-US" sz="2000" dirty="0"/>
              <a:t> </a:t>
            </a:r>
            <a:r>
              <a:rPr lang="en-US" sz="2000" dirty="0" err="1"/>
              <a:t>segera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endParaRPr lang="en-US" sz="2000" dirty="0"/>
          </a:p>
        </p:txBody>
      </p:sp>
      <p:sp>
        <p:nvSpPr>
          <p:cNvPr id="4" name="Rounded Rectangle 3"/>
          <p:cNvSpPr/>
          <p:nvPr/>
        </p:nvSpPr>
        <p:spPr>
          <a:xfrm>
            <a:off x="5638800" y="2362200"/>
            <a:ext cx="3276600" cy="125941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 mining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dipercepat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37276" y="3997871"/>
            <a:ext cx="3276600" cy="119050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Mempertinggi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kinerja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mining,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akurasi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peramalan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12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00200" y="609600"/>
            <a:ext cx="44855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i="1" dirty="0"/>
              <a:t>Feature Selection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990600" y="1676400"/>
            <a:ext cx="78486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/>
              <a:t>Metrik</a:t>
            </a:r>
            <a:r>
              <a:rPr lang="en-US" sz="2000" dirty="0"/>
              <a:t> </a:t>
            </a:r>
            <a:r>
              <a:rPr lang="en-US" sz="2000" dirty="0" err="1"/>
              <a:t>evaluasi</a:t>
            </a:r>
            <a:r>
              <a:rPr lang="en-US" sz="2000" dirty="0"/>
              <a:t> yang </a:t>
            </a:r>
            <a:r>
              <a:rPr lang="en-US" sz="2000" dirty="0" err="1"/>
              <a:t>mempengaruhi</a:t>
            </a:r>
            <a:r>
              <a:rPr lang="en-US" sz="2000" dirty="0"/>
              <a:t> </a:t>
            </a:r>
            <a:r>
              <a:rPr lang="en-US" sz="2000" dirty="0" err="1"/>
              <a:t>algoritme</a:t>
            </a:r>
            <a:r>
              <a:rPr lang="en-US" sz="2000" dirty="0"/>
              <a:t> </a:t>
            </a:r>
            <a:r>
              <a:rPr lang="en-US" sz="2000" dirty="0" err="1"/>
              <a:t>pemilihan</a:t>
            </a:r>
            <a:r>
              <a:rPr lang="en-US" sz="2000" dirty="0"/>
              <a:t> </a:t>
            </a:r>
            <a:r>
              <a:rPr lang="en-US" sz="2000" dirty="0" err="1"/>
              <a:t>fitur</a:t>
            </a:r>
            <a:r>
              <a:rPr lang="en-US" sz="2000" dirty="0"/>
              <a:t>,</a:t>
            </a:r>
          </a:p>
          <a:p>
            <a:pPr marL="804863" indent="-342900" algn="just">
              <a:buFont typeface="Wingdings" panose="05000000000000000000" pitchFamily="2" charset="2"/>
              <a:buChar char="§"/>
              <a:tabLst>
                <a:tab pos="804863" algn="l"/>
              </a:tabLst>
            </a:pPr>
            <a:r>
              <a:rPr lang="en-US" sz="2000" dirty="0"/>
              <a:t>Wrappers</a:t>
            </a:r>
          </a:p>
          <a:p>
            <a:pPr marL="461963" algn="just">
              <a:tabLst>
                <a:tab pos="804863" algn="l"/>
              </a:tabLst>
            </a:pPr>
            <a:r>
              <a:rPr lang="en-US" sz="2000" dirty="0"/>
              <a:t>	</a:t>
            </a:r>
            <a:r>
              <a:rPr lang="id-ID" sz="2000" dirty="0"/>
              <a:t>Metode pembungkus</a:t>
            </a:r>
            <a:r>
              <a:rPr lang="en-US" sz="2000" dirty="0"/>
              <a:t> </a:t>
            </a:r>
            <a:r>
              <a:rPr lang="en-US" sz="2000" i="1" dirty="0"/>
              <a:t>(wrapper)</a:t>
            </a:r>
            <a:r>
              <a:rPr lang="id-ID" sz="2000" dirty="0"/>
              <a:t> menggunakan model </a:t>
            </a:r>
            <a:r>
              <a:rPr lang="en-US" sz="2000" dirty="0"/>
              <a:t>	</a:t>
            </a:r>
            <a:r>
              <a:rPr lang="id-ID" sz="2000" dirty="0"/>
              <a:t>prediktif untuk</a:t>
            </a:r>
            <a:r>
              <a:rPr lang="en-US" sz="2000" dirty="0"/>
              <a:t> m</a:t>
            </a:r>
            <a:r>
              <a:rPr lang="id-ID" sz="2000" dirty="0"/>
              <a:t>emberi nilai subset fitur.</a:t>
            </a:r>
            <a:endParaRPr lang="en-US" sz="2000" dirty="0"/>
          </a:p>
          <a:p>
            <a:pPr marL="461963" algn="just">
              <a:tabLst>
                <a:tab pos="804863" algn="l"/>
              </a:tabLst>
            </a:pPr>
            <a:endParaRPr lang="en-US" sz="2000" dirty="0"/>
          </a:p>
          <a:p>
            <a:pPr marL="804863" indent="-342900" algn="just">
              <a:buFont typeface="Wingdings" panose="05000000000000000000" pitchFamily="2" charset="2"/>
              <a:buChar char="§"/>
              <a:tabLst>
                <a:tab pos="804863" algn="l"/>
              </a:tabLst>
            </a:pPr>
            <a:r>
              <a:rPr lang="en-US" sz="2000" dirty="0"/>
              <a:t>Filters </a:t>
            </a:r>
          </a:p>
          <a:p>
            <a:pPr marL="461963" algn="just">
              <a:tabLst>
                <a:tab pos="804863" algn="l"/>
              </a:tabLst>
            </a:pPr>
            <a:r>
              <a:rPr lang="en-US" sz="2000" dirty="0"/>
              <a:t>	M</a:t>
            </a:r>
            <a:r>
              <a:rPr lang="id-ID" sz="2000" dirty="0"/>
              <a:t>engandalkan karakteristik umum data pelatihan dan </a:t>
            </a:r>
            <a:r>
              <a:rPr lang="en-US" sz="2000" dirty="0"/>
              <a:t>	</a:t>
            </a:r>
            <a:r>
              <a:rPr lang="id-ID" sz="2000" dirty="0"/>
              <a:t>melaksanakan proses pemilihan fitur sebagai langkah </a:t>
            </a:r>
            <a:r>
              <a:rPr lang="en-US" sz="2000" dirty="0"/>
              <a:t>	</a:t>
            </a:r>
            <a:r>
              <a:rPr lang="id-ID" sz="2000" dirty="0"/>
              <a:t>preprocessing dengan independensi algoritma induksi. </a:t>
            </a:r>
            <a:r>
              <a:rPr lang="en-US" sz="2000" dirty="0"/>
              <a:t>	</a:t>
            </a:r>
          </a:p>
          <a:p>
            <a:pPr marL="804863" indent="-342900" algn="just">
              <a:buFont typeface="Wingdings" panose="05000000000000000000" pitchFamily="2" charset="2"/>
              <a:buChar char="§"/>
              <a:tabLst>
                <a:tab pos="804863" algn="l"/>
              </a:tabLst>
            </a:pPr>
            <a:r>
              <a:rPr lang="en-US" sz="2000" dirty="0"/>
              <a:t>Embedded methods</a:t>
            </a:r>
          </a:p>
          <a:p>
            <a:pPr marL="809625" indent="-179388" algn="just">
              <a:tabLst>
                <a:tab pos="809625" algn="l"/>
              </a:tabLst>
            </a:pPr>
            <a:r>
              <a:rPr lang="en-US" sz="2000" dirty="0"/>
              <a:t>	T</a:t>
            </a:r>
            <a:r>
              <a:rPr lang="id-ID" sz="2000" dirty="0"/>
              <a:t>eknik menangkap semua kelompok yang melakukan pemilihan fitur sebagai bagian dari proses konstruksi model.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79596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00200" y="609600"/>
            <a:ext cx="62007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err="1"/>
              <a:t>Teknik</a:t>
            </a:r>
            <a:r>
              <a:rPr lang="en-US" sz="4000" b="1" dirty="0"/>
              <a:t> </a:t>
            </a:r>
            <a:r>
              <a:rPr lang="en-US" sz="4000" b="1" i="1" dirty="0"/>
              <a:t>Feature Selection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3"/>
          <a:srcRect l="21113" t="27048" r="24848" b="10236"/>
          <a:stretch/>
        </p:blipFill>
        <p:spPr bwMode="auto">
          <a:xfrm>
            <a:off x="228600" y="1676400"/>
            <a:ext cx="8686800" cy="49639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18739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92926" y="565676"/>
            <a:ext cx="33874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/>
              <a:t>Filter Method</a:t>
            </a:r>
          </a:p>
        </p:txBody>
      </p:sp>
      <p:sp>
        <p:nvSpPr>
          <p:cNvPr id="3" name="Rectangle 2"/>
          <p:cNvSpPr/>
          <p:nvPr/>
        </p:nvSpPr>
        <p:spPr>
          <a:xfrm>
            <a:off x="941792" y="1600200"/>
            <a:ext cx="8077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000" dirty="0"/>
              <a:t>Metode filter didasarkan pada metrik evaluasi kinerja yang dihitung secara langsung dari data, tanpa umpan balik langsung dari prediktor yang akhirnya dapat digunakan pada data dengan jumlah fitur yang berkurang</a:t>
            </a:r>
            <a:r>
              <a:rPr lang="en-US" sz="2000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87933" y="2952690"/>
            <a:ext cx="20233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sz="2000" dirty="0"/>
              <a:t>1. Chi-Squared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32306" y="3352800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/>
              <a:t>Mengevaluasi</a:t>
            </a:r>
            <a:r>
              <a:rPr lang="en-US" sz="2000" dirty="0"/>
              <a:t> </a:t>
            </a: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dirty="0" err="1"/>
              <a:t>fitur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independent</a:t>
            </a:r>
          </a:p>
        </p:txBody>
      </p:sp>
      <p:pic>
        <p:nvPicPr>
          <p:cNvPr id="7" name="Picture 6"/>
          <p:cNvPicPr/>
          <p:nvPr/>
        </p:nvPicPr>
        <p:blipFill rotWithShape="1">
          <a:blip r:embed="rId3"/>
          <a:srcRect l="34357" t="37231" r="31999" b="43346"/>
          <a:stretch/>
        </p:blipFill>
        <p:spPr bwMode="auto">
          <a:xfrm>
            <a:off x="5263134" y="3013642"/>
            <a:ext cx="3505200" cy="103205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09387" y="4184799"/>
            <a:ext cx="552907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sz="2000" dirty="0"/>
              <a:t>2. Information Gain</a:t>
            </a:r>
          </a:p>
          <a:p>
            <a:pPr algn="just"/>
            <a:r>
              <a:rPr lang="en-US" sz="2000" dirty="0"/>
              <a:t>3. Correlation Based Feature Selection, CFS</a:t>
            </a:r>
          </a:p>
          <a:p>
            <a:pPr algn="just"/>
            <a:r>
              <a:rPr lang="en-US" sz="2000" dirty="0"/>
              <a:t>4. Consistency-Based Filter</a:t>
            </a:r>
          </a:p>
          <a:p>
            <a:pPr algn="just"/>
            <a:r>
              <a:rPr lang="id-ID" sz="2000" dirty="0"/>
              <a:t>5. </a:t>
            </a:r>
            <a:r>
              <a:rPr lang="en-US" sz="2000" dirty="0"/>
              <a:t>Fast Correlation Based Filter, FCBF</a:t>
            </a:r>
          </a:p>
        </p:txBody>
      </p:sp>
    </p:spTree>
    <p:extLst>
      <p:ext uri="{BB962C8B-B14F-4D97-AF65-F5344CB8AC3E}">
        <p14:creationId xmlns:p14="http://schemas.microsoft.com/office/powerpoint/2010/main" val="15214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79026" y="2967335"/>
            <a:ext cx="4185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Terima</a:t>
            </a:r>
            <a:r>
              <a:rPr lang="en-US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sz="5400" b="0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Kasih</a:t>
            </a:r>
            <a:endParaRPr lang="en-U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805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1366</TotalTime>
  <Words>480</Words>
  <Application>Microsoft Office PowerPoint</Application>
  <PresentationFormat>On-screen Show (4:3)</PresentationFormat>
  <Paragraphs>79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signDesign Communications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rimba</dc:creator>
  <cp:lastModifiedBy>Row_Bee</cp:lastModifiedBy>
  <cp:revision>223</cp:revision>
  <dcterms:created xsi:type="dcterms:W3CDTF">2010-08-24T06:47:44Z</dcterms:created>
  <dcterms:modified xsi:type="dcterms:W3CDTF">2018-08-14T07:33:36Z</dcterms:modified>
</cp:coreProperties>
</file>