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</p:sldIdLst>
  <p:sldSz cx="12192000" cy="6858000"/>
  <p:notesSz cx="12192000" cy="6858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372" y="6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12191999" cy="685799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0" y="2116835"/>
            <a:ext cx="12192000" cy="1393190"/>
          </a:xfrm>
          <a:custGeom>
            <a:avLst/>
            <a:gdLst/>
            <a:ahLst/>
            <a:cxnLst/>
            <a:rect l="l" t="t" r="r" b="b"/>
            <a:pathLst>
              <a:path w="12192000" h="1393189">
                <a:moveTo>
                  <a:pt x="0" y="1392936"/>
                </a:moveTo>
                <a:lnTo>
                  <a:pt x="12192000" y="1392936"/>
                </a:lnTo>
                <a:lnTo>
                  <a:pt x="12192000" y="0"/>
                </a:lnTo>
                <a:lnTo>
                  <a:pt x="0" y="0"/>
                </a:lnTo>
                <a:lnTo>
                  <a:pt x="0" y="1392936"/>
                </a:lnTo>
                <a:close/>
              </a:path>
            </a:pathLst>
          </a:custGeom>
          <a:solidFill>
            <a:srgbClr val="DDFFFF">
              <a:alpha val="7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12191999" cy="685799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12191999" cy="685799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871597" y="2036445"/>
            <a:ext cx="6448805" cy="14090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540764" y="1112519"/>
            <a:ext cx="9110471" cy="21824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" algn="ctr">
              <a:lnSpc>
                <a:spcPts val="6285"/>
              </a:lnSpc>
              <a:spcBef>
                <a:spcPts val="100"/>
              </a:spcBef>
            </a:pPr>
            <a:r>
              <a:rPr spc="-25" dirty="0" err="1"/>
              <a:t>Pertemuan</a:t>
            </a:r>
            <a:r>
              <a:rPr spc="-35" dirty="0"/>
              <a:t> </a:t>
            </a:r>
            <a:r>
              <a:rPr dirty="0" smtClean="0"/>
              <a:t>6-7</a:t>
            </a:r>
            <a:endParaRPr dirty="0"/>
          </a:p>
          <a:p>
            <a:pPr algn="ctr">
              <a:lnSpc>
                <a:spcPts val="4605"/>
              </a:lnSpc>
            </a:pPr>
            <a:r>
              <a:rPr sz="4000" spc="-15" dirty="0"/>
              <a:t>Arsitektur </a:t>
            </a:r>
            <a:r>
              <a:rPr sz="4000" spc="-5" dirty="0"/>
              <a:t>dan </a:t>
            </a:r>
            <a:r>
              <a:rPr sz="4000" spc="-15" dirty="0"/>
              <a:t>Infrastruktur</a:t>
            </a:r>
            <a:r>
              <a:rPr sz="4000" spc="-105" dirty="0"/>
              <a:t> </a:t>
            </a:r>
            <a:r>
              <a:rPr sz="4000" spc="-35" dirty="0"/>
              <a:t>DW</a:t>
            </a:r>
            <a:endParaRPr sz="4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167957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-5" dirty="0">
                <a:solidFill>
                  <a:srgbClr val="112144"/>
                </a:solidFill>
              </a:rPr>
              <a:t>Outline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16939" y="1757665"/>
            <a:ext cx="5030470" cy="4145279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375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15" dirty="0">
                <a:solidFill>
                  <a:srgbClr val="112144"/>
                </a:solidFill>
                <a:latin typeface="Calibri"/>
                <a:cs typeface="Calibri"/>
              </a:rPr>
              <a:t>Arsitektur </a:t>
            </a:r>
            <a:r>
              <a:rPr sz="2800" spc="-35" dirty="0">
                <a:solidFill>
                  <a:srgbClr val="112144"/>
                </a:solidFill>
                <a:latin typeface="Calibri"/>
                <a:cs typeface="Calibri"/>
              </a:rPr>
              <a:t>DW</a:t>
            </a:r>
            <a:endParaRPr sz="280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45"/>
              </a:spcBef>
              <a:buFont typeface="Arial"/>
              <a:buChar char="•"/>
              <a:tabLst>
                <a:tab pos="699135" algn="l"/>
              </a:tabLst>
            </a:pPr>
            <a:r>
              <a:rPr sz="2400" spc="-20" dirty="0">
                <a:solidFill>
                  <a:srgbClr val="112144"/>
                </a:solidFill>
                <a:latin typeface="Calibri"/>
                <a:cs typeface="Calibri"/>
              </a:rPr>
              <a:t>Pengantar</a:t>
            </a:r>
            <a:endParaRPr sz="240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20"/>
              </a:spcBef>
              <a:buFont typeface="Arial"/>
              <a:buChar char="•"/>
              <a:tabLst>
                <a:tab pos="699135" algn="l"/>
              </a:tabLst>
            </a:pPr>
            <a:r>
              <a:rPr sz="2400" spc="-15" dirty="0">
                <a:solidFill>
                  <a:srgbClr val="112144"/>
                </a:solidFill>
                <a:latin typeface="Calibri"/>
                <a:cs typeface="Calibri"/>
              </a:rPr>
              <a:t>Karakteristik</a:t>
            </a:r>
            <a:endParaRPr sz="240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04"/>
              </a:spcBef>
              <a:buFont typeface="Arial"/>
              <a:buChar char="•"/>
              <a:tabLst>
                <a:tab pos="699135" algn="l"/>
              </a:tabLst>
            </a:pPr>
            <a:r>
              <a:rPr sz="2400" spc="-10" dirty="0">
                <a:solidFill>
                  <a:srgbClr val="112144"/>
                </a:solidFill>
                <a:latin typeface="Calibri"/>
                <a:cs typeface="Calibri"/>
              </a:rPr>
              <a:t>Architectural</a:t>
            </a:r>
            <a:r>
              <a:rPr sz="2400" spc="-45" dirty="0">
                <a:solidFill>
                  <a:srgbClr val="112144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112144"/>
                </a:solidFill>
                <a:latin typeface="Calibri"/>
                <a:cs typeface="Calibri"/>
              </a:rPr>
              <a:t>Framework</a:t>
            </a:r>
            <a:endParaRPr sz="240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15"/>
              </a:spcBef>
              <a:buFont typeface="Arial"/>
              <a:buChar char="•"/>
              <a:tabLst>
                <a:tab pos="699135" algn="l"/>
              </a:tabLst>
            </a:pPr>
            <a:r>
              <a:rPr sz="2400" spc="-30" dirty="0">
                <a:solidFill>
                  <a:srgbClr val="112144"/>
                </a:solidFill>
                <a:latin typeface="Calibri"/>
                <a:cs typeface="Calibri"/>
              </a:rPr>
              <a:t>Technical</a:t>
            </a:r>
            <a:r>
              <a:rPr sz="2400" dirty="0">
                <a:solidFill>
                  <a:srgbClr val="112144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112144"/>
                </a:solidFill>
                <a:latin typeface="Calibri"/>
                <a:cs typeface="Calibri"/>
              </a:rPr>
              <a:t>Architecture</a:t>
            </a:r>
            <a:endParaRPr sz="24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35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15" dirty="0">
                <a:solidFill>
                  <a:srgbClr val="112144"/>
                </a:solidFill>
                <a:latin typeface="Calibri"/>
                <a:cs typeface="Calibri"/>
              </a:rPr>
              <a:t>Infrastruktur</a:t>
            </a:r>
            <a:endParaRPr sz="280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44"/>
              </a:spcBef>
              <a:buFont typeface="Arial"/>
              <a:buChar char="•"/>
              <a:tabLst>
                <a:tab pos="699135" algn="l"/>
              </a:tabLst>
            </a:pPr>
            <a:r>
              <a:rPr sz="2400" spc="-10" dirty="0">
                <a:solidFill>
                  <a:srgbClr val="112144"/>
                </a:solidFill>
                <a:latin typeface="Calibri"/>
                <a:cs typeface="Calibri"/>
              </a:rPr>
              <a:t>Infrastruktur pendukung</a:t>
            </a:r>
            <a:r>
              <a:rPr sz="2400" spc="-25" dirty="0">
                <a:solidFill>
                  <a:srgbClr val="112144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112144"/>
                </a:solidFill>
                <a:latin typeface="Calibri"/>
                <a:cs typeface="Calibri"/>
              </a:rPr>
              <a:t>Arsitektur</a:t>
            </a:r>
            <a:endParaRPr sz="240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15"/>
              </a:spcBef>
              <a:buFont typeface="Arial"/>
              <a:buChar char="•"/>
              <a:tabLst>
                <a:tab pos="699135" algn="l"/>
              </a:tabLst>
            </a:pPr>
            <a:r>
              <a:rPr sz="2400" spc="-15" dirty="0">
                <a:solidFill>
                  <a:srgbClr val="112144"/>
                </a:solidFill>
                <a:latin typeface="Calibri"/>
                <a:cs typeface="Calibri"/>
              </a:rPr>
              <a:t>Hardware </a:t>
            </a:r>
            <a:r>
              <a:rPr sz="2400" spc="-5" dirty="0">
                <a:solidFill>
                  <a:srgbClr val="112144"/>
                </a:solidFill>
                <a:latin typeface="Calibri"/>
                <a:cs typeface="Calibri"/>
              </a:rPr>
              <a:t>dan </a:t>
            </a:r>
            <a:r>
              <a:rPr sz="2400" spc="-15" dirty="0">
                <a:solidFill>
                  <a:srgbClr val="112144"/>
                </a:solidFill>
                <a:latin typeface="Calibri"/>
                <a:cs typeface="Calibri"/>
              </a:rPr>
              <a:t>Software</a:t>
            </a:r>
            <a:endParaRPr sz="240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04"/>
              </a:spcBef>
              <a:buFont typeface="Arial"/>
              <a:buChar char="•"/>
              <a:tabLst>
                <a:tab pos="699135" algn="l"/>
              </a:tabLst>
            </a:pPr>
            <a:r>
              <a:rPr sz="2400" spc="-10" dirty="0">
                <a:solidFill>
                  <a:srgbClr val="112144"/>
                </a:solidFill>
                <a:latin typeface="Calibri"/>
                <a:cs typeface="Calibri"/>
              </a:rPr>
              <a:t>Database</a:t>
            </a:r>
            <a:endParaRPr sz="2400">
              <a:latin typeface="Calibri"/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15"/>
              </a:spcBef>
              <a:buFont typeface="Arial"/>
              <a:buChar char="•"/>
              <a:tabLst>
                <a:tab pos="699135" algn="l"/>
              </a:tabLst>
            </a:pPr>
            <a:r>
              <a:rPr sz="2400" spc="-50" dirty="0">
                <a:solidFill>
                  <a:srgbClr val="112144"/>
                </a:solidFill>
                <a:latin typeface="Calibri"/>
                <a:cs typeface="Calibri"/>
              </a:rPr>
              <a:t>Tools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256540"/>
          </a:xfrm>
          <a:custGeom>
            <a:avLst/>
            <a:gdLst/>
            <a:ahLst/>
            <a:cxnLst/>
            <a:rect l="l" t="t" r="r" b="b"/>
            <a:pathLst>
              <a:path w="2329180" h="256540">
                <a:moveTo>
                  <a:pt x="0" y="256032"/>
                </a:moveTo>
                <a:lnTo>
                  <a:pt x="2328672" y="256032"/>
                </a:lnTo>
                <a:lnTo>
                  <a:pt x="2328672" y="0"/>
                </a:lnTo>
                <a:lnTo>
                  <a:pt x="0" y="0"/>
                </a:lnTo>
                <a:lnTo>
                  <a:pt x="0" y="256032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112519"/>
            <a:ext cx="2329180" cy="5244465"/>
          </a:xfrm>
          <a:custGeom>
            <a:avLst/>
            <a:gdLst/>
            <a:ahLst/>
            <a:cxnLst/>
            <a:rect l="l" t="t" r="r" b="b"/>
            <a:pathLst>
              <a:path w="2329180" h="5244465">
                <a:moveTo>
                  <a:pt x="0" y="5244083"/>
                </a:moveTo>
                <a:lnTo>
                  <a:pt x="2328672" y="5244083"/>
                </a:lnTo>
                <a:lnTo>
                  <a:pt x="2328672" y="0"/>
                </a:lnTo>
                <a:lnTo>
                  <a:pt x="0" y="0"/>
                </a:lnTo>
                <a:lnTo>
                  <a:pt x="0" y="5244083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567372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</a:t>
            </a:r>
            <a:r>
              <a:rPr sz="2800" spc="-5" dirty="0">
                <a:solidFill>
                  <a:srgbClr val="FFFFFF"/>
                </a:solidFill>
              </a:rPr>
              <a:t> </a:t>
            </a:r>
            <a:r>
              <a:rPr sz="2800" spc="-25" dirty="0">
                <a:solidFill>
                  <a:srgbClr val="FFFFFF"/>
                </a:solidFill>
              </a:rPr>
              <a:t>Pengantar</a:t>
            </a:r>
            <a:endParaRPr sz="2800"/>
          </a:p>
        </p:txBody>
      </p:sp>
      <p:sp>
        <p:nvSpPr>
          <p:cNvPr id="8" name="object 8"/>
          <p:cNvSpPr/>
          <p:nvPr/>
        </p:nvSpPr>
        <p:spPr>
          <a:xfrm>
            <a:off x="0" y="713231"/>
            <a:ext cx="2329180" cy="399415"/>
          </a:xfrm>
          <a:custGeom>
            <a:avLst/>
            <a:gdLst/>
            <a:ahLst/>
            <a:cxnLst/>
            <a:rect l="l" t="t" r="r" b="b"/>
            <a:pathLst>
              <a:path w="2329180" h="399415">
                <a:moveTo>
                  <a:pt x="0" y="399288"/>
                </a:moveTo>
                <a:lnTo>
                  <a:pt x="2328672" y="399288"/>
                </a:lnTo>
                <a:lnTo>
                  <a:pt x="2328672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3810000" y="4762500"/>
            <a:ext cx="7066915" cy="1062355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46050" rIns="0" bIns="0" rtlCol="0">
            <a:spAutoFit/>
          </a:bodyPr>
          <a:lstStyle/>
          <a:p>
            <a:pPr marL="941705" marR="309880" indent="-622300">
              <a:lnSpc>
                <a:spcPct val="100000"/>
              </a:lnSpc>
              <a:spcBef>
                <a:spcPts val="1150"/>
              </a:spcBef>
            </a:pP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Semua hal 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yang menggabungkan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fungsi dan </a:t>
            </a: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layanan  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DW </a:t>
            </a:r>
            <a:r>
              <a:rPr sz="2400" dirty="0">
                <a:solidFill>
                  <a:srgbClr val="DDFFFF"/>
                </a:solidFill>
                <a:latin typeface="Calibri"/>
                <a:cs typeface="Calibri"/>
              </a:rPr>
              <a:t>menjadi 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satu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dan berjalan</a:t>
            </a:r>
            <a:r>
              <a:rPr sz="2400" spc="-2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bersamaan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8739" y="582650"/>
            <a:ext cx="1543050" cy="1386840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700" marR="5080">
              <a:lnSpc>
                <a:spcPct val="149100"/>
              </a:lnSpc>
              <a:spcBef>
                <a:spcPts val="80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Pengertian 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Area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Kerja</a:t>
            </a:r>
            <a:r>
              <a:rPr sz="2000" spc="-7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Ars.  Karakteristik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4579620" y="1112519"/>
            <a:ext cx="5443728" cy="36088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707390"/>
          </a:xfrm>
          <a:custGeom>
            <a:avLst/>
            <a:gdLst/>
            <a:ahLst/>
            <a:cxnLst/>
            <a:rect l="l" t="t" r="r" b="b"/>
            <a:pathLst>
              <a:path w="2329180" h="707390">
                <a:moveTo>
                  <a:pt x="0" y="707136"/>
                </a:moveTo>
                <a:lnTo>
                  <a:pt x="2328672" y="707136"/>
                </a:lnTo>
                <a:lnTo>
                  <a:pt x="2328672" y="0"/>
                </a:lnTo>
                <a:lnTo>
                  <a:pt x="0" y="0"/>
                </a:lnTo>
                <a:lnTo>
                  <a:pt x="0" y="70713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65147"/>
            <a:ext cx="2329180" cy="4791710"/>
          </a:xfrm>
          <a:custGeom>
            <a:avLst/>
            <a:gdLst/>
            <a:ahLst/>
            <a:cxnLst/>
            <a:rect l="l" t="t" r="r" b="b"/>
            <a:pathLst>
              <a:path w="2329180" h="4791710">
                <a:moveTo>
                  <a:pt x="0" y="4791456"/>
                </a:moveTo>
                <a:lnTo>
                  <a:pt x="2328672" y="4791456"/>
                </a:lnTo>
                <a:lnTo>
                  <a:pt x="2328672" y="0"/>
                </a:lnTo>
                <a:lnTo>
                  <a:pt x="0" y="0"/>
                </a:lnTo>
                <a:lnTo>
                  <a:pt x="0" y="479145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567372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</a:t>
            </a:r>
            <a:r>
              <a:rPr sz="2800" spc="-5" dirty="0">
                <a:solidFill>
                  <a:srgbClr val="FFFFFF"/>
                </a:solidFill>
              </a:rPr>
              <a:t> </a:t>
            </a:r>
            <a:r>
              <a:rPr sz="2800" spc="-25" dirty="0">
                <a:solidFill>
                  <a:srgbClr val="FFFFFF"/>
                </a:solidFill>
              </a:rPr>
              <a:t>Pengantar</a:t>
            </a:r>
            <a:endParaRPr sz="2800"/>
          </a:p>
        </p:txBody>
      </p:sp>
      <p:sp>
        <p:nvSpPr>
          <p:cNvPr id="8" name="object 8"/>
          <p:cNvSpPr txBox="1"/>
          <p:nvPr/>
        </p:nvSpPr>
        <p:spPr>
          <a:xfrm>
            <a:off x="78739" y="729233"/>
            <a:ext cx="114554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40" dirty="0">
                <a:solidFill>
                  <a:srgbClr val="334477"/>
                </a:solidFill>
                <a:latin typeface="Calibri"/>
                <a:cs typeface="Calibri"/>
              </a:rPr>
              <a:t>P</a:t>
            </a:r>
            <a:r>
              <a:rPr sz="2000" dirty="0">
                <a:solidFill>
                  <a:srgbClr val="334477"/>
                </a:solidFill>
                <a:latin typeface="Calibri"/>
                <a:cs typeface="Calibri"/>
              </a:rPr>
              <a:t>eng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e</a:t>
            </a:r>
            <a:r>
              <a:rPr sz="2000" dirty="0">
                <a:solidFill>
                  <a:srgbClr val="334477"/>
                </a:solidFill>
                <a:latin typeface="Calibri"/>
                <a:cs typeface="Calibri"/>
              </a:rPr>
              <a:t>rt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i</a:t>
            </a:r>
            <a:r>
              <a:rPr sz="2000" dirty="0">
                <a:solidFill>
                  <a:srgbClr val="334477"/>
                </a:solidFill>
                <a:latin typeface="Calibri"/>
                <a:cs typeface="Calibri"/>
              </a:rPr>
              <a:t>an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727703" y="3973067"/>
            <a:ext cx="7065645" cy="1062355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2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"/>
              </a:spcBef>
            </a:pPr>
            <a:endParaRPr sz="22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Information</a:t>
            </a:r>
            <a:r>
              <a:rPr sz="2400" spc="-25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Delivery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0" y="1164336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19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78739" y="1181226"/>
            <a:ext cx="154305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Area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Kerja</a:t>
            </a:r>
            <a:r>
              <a:rPr sz="20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Ars.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727703" y="2868167"/>
            <a:ext cx="7065645" cy="1062355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2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Data</a:t>
            </a:r>
            <a:r>
              <a:rPr sz="2400" spc="-20" dirty="0">
                <a:solidFill>
                  <a:srgbClr val="DDFFFF"/>
                </a:solidFill>
                <a:latin typeface="Calibri"/>
                <a:cs typeface="Calibri"/>
              </a:rPr>
              <a:t> Storage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727703" y="1761744"/>
            <a:ext cx="7065645" cy="1062355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250">
              <a:latin typeface="Times New Roman"/>
              <a:cs typeface="Times New Roman"/>
            </a:endParaRPr>
          </a:p>
          <a:p>
            <a:pPr marL="2540" algn="ctr">
              <a:lnSpc>
                <a:spcPct val="100000"/>
              </a:lnSpc>
            </a:pP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Data</a:t>
            </a:r>
            <a:r>
              <a:rPr sz="2400" spc="-2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DDFFFF"/>
                </a:solidFill>
                <a:latin typeface="Calibri"/>
                <a:cs typeface="Calibri"/>
              </a:rPr>
              <a:t>Acquisition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8739" y="1638426"/>
            <a:ext cx="130556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Karakteristik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707390"/>
          </a:xfrm>
          <a:custGeom>
            <a:avLst/>
            <a:gdLst/>
            <a:ahLst/>
            <a:cxnLst/>
            <a:rect l="l" t="t" r="r" b="b"/>
            <a:pathLst>
              <a:path w="2329180" h="707390">
                <a:moveTo>
                  <a:pt x="0" y="707136"/>
                </a:moveTo>
                <a:lnTo>
                  <a:pt x="2328672" y="707136"/>
                </a:lnTo>
                <a:lnTo>
                  <a:pt x="2328672" y="0"/>
                </a:lnTo>
                <a:lnTo>
                  <a:pt x="0" y="0"/>
                </a:lnTo>
                <a:lnTo>
                  <a:pt x="0" y="70713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65147"/>
            <a:ext cx="2329180" cy="4791710"/>
          </a:xfrm>
          <a:custGeom>
            <a:avLst/>
            <a:gdLst/>
            <a:ahLst/>
            <a:cxnLst/>
            <a:rect l="l" t="t" r="r" b="b"/>
            <a:pathLst>
              <a:path w="2329180" h="4791710">
                <a:moveTo>
                  <a:pt x="0" y="4791456"/>
                </a:moveTo>
                <a:lnTo>
                  <a:pt x="2328672" y="4791456"/>
                </a:lnTo>
                <a:lnTo>
                  <a:pt x="2328672" y="0"/>
                </a:lnTo>
                <a:lnTo>
                  <a:pt x="0" y="0"/>
                </a:lnTo>
                <a:lnTo>
                  <a:pt x="0" y="479145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567372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</a:t>
            </a:r>
            <a:r>
              <a:rPr sz="2800" spc="-5" dirty="0">
                <a:solidFill>
                  <a:srgbClr val="FFFFFF"/>
                </a:solidFill>
              </a:rPr>
              <a:t> </a:t>
            </a:r>
            <a:r>
              <a:rPr sz="2800" spc="-25" dirty="0">
                <a:solidFill>
                  <a:srgbClr val="FFFFFF"/>
                </a:solidFill>
              </a:rPr>
              <a:t>Pengantar</a:t>
            </a:r>
            <a:endParaRPr sz="2800"/>
          </a:p>
        </p:txBody>
      </p:sp>
      <p:sp>
        <p:nvSpPr>
          <p:cNvPr id="8" name="object 8"/>
          <p:cNvSpPr/>
          <p:nvPr/>
        </p:nvSpPr>
        <p:spPr>
          <a:xfrm>
            <a:off x="0" y="1164336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19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78739" y="582650"/>
            <a:ext cx="1543050" cy="1386840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700" marR="5080">
              <a:lnSpc>
                <a:spcPct val="149100"/>
              </a:lnSpc>
              <a:spcBef>
                <a:spcPts val="80"/>
              </a:spcBef>
            </a:pP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Pengertian 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Area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Kerja</a:t>
            </a:r>
            <a:r>
              <a:rPr sz="20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Ars.  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Karakteristik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3267455" y="912875"/>
            <a:ext cx="7985759" cy="519531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1164590"/>
          </a:xfrm>
          <a:custGeom>
            <a:avLst/>
            <a:gdLst/>
            <a:ahLst/>
            <a:cxnLst/>
            <a:rect l="l" t="t" r="r" b="b"/>
            <a:pathLst>
              <a:path w="2329180" h="1164590">
                <a:moveTo>
                  <a:pt x="0" y="1164336"/>
                </a:moveTo>
                <a:lnTo>
                  <a:pt x="2328672" y="1164336"/>
                </a:lnTo>
                <a:lnTo>
                  <a:pt x="2328672" y="0"/>
                </a:lnTo>
                <a:lnTo>
                  <a:pt x="0" y="0"/>
                </a:lnTo>
                <a:lnTo>
                  <a:pt x="0" y="116433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2022348"/>
            <a:ext cx="2329180" cy="4334510"/>
          </a:xfrm>
          <a:custGeom>
            <a:avLst/>
            <a:gdLst/>
            <a:ahLst/>
            <a:cxnLst/>
            <a:rect l="l" t="t" r="r" b="b"/>
            <a:pathLst>
              <a:path w="2329180" h="4334510">
                <a:moveTo>
                  <a:pt x="0" y="4334256"/>
                </a:moveTo>
                <a:lnTo>
                  <a:pt x="2328672" y="4334256"/>
                </a:lnTo>
                <a:lnTo>
                  <a:pt x="2328672" y="0"/>
                </a:lnTo>
                <a:lnTo>
                  <a:pt x="0" y="0"/>
                </a:lnTo>
                <a:lnTo>
                  <a:pt x="0" y="433425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567372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</a:t>
            </a:r>
            <a:r>
              <a:rPr sz="2800" spc="-5" dirty="0">
                <a:solidFill>
                  <a:srgbClr val="FFFFFF"/>
                </a:solidFill>
              </a:rPr>
              <a:t> </a:t>
            </a:r>
            <a:r>
              <a:rPr sz="2800" spc="-25" dirty="0">
                <a:solidFill>
                  <a:srgbClr val="FFFFFF"/>
                </a:solidFill>
              </a:rPr>
              <a:t>Pengantar</a:t>
            </a:r>
            <a:endParaRPr sz="2800"/>
          </a:p>
        </p:txBody>
      </p:sp>
      <p:sp>
        <p:nvSpPr>
          <p:cNvPr id="8" name="object 8"/>
          <p:cNvSpPr txBox="1"/>
          <p:nvPr/>
        </p:nvSpPr>
        <p:spPr>
          <a:xfrm>
            <a:off x="3608832" y="3311652"/>
            <a:ext cx="7065645" cy="69977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47955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1165"/>
              </a:spcBef>
            </a:pPr>
            <a:r>
              <a:rPr sz="2400" dirty="0">
                <a:solidFill>
                  <a:srgbClr val="DDFFFF"/>
                </a:solidFill>
                <a:latin typeface="Calibri"/>
                <a:cs typeface="Calibri"/>
              </a:rPr>
              <a:t>Analisis </a:t>
            </a: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Kompleks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dan Respon</a:t>
            </a:r>
            <a:r>
              <a:rPr sz="2400" spc="-5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Cepat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739" y="582650"/>
            <a:ext cx="1543050" cy="9296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48300"/>
              </a:lnSpc>
              <a:spcBef>
                <a:spcPts val="95"/>
              </a:spcBef>
            </a:pP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Pengertian  Area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Kerja</a:t>
            </a:r>
            <a:r>
              <a:rPr sz="2000" spc="-7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Ars.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608832" y="2206751"/>
            <a:ext cx="7065645" cy="69850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46685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1155"/>
              </a:spcBef>
            </a:pP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Isi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608832" y="1100327"/>
            <a:ext cx="7065645" cy="69977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4732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160"/>
              </a:spcBef>
            </a:pPr>
            <a:r>
              <a:rPr sz="2400" spc="-30" dirty="0">
                <a:solidFill>
                  <a:srgbClr val="DDFFFF"/>
                </a:solidFill>
                <a:latin typeface="Calibri"/>
                <a:cs typeface="Calibri"/>
              </a:rPr>
              <a:t>Tujuan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dan 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Lingkup yang</a:t>
            </a:r>
            <a:r>
              <a:rPr sz="2400" spc="3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Berbeda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0" y="1621536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19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78739" y="1638426"/>
            <a:ext cx="130556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Karakteristik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608832" y="4418076"/>
            <a:ext cx="7065645" cy="69977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4795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165"/>
              </a:spcBef>
            </a:pP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Fleksibel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dan</a:t>
            </a:r>
            <a:r>
              <a:rPr sz="240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Dinamis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608832" y="5524500"/>
            <a:ext cx="7065645" cy="69850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4732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1160"/>
              </a:spcBef>
            </a:pP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Metadata</a:t>
            </a:r>
            <a:r>
              <a:rPr sz="2400" spc="-3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driven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1164590"/>
          </a:xfrm>
          <a:custGeom>
            <a:avLst/>
            <a:gdLst/>
            <a:ahLst/>
            <a:cxnLst/>
            <a:rect l="l" t="t" r="r" b="b"/>
            <a:pathLst>
              <a:path w="2329180" h="1164590">
                <a:moveTo>
                  <a:pt x="0" y="1164336"/>
                </a:moveTo>
                <a:lnTo>
                  <a:pt x="2328672" y="1164336"/>
                </a:lnTo>
                <a:lnTo>
                  <a:pt x="2328672" y="0"/>
                </a:lnTo>
                <a:lnTo>
                  <a:pt x="0" y="0"/>
                </a:lnTo>
                <a:lnTo>
                  <a:pt x="0" y="116433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2022348"/>
            <a:ext cx="2329180" cy="4334510"/>
          </a:xfrm>
          <a:custGeom>
            <a:avLst/>
            <a:gdLst/>
            <a:ahLst/>
            <a:cxnLst/>
            <a:rect l="l" t="t" r="r" b="b"/>
            <a:pathLst>
              <a:path w="2329180" h="4334510">
                <a:moveTo>
                  <a:pt x="0" y="4334256"/>
                </a:moveTo>
                <a:lnTo>
                  <a:pt x="2328672" y="4334256"/>
                </a:lnTo>
                <a:lnTo>
                  <a:pt x="2328672" y="0"/>
                </a:lnTo>
                <a:lnTo>
                  <a:pt x="0" y="0"/>
                </a:lnTo>
                <a:lnTo>
                  <a:pt x="0" y="433425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567372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</a:t>
            </a:r>
            <a:r>
              <a:rPr sz="2800" spc="-5" dirty="0">
                <a:solidFill>
                  <a:srgbClr val="FFFFFF"/>
                </a:solidFill>
              </a:rPr>
              <a:t> </a:t>
            </a:r>
            <a:r>
              <a:rPr sz="2800" spc="-25" dirty="0">
                <a:solidFill>
                  <a:srgbClr val="FFFFFF"/>
                </a:solidFill>
              </a:rPr>
              <a:t>Pengantar</a:t>
            </a:r>
            <a:endParaRPr sz="2800"/>
          </a:p>
        </p:txBody>
      </p:sp>
      <p:sp>
        <p:nvSpPr>
          <p:cNvPr id="8" name="object 8"/>
          <p:cNvSpPr txBox="1"/>
          <p:nvPr/>
        </p:nvSpPr>
        <p:spPr>
          <a:xfrm>
            <a:off x="4200144" y="3287267"/>
            <a:ext cx="6474460" cy="69850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1466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155"/>
              </a:spcBef>
            </a:pP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Satu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sesi </a:t>
            </a:r>
            <a:r>
              <a:rPr sz="2400" dirty="0">
                <a:solidFill>
                  <a:srgbClr val="DDFFFF"/>
                </a:solidFill>
                <a:latin typeface="Calibri"/>
                <a:cs typeface="Calibri"/>
              </a:rPr>
              <a:t>= mengurus </a:t>
            </a:r>
            <a:r>
              <a:rPr sz="2400" spc="-20" dirty="0">
                <a:solidFill>
                  <a:srgbClr val="DDFFFF"/>
                </a:solidFill>
                <a:latin typeface="Calibri"/>
                <a:cs typeface="Calibri"/>
              </a:rPr>
              <a:t>banyak</a:t>
            </a:r>
            <a:r>
              <a:rPr sz="2400" spc="-3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volume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739" y="582650"/>
            <a:ext cx="1543050" cy="9296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48300"/>
              </a:lnSpc>
              <a:spcBef>
                <a:spcPts val="95"/>
              </a:spcBef>
            </a:pP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Pengertian  Area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Kerja</a:t>
            </a:r>
            <a:r>
              <a:rPr sz="2000" spc="-7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Ars.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200144" y="2180844"/>
            <a:ext cx="6474460" cy="69850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146685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1155"/>
              </a:spcBef>
            </a:pP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Ars. </a:t>
            </a: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Data Warehouse </a:t>
            </a:r>
            <a:r>
              <a:rPr sz="2400" dirty="0">
                <a:solidFill>
                  <a:srgbClr val="DDFFFF"/>
                </a:solidFill>
                <a:latin typeface="Calibri"/>
                <a:cs typeface="Calibri"/>
              </a:rPr>
              <a:t>&gt;</a:t>
            </a:r>
            <a:r>
              <a:rPr sz="2400" spc="-25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50" dirty="0">
                <a:solidFill>
                  <a:srgbClr val="DDFFFF"/>
                </a:solidFill>
                <a:latin typeface="Calibri"/>
                <a:cs typeface="Calibri"/>
              </a:rPr>
              <a:t>OLTP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608832" y="1100327"/>
            <a:ext cx="7065645" cy="69977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4732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160"/>
              </a:spcBef>
            </a:pPr>
            <a:r>
              <a:rPr sz="2400" spc="-30" dirty="0">
                <a:solidFill>
                  <a:srgbClr val="DDFFFF"/>
                </a:solidFill>
                <a:latin typeface="Calibri"/>
                <a:cs typeface="Calibri"/>
              </a:rPr>
              <a:t>Tujuan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dan 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Lingkup yang</a:t>
            </a:r>
            <a:r>
              <a:rPr sz="2400" spc="3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Berbeda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0" y="1621536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19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78739" y="1638426"/>
            <a:ext cx="130556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Karakteristik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200144" y="4392167"/>
            <a:ext cx="6474460" cy="69977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147955" rIns="0" bIns="0" rtlCol="0">
            <a:spAutoFit/>
          </a:bodyPr>
          <a:lstStyle/>
          <a:p>
            <a:pPr marL="285115">
              <a:lnSpc>
                <a:spcPct val="100000"/>
              </a:lnSpc>
              <a:spcBef>
                <a:spcPts val="1165"/>
              </a:spcBef>
            </a:pPr>
            <a:r>
              <a:rPr sz="2400" dirty="0">
                <a:solidFill>
                  <a:srgbClr val="DDFFFF"/>
                </a:solidFill>
                <a:latin typeface="Calibri"/>
                <a:cs typeface="Calibri"/>
              </a:rPr>
              <a:t>Aspek-aspek: Butir 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data, </a:t>
            </a: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data 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eksternal, </a:t>
            </a:r>
            <a:r>
              <a:rPr sz="2400" dirty="0">
                <a:solidFill>
                  <a:srgbClr val="DDFFFF"/>
                </a:solidFill>
                <a:latin typeface="Calibri"/>
                <a:cs typeface="Calibri"/>
              </a:rPr>
              <a:t>tipe</a:t>
            </a:r>
            <a:r>
              <a:rPr sz="2400" spc="-85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file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200144" y="5498591"/>
            <a:ext cx="6474460" cy="69977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147955" rIns="0" bIns="0" rtlCol="0">
            <a:spAutoFit/>
          </a:bodyPr>
          <a:lstStyle/>
          <a:p>
            <a:pPr marL="2540" algn="ctr">
              <a:lnSpc>
                <a:spcPct val="100000"/>
              </a:lnSpc>
              <a:spcBef>
                <a:spcPts val="1165"/>
              </a:spcBef>
            </a:pPr>
            <a:r>
              <a:rPr sz="2400" spc="-35" dirty="0">
                <a:solidFill>
                  <a:srgbClr val="DDFFFF"/>
                </a:solidFill>
                <a:latin typeface="Calibri"/>
                <a:cs typeface="Calibri"/>
              </a:rPr>
              <a:t>Efek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terhadap </a:t>
            </a:r>
            <a:r>
              <a:rPr sz="2400" i="1" spc="-10" dirty="0">
                <a:solidFill>
                  <a:srgbClr val="DDFFFF"/>
                </a:solidFill>
                <a:latin typeface="Calibri"/>
                <a:cs typeface="Calibri"/>
              </a:rPr>
              <a:t>existing</a:t>
            </a:r>
            <a:r>
              <a:rPr sz="2400" i="1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55" dirty="0">
                <a:solidFill>
                  <a:srgbClr val="DDFFFF"/>
                </a:solidFill>
                <a:latin typeface="Calibri"/>
                <a:cs typeface="Calibri"/>
              </a:rPr>
              <a:t>OLTP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1164590"/>
          </a:xfrm>
          <a:custGeom>
            <a:avLst/>
            <a:gdLst/>
            <a:ahLst/>
            <a:cxnLst/>
            <a:rect l="l" t="t" r="r" b="b"/>
            <a:pathLst>
              <a:path w="2329180" h="1164590">
                <a:moveTo>
                  <a:pt x="0" y="1164336"/>
                </a:moveTo>
                <a:lnTo>
                  <a:pt x="2328672" y="1164336"/>
                </a:lnTo>
                <a:lnTo>
                  <a:pt x="2328672" y="0"/>
                </a:lnTo>
                <a:lnTo>
                  <a:pt x="0" y="0"/>
                </a:lnTo>
                <a:lnTo>
                  <a:pt x="0" y="116433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2022348"/>
            <a:ext cx="2329180" cy="4334510"/>
          </a:xfrm>
          <a:custGeom>
            <a:avLst/>
            <a:gdLst/>
            <a:ahLst/>
            <a:cxnLst/>
            <a:rect l="l" t="t" r="r" b="b"/>
            <a:pathLst>
              <a:path w="2329180" h="4334510">
                <a:moveTo>
                  <a:pt x="0" y="4334256"/>
                </a:moveTo>
                <a:lnTo>
                  <a:pt x="2328672" y="4334256"/>
                </a:lnTo>
                <a:lnTo>
                  <a:pt x="2328672" y="0"/>
                </a:lnTo>
                <a:lnTo>
                  <a:pt x="0" y="0"/>
                </a:lnTo>
                <a:lnTo>
                  <a:pt x="0" y="433425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567372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</a:t>
            </a:r>
            <a:r>
              <a:rPr sz="2800" spc="-5" dirty="0">
                <a:solidFill>
                  <a:srgbClr val="FFFFFF"/>
                </a:solidFill>
              </a:rPr>
              <a:t> </a:t>
            </a:r>
            <a:r>
              <a:rPr sz="2800" spc="-25" dirty="0">
                <a:solidFill>
                  <a:srgbClr val="FFFFFF"/>
                </a:solidFill>
              </a:rPr>
              <a:t>Pengantar</a:t>
            </a:r>
            <a:endParaRPr sz="2800"/>
          </a:p>
        </p:txBody>
      </p:sp>
      <p:sp>
        <p:nvSpPr>
          <p:cNvPr id="8" name="object 8"/>
          <p:cNvSpPr txBox="1"/>
          <p:nvPr/>
        </p:nvSpPr>
        <p:spPr>
          <a:xfrm>
            <a:off x="4200144" y="3287267"/>
            <a:ext cx="6474460" cy="69850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0" rIns="0" bIns="0" rtlCol="0">
            <a:spAutoFit/>
          </a:bodyPr>
          <a:lstStyle/>
          <a:p>
            <a:pPr marL="1270" algn="ctr">
              <a:lnSpc>
                <a:spcPts val="2595"/>
              </a:lnSpc>
            </a:pP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Sebelum </a:t>
            </a: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data </a:t>
            </a:r>
            <a:r>
              <a:rPr sz="2400" dirty="0">
                <a:solidFill>
                  <a:srgbClr val="DDFFFF"/>
                </a:solidFill>
                <a:latin typeface="Calibri"/>
                <a:cs typeface="Calibri"/>
              </a:rPr>
              <a:t>masuk </a:t>
            </a:r>
            <a:r>
              <a:rPr sz="2400" spc="-90" dirty="0">
                <a:solidFill>
                  <a:srgbClr val="DDFFFF"/>
                </a:solidFill>
                <a:latin typeface="Calibri"/>
                <a:cs typeface="Calibri"/>
              </a:rPr>
              <a:t>DW, </a:t>
            </a:r>
            <a:r>
              <a:rPr sz="2400" spc="-20" dirty="0">
                <a:solidFill>
                  <a:srgbClr val="DDFFFF"/>
                </a:solidFill>
                <a:latin typeface="Calibri"/>
                <a:cs typeface="Calibri"/>
              </a:rPr>
              <a:t>banyak 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proses</a:t>
            </a:r>
            <a:r>
              <a:rPr sz="2400" spc="6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yang</a:t>
            </a:r>
            <a:endParaRPr sz="24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dilakukan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739" y="582650"/>
            <a:ext cx="1543050" cy="9296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48300"/>
              </a:lnSpc>
              <a:spcBef>
                <a:spcPts val="95"/>
              </a:spcBef>
            </a:pP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Pengertian  Area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Kerja</a:t>
            </a:r>
            <a:r>
              <a:rPr sz="2000" spc="-7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Ars.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200144" y="2180844"/>
            <a:ext cx="6474460" cy="69850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149860" rIns="0" bIns="0" rtlCol="0">
            <a:spAutoFit/>
          </a:bodyPr>
          <a:lstStyle/>
          <a:p>
            <a:pPr marL="193675">
              <a:lnSpc>
                <a:spcPct val="100000"/>
              </a:lnSpc>
              <a:spcBef>
                <a:spcPts val="1180"/>
              </a:spcBef>
            </a:pP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DW </a:t>
            </a:r>
            <a:r>
              <a:rPr sz="2400" dirty="0">
                <a:solidFill>
                  <a:srgbClr val="DDFFFF"/>
                </a:solidFill>
                <a:latin typeface="Wingdings"/>
                <a:cs typeface="Wingdings"/>
              </a:rPr>
              <a:t></a:t>
            </a:r>
            <a:r>
              <a:rPr sz="2400" dirty="0">
                <a:solidFill>
                  <a:srgbClr val="DDFFFF"/>
                </a:solidFill>
                <a:latin typeface="Times New Roman"/>
                <a:cs typeface="Times New Roman"/>
              </a:rPr>
              <a:t> </a:t>
            </a: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data </a:t>
            </a:r>
            <a:r>
              <a:rPr sz="2400" spc="-25" dirty="0">
                <a:solidFill>
                  <a:srgbClr val="DDFFFF"/>
                </a:solidFill>
                <a:latin typeface="Calibri"/>
                <a:cs typeface="Calibri"/>
              </a:rPr>
              <a:t>read-only, </a:t>
            </a:r>
            <a:r>
              <a:rPr sz="2400" spc="-50" dirty="0">
                <a:solidFill>
                  <a:srgbClr val="DDFFFF"/>
                </a:solidFill>
                <a:latin typeface="Calibri"/>
                <a:cs typeface="Calibri"/>
              </a:rPr>
              <a:t>OLTP </a:t>
            </a:r>
            <a:r>
              <a:rPr sz="2400" dirty="0">
                <a:solidFill>
                  <a:srgbClr val="DDFFFF"/>
                </a:solidFill>
                <a:latin typeface="Wingdings"/>
                <a:cs typeface="Wingdings"/>
              </a:rPr>
              <a:t></a:t>
            </a:r>
            <a:r>
              <a:rPr sz="2400" dirty="0">
                <a:solidFill>
                  <a:srgbClr val="DDFFFF"/>
                </a:solidFill>
                <a:latin typeface="Times New Roman"/>
                <a:cs typeface="Times New Roman"/>
              </a:rPr>
              <a:t> </a:t>
            </a: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data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bisa</a:t>
            </a:r>
            <a:r>
              <a:rPr sz="2400" spc="-85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berubah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608832" y="1100327"/>
            <a:ext cx="7065645" cy="69977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4732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160"/>
              </a:spcBef>
            </a:pP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Isi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0" y="1621536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19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78739" y="1638426"/>
            <a:ext cx="130556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Karakteristik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200144" y="4392167"/>
            <a:ext cx="6474460" cy="69977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147955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1165"/>
              </a:spcBef>
            </a:pP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Disimpan dalam 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lingkup</a:t>
            </a:r>
            <a:r>
              <a:rPr sz="2400" spc="-4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bisnis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200144" y="5498591"/>
            <a:ext cx="6474460" cy="69977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14795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165"/>
              </a:spcBef>
            </a:pP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Data</a:t>
            </a:r>
            <a:r>
              <a:rPr sz="2400" spc="-2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historis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1164590"/>
          </a:xfrm>
          <a:custGeom>
            <a:avLst/>
            <a:gdLst/>
            <a:ahLst/>
            <a:cxnLst/>
            <a:rect l="l" t="t" r="r" b="b"/>
            <a:pathLst>
              <a:path w="2329180" h="1164590">
                <a:moveTo>
                  <a:pt x="0" y="1164336"/>
                </a:moveTo>
                <a:lnTo>
                  <a:pt x="2328672" y="1164336"/>
                </a:lnTo>
                <a:lnTo>
                  <a:pt x="2328672" y="0"/>
                </a:lnTo>
                <a:lnTo>
                  <a:pt x="0" y="0"/>
                </a:lnTo>
                <a:lnTo>
                  <a:pt x="0" y="116433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2022348"/>
            <a:ext cx="2329180" cy="4334510"/>
          </a:xfrm>
          <a:custGeom>
            <a:avLst/>
            <a:gdLst/>
            <a:ahLst/>
            <a:cxnLst/>
            <a:rect l="l" t="t" r="r" b="b"/>
            <a:pathLst>
              <a:path w="2329180" h="4334510">
                <a:moveTo>
                  <a:pt x="0" y="4334256"/>
                </a:moveTo>
                <a:lnTo>
                  <a:pt x="2328672" y="4334256"/>
                </a:lnTo>
                <a:lnTo>
                  <a:pt x="2328672" y="0"/>
                </a:lnTo>
                <a:lnTo>
                  <a:pt x="0" y="0"/>
                </a:lnTo>
                <a:lnTo>
                  <a:pt x="0" y="433425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567372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</a:t>
            </a:r>
            <a:r>
              <a:rPr sz="2800" spc="-5" dirty="0">
                <a:solidFill>
                  <a:srgbClr val="FFFFFF"/>
                </a:solidFill>
              </a:rPr>
              <a:t> </a:t>
            </a:r>
            <a:r>
              <a:rPr sz="2800" spc="-25" dirty="0">
                <a:solidFill>
                  <a:srgbClr val="FFFFFF"/>
                </a:solidFill>
              </a:rPr>
              <a:t>Pengantar</a:t>
            </a:r>
            <a:endParaRPr sz="2800"/>
          </a:p>
        </p:txBody>
      </p:sp>
      <p:sp>
        <p:nvSpPr>
          <p:cNvPr id="8" name="object 8"/>
          <p:cNvSpPr txBox="1"/>
          <p:nvPr/>
        </p:nvSpPr>
        <p:spPr>
          <a:xfrm>
            <a:off x="4200144" y="3287267"/>
            <a:ext cx="6474460" cy="69850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1466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155"/>
              </a:spcBef>
            </a:pPr>
            <a:r>
              <a:rPr sz="2400" spc="-25" dirty="0">
                <a:solidFill>
                  <a:srgbClr val="DDFFFF"/>
                </a:solidFill>
                <a:latin typeface="Calibri"/>
                <a:cs typeface="Calibri"/>
              </a:rPr>
              <a:t>Variasi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fungsi dan 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metode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DDFFFF"/>
                </a:solidFill>
                <a:latin typeface="Calibri"/>
                <a:cs typeface="Calibri"/>
              </a:rPr>
              <a:t>analisis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739" y="582650"/>
            <a:ext cx="1543050" cy="9296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48300"/>
              </a:lnSpc>
              <a:spcBef>
                <a:spcPts val="95"/>
              </a:spcBef>
            </a:pP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Pengertian  Area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Kerja</a:t>
            </a:r>
            <a:r>
              <a:rPr sz="2000" spc="-7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Ars.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200144" y="2180844"/>
            <a:ext cx="6474460" cy="69850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1466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155"/>
              </a:spcBef>
            </a:pPr>
            <a:r>
              <a:rPr sz="2400" dirty="0">
                <a:solidFill>
                  <a:srgbClr val="DDFFFF"/>
                </a:solidFill>
                <a:latin typeface="Calibri"/>
                <a:cs typeface="Calibri"/>
              </a:rPr>
              <a:t>Analisis 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interaktif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dan</a:t>
            </a:r>
            <a:r>
              <a:rPr sz="2400" spc="-35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DDFFFF"/>
                </a:solidFill>
                <a:latin typeface="Calibri"/>
                <a:cs typeface="Calibri"/>
              </a:rPr>
              <a:t>kontinu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608832" y="1100327"/>
            <a:ext cx="7065645" cy="69977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4732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1160"/>
              </a:spcBef>
            </a:pPr>
            <a:r>
              <a:rPr sz="2400" dirty="0">
                <a:solidFill>
                  <a:srgbClr val="DDFFFF"/>
                </a:solidFill>
                <a:latin typeface="Calibri"/>
                <a:cs typeface="Calibri"/>
              </a:rPr>
              <a:t>Analisis </a:t>
            </a: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Kompleks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dan 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Respon</a:t>
            </a:r>
            <a:r>
              <a:rPr sz="2400" spc="-3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Cepat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0" y="1621536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19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78739" y="1638426"/>
            <a:ext cx="130556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Karakteristik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200144" y="4392167"/>
            <a:ext cx="6474460" cy="69977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14795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165"/>
              </a:spcBef>
            </a:pP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Easy-to-use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200144" y="5498591"/>
            <a:ext cx="6474460" cy="69977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14795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165"/>
              </a:spcBef>
            </a:pP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Data</a:t>
            </a:r>
            <a:r>
              <a:rPr sz="2400" spc="-2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historis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1164590"/>
          </a:xfrm>
          <a:custGeom>
            <a:avLst/>
            <a:gdLst/>
            <a:ahLst/>
            <a:cxnLst/>
            <a:rect l="l" t="t" r="r" b="b"/>
            <a:pathLst>
              <a:path w="2329180" h="1164590">
                <a:moveTo>
                  <a:pt x="0" y="1164336"/>
                </a:moveTo>
                <a:lnTo>
                  <a:pt x="2328672" y="1164336"/>
                </a:lnTo>
                <a:lnTo>
                  <a:pt x="2328672" y="0"/>
                </a:lnTo>
                <a:lnTo>
                  <a:pt x="0" y="0"/>
                </a:lnTo>
                <a:lnTo>
                  <a:pt x="0" y="116433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2022348"/>
            <a:ext cx="2329180" cy="4334510"/>
          </a:xfrm>
          <a:custGeom>
            <a:avLst/>
            <a:gdLst/>
            <a:ahLst/>
            <a:cxnLst/>
            <a:rect l="l" t="t" r="r" b="b"/>
            <a:pathLst>
              <a:path w="2329180" h="4334510">
                <a:moveTo>
                  <a:pt x="0" y="4334256"/>
                </a:moveTo>
                <a:lnTo>
                  <a:pt x="2328672" y="4334256"/>
                </a:lnTo>
                <a:lnTo>
                  <a:pt x="2328672" y="0"/>
                </a:lnTo>
                <a:lnTo>
                  <a:pt x="0" y="0"/>
                </a:lnTo>
                <a:lnTo>
                  <a:pt x="0" y="433425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567372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</a:t>
            </a:r>
            <a:r>
              <a:rPr sz="2800" spc="-5" dirty="0">
                <a:solidFill>
                  <a:srgbClr val="FFFFFF"/>
                </a:solidFill>
              </a:rPr>
              <a:t> </a:t>
            </a:r>
            <a:r>
              <a:rPr sz="2800" spc="-25" dirty="0">
                <a:solidFill>
                  <a:srgbClr val="FFFFFF"/>
                </a:solidFill>
              </a:rPr>
              <a:t>Pengantar</a:t>
            </a:r>
            <a:endParaRPr sz="2800"/>
          </a:p>
        </p:txBody>
      </p:sp>
      <p:sp>
        <p:nvSpPr>
          <p:cNvPr id="8" name="object 8"/>
          <p:cNvSpPr txBox="1"/>
          <p:nvPr/>
        </p:nvSpPr>
        <p:spPr>
          <a:xfrm>
            <a:off x="4200144" y="3287267"/>
            <a:ext cx="6474460" cy="69850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146685" rIns="0" bIns="0" rtlCol="0">
            <a:spAutoFit/>
          </a:bodyPr>
          <a:lstStyle/>
          <a:p>
            <a:pPr marL="202565">
              <a:lnSpc>
                <a:spcPct val="100000"/>
              </a:lnSpc>
              <a:spcBef>
                <a:spcPts val="1155"/>
              </a:spcBef>
            </a:pP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Kebutuhan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berubah akibat perubahan 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tren</a:t>
            </a:r>
            <a:r>
              <a:rPr sz="2400" spc="5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bisnis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739" y="582650"/>
            <a:ext cx="1543050" cy="9296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48300"/>
              </a:lnSpc>
              <a:spcBef>
                <a:spcPts val="95"/>
              </a:spcBef>
            </a:pP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Pengertian  Area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Kerja</a:t>
            </a:r>
            <a:r>
              <a:rPr sz="2000" spc="-7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Ars.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200144" y="2180844"/>
            <a:ext cx="6474460" cy="69850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146685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1155"/>
              </a:spcBef>
            </a:pP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Kebutuhan </a:t>
            </a:r>
            <a:r>
              <a:rPr sz="2400" dirty="0">
                <a:solidFill>
                  <a:srgbClr val="DDFFFF"/>
                </a:solidFill>
                <a:latin typeface="Calibri"/>
                <a:cs typeface="Calibri"/>
              </a:rPr>
              <a:t>lain muncul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setelah 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DW</a:t>
            </a:r>
            <a:r>
              <a:rPr sz="2400" spc="-5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jadi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608832" y="1100327"/>
            <a:ext cx="7065645" cy="69977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4732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160"/>
              </a:spcBef>
            </a:pP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Fleksibel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dan</a:t>
            </a:r>
            <a:r>
              <a:rPr sz="240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Dinamis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0" y="1621536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19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78739" y="1638426"/>
            <a:ext cx="130556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Karakteristik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1164590"/>
          </a:xfrm>
          <a:custGeom>
            <a:avLst/>
            <a:gdLst/>
            <a:ahLst/>
            <a:cxnLst/>
            <a:rect l="l" t="t" r="r" b="b"/>
            <a:pathLst>
              <a:path w="2329180" h="1164590">
                <a:moveTo>
                  <a:pt x="0" y="1164336"/>
                </a:moveTo>
                <a:lnTo>
                  <a:pt x="2328672" y="1164336"/>
                </a:lnTo>
                <a:lnTo>
                  <a:pt x="2328672" y="0"/>
                </a:lnTo>
                <a:lnTo>
                  <a:pt x="0" y="0"/>
                </a:lnTo>
                <a:lnTo>
                  <a:pt x="0" y="116433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2022348"/>
            <a:ext cx="2329180" cy="4334510"/>
          </a:xfrm>
          <a:custGeom>
            <a:avLst/>
            <a:gdLst/>
            <a:ahLst/>
            <a:cxnLst/>
            <a:rect l="l" t="t" r="r" b="b"/>
            <a:pathLst>
              <a:path w="2329180" h="4334510">
                <a:moveTo>
                  <a:pt x="0" y="4334256"/>
                </a:moveTo>
                <a:lnTo>
                  <a:pt x="2328672" y="4334256"/>
                </a:lnTo>
                <a:lnTo>
                  <a:pt x="2328672" y="0"/>
                </a:lnTo>
                <a:lnTo>
                  <a:pt x="0" y="0"/>
                </a:lnTo>
                <a:lnTo>
                  <a:pt x="0" y="433425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567372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</a:t>
            </a:r>
            <a:r>
              <a:rPr sz="2800" spc="-5" dirty="0">
                <a:solidFill>
                  <a:srgbClr val="FFFFFF"/>
                </a:solidFill>
              </a:rPr>
              <a:t> </a:t>
            </a:r>
            <a:r>
              <a:rPr sz="2800" spc="-25" dirty="0">
                <a:solidFill>
                  <a:srgbClr val="FFFFFF"/>
                </a:solidFill>
              </a:rPr>
              <a:t>Pengantar</a:t>
            </a:r>
            <a:endParaRPr sz="2800"/>
          </a:p>
        </p:txBody>
      </p:sp>
      <p:sp>
        <p:nvSpPr>
          <p:cNvPr id="8" name="object 8"/>
          <p:cNvSpPr txBox="1"/>
          <p:nvPr/>
        </p:nvSpPr>
        <p:spPr>
          <a:xfrm>
            <a:off x="78739" y="582650"/>
            <a:ext cx="1543050" cy="9296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48300"/>
              </a:lnSpc>
              <a:spcBef>
                <a:spcPts val="95"/>
              </a:spcBef>
            </a:pP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Pengertian  Area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Kerja</a:t>
            </a:r>
            <a:r>
              <a:rPr sz="2000" spc="-7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Ars.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200144" y="2180844"/>
            <a:ext cx="6474460" cy="69850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1466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155"/>
              </a:spcBef>
            </a:pPr>
            <a:r>
              <a:rPr sz="2400" spc="-20" dirty="0">
                <a:solidFill>
                  <a:srgbClr val="DDFFFF"/>
                </a:solidFill>
                <a:latin typeface="Calibri"/>
                <a:cs typeface="Calibri"/>
              </a:rPr>
              <a:t>Kontrol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tahapan </a:t>
            </a: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pergerakan</a:t>
            </a:r>
            <a:r>
              <a:rPr sz="2400" spc="-4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608832" y="1100327"/>
            <a:ext cx="7065645" cy="69977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4732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160"/>
              </a:spcBef>
            </a:pP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Metadata </a:t>
            </a:r>
            <a:r>
              <a:rPr sz="2400" dirty="0">
                <a:solidFill>
                  <a:srgbClr val="DDFFFF"/>
                </a:solidFill>
                <a:latin typeface="Calibri"/>
                <a:cs typeface="Calibri"/>
              </a:rPr>
              <a:t>–</a:t>
            </a:r>
            <a:r>
              <a:rPr sz="2400" spc="-2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driven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0" y="1621536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19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78739" y="1638426"/>
            <a:ext cx="130556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Karakteristik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489200" cy="5899785"/>
          </a:xfrm>
          <a:custGeom>
            <a:avLst/>
            <a:gdLst/>
            <a:ahLst/>
            <a:cxnLst/>
            <a:rect l="l" t="t" r="r" b="b"/>
            <a:pathLst>
              <a:path w="2489200" h="5899785">
                <a:moveTo>
                  <a:pt x="0" y="5899404"/>
                </a:moveTo>
                <a:lnTo>
                  <a:pt x="2488692" y="5899404"/>
                </a:lnTo>
                <a:lnTo>
                  <a:pt x="2488692" y="0"/>
                </a:lnTo>
                <a:lnTo>
                  <a:pt x="0" y="0"/>
                </a:lnTo>
                <a:lnTo>
                  <a:pt x="0" y="5899404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775144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</a:t>
            </a:r>
            <a:r>
              <a:rPr sz="2800" spc="-20" dirty="0">
                <a:solidFill>
                  <a:srgbClr val="FFFFFF"/>
                </a:solidFill>
              </a:rPr>
              <a:t>Architectural</a:t>
            </a:r>
            <a:r>
              <a:rPr sz="2800" spc="85" dirty="0">
                <a:solidFill>
                  <a:srgbClr val="FFFFFF"/>
                </a:solidFill>
              </a:rPr>
              <a:t> </a:t>
            </a:r>
            <a:r>
              <a:rPr sz="2800" spc="-20" dirty="0">
                <a:solidFill>
                  <a:srgbClr val="FFFFFF"/>
                </a:solidFill>
              </a:rPr>
              <a:t>Framework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78739" y="582650"/>
            <a:ext cx="2262505" cy="9296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48300"/>
              </a:lnSpc>
              <a:spcBef>
                <a:spcPts val="95"/>
              </a:spcBef>
            </a:pP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Pendukung 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</a:t>
            </a:r>
            <a:r>
              <a:rPr sz="2000" spc="-10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Flow  Mgmt </a:t>
            </a:r>
            <a:r>
              <a:rPr sz="2000" dirty="0">
                <a:solidFill>
                  <a:srgbClr val="334477"/>
                </a:solidFill>
                <a:latin typeface="Calibri"/>
                <a:cs typeface="Calibri"/>
              </a:rPr>
              <a:t>&amp;</a:t>
            </a:r>
            <a:r>
              <a:rPr sz="2000" spc="-2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Control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727703" y="2868167"/>
            <a:ext cx="7065645" cy="1062355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2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Management </a:t>
            </a:r>
            <a:r>
              <a:rPr sz="2400" dirty="0">
                <a:solidFill>
                  <a:srgbClr val="DDFFFF"/>
                </a:solidFill>
                <a:latin typeface="Calibri"/>
                <a:cs typeface="Calibri"/>
              </a:rPr>
              <a:t>and </a:t>
            </a: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Control</a:t>
            </a:r>
            <a:r>
              <a:rPr sz="2400" spc="-5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DDFFFF"/>
                </a:solidFill>
                <a:latin typeface="Calibri"/>
                <a:cs typeface="Calibri"/>
              </a:rPr>
              <a:t>Module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727703" y="1761744"/>
            <a:ext cx="7065645" cy="1062355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2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Pendukung Data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 Flow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608832" y="1100327"/>
            <a:ext cx="7065645" cy="69977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47320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1160"/>
              </a:spcBef>
            </a:pP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Data</a:t>
            </a:r>
            <a:r>
              <a:rPr sz="2400" spc="-2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Source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457200"/>
            <a:ext cx="2489200" cy="256540"/>
          </a:xfrm>
          <a:custGeom>
            <a:avLst/>
            <a:gdLst/>
            <a:ahLst/>
            <a:cxnLst/>
            <a:rect l="l" t="t" r="r" b="b"/>
            <a:pathLst>
              <a:path w="2489200" h="256540">
                <a:moveTo>
                  <a:pt x="0" y="256032"/>
                </a:moveTo>
                <a:lnTo>
                  <a:pt x="2488692" y="256032"/>
                </a:lnTo>
                <a:lnTo>
                  <a:pt x="2488692" y="0"/>
                </a:lnTo>
                <a:lnTo>
                  <a:pt x="0" y="0"/>
                </a:lnTo>
                <a:lnTo>
                  <a:pt x="0" y="256032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1112519"/>
            <a:ext cx="2489200" cy="5244465"/>
          </a:xfrm>
          <a:custGeom>
            <a:avLst/>
            <a:gdLst/>
            <a:ahLst/>
            <a:cxnLst/>
            <a:rect l="l" t="t" r="r" b="b"/>
            <a:pathLst>
              <a:path w="2489200" h="5244465">
                <a:moveTo>
                  <a:pt x="0" y="5244083"/>
                </a:moveTo>
                <a:lnTo>
                  <a:pt x="2488692" y="5244083"/>
                </a:lnTo>
                <a:lnTo>
                  <a:pt x="2488692" y="0"/>
                </a:lnTo>
                <a:lnTo>
                  <a:pt x="0" y="0"/>
                </a:lnTo>
                <a:lnTo>
                  <a:pt x="0" y="5244083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775144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</a:t>
            </a:r>
            <a:r>
              <a:rPr sz="2800" spc="-20" dirty="0">
                <a:solidFill>
                  <a:srgbClr val="FFFFFF"/>
                </a:solidFill>
              </a:rPr>
              <a:t>Architectural</a:t>
            </a:r>
            <a:r>
              <a:rPr sz="2800" spc="85" dirty="0">
                <a:solidFill>
                  <a:srgbClr val="FFFFFF"/>
                </a:solidFill>
              </a:rPr>
              <a:t> </a:t>
            </a:r>
            <a:r>
              <a:rPr sz="2800" spc="-20" dirty="0">
                <a:solidFill>
                  <a:srgbClr val="FFFFFF"/>
                </a:solidFill>
              </a:rPr>
              <a:t>Framework</a:t>
            </a:r>
            <a:endParaRPr sz="2800"/>
          </a:p>
        </p:txBody>
      </p:sp>
      <p:sp>
        <p:nvSpPr>
          <p:cNvPr id="9" name="object 9"/>
          <p:cNvSpPr/>
          <p:nvPr/>
        </p:nvSpPr>
        <p:spPr>
          <a:xfrm>
            <a:off x="0" y="713231"/>
            <a:ext cx="2489200" cy="399415"/>
          </a:xfrm>
          <a:custGeom>
            <a:avLst/>
            <a:gdLst/>
            <a:ahLst/>
            <a:cxnLst/>
            <a:rect l="l" t="t" r="r" b="b"/>
            <a:pathLst>
              <a:path w="2489200" h="399415">
                <a:moveTo>
                  <a:pt x="0" y="399288"/>
                </a:moveTo>
                <a:lnTo>
                  <a:pt x="2488692" y="399288"/>
                </a:lnTo>
                <a:lnTo>
                  <a:pt x="2488692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78739" y="729233"/>
            <a:ext cx="226250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Pendukung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000" spc="-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Flow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8739" y="1181226"/>
            <a:ext cx="1697989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Mgmt </a:t>
            </a:r>
            <a:r>
              <a:rPr sz="2000" dirty="0">
                <a:solidFill>
                  <a:srgbClr val="334477"/>
                </a:solidFill>
                <a:latin typeface="Calibri"/>
                <a:cs typeface="Calibri"/>
              </a:rPr>
              <a:t>&amp;</a:t>
            </a:r>
            <a:r>
              <a:rPr sz="2000" spc="-7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Control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608832" y="1824227"/>
            <a:ext cx="7065645" cy="69977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47320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1160"/>
              </a:spcBef>
            </a:pP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Repository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608832" y="2558795"/>
            <a:ext cx="7065645" cy="69977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47320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1160"/>
              </a:spcBef>
            </a:pP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End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DDFFFF"/>
                </a:solidFill>
                <a:latin typeface="Calibri"/>
                <a:cs typeface="Calibri"/>
              </a:rPr>
              <a:t>User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608832" y="1100327"/>
            <a:ext cx="7065645" cy="69977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47320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1160"/>
              </a:spcBef>
            </a:pP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Data</a:t>
            </a:r>
            <a:r>
              <a:rPr sz="2400" spc="-2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Source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457200"/>
            <a:ext cx="2489200" cy="256540"/>
          </a:xfrm>
          <a:custGeom>
            <a:avLst/>
            <a:gdLst/>
            <a:ahLst/>
            <a:cxnLst/>
            <a:rect l="l" t="t" r="r" b="b"/>
            <a:pathLst>
              <a:path w="2489200" h="256540">
                <a:moveTo>
                  <a:pt x="0" y="256032"/>
                </a:moveTo>
                <a:lnTo>
                  <a:pt x="2488692" y="256032"/>
                </a:lnTo>
                <a:lnTo>
                  <a:pt x="2488692" y="0"/>
                </a:lnTo>
                <a:lnTo>
                  <a:pt x="0" y="0"/>
                </a:lnTo>
                <a:lnTo>
                  <a:pt x="0" y="256032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1112519"/>
            <a:ext cx="2489200" cy="5244465"/>
          </a:xfrm>
          <a:custGeom>
            <a:avLst/>
            <a:gdLst/>
            <a:ahLst/>
            <a:cxnLst/>
            <a:rect l="l" t="t" r="r" b="b"/>
            <a:pathLst>
              <a:path w="2489200" h="5244465">
                <a:moveTo>
                  <a:pt x="0" y="5244083"/>
                </a:moveTo>
                <a:lnTo>
                  <a:pt x="2488692" y="5244083"/>
                </a:lnTo>
                <a:lnTo>
                  <a:pt x="2488692" y="0"/>
                </a:lnTo>
                <a:lnTo>
                  <a:pt x="0" y="0"/>
                </a:lnTo>
                <a:lnTo>
                  <a:pt x="0" y="5244083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775144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</a:t>
            </a:r>
            <a:r>
              <a:rPr sz="2800" spc="-20" dirty="0">
                <a:solidFill>
                  <a:srgbClr val="FFFFFF"/>
                </a:solidFill>
              </a:rPr>
              <a:t>Architectural</a:t>
            </a:r>
            <a:r>
              <a:rPr sz="2800" spc="85" dirty="0">
                <a:solidFill>
                  <a:srgbClr val="FFFFFF"/>
                </a:solidFill>
              </a:rPr>
              <a:t> </a:t>
            </a:r>
            <a:r>
              <a:rPr sz="2800" spc="-20" dirty="0">
                <a:solidFill>
                  <a:srgbClr val="FFFFFF"/>
                </a:solidFill>
              </a:rPr>
              <a:t>Framework</a:t>
            </a:r>
            <a:endParaRPr sz="2800"/>
          </a:p>
        </p:txBody>
      </p:sp>
      <p:sp>
        <p:nvSpPr>
          <p:cNvPr id="9" name="object 9"/>
          <p:cNvSpPr/>
          <p:nvPr/>
        </p:nvSpPr>
        <p:spPr>
          <a:xfrm>
            <a:off x="0" y="713231"/>
            <a:ext cx="2489200" cy="399415"/>
          </a:xfrm>
          <a:custGeom>
            <a:avLst/>
            <a:gdLst/>
            <a:ahLst/>
            <a:cxnLst/>
            <a:rect l="l" t="t" r="r" b="b"/>
            <a:pathLst>
              <a:path w="2489200" h="399415">
                <a:moveTo>
                  <a:pt x="0" y="399288"/>
                </a:moveTo>
                <a:lnTo>
                  <a:pt x="2488692" y="399288"/>
                </a:lnTo>
                <a:lnTo>
                  <a:pt x="2488692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78739" y="729233"/>
            <a:ext cx="226250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Pendukung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000" spc="-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Flow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8739" y="1181226"/>
            <a:ext cx="1697989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Mgmt </a:t>
            </a:r>
            <a:r>
              <a:rPr sz="2000" dirty="0">
                <a:solidFill>
                  <a:srgbClr val="334477"/>
                </a:solidFill>
                <a:latin typeface="Calibri"/>
                <a:cs typeface="Calibri"/>
              </a:rPr>
              <a:t>&amp;</a:t>
            </a:r>
            <a:r>
              <a:rPr sz="2000" spc="-7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Control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200144" y="2950464"/>
            <a:ext cx="6474460" cy="69850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1466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155"/>
              </a:spcBef>
            </a:pP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Menangani: </a:t>
            </a: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ekstraksi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dan</a:t>
            </a:r>
            <a:r>
              <a:rPr sz="2400" spc="-35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penyimpanan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200144" y="2180844"/>
            <a:ext cx="6474460" cy="69850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146685" rIns="0" bIns="0" rtlCol="0">
            <a:spAutoFit/>
          </a:bodyPr>
          <a:lstStyle/>
          <a:p>
            <a:pPr marL="69215" algn="ctr">
              <a:lnSpc>
                <a:spcPct val="100000"/>
              </a:lnSpc>
              <a:spcBef>
                <a:spcPts val="1155"/>
              </a:spcBef>
            </a:pPr>
            <a:r>
              <a:rPr sz="2400" dirty="0">
                <a:solidFill>
                  <a:srgbClr val="DDFFFF"/>
                </a:solidFill>
                <a:latin typeface="Calibri"/>
                <a:cs typeface="Calibri"/>
              </a:rPr>
              <a:t>Nama </a:t>
            </a: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komponen: 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source</a:t>
            </a:r>
            <a:r>
              <a:rPr sz="2400" spc="-2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200144" y="4887467"/>
            <a:ext cx="6474460" cy="69977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147955" rIns="0" bIns="0" rtlCol="0">
            <a:spAutoFit/>
          </a:bodyPr>
          <a:lstStyle/>
          <a:p>
            <a:pPr marL="170815">
              <a:lnSpc>
                <a:spcPct val="100000"/>
              </a:lnSpc>
              <a:spcBef>
                <a:spcPts val="1165"/>
              </a:spcBef>
            </a:pP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Menangani: </a:t>
            </a: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transformasi, </a:t>
            </a:r>
            <a:r>
              <a:rPr sz="2400" dirty="0">
                <a:solidFill>
                  <a:srgbClr val="DDFFFF"/>
                </a:solidFill>
                <a:latin typeface="Calibri"/>
                <a:cs typeface="Calibri"/>
              </a:rPr>
              <a:t>cleansing,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dan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integrasi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200144" y="4119371"/>
            <a:ext cx="6474460" cy="69850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146685" rIns="0" bIns="0" rtlCol="0">
            <a:spAutoFit/>
          </a:bodyPr>
          <a:lstStyle/>
          <a:p>
            <a:pPr marL="69215" algn="ctr">
              <a:lnSpc>
                <a:spcPct val="100000"/>
              </a:lnSpc>
              <a:spcBef>
                <a:spcPts val="1155"/>
              </a:spcBef>
            </a:pPr>
            <a:r>
              <a:rPr sz="2400" dirty="0">
                <a:solidFill>
                  <a:srgbClr val="DDFFFF"/>
                </a:solidFill>
                <a:latin typeface="Calibri"/>
                <a:cs typeface="Calibri"/>
              </a:rPr>
              <a:t>Nama </a:t>
            </a: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komponen: data</a:t>
            </a:r>
            <a:r>
              <a:rPr sz="2400" spc="-5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staging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608832" y="1100327"/>
            <a:ext cx="7065645" cy="69977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47320" rIns="0" bIns="0" rtlCol="0">
            <a:spAutoFit/>
          </a:bodyPr>
          <a:lstStyle/>
          <a:p>
            <a:pPr marL="1905" algn="ctr">
              <a:lnSpc>
                <a:spcPct val="100000"/>
              </a:lnSpc>
              <a:spcBef>
                <a:spcPts val="1160"/>
              </a:spcBef>
            </a:pP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Repository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457200"/>
            <a:ext cx="2489200" cy="256540"/>
          </a:xfrm>
          <a:custGeom>
            <a:avLst/>
            <a:gdLst/>
            <a:ahLst/>
            <a:cxnLst/>
            <a:rect l="l" t="t" r="r" b="b"/>
            <a:pathLst>
              <a:path w="2489200" h="256540">
                <a:moveTo>
                  <a:pt x="0" y="256032"/>
                </a:moveTo>
                <a:lnTo>
                  <a:pt x="2488692" y="256032"/>
                </a:lnTo>
                <a:lnTo>
                  <a:pt x="2488692" y="0"/>
                </a:lnTo>
                <a:lnTo>
                  <a:pt x="0" y="0"/>
                </a:lnTo>
                <a:lnTo>
                  <a:pt x="0" y="256032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1112519"/>
            <a:ext cx="2489200" cy="5244465"/>
          </a:xfrm>
          <a:custGeom>
            <a:avLst/>
            <a:gdLst/>
            <a:ahLst/>
            <a:cxnLst/>
            <a:rect l="l" t="t" r="r" b="b"/>
            <a:pathLst>
              <a:path w="2489200" h="5244465">
                <a:moveTo>
                  <a:pt x="0" y="5244083"/>
                </a:moveTo>
                <a:lnTo>
                  <a:pt x="2488692" y="5244083"/>
                </a:lnTo>
                <a:lnTo>
                  <a:pt x="2488692" y="0"/>
                </a:lnTo>
                <a:lnTo>
                  <a:pt x="0" y="0"/>
                </a:lnTo>
                <a:lnTo>
                  <a:pt x="0" y="5244083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775144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</a:t>
            </a:r>
            <a:r>
              <a:rPr sz="2800" spc="-20" dirty="0">
                <a:solidFill>
                  <a:srgbClr val="FFFFFF"/>
                </a:solidFill>
              </a:rPr>
              <a:t>Architectural</a:t>
            </a:r>
            <a:r>
              <a:rPr sz="2800" spc="85" dirty="0">
                <a:solidFill>
                  <a:srgbClr val="FFFFFF"/>
                </a:solidFill>
              </a:rPr>
              <a:t> </a:t>
            </a:r>
            <a:r>
              <a:rPr sz="2800" spc="-20" dirty="0">
                <a:solidFill>
                  <a:srgbClr val="FFFFFF"/>
                </a:solidFill>
              </a:rPr>
              <a:t>Framework</a:t>
            </a:r>
            <a:endParaRPr sz="2800"/>
          </a:p>
        </p:txBody>
      </p:sp>
      <p:sp>
        <p:nvSpPr>
          <p:cNvPr id="9" name="object 9"/>
          <p:cNvSpPr/>
          <p:nvPr/>
        </p:nvSpPr>
        <p:spPr>
          <a:xfrm>
            <a:off x="0" y="713231"/>
            <a:ext cx="2489200" cy="399415"/>
          </a:xfrm>
          <a:custGeom>
            <a:avLst/>
            <a:gdLst/>
            <a:ahLst/>
            <a:cxnLst/>
            <a:rect l="l" t="t" r="r" b="b"/>
            <a:pathLst>
              <a:path w="2489200" h="399415">
                <a:moveTo>
                  <a:pt x="0" y="399288"/>
                </a:moveTo>
                <a:lnTo>
                  <a:pt x="2488692" y="399288"/>
                </a:lnTo>
                <a:lnTo>
                  <a:pt x="2488692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78739" y="729233"/>
            <a:ext cx="226250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Pendukung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000" spc="-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Flow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8739" y="1181226"/>
            <a:ext cx="1697989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Mgmt </a:t>
            </a:r>
            <a:r>
              <a:rPr sz="2000" dirty="0">
                <a:solidFill>
                  <a:srgbClr val="334477"/>
                </a:solidFill>
                <a:latin typeface="Calibri"/>
                <a:cs typeface="Calibri"/>
              </a:rPr>
              <a:t>&amp;</a:t>
            </a:r>
            <a:r>
              <a:rPr sz="2000" spc="-7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Control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200144" y="2950464"/>
            <a:ext cx="6474460" cy="69850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1466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155"/>
              </a:spcBef>
            </a:pP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Menangani: loading dan</a:t>
            </a:r>
            <a:r>
              <a:rPr sz="2400" spc="-25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menyimpan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200144" y="2180844"/>
            <a:ext cx="6474460" cy="69850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146685" rIns="0" bIns="0" rtlCol="0">
            <a:spAutoFit/>
          </a:bodyPr>
          <a:lstStyle/>
          <a:p>
            <a:pPr marL="67310" algn="ctr">
              <a:lnSpc>
                <a:spcPct val="100000"/>
              </a:lnSpc>
              <a:spcBef>
                <a:spcPts val="1155"/>
              </a:spcBef>
            </a:pPr>
            <a:r>
              <a:rPr sz="2400" dirty="0">
                <a:solidFill>
                  <a:srgbClr val="DDFFFF"/>
                </a:solidFill>
                <a:latin typeface="Calibri"/>
                <a:cs typeface="Calibri"/>
              </a:rPr>
              <a:t>Nama </a:t>
            </a: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komponen: data</a:t>
            </a:r>
            <a:r>
              <a:rPr sz="2400" spc="-4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DDFFFF"/>
                </a:solidFill>
                <a:latin typeface="Calibri"/>
                <a:cs typeface="Calibri"/>
              </a:rPr>
              <a:t>storage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200144" y="4887467"/>
            <a:ext cx="6474460" cy="69977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147955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1165"/>
              </a:spcBef>
            </a:pP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Menangani: 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informasi tentang</a:t>
            </a:r>
            <a:r>
              <a:rPr sz="2400" spc="-4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200144" y="4119371"/>
            <a:ext cx="6474460" cy="69850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146685" rIns="0" bIns="0" rtlCol="0">
            <a:spAutoFit/>
          </a:bodyPr>
          <a:lstStyle/>
          <a:p>
            <a:pPr marL="68580" algn="ctr">
              <a:lnSpc>
                <a:spcPct val="100000"/>
              </a:lnSpc>
              <a:spcBef>
                <a:spcPts val="1155"/>
              </a:spcBef>
            </a:pPr>
            <a:r>
              <a:rPr sz="2400" dirty="0">
                <a:solidFill>
                  <a:srgbClr val="DDFFFF"/>
                </a:solidFill>
                <a:latin typeface="Calibri"/>
                <a:cs typeface="Calibri"/>
              </a:rPr>
              <a:t>Nama </a:t>
            </a: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komponen:</a:t>
            </a:r>
            <a:r>
              <a:rPr sz="2400" spc="-45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metadata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608832" y="1100327"/>
            <a:ext cx="7065645" cy="69977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47320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1160"/>
              </a:spcBef>
            </a:pP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End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DDFFFF"/>
                </a:solidFill>
                <a:latin typeface="Calibri"/>
                <a:cs typeface="Calibri"/>
              </a:rPr>
              <a:t>User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457200"/>
            <a:ext cx="2489200" cy="256540"/>
          </a:xfrm>
          <a:custGeom>
            <a:avLst/>
            <a:gdLst/>
            <a:ahLst/>
            <a:cxnLst/>
            <a:rect l="l" t="t" r="r" b="b"/>
            <a:pathLst>
              <a:path w="2489200" h="256540">
                <a:moveTo>
                  <a:pt x="0" y="256032"/>
                </a:moveTo>
                <a:lnTo>
                  <a:pt x="2488692" y="256032"/>
                </a:lnTo>
                <a:lnTo>
                  <a:pt x="2488692" y="0"/>
                </a:lnTo>
                <a:lnTo>
                  <a:pt x="0" y="0"/>
                </a:lnTo>
                <a:lnTo>
                  <a:pt x="0" y="256032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1112519"/>
            <a:ext cx="2489200" cy="5244465"/>
          </a:xfrm>
          <a:custGeom>
            <a:avLst/>
            <a:gdLst/>
            <a:ahLst/>
            <a:cxnLst/>
            <a:rect l="l" t="t" r="r" b="b"/>
            <a:pathLst>
              <a:path w="2489200" h="5244465">
                <a:moveTo>
                  <a:pt x="0" y="5244083"/>
                </a:moveTo>
                <a:lnTo>
                  <a:pt x="2488692" y="5244083"/>
                </a:lnTo>
                <a:lnTo>
                  <a:pt x="2488692" y="0"/>
                </a:lnTo>
                <a:lnTo>
                  <a:pt x="0" y="0"/>
                </a:lnTo>
                <a:lnTo>
                  <a:pt x="0" y="5244083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775144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</a:t>
            </a:r>
            <a:r>
              <a:rPr sz="2800" spc="-20" dirty="0">
                <a:solidFill>
                  <a:srgbClr val="FFFFFF"/>
                </a:solidFill>
              </a:rPr>
              <a:t>Architectural</a:t>
            </a:r>
            <a:r>
              <a:rPr sz="2800" spc="85" dirty="0">
                <a:solidFill>
                  <a:srgbClr val="FFFFFF"/>
                </a:solidFill>
              </a:rPr>
              <a:t> </a:t>
            </a:r>
            <a:r>
              <a:rPr sz="2800" spc="-20" dirty="0">
                <a:solidFill>
                  <a:srgbClr val="FFFFFF"/>
                </a:solidFill>
              </a:rPr>
              <a:t>Framework</a:t>
            </a:r>
            <a:endParaRPr sz="2800"/>
          </a:p>
        </p:txBody>
      </p:sp>
      <p:sp>
        <p:nvSpPr>
          <p:cNvPr id="9" name="object 9"/>
          <p:cNvSpPr/>
          <p:nvPr/>
        </p:nvSpPr>
        <p:spPr>
          <a:xfrm>
            <a:off x="0" y="713231"/>
            <a:ext cx="2489200" cy="399415"/>
          </a:xfrm>
          <a:custGeom>
            <a:avLst/>
            <a:gdLst/>
            <a:ahLst/>
            <a:cxnLst/>
            <a:rect l="l" t="t" r="r" b="b"/>
            <a:pathLst>
              <a:path w="2489200" h="399415">
                <a:moveTo>
                  <a:pt x="0" y="399288"/>
                </a:moveTo>
                <a:lnTo>
                  <a:pt x="2488692" y="399288"/>
                </a:lnTo>
                <a:lnTo>
                  <a:pt x="2488692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78739" y="729233"/>
            <a:ext cx="226250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Pendukung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000" spc="-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Flow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8739" y="1181226"/>
            <a:ext cx="1697989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Mgmt </a:t>
            </a:r>
            <a:r>
              <a:rPr sz="2000" dirty="0">
                <a:solidFill>
                  <a:srgbClr val="334477"/>
                </a:solidFill>
                <a:latin typeface="Calibri"/>
                <a:cs typeface="Calibri"/>
              </a:rPr>
              <a:t>&amp;</a:t>
            </a:r>
            <a:r>
              <a:rPr sz="2000" spc="-7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Control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200144" y="2950464"/>
            <a:ext cx="6474460" cy="858519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43180" rIns="0" bIns="0" rtlCol="0">
            <a:spAutoFit/>
          </a:bodyPr>
          <a:lstStyle/>
          <a:p>
            <a:pPr marL="650875" marR="178435" indent="-464820">
              <a:lnSpc>
                <a:spcPct val="100000"/>
              </a:lnSpc>
              <a:spcBef>
                <a:spcPts val="340"/>
              </a:spcBef>
            </a:pP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Menangani: </a:t>
            </a: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data </a:t>
            </a:r>
            <a:r>
              <a:rPr sz="2400" dirty="0">
                <a:solidFill>
                  <a:srgbClr val="DDFFFF"/>
                </a:solidFill>
                <a:latin typeface="Calibri"/>
                <a:cs typeface="Calibri"/>
              </a:rPr>
              <a:t>mart 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yang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dependent, 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database 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multidimensi khusus, 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kueri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dan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 pelaporan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200144" y="2180844"/>
            <a:ext cx="6474460" cy="69850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146685" rIns="0" bIns="0" rtlCol="0">
            <a:spAutoFit/>
          </a:bodyPr>
          <a:lstStyle/>
          <a:p>
            <a:pPr marL="66040" algn="ctr">
              <a:lnSpc>
                <a:spcPct val="100000"/>
              </a:lnSpc>
              <a:spcBef>
                <a:spcPts val="1155"/>
              </a:spcBef>
            </a:pPr>
            <a:r>
              <a:rPr sz="2400" dirty="0">
                <a:solidFill>
                  <a:srgbClr val="DDFFFF"/>
                </a:solidFill>
                <a:latin typeface="Calibri"/>
                <a:cs typeface="Calibri"/>
              </a:rPr>
              <a:t>Nama </a:t>
            </a: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komponen: 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information</a:t>
            </a:r>
            <a:r>
              <a:rPr sz="2400" spc="-55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delivery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489200" cy="707390"/>
          </a:xfrm>
          <a:custGeom>
            <a:avLst/>
            <a:gdLst/>
            <a:ahLst/>
            <a:cxnLst/>
            <a:rect l="l" t="t" r="r" b="b"/>
            <a:pathLst>
              <a:path w="2489200" h="707390">
                <a:moveTo>
                  <a:pt x="0" y="707136"/>
                </a:moveTo>
                <a:lnTo>
                  <a:pt x="2488692" y="707136"/>
                </a:lnTo>
                <a:lnTo>
                  <a:pt x="2488692" y="0"/>
                </a:lnTo>
                <a:lnTo>
                  <a:pt x="0" y="0"/>
                </a:lnTo>
                <a:lnTo>
                  <a:pt x="0" y="70713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69719"/>
            <a:ext cx="2489200" cy="4787265"/>
          </a:xfrm>
          <a:custGeom>
            <a:avLst/>
            <a:gdLst/>
            <a:ahLst/>
            <a:cxnLst/>
            <a:rect l="l" t="t" r="r" b="b"/>
            <a:pathLst>
              <a:path w="2489200" h="4787265">
                <a:moveTo>
                  <a:pt x="0" y="4786883"/>
                </a:moveTo>
                <a:lnTo>
                  <a:pt x="2488692" y="4786883"/>
                </a:lnTo>
                <a:lnTo>
                  <a:pt x="2488692" y="0"/>
                </a:lnTo>
                <a:lnTo>
                  <a:pt x="0" y="0"/>
                </a:lnTo>
                <a:lnTo>
                  <a:pt x="0" y="4786883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775144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</a:t>
            </a:r>
            <a:r>
              <a:rPr sz="2800" spc="-20" dirty="0">
                <a:solidFill>
                  <a:srgbClr val="FFFFFF"/>
                </a:solidFill>
              </a:rPr>
              <a:t>Architectural</a:t>
            </a:r>
            <a:r>
              <a:rPr sz="2800" spc="85" dirty="0">
                <a:solidFill>
                  <a:srgbClr val="FFFFFF"/>
                </a:solidFill>
              </a:rPr>
              <a:t> </a:t>
            </a:r>
            <a:r>
              <a:rPr sz="2800" spc="-20" dirty="0">
                <a:solidFill>
                  <a:srgbClr val="FFFFFF"/>
                </a:solidFill>
              </a:rPr>
              <a:t>Framework</a:t>
            </a:r>
            <a:endParaRPr sz="2800"/>
          </a:p>
        </p:txBody>
      </p:sp>
      <p:sp>
        <p:nvSpPr>
          <p:cNvPr id="8" name="object 8"/>
          <p:cNvSpPr/>
          <p:nvPr/>
        </p:nvSpPr>
        <p:spPr>
          <a:xfrm>
            <a:off x="0" y="1164336"/>
            <a:ext cx="2489200" cy="405765"/>
          </a:xfrm>
          <a:custGeom>
            <a:avLst/>
            <a:gdLst/>
            <a:ahLst/>
            <a:cxnLst/>
            <a:rect l="l" t="t" r="r" b="b"/>
            <a:pathLst>
              <a:path w="2489200" h="405765">
                <a:moveTo>
                  <a:pt x="0" y="405384"/>
                </a:moveTo>
                <a:lnTo>
                  <a:pt x="2488692" y="405384"/>
                </a:lnTo>
                <a:lnTo>
                  <a:pt x="2488692" y="0"/>
                </a:lnTo>
                <a:lnTo>
                  <a:pt x="0" y="0"/>
                </a:lnTo>
                <a:lnTo>
                  <a:pt x="0" y="405384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9" name="object 9"/>
          <p:cNvGraphicFramePr>
            <a:graphicFrameLocks noGrp="1"/>
          </p:cNvGraphicFramePr>
          <p:nvPr/>
        </p:nvGraphicFramePr>
        <p:xfrm>
          <a:off x="3608832" y="1100327"/>
          <a:ext cx="7065645" cy="34798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065009"/>
              </a:tblGrid>
              <a:tr h="71551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sz="24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Pengawasan </a:t>
                      </a: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dan </a:t>
                      </a:r>
                      <a:r>
                        <a:rPr sz="24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Manajemen</a:t>
                      </a:r>
                      <a:r>
                        <a:rPr sz="2400" spc="-2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DW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47320" marB="0"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334477"/>
                    </a:solidFill>
                  </a:tcPr>
                </a:tc>
              </a:tr>
              <a:tr h="926591">
                <a:tc>
                  <a:txBody>
                    <a:bodyPr/>
                    <a:lstStyle/>
                    <a:p>
                      <a:pPr marL="3152775" marR="121920" indent="-3021330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Fungsi </a:t>
                      </a:r>
                      <a:r>
                        <a:rPr sz="24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ekstraksi </a:t>
                      </a: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dan </a:t>
                      </a:r>
                      <a:r>
                        <a:rPr sz="24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load </a:t>
                      </a:r>
                      <a:r>
                        <a:rPr sz="24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agar hasilnya </a:t>
                      </a: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benar dan </a:t>
                      </a:r>
                      <a:r>
                        <a:rPr sz="24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tepat  waktu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77470" marB="0"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334477"/>
                    </a:solidFill>
                  </a:tcPr>
                </a:tc>
              </a:tr>
              <a:tr h="92659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055"/>
                        </a:spcBef>
                      </a:pPr>
                      <a:r>
                        <a:rPr sz="24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Backup </a:t>
                      </a: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bagian penting </a:t>
                      </a:r>
                      <a:r>
                        <a:rPr sz="24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jika </a:t>
                      </a: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terjadi</a:t>
                      </a:r>
                      <a:r>
                        <a:rPr sz="2400" spc="-2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2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kegagalan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260985" marB="0"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334477"/>
                    </a:solidFill>
                  </a:tcPr>
                </a:tc>
              </a:tr>
              <a:tr h="910590"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060"/>
                        </a:spcBef>
                      </a:pPr>
                      <a:r>
                        <a:rPr sz="24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Pengamanan Data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261620" marB="0">
                    <a:lnT w="38100">
                      <a:solidFill>
                        <a:srgbClr val="FFFFFF"/>
                      </a:solidFill>
                      <a:prstDash val="solid"/>
                    </a:lnT>
                    <a:solidFill>
                      <a:srgbClr val="334477"/>
                    </a:solidFill>
                  </a:tcPr>
                </a:tc>
              </a:tr>
            </a:tbl>
          </a:graphicData>
        </a:graphic>
      </p:graphicFrame>
      <p:sp>
        <p:nvSpPr>
          <p:cNvPr id="10" name="object 10"/>
          <p:cNvSpPr txBox="1"/>
          <p:nvPr/>
        </p:nvSpPr>
        <p:spPr>
          <a:xfrm>
            <a:off x="78739" y="582650"/>
            <a:ext cx="2262505" cy="9296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48300"/>
              </a:lnSpc>
              <a:spcBef>
                <a:spcPts val="95"/>
              </a:spcBef>
            </a:pP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Pendukung 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</a:t>
            </a:r>
            <a:r>
              <a:rPr sz="2000" spc="-10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Flow 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Mgmt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&amp;</a:t>
            </a:r>
            <a:r>
              <a:rPr sz="2000" spc="-2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Control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707390"/>
          </a:xfrm>
          <a:custGeom>
            <a:avLst/>
            <a:gdLst/>
            <a:ahLst/>
            <a:cxnLst/>
            <a:rect l="l" t="t" r="r" b="b"/>
            <a:pathLst>
              <a:path w="2329180" h="707390">
                <a:moveTo>
                  <a:pt x="0" y="707136"/>
                </a:moveTo>
                <a:lnTo>
                  <a:pt x="2328672" y="707136"/>
                </a:lnTo>
                <a:lnTo>
                  <a:pt x="2328672" y="0"/>
                </a:lnTo>
                <a:lnTo>
                  <a:pt x="0" y="0"/>
                </a:lnTo>
                <a:lnTo>
                  <a:pt x="0" y="70713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65147"/>
            <a:ext cx="2329180" cy="4791710"/>
          </a:xfrm>
          <a:custGeom>
            <a:avLst/>
            <a:gdLst/>
            <a:ahLst/>
            <a:cxnLst/>
            <a:rect l="l" t="t" r="r" b="b"/>
            <a:pathLst>
              <a:path w="2329180" h="4791710">
                <a:moveTo>
                  <a:pt x="0" y="4791456"/>
                </a:moveTo>
                <a:lnTo>
                  <a:pt x="2328672" y="4791456"/>
                </a:lnTo>
                <a:lnTo>
                  <a:pt x="2328672" y="0"/>
                </a:lnTo>
                <a:lnTo>
                  <a:pt x="0" y="0"/>
                </a:lnTo>
                <a:lnTo>
                  <a:pt x="0" y="479145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738124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</a:t>
            </a:r>
            <a:r>
              <a:rPr sz="2800" spc="-40" dirty="0">
                <a:solidFill>
                  <a:srgbClr val="FFFFFF"/>
                </a:solidFill>
              </a:rPr>
              <a:t>Technical</a:t>
            </a:r>
            <a:r>
              <a:rPr sz="2800" spc="25" dirty="0">
                <a:solidFill>
                  <a:srgbClr val="FFFFFF"/>
                </a:solidFill>
              </a:rPr>
              <a:t> </a:t>
            </a:r>
            <a:r>
              <a:rPr sz="2800" spc="-15" dirty="0">
                <a:solidFill>
                  <a:srgbClr val="FFFFFF"/>
                </a:solidFill>
              </a:rPr>
              <a:t>Architecture</a:t>
            </a:r>
            <a:endParaRPr sz="2800"/>
          </a:p>
        </p:txBody>
      </p:sp>
      <p:sp>
        <p:nvSpPr>
          <p:cNvPr id="8" name="object 8"/>
          <p:cNvSpPr txBox="1"/>
          <p:nvPr/>
        </p:nvSpPr>
        <p:spPr>
          <a:xfrm>
            <a:off x="3727703" y="3973067"/>
            <a:ext cx="7065645" cy="77470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847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455"/>
              </a:spcBef>
            </a:pP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Data</a:t>
            </a:r>
            <a:r>
              <a:rPr sz="2400" spc="-20" dirty="0">
                <a:solidFill>
                  <a:srgbClr val="DDFFFF"/>
                </a:solidFill>
                <a:latin typeface="Calibri"/>
                <a:cs typeface="Calibri"/>
              </a:rPr>
              <a:t> Storage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0" y="1164336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19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78739" y="582650"/>
            <a:ext cx="1713230" cy="9296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48300"/>
              </a:lnSpc>
              <a:spcBef>
                <a:spcPts val="95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Acquisition 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Data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Storage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727703" y="3179064"/>
            <a:ext cx="7065645" cy="772795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847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455"/>
              </a:spcBef>
            </a:pP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Data</a:t>
            </a:r>
            <a:r>
              <a:rPr sz="2400" spc="-2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Acquisition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727703" y="1761744"/>
            <a:ext cx="7065645" cy="1062355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46050" rIns="0" bIns="0" rtlCol="0">
            <a:spAutoFit/>
          </a:bodyPr>
          <a:lstStyle/>
          <a:p>
            <a:pPr marL="1945005" marR="417830" indent="-1521460">
              <a:lnSpc>
                <a:spcPct val="100000"/>
              </a:lnSpc>
              <a:spcBef>
                <a:spcPts val="1150"/>
              </a:spcBef>
            </a:pP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Kumpulan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fungsi dan </a:t>
            </a: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layanan 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yang disediakan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dari  </a:t>
            </a:r>
            <a:r>
              <a:rPr sz="2400" spc="-20" dirty="0">
                <a:solidFill>
                  <a:srgbClr val="DDFFFF"/>
                </a:solidFill>
                <a:latin typeface="Calibri"/>
                <a:cs typeface="Calibri"/>
              </a:rPr>
              <a:t>komponen-komponennya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8739" y="1638426"/>
            <a:ext cx="214820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Information</a:t>
            </a:r>
            <a:r>
              <a:rPr sz="2000" spc="-3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Delivery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727703" y="4767071"/>
            <a:ext cx="7065645" cy="77470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8542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460"/>
              </a:spcBef>
            </a:pP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Information</a:t>
            </a:r>
            <a:r>
              <a:rPr sz="2400" spc="-25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Delivery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256540"/>
          </a:xfrm>
          <a:custGeom>
            <a:avLst/>
            <a:gdLst/>
            <a:ahLst/>
            <a:cxnLst/>
            <a:rect l="l" t="t" r="r" b="b"/>
            <a:pathLst>
              <a:path w="2329180" h="256540">
                <a:moveTo>
                  <a:pt x="0" y="256032"/>
                </a:moveTo>
                <a:lnTo>
                  <a:pt x="2328672" y="256032"/>
                </a:lnTo>
                <a:lnTo>
                  <a:pt x="2328672" y="0"/>
                </a:lnTo>
                <a:lnTo>
                  <a:pt x="0" y="0"/>
                </a:lnTo>
                <a:lnTo>
                  <a:pt x="0" y="256032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112519"/>
            <a:ext cx="2329180" cy="5244465"/>
          </a:xfrm>
          <a:custGeom>
            <a:avLst/>
            <a:gdLst/>
            <a:ahLst/>
            <a:cxnLst/>
            <a:rect l="l" t="t" r="r" b="b"/>
            <a:pathLst>
              <a:path w="2329180" h="5244465">
                <a:moveTo>
                  <a:pt x="0" y="5244083"/>
                </a:moveTo>
                <a:lnTo>
                  <a:pt x="2328672" y="5244083"/>
                </a:lnTo>
                <a:lnTo>
                  <a:pt x="2328672" y="0"/>
                </a:lnTo>
                <a:lnTo>
                  <a:pt x="0" y="0"/>
                </a:lnTo>
                <a:lnTo>
                  <a:pt x="0" y="5244083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738124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</a:t>
            </a:r>
            <a:r>
              <a:rPr sz="2800" spc="-40" dirty="0">
                <a:solidFill>
                  <a:srgbClr val="FFFFFF"/>
                </a:solidFill>
              </a:rPr>
              <a:t>Technical</a:t>
            </a:r>
            <a:r>
              <a:rPr sz="2800" spc="25" dirty="0">
                <a:solidFill>
                  <a:srgbClr val="FFFFFF"/>
                </a:solidFill>
              </a:rPr>
              <a:t> </a:t>
            </a:r>
            <a:r>
              <a:rPr sz="2800" spc="-15" dirty="0">
                <a:solidFill>
                  <a:srgbClr val="FFFFFF"/>
                </a:solidFill>
              </a:rPr>
              <a:t>Architecture</a:t>
            </a:r>
            <a:endParaRPr sz="2800"/>
          </a:p>
        </p:txBody>
      </p:sp>
      <p:sp>
        <p:nvSpPr>
          <p:cNvPr id="8" name="object 8"/>
          <p:cNvSpPr/>
          <p:nvPr/>
        </p:nvSpPr>
        <p:spPr>
          <a:xfrm>
            <a:off x="0" y="713231"/>
            <a:ext cx="2329180" cy="399415"/>
          </a:xfrm>
          <a:custGeom>
            <a:avLst/>
            <a:gdLst/>
            <a:ahLst/>
            <a:cxnLst/>
            <a:rect l="l" t="t" r="r" b="b"/>
            <a:pathLst>
              <a:path w="2329180" h="399415">
                <a:moveTo>
                  <a:pt x="0" y="399288"/>
                </a:moveTo>
                <a:lnTo>
                  <a:pt x="2328672" y="399288"/>
                </a:lnTo>
                <a:lnTo>
                  <a:pt x="2328672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78739" y="582650"/>
            <a:ext cx="2148205" cy="1386840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700" marR="5080">
              <a:lnSpc>
                <a:spcPct val="149100"/>
              </a:lnSpc>
              <a:spcBef>
                <a:spcPts val="80"/>
              </a:spcBef>
            </a:pP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Data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Acquisition  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Storage  Information</a:t>
            </a:r>
            <a:r>
              <a:rPr sz="2000" spc="-3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Delivery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3913632" y="589787"/>
            <a:ext cx="6693408" cy="46344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256540"/>
          </a:xfrm>
          <a:custGeom>
            <a:avLst/>
            <a:gdLst/>
            <a:ahLst/>
            <a:cxnLst/>
            <a:rect l="l" t="t" r="r" b="b"/>
            <a:pathLst>
              <a:path w="2329180" h="256540">
                <a:moveTo>
                  <a:pt x="0" y="256032"/>
                </a:moveTo>
                <a:lnTo>
                  <a:pt x="2328672" y="256032"/>
                </a:lnTo>
                <a:lnTo>
                  <a:pt x="2328672" y="0"/>
                </a:lnTo>
                <a:lnTo>
                  <a:pt x="0" y="0"/>
                </a:lnTo>
                <a:lnTo>
                  <a:pt x="0" y="256032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112519"/>
            <a:ext cx="2329180" cy="5244465"/>
          </a:xfrm>
          <a:custGeom>
            <a:avLst/>
            <a:gdLst/>
            <a:ahLst/>
            <a:cxnLst/>
            <a:rect l="l" t="t" r="r" b="b"/>
            <a:pathLst>
              <a:path w="2329180" h="5244465">
                <a:moveTo>
                  <a:pt x="0" y="5244083"/>
                </a:moveTo>
                <a:lnTo>
                  <a:pt x="2328672" y="5244083"/>
                </a:lnTo>
                <a:lnTo>
                  <a:pt x="2328672" y="0"/>
                </a:lnTo>
                <a:lnTo>
                  <a:pt x="0" y="0"/>
                </a:lnTo>
                <a:lnTo>
                  <a:pt x="0" y="5244083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738124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</a:t>
            </a:r>
            <a:r>
              <a:rPr sz="2800" spc="-40" dirty="0">
                <a:solidFill>
                  <a:srgbClr val="FFFFFF"/>
                </a:solidFill>
              </a:rPr>
              <a:t>Technical</a:t>
            </a:r>
            <a:r>
              <a:rPr sz="2800" spc="25" dirty="0">
                <a:solidFill>
                  <a:srgbClr val="FFFFFF"/>
                </a:solidFill>
              </a:rPr>
              <a:t> </a:t>
            </a:r>
            <a:r>
              <a:rPr sz="2800" spc="-15" dirty="0">
                <a:solidFill>
                  <a:srgbClr val="FFFFFF"/>
                </a:solidFill>
              </a:rPr>
              <a:t>Architecture</a:t>
            </a:r>
            <a:endParaRPr sz="2800"/>
          </a:p>
        </p:txBody>
      </p:sp>
      <p:sp>
        <p:nvSpPr>
          <p:cNvPr id="8" name="object 8"/>
          <p:cNvSpPr/>
          <p:nvPr/>
        </p:nvSpPr>
        <p:spPr>
          <a:xfrm>
            <a:off x="0" y="713231"/>
            <a:ext cx="2329180" cy="399415"/>
          </a:xfrm>
          <a:custGeom>
            <a:avLst/>
            <a:gdLst/>
            <a:ahLst/>
            <a:cxnLst/>
            <a:rect l="l" t="t" r="r" b="b"/>
            <a:pathLst>
              <a:path w="2329180" h="399415">
                <a:moveTo>
                  <a:pt x="0" y="399288"/>
                </a:moveTo>
                <a:lnTo>
                  <a:pt x="2328672" y="399288"/>
                </a:lnTo>
                <a:lnTo>
                  <a:pt x="2328672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9" name="object 9"/>
          <p:cNvGraphicFramePr>
            <a:graphicFrameLocks noGrp="1"/>
          </p:cNvGraphicFramePr>
          <p:nvPr/>
        </p:nvGraphicFramePr>
        <p:xfrm>
          <a:off x="3727703" y="911352"/>
          <a:ext cx="7065645" cy="50266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79805"/>
                <a:gridCol w="592455"/>
                <a:gridCol w="5492115"/>
              </a:tblGrid>
              <a:tr h="718566">
                <a:tc gridSpan="3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200"/>
                        </a:spcBef>
                      </a:pPr>
                      <a:r>
                        <a:rPr sz="2400" i="1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Data</a:t>
                      </a:r>
                      <a:r>
                        <a:rPr sz="2400" i="1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i="1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Flow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52400" marB="0"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33447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48234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9050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24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Data</a:t>
                      </a:r>
                      <a:r>
                        <a:rPr sz="2400" spc="-2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Source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36830" marB="0">
                    <a:lnT w="19050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33447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473963">
                <a:tc rowSpan="3"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285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</a:tcPr>
                </a:tc>
                <a:tc rowSpan="3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24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Data </a:t>
                      </a: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Utama: </a:t>
                      </a:r>
                      <a:r>
                        <a:rPr sz="24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operasional</a:t>
                      </a:r>
                      <a:r>
                        <a:rPr sz="2400" spc="-4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perusahaan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34290" marB="0"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473964">
                <a:tc gridSpan="2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T w="285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24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ERP: </a:t>
                      </a: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sesuai</a:t>
                      </a:r>
                      <a:r>
                        <a:rPr sz="2400" spc="-2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vendor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34925" marB="0"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482345">
                <a:tc gridSpan="2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T w="285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24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Data </a:t>
                      </a:r>
                      <a:r>
                        <a:rPr sz="24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Eksternal: Buat </a:t>
                      </a: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file</a:t>
                      </a:r>
                      <a:r>
                        <a:rPr sz="2400" spc="-4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sementara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34925" marB="0">
                    <a:lnT w="285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50139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53975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90"/>
                        </a:spcBef>
                      </a:pPr>
                      <a:r>
                        <a:rPr sz="24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Fase </a:t>
                      </a:r>
                      <a:r>
                        <a:rPr sz="2400" spc="-2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pengantara </a:t>
                      </a:r>
                      <a:r>
                        <a:rPr sz="24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(intermediate </a:t>
                      </a:r>
                      <a:r>
                        <a:rPr sz="24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data</a:t>
                      </a: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2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storage)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49530" marB="0">
                    <a:lnT w="53975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33447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475487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3810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Penggunaan </a:t>
                      </a:r>
                      <a:r>
                        <a:rPr sz="24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Flat </a:t>
                      </a: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Files:</a:t>
                      </a:r>
                      <a:r>
                        <a:rPr sz="2400" spc="-5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merging/separating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41275" marB="0">
                    <a:lnT w="3810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48082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9050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Staging</a:t>
                      </a:r>
                      <a:r>
                        <a:rPr sz="2400" spc="-3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Area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34925" marB="0">
                    <a:lnT w="19050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33447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475488">
                <a:tc rowSpan="2"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28575">
                      <a:solidFill>
                        <a:srgbClr val="FFFFFF"/>
                      </a:solidFill>
                      <a:prstDash val="solid"/>
                    </a:lnT>
                  </a:tcPr>
                </a:tc>
                <a:tc rowSpan="2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Siap di-load: </a:t>
                      </a:r>
                      <a:r>
                        <a:rPr sz="24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bersih,</a:t>
                      </a:r>
                      <a:r>
                        <a:rPr sz="2400" spc="-2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terintegrasi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36195" marB="0"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461771">
                <a:tc gridSpan="2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T w="28575">
                      <a:solidFill>
                        <a:srgbClr val="FFFFFF"/>
                      </a:solidFill>
                      <a:prstDash val="solid"/>
                    </a:lnT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815"/>
                        </a:spcBef>
                      </a:pPr>
                      <a:r>
                        <a:rPr sz="16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Mengandung metrik </a:t>
                      </a:r>
                      <a:r>
                        <a:rPr sz="16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bisnis, </a:t>
                      </a:r>
                      <a:r>
                        <a:rPr sz="16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data </a:t>
                      </a:r>
                      <a:r>
                        <a:rPr sz="16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agregat, </a:t>
                      </a:r>
                      <a:r>
                        <a:rPr sz="16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data </a:t>
                      </a:r>
                      <a:r>
                        <a:rPr sz="16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paling</a:t>
                      </a:r>
                      <a:r>
                        <a:rPr sz="16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6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detail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103505" marB="0">
                    <a:lnT w="28575">
                      <a:solidFill>
                        <a:srgbClr val="FFFFFF"/>
                      </a:solidFill>
                      <a:prstDash val="solid"/>
                    </a:lnT>
                    <a:solidFill>
                      <a:srgbClr val="3387AA"/>
                    </a:solidFill>
                  </a:tcPr>
                </a:tc>
              </a:tr>
            </a:tbl>
          </a:graphicData>
        </a:graphic>
      </p:graphicFrame>
      <p:sp>
        <p:nvSpPr>
          <p:cNvPr id="10" name="object 10"/>
          <p:cNvSpPr txBox="1"/>
          <p:nvPr/>
        </p:nvSpPr>
        <p:spPr>
          <a:xfrm>
            <a:off x="78739" y="582650"/>
            <a:ext cx="2148205" cy="1386840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700" marR="5080">
              <a:lnSpc>
                <a:spcPct val="149100"/>
              </a:lnSpc>
              <a:spcBef>
                <a:spcPts val="80"/>
              </a:spcBef>
            </a:pP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Data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Acquisition  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Storage  Information</a:t>
            </a:r>
            <a:r>
              <a:rPr sz="2000" spc="-3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Delivery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256540"/>
          </a:xfrm>
          <a:custGeom>
            <a:avLst/>
            <a:gdLst/>
            <a:ahLst/>
            <a:cxnLst/>
            <a:rect l="l" t="t" r="r" b="b"/>
            <a:pathLst>
              <a:path w="2329180" h="256540">
                <a:moveTo>
                  <a:pt x="0" y="256032"/>
                </a:moveTo>
                <a:lnTo>
                  <a:pt x="2328672" y="256032"/>
                </a:lnTo>
                <a:lnTo>
                  <a:pt x="2328672" y="0"/>
                </a:lnTo>
                <a:lnTo>
                  <a:pt x="0" y="0"/>
                </a:lnTo>
                <a:lnTo>
                  <a:pt x="0" y="256032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112519"/>
            <a:ext cx="2329180" cy="5244465"/>
          </a:xfrm>
          <a:custGeom>
            <a:avLst/>
            <a:gdLst/>
            <a:ahLst/>
            <a:cxnLst/>
            <a:rect l="l" t="t" r="r" b="b"/>
            <a:pathLst>
              <a:path w="2329180" h="5244465">
                <a:moveTo>
                  <a:pt x="0" y="5244083"/>
                </a:moveTo>
                <a:lnTo>
                  <a:pt x="2328672" y="5244083"/>
                </a:lnTo>
                <a:lnTo>
                  <a:pt x="2328672" y="0"/>
                </a:lnTo>
                <a:lnTo>
                  <a:pt x="0" y="0"/>
                </a:lnTo>
                <a:lnTo>
                  <a:pt x="0" y="5244083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738124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</a:t>
            </a:r>
            <a:r>
              <a:rPr sz="2800" spc="-40" dirty="0">
                <a:solidFill>
                  <a:srgbClr val="FFFFFF"/>
                </a:solidFill>
              </a:rPr>
              <a:t>Technical</a:t>
            </a:r>
            <a:r>
              <a:rPr sz="2800" spc="25" dirty="0">
                <a:solidFill>
                  <a:srgbClr val="FFFFFF"/>
                </a:solidFill>
              </a:rPr>
              <a:t> </a:t>
            </a:r>
            <a:r>
              <a:rPr sz="2800" spc="-15" dirty="0">
                <a:solidFill>
                  <a:srgbClr val="FFFFFF"/>
                </a:solidFill>
              </a:rPr>
              <a:t>Architecture</a:t>
            </a:r>
            <a:endParaRPr sz="2800"/>
          </a:p>
        </p:txBody>
      </p:sp>
      <p:sp>
        <p:nvSpPr>
          <p:cNvPr id="8" name="object 8"/>
          <p:cNvSpPr/>
          <p:nvPr/>
        </p:nvSpPr>
        <p:spPr>
          <a:xfrm>
            <a:off x="0" y="713231"/>
            <a:ext cx="2329180" cy="399415"/>
          </a:xfrm>
          <a:custGeom>
            <a:avLst/>
            <a:gdLst/>
            <a:ahLst/>
            <a:cxnLst/>
            <a:rect l="l" t="t" r="r" b="b"/>
            <a:pathLst>
              <a:path w="2329180" h="399415">
                <a:moveTo>
                  <a:pt x="0" y="399288"/>
                </a:moveTo>
                <a:lnTo>
                  <a:pt x="2328672" y="399288"/>
                </a:lnTo>
                <a:lnTo>
                  <a:pt x="2328672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9" name="object 9"/>
          <p:cNvGraphicFramePr>
            <a:graphicFrameLocks noGrp="1"/>
          </p:cNvGraphicFramePr>
          <p:nvPr/>
        </p:nvGraphicFramePr>
        <p:xfrm>
          <a:off x="3727703" y="911352"/>
          <a:ext cx="7065645" cy="21640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79805"/>
                <a:gridCol w="6085205"/>
              </a:tblGrid>
              <a:tr h="718566">
                <a:tc gridSpan="2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200"/>
                        </a:spcBef>
                      </a:pPr>
                      <a:r>
                        <a:rPr sz="2400" i="1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Fungsi </a:t>
                      </a:r>
                      <a:r>
                        <a:rPr sz="2400" i="1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dan</a:t>
                      </a:r>
                      <a:r>
                        <a:rPr sz="2400" i="1" spc="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i="1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layanan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52400" marB="0"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33447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483869"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9050">
                      <a:solidFill>
                        <a:srgbClr val="FFFFFF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2400" spc="-2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Ekstraksi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36830" marB="0">
                    <a:lnT w="19050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334477"/>
                    </a:solidFill>
                  </a:tcPr>
                </a:tc>
              </a:tr>
              <a:tr h="48768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T w="19050">
                      <a:solidFill>
                        <a:srgbClr val="FFFFFF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2400" spc="-2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Transformasi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41910" marB="0"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334477"/>
                    </a:solidFill>
                  </a:tcPr>
                </a:tc>
              </a:tr>
              <a:tr h="473964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T w="19050">
                      <a:solidFill>
                        <a:srgbClr val="FFFFFF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Staging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41275" marB="0">
                    <a:lnT w="28575">
                      <a:solidFill>
                        <a:srgbClr val="FFFFFF"/>
                      </a:solidFill>
                      <a:prstDash val="solid"/>
                    </a:lnT>
                    <a:solidFill>
                      <a:srgbClr val="334477"/>
                    </a:solidFill>
                  </a:tcPr>
                </a:tc>
              </a:tr>
            </a:tbl>
          </a:graphicData>
        </a:graphic>
      </p:graphicFrame>
      <p:sp>
        <p:nvSpPr>
          <p:cNvPr id="10" name="object 10"/>
          <p:cNvSpPr txBox="1"/>
          <p:nvPr/>
        </p:nvSpPr>
        <p:spPr>
          <a:xfrm>
            <a:off x="78739" y="582650"/>
            <a:ext cx="2148205" cy="1386840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700" marR="5080">
              <a:lnSpc>
                <a:spcPct val="149100"/>
              </a:lnSpc>
              <a:spcBef>
                <a:spcPts val="80"/>
              </a:spcBef>
            </a:pP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Data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Acquisition  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Storage  Information</a:t>
            </a:r>
            <a:r>
              <a:rPr sz="2000" spc="-3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Delivery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707390"/>
          </a:xfrm>
          <a:custGeom>
            <a:avLst/>
            <a:gdLst/>
            <a:ahLst/>
            <a:cxnLst/>
            <a:rect l="l" t="t" r="r" b="b"/>
            <a:pathLst>
              <a:path w="2329180" h="707390">
                <a:moveTo>
                  <a:pt x="0" y="707136"/>
                </a:moveTo>
                <a:lnTo>
                  <a:pt x="2328672" y="707136"/>
                </a:lnTo>
                <a:lnTo>
                  <a:pt x="2328672" y="0"/>
                </a:lnTo>
                <a:lnTo>
                  <a:pt x="0" y="0"/>
                </a:lnTo>
                <a:lnTo>
                  <a:pt x="0" y="70713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65147"/>
            <a:ext cx="2329180" cy="4791710"/>
          </a:xfrm>
          <a:custGeom>
            <a:avLst/>
            <a:gdLst/>
            <a:ahLst/>
            <a:cxnLst/>
            <a:rect l="l" t="t" r="r" b="b"/>
            <a:pathLst>
              <a:path w="2329180" h="4791710">
                <a:moveTo>
                  <a:pt x="0" y="4791456"/>
                </a:moveTo>
                <a:lnTo>
                  <a:pt x="2328672" y="4791456"/>
                </a:lnTo>
                <a:lnTo>
                  <a:pt x="2328672" y="0"/>
                </a:lnTo>
                <a:lnTo>
                  <a:pt x="0" y="0"/>
                </a:lnTo>
                <a:lnTo>
                  <a:pt x="0" y="479145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738124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</a:t>
            </a:r>
            <a:r>
              <a:rPr sz="2800" spc="-40" dirty="0">
                <a:solidFill>
                  <a:srgbClr val="FFFFFF"/>
                </a:solidFill>
              </a:rPr>
              <a:t>Technical</a:t>
            </a:r>
            <a:r>
              <a:rPr sz="2800" spc="25" dirty="0">
                <a:solidFill>
                  <a:srgbClr val="FFFFFF"/>
                </a:solidFill>
              </a:rPr>
              <a:t> </a:t>
            </a:r>
            <a:r>
              <a:rPr sz="2800" spc="-15" dirty="0">
                <a:solidFill>
                  <a:srgbClr val="FFFFFF"/>
                </a:solidFill>
              </a:rPr>
              <a:t>Architecture</a:t>
            </a:r>
            <a:endParaRPr sz="2800"/>
          </a:p>
        </p:txBody>
      </p:sp>
      <p:sp>
        <p:nvSpPr>
          <p:cNvPr id="8" name="object 8"/>
          <p:cNvSpPr/>
          <p:nvPr/>
        </p:nvSpPr>
        <p:spPr>
          <a:xfrm>
            <a:off x="0" y="1164336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19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78739" y="582650"/>
            <a:ext cx="2148205" cy="1386840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700" marR="5080">
              <a:lnSpc>
                <a:spcPct val="149100"/>
              </a:lnSpc>
              <a:spcBef>
                <a:spcPts val="80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Acquisition 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Data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Storage 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Information</a:t>
            </a:r>
            <a:r>
              <a:rPr sz="2000" spc="-3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Delivery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4123944" y="1112519"/>
            <a:ext cx="6272784" cy="50627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707390"/>
          </a:xfrm>
          <a:custGeom>
            <a:avLst/>
            <a:gdLst/>
            <a:ahLst/>
            <a:cxnLst/>
            <a:rect l="l" t="t" r="r" b="b"/>
            <a:pathLst>
              <a:path w="2329180" h="707390">
                <a:moveTo>
                  <a:pt x="0" y="707136"/>
                </a:moveTo>
                <a:lnTo>
                  <a:pt x="2328672" y="707136"/>
                </a:lnTo>
                <a:lnTo>
                  <a:pt x="2328672" y="0"/>
                </a:lnTo>
                <a:lnTo>
                  <a:pt x="0" y="0"/>
                </a:lnTo>
                <a:lnTo>
                  <a:pt x="0" y="70713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65147"/>
            <a:ext cx="2329180" cy="4791710"/>
          </a:xfrm>
          <a:custGeom>
            <a:avLst/>
            <a:gdLst/>
            <a:ahLst/>
            <a:cxnLst/>
            <a:rect l="l" t="t" r="r" b="b"/>
            <a:pathLst>
              <a:path w="2329180" h="4791710">
                <a:moveTo>
                  <a:pt x="0" y="4791456"/>
                </a:moveTo>
                <a:lnTo>
                  <a:pt x="2328672" y="4791456"/>
                </a:lnTo>
                <a:lnTo>
                  <a:pt x="2328672" y="0"/>
                </a:lnTo>
                <a:lnTo>
                  <a:pt x="0" y="0"/>
                </a:lnTo>
                <a:lnTo>
                  <a:pt x="0" y="479145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738124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</a:t>
            </a:r>
            <a:r>
              <a:rPr sz="2800" spc="-40" dirty="0">
                <a:solidFill>
                  <a:srgbClr val="FFFFFF"/>
                </a:solidFill>
              </a:rPr>
              <a:t>Technical</a:t>
            </a:r>
            <a:r>
              <a:rPr sz="2800" spc="25" dirty="0">
                <a:solidFill>
                  <a:srgbClr val="FFFFFF"/>
                </a:solidFill>
              </a:rPr>
              <a:t> </a:t>
            </a:r>
            <a:r>
              <a:rPr sz="2800" spc="-15" dirty="0">
                <a:solidFill>
                  <a:srgbClr val="FFFFFF"/>
                </a:solidFill>
              </a:rPr>
              <a:t>Architecture</a:t>
            </a:r>
            <a:endParaRPr sz="2800"/>
          </a:p>
        </p:txBody>
      </p:sp>
      <p:sp>
        <p:nvSpPr>
          <p:cNvPr id="8" name="object 8"/>
          <p:cNvSpPr/>
          <p:nvPr/>
        </p:nvSpPr>
        <p:spPr>
          <a:xfrm>
            <a:off x="0" y="1164336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19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9" name="object 9"/>
          <p:cNvGraphicFramePr>
            <a:graphicFrameLocks noGrp="1"/>
          </p:cNvGraphicFramePr>
          <p:nvPr/>
        </p:nvGraphicFramePr>
        <p:xfrm>
          <a:off x="3727703" y="911352"/>
          <a:ext cx="7065645" cy="45967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79805"/>
                <a:gridCol w="592455"/>
                <a:gridCol w="5492115"/>
              </a:tblGrid>
              <a:tr h="724662">
                <a:tc gridSpan="3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200"/>
                        </a:spcBef>
                      </a:pPr>
                      <a:r>
                        <a:rPr sz="2400" i="1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Data</a:t>
                      </a:r>
                      <a:r>
                        <a:rPr sz="2400" i="1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i="1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Flow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52400" marB="0"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33447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483869">
                <a:tc rowSpan="3"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38100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</a:tcPr>
                </a:tc>
                <a:tc rowSpan="3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Staging </a:t>
                      </a:r>
                      <a:r>
                        <a:rPr sz="24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Area </a:t>
                      </a:r>
                      <a:r>
                        <a:rPr sz="2400" dirty="0">
                          <a:solidFill>
                            <a:srgbClr val="DDFFFF"/>
                          </a:solidFill>
                          <a:latin typeface="Wingdings"/>
                          <a:cs typeface="Wingdings"/>
                        </a:rPr>
                        <a:t></a:t>
                      </a:r>
                      <a:r>
                        <a:rPr sz="2400" spc="-105" dirty="0">
                          <a:solidFill>
                            <a:srgbClr val="DD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repository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39370" marB="0">
                    <a:lnT w="38100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491489">
                <a:tc gridSpan="2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T w="38100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620"/>
                        </a:spcBef>
                      </a:pPr>
                      <a:r>
                        <a:rPr sz="2000" spc="-6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Top 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down: enterprise </a:t>
                      </a:r>
                      <a:r>
                        <a:rPr sz="2000" dirty="0">
                          <a:solidFill>
                            <a:srgbClr val="DDFFFF"/>
                          </a:solidFill>
                          <a:latin typeface="Wingdings"/>
                          <a:cs typeface="Wingdings"/>
                        </a:rPr>
                        <a:t></a:t>
                      </a:r>
                      <a:r>
                        <a:rPr sz="2000" dirty="0">
                          <a:solidFill>
                            <a:srgbClr val="DD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dependent </a:t>
                      </a:r>
                      <a:r>
                        <a:rPr sz="20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data</a:t>
                      </a:r>
                      <a:r>
                        <a:rPr sz="2000" spc="2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mart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78740" marB="0">
                    <a:lnT w="539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490727">
                <a:tc gridSpan="2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T w="38100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620"/>
                        </a:spcBef>
                      </a:pPr>
                      <a:r>
                        <a:rPr sz="20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Bottom </a:t>
                      </a:r>
                      <a:r>
                        <a:rPr sz="20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up: 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semua </a:t>
                      </a:r>
                      <a:r>
                        <a:rPr sz="20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data 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mart </a:t>
                      </a:r>
                      <a:r>
                        <a:rPr sz="2000" dirty="0">
                          <a:solidFill>
                            <a:srgbClr val="DDFFFF"/>
                          </a:solidFill>
                          <a:latin typeface="Wingdings"/>
                          <a:cs typeface="Wingdings"/>
                        </a:rPr>
                        <a:t></a:t>
                      </a:r>
                      <a:r>
                        <a:rPr sz="2000" dirty="0">
                          <a:solidFill>
                            <a:srgbClr val="DD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data 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mart</a:t>
                      </a:r>
                      <a:r>
                        <a:rPr sz="2000" spc="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sesuai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78740" marB="0">
                    <a:lnT w="539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49453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539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sz="24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Data</a:t>
                      </a:r>
                      <a:r>
                        <a:rPr sz="2400" spc="-2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Group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48895" marB="0">
                    <a:lnT w="539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33447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473963">
                <a:tc rowSpan="2"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285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24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Data </a:t>
                      </a: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Full</a:t>
                      </a:r>
                      <a:r>
                        <a:rPr sz="24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refresh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34925" marB="0"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482345">
                <a:tc gridSpan="2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T w="285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24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Data </a:t>
                      </a:r>
                      <a:r>
                        <a:rPr sz="24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Incremental</a:t>
                      </a:r>
                      <a:r>
                        <a:rPr sz="2400" spc="-2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load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34925" marB="0">
                    <a:lnT w="285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49301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539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95"/>
                        </a:spcBef>
                      </a:pPr>
                      <a:r>
                        <a:rPr sz="24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Data </a:t>
                      </a:r>
                      <a:r>
                        <a:rPr sz="24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Repository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50165" marB="0">
                    <a:lnT w="539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33447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461772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28575">
                      <a:solidFill>
                        <a:srgbClr val="FFFFFF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24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Data </a:t>
                      </a:r>
                      <a:r>
                        <a:rPr sz="2400" spc="-2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bersifat</a:t>
                      </a:r>
                      <a:r>
                        <a:rPr sz="24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RDBMS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34290" marB="0">
                    <a:lnT w="28575">
                      <a:solidFill>
                        <a:srgbClr val="FFFFFF"/>
                      </a:solidFill>
                      <a:prstDash val="solid"/>
                    </a:lnT>
                    <a:solidFill>
                      <a:srgbClr val="3387AA"/>
                    </a:solidFill>
                  </a:tcPr>
                </a:tc>
              </a:tr>
            </a:tbl>
          </a:graphicData>
        </a:graphic>
      </p:graphicFrame>
      <p:sp>
        <p:nvSpPr>
          <p:cNvPr id="10" name="object 10"/>
          <p:cNvSpPr txBox="1"/>
          <p:nvPr/>
        </p:nvSpPr>
        <p:spPr>
          <a:xfrm>
            <a:off x="78739" y="582650"/>
            <a:ext cx="2148205" cy="1386840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700" marR="5080">
              <a:lnSpc>
                <a:spcPct val="149100"/>
              </a:lnSpc>
              <a:spcBef>
                <a:spcPts val="80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Acquisition 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Data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Storage 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Information</a:t>
            </a:r>
            <a:r>
              <a:rPr sz="2000" spc="-3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Delivery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707390"/>
          </a:xfrm>
          <a:custGeom>
            <a:avLst/>
            <a:gdLst/>
            <a:ahLst/>
            <a:cxnLst/>
            <a:rect l="l" t="t" r="r" b="b"/>
            <a:pathLst>
              <a:path w="2329180" h="707390">
                <a:moveTo>
                  <a:pt x="0" y="707136"/>
                </a:moveTo>
                <a:lnTo>
                  <a:pt x="2328672" y="707136"/>
                </a:lnTo>
                <a:lnTo>
                  <a:pt x="2328672" y="0"/>
                </a:lnTo>
                <a:lnTo>
                  <a:pt x="0" y="0"/>
                </a:lnTo>
                <a:lnTo>
                  <a:pt x="0" y="70713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65147"/>
            <a:ext cx="2329180" cy="4791710"/>
          </a:xfrm>
          <a:custGeom>
            <a:avLst/>
            <a:gdLst/>
            <a:ahLst/>
            <a:cxnLst/>
            <a:rect l="l" t="t" r="r" b="b"/>
            <a:pathLst>
              <a:path w="2329180" h="4791710">
                <a:moveTo>
                  <a:pt x="0" y="4791456"/>
                </a:moveTo>
                <a:lnTo>
                  <a:pt x="2328672" y="4791456"/>
                </a:lnTo>
                <a:lnTo>
                  <a:pt x="2328672" y="0"/>
                </a:lnTo>
                <a:lnTo>
                  <a:pt x="0" y="0"/>
                </a:lnTo>
                <a:lnTo>
                  <a:pt x="0" y="479145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738124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</a:t>
            </a:r>
            <a:r>
              <a:rPr sz="2800" spc="-40" dirty="0">
                <a:solidFill>
                  <a:srgbClr val="FFFFFF"/>
                </a:solidFill>
              </a:rPr>
              <a:t>Technical</a:t>
            </a:r>
            <a:r>
              <a:rPr sz="2800" spc="25" dirty="0">
                <a:solidFill>
                  <a:srgbClr val="FFFFFF"/>
                </a:solidFill>
              </a:rPr>
              <a:t> </a:t>
            </a:r>
            <a:r>
              <a:rPr sz="2800" spc="-15" dirty="0">
                <a:solidFill>
                  <a:srgbClr val="FFFFFF"/>
                </a:solidFill>
              </a:rPr>
              <a:t>Architecture</a:t>
            </a:r>
            <a:endParaRPr sz="2800"/>
          </a:p>
        </p:txBody>
      </p:sp>
      <p:sp>
        <p:nvSpPr>
          <p:cNvPr id="8" name="object 8"/>
          <p:cNvSpPr txBox="1"/>
          <p:nvPr/>
        </p:nvSpPr>
        <p:spPr>
          <a:xfrm>
            <a:off x="4707635" y="1638300"/>
            <a:ext cx="6085840" cy="46228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27940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220"/>
              </a:spcBef>
            </a:pP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Data</a:t>
            </a:r>
            <a:r>
              <a:rPr sz="2400" spc="-20" dirty="0">
                <a:solidFill>
                  <a:srgbClr val="DDFFFF"/>
                </a:solidFill>
                <a:latin typeface="Calibri"/>
                <a:cs typeface="Calibri"/>
              </a:rPr>
              <a:t> Storage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727703" y="911352"/>
            <a:ext cx="7065645" cy="727075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52400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1200"/>
              </a:spcBef>
            </a:pPr>
            <a:r>
              <a:rPr sz="2400" i="1" spc="-10" dirty="0">
                <a:solidFill>
                  <a:srgbClr val="DDFFFF"/>
                </a:solidFill>
                <a:latin typeface="Calibri"/>
                <a:cs typeface="Calibri"/>
              </a:rPr>
              <a:t>Fungsi </a:t>
            </a:r>
            <a:r>
              <a:rPr sz="2400" i="1" dirty="0">
                <a:solidFill>
                  <a:srgbClr val="DDFFFF"/>
                </a:solidFill>
                <a:latin typeface="Calibri"/>
                <a:cs typeface="Calibri"/>
              </a:rPr>
              <a:t>dan</a:t>
            </a:r>
            <a:r>
              <a:rPr sz="2400" i="1" spc="5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i="1" dirty="0">
                <a:solidFill>
                  <a:srgbClr val="DDFFFF"/>
                </a:solidFill>
                <a:latin typeface="Calibri"/>
                <a:cs typeface="Calibri"/>
              </a:rPr>
              <a:t>layanan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8739" y="729233"/>
            <a:ext cx="171323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</a:t>
            </a:r>
            <a:r>
              <a:rPr sz="2000" spc="-3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Acquisition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0" y="1164336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19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78739" y="1181226"/>
            <a:ext cx="134810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0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Storage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8739" y="1638426"/>
            <a:ext cx="214820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Information</a:t>
            </a:r>
            <a:r>
              <a:rPr sz="2000" spc="-3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Delivery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1164590"/>
          </a:xfrm>
          <a:custGeom>
            <a:avLst/>
            <a:gdLst/>
            <a:ahLst/>
            <a:cxnLst/>
            <a:rect l="l" t="t" r="r" b="b"/>
            <a:pathLst>
              <a:path w="2329180" h="1164590">
                <a:moveTo>
                  <a:pt x="0" y="1164336"/>
                </a:moveTo>
                <a:lnTo>
                  <a:pt x="2328672" y="1164336"/>
                </a:lnTo>
                <a:lnTo>
                  <a:pt x="2328672" y="0"/>
                </a:lnTo>
                <a:lnTo>
                  <a:pt x="0" y="0"/>
                </a:lnTo>
                <a:lnTo>
                  <a:pt x="0" y="116433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2022348"/>
            <a:ext cx="2329180" cy="4334510"/>
          </a:xfrm>
          <a:custGeom>
            <a:avLst/>
            <a:gdLst/>
            <a:ahLst/>
            <a:cxnLst/>
            <a:rect l="l" t="t" r="r" b="b"/>
            <a:pathLst>
              <a:path w="2329180" h="4334510">
                <a:moveTo>
                  <a:pt x="0" y="4334256"/>
                </a:moveTo>
                <a:lnTo>
                  <a:pt x="2328672" y="4334256"/>
                </a:lnTo>
                <a:lnTo>
                  <a:pt x="2328672" y="0"/>
                </a:lnTo>
                <a:lnTo>
                  <a:pt x="0" y="0"/>
                </a:lnTo>
                <a:lnTo>
                  <a:pt x="0" y="433425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738124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</a:t>
            </a:r>
            <a:r>
              <a:rPr sz="2800" spc="-40" dirty="0">
                <a:solidFill>
                  <a:srgbClr val="FFFFFF"/>
                </a:solidFill>
              </a:rPr>
              <a:t>Technical</a:t>
            </a:r>
            <a:r>
              <a:rPr sz="2800" spc="25" dirty="0">
                <a:solidFill>
                  <a:srgbClr val="FFFFFF"/>
                </a:solidFill>
              </a:rPr>
              <a:t> </a:t>
            </a:r>
            <a:r>
              <a:rPr sz="2800" spc="-15" dirty="0">
                <a:solidFill>
                  <a:srgbClr val="FFFFFF"/>
                </a:solidFill>
              </a:rPr>
              <a:t>Architecture</a:t>
            </a:r>
            <a:endParaRPr sz="2800"/>
          </a:p>
        </p:txBody>
      </p:sp>
      <p:sp>
        <p:nvSpPr>
          <p:cNvPr id="8" name="object 8"/>
          <p:cNvSpPr/>
          <p:nvPr/>
        </p:nvSpPr>
        <p:spPr>
          <a:xfrm>
            <a:off x="0" y="1621536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19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78739" y="582650"/>
            <a:ext cx="2148205" cy="1386840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700" marR="5080">
              <a:lnSpc>
                <a:spcPct val="149100"/>
              </a:lnSpc>
              <a:spcBef>
                <a:spcPts val="80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Acquisition  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Storage 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Information</a:t>
            </a:r>
            <a:r>
              <a:rPr sz="20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Delivery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3598164" y="713231"/>
            <a:ext cx="6556248" cy="485394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1164590"/>
          </a:xfrm>
          <a:custGeom>
            <a:avLst/>
            <a:gdLst/>
            <a:ahLst/>
            <a:cxnLst/>
            <a:rect l="l" t="t" r="r" b="b"/>
            <a:pathLst>
              <a:path w="2329180" h="1164590">
                <a:moveTo>
                  <a:pt x="0" y="1164336"/>
                </a:moveTo>
                <a:lnTo>
                  <a:pt x="2328672" y="1164336"/>
                </a:lnTo>
                <a:lnTo>
                  <a:pt x="2328672" y="0"/>
                </a:lnTo>
                <a:lnTo>
                  <a:pt x="0" y="0"/>
                </a:lnTo>
                <a:lnTo>
                  <a:pt x="0" y="116433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2022348"/>
            <a:ext cx="2329180" cy="4334510"/>
          </a:xfrm>
          <a:custGeom>
            <a:avLst/>
            <a:gdLst/>
            <a:ahLst/>
            <a:cxnLst/>
            <a:rect l="l" t="t" r="r" b="b"/>
            <a:pathLst>
              <a:path w="2329180" h="4334510">
                <a:moveTo>
                  <a:pt x="0" y="4334256"/>
                </a:moveTo>
                <a:lnTo>
                  <a:pt x="2328672" y="4334256"/>
                </a:lnTo>
                <a:lnTo>
                  <a:pt x="2328672" y="0"/>
                </a:lnTo>
                <a:lnTo>
                  <a:pt x="0" y="0"/>
                </a:lnTo>
                <a:lnTo>
                  <a:pt x="0" y="433425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738124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</a:t>
            </a:r>
            <a:r>
              <a:rPr sz="2800" spc="-40" dirty="0">
                <a:solidFill>
                  <a:srgbClr val="FFFFFF"/>
                </a:solidFill>
              </a:rPr>
              <a:t>Technical</a:t>
            </a:r>
            <a:r>
              <a:rPr sz="2800" spc="25" dirty="0">
                <a:solidFill>
                  <a:srgbClr val="FFFFFF"/>
                </a:solidFill>
              </a:rPr>
              <a:t> </a:t>
            </a:r>
            <a:r>
              <a:rPr sz="2800" spc="-15" dirty="0">
                <a:solidFill>
                  <a:srgbClr val="FFFFFF"/>
                </a:solidFill>
              </a:rPr>
              <a:t>Architecture</a:t>
            </a:r>
            <a:endParaRPr sz="2800"/>
          </a:p>
        </p:txBody>
      </p:sp>
      <p:sp>
        <p:nvSpPr>
          <p:cNvPr id="8" name="object 8"/>
          <p:cNvSpPr/>
          <p:nvPr/>
        </p:nvSpPr>
        <p:spPr>
          <a:xfrm>
            <a:off x="0" y="1621536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19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9" name="object 9"/>
          <p:cNvGraphicFramePr>
            <a:graphicFrameLocks noGrp="1"/>
          </p:cNvGraphicFramePr>
          <p:nvPr/>
        </p:nvGraphicFramePr>
        <p:xfrm>
          <a:off x="3727703" y="911352"/>
          <a:ext cx="7065645" cy="50431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79805"/>
                <a:gridCol w="592455"/>
                <a:gridCol w="5492115"/>
              </a:tblGrid>
              <a:tr h="724662">
                <a:tc gridSpan="3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200"/>
                        </a:spcBef>
                      </a:pPr>
                      <a:r>
                        <a:rPr sz="2400" i="1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Data</a:t>
                      </a:r>
                      <a:r>
                        <a:rPr sz="2400" i="1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i="1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Flow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52400" marB="0"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33447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483869">
                <a:tc rowSpan="2"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3810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4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Kueri </a:t>
                      </a:r>
                      <a:r>
                        <a:rPr sz="2400" dirty="0">
                          <a:solidFill>
                            <a:srgbClr val="DDFFFF"/>
                          </a:solidFill>
                          <a:latin typeface="Wingdings"/>
                          <a:cs typeface="Wingdings"/>
                        </a:rPr>
                        <a:t></a:t>
                      </a:r>
                      <a:r>
                        <a:rPr sz="2400" dirty="0">
                          <a:solidFill>
                            <a:srgbClr val="DD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Aliran informasi </a:t>
                      </a:r>
                      <a:r>
                        <a:rPr sz="2400" spc="-4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ke</a:t>
                      </a:r>
                      <a:r>
                        <a:rPr sz="2400" spc="-10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desktop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39370" marB="0">
                    <a:lnT w="38100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479297">
                <a:tc gridSpan="2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T w="3810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20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EIS, </a:t>
                      </a:r>
                      <a:r>
                        <a:rPr sz="20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Data </a:t>
                      </a:r>
                      <a:r>
                        <a:rPr sz="2000" spc="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Mining, </a:t>
                      </a:r>
                      <a:r>
                        <a:rPr sz="20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OLAP</a:t>
                      </a:r>
                      <a:r>
                        <a:rPr sz="2000" spc="-4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Multidimensi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77470" marB="0">
                    <a:lnT w="53975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48234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9050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4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Lokasi</a:t>
                      </a:r>
                      <a:r>
                        <a:rPr sz="24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Layanan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37465" marB="0">
                    <a:lnT w="19050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33447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473964">
                <a:tc rowSpan="2"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285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540"/>
                        </a:spcBef>
                      </a:pPr>
                      <a:r>
                        <a:rPr sz="20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Desktop 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user/database/aplikasi web</a:t>
                      </a:r>
                      <a:r>
                        <a:rPr sz="2000" spc="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server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68580" marB="0"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483869">
                <a:tc gridSpan="2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T w="285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80"/>
                        </a:spcBef>
                      </a:pPr>
                      <a:r>
                        <a:rPr sz="24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Pelayanan </a:t>
                      </a: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reporting </a:t>
                      </a:r>
                      <a:r>
                        <a:rPr sz="24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untuk </a:t>
                      </a:r>
                      <a:r>
                        <a:rPr sz="24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ad</a:t>
                      </a:r>
                      <a:r>
                        <a:rPr sz="2400" spc="-2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hoc/rutin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35560" marB="0">
                    <a:lnT w="285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49225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539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85"/>
                        </a:spcBef>
                      </a:pPr>
                      <a:r>
                        <a:rPr sz="24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Data Store</a:t>
                      </a:r>
                      <a:r>
                        <a:rPr sz="24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2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Pengantara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48895" marB="0">
                    <a:lnT w="539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33447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477012">
                <a:tc rowSpan="3"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28575">
                      <a:solidFill>
                        <a:srgbClr val="FFFFFF"/>
                      </a:solidFill>
                      <a:prstDash val="solid"/>
                    </a:lnT>
                  </a:tcPr>
                </a:tc>
                <a:tc rowSpan="3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Hasil </a:t>
                      </a:r>
                      <a:r>
                        <a:rPr sz="24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kueri </a:t>
                      </a:r>
                      <a:r>
                        <a:rPr sz="24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sementara </a:t>
                      </a: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dan </a:t>
                      </a:r>
                      <a:r>
                        <a:rPr sz="24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laporan</a:t>
                      </a:r>
                      <a:r>
                        <a:rPr sz="24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rutin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34290" marB="0">
                    <a:lnT w="28575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480822">
                <a:tc gridSpan="2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T w="28575">
                      <a:solidFill>
                        <a:srgbClr val="FFFFFF"/>
                      </a:solidFill>
                      <a:prstDash val="solid"/>
                    </a:lnT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24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Laporan</a:t>
                      </a: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standar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38735" marB="0"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464820">
                <a:tc gridSpan="2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T w="28575">
                      <a:solidFill>
                        <a:srgbClr val="FFFFFF"/>
                      </a:solidFill>
                      <a:prstDash val="solid"/>
                    </a:lnT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DB</a:t>
                      </a:r>
                      <a:r>
                        <a:rPr sz="2400" spc="-2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multidimensi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38735" marB="0">
                    <a:lnT w="38100">
                      <a:solidFill>
                        <a:srgbClr val="FFFFFF"/>
                      </a:solidFill>
                      <a:prstDash val="solid"/>
                    </a:lnT>
                    <a:solidFill>
                      <a:srgbClr val="3387AA"/>
                    </a:solidFill>
                  </a:tcPr>
                </a:tc>
              </a:tr>
            </a:tbl>
          </a:graphicData>
        </a:graphic>
      </p:graphicFrame>
      <p:sp>
        <p:nvSpPr>
          <p:cNvPr id="10" name="object 10"/>
          <p:cNvSpPr txBox="1"/>
          <p:nvPr/>
        </p:nvSpPr>
        <p:spPr>
          <a:xfrm>
            <a:off x="78739" y="582650"/>
            <a:ext cx="2148205" cy="1386840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700" marR="5080">
              <a:lnSpc>
                <a:spcPct val="149100"/>
              </a:lnSpc>
              <a:spcBef>
                <a:spcPts val="80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Acquisition  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Storage 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Information</a:t>
            </a:r>
            <a:r>
              <a:rPr sz="20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Delivery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1164590"/>
          </a:xfrm>
          <a:custGeom>
            <a:avLst/>
            <a:gdLst/>
            <a:ahLst/>
            <a:cxnLst/>
            <a:rect l="l" t="t" r="r" b="b"/>
            <a:pathLst>
              <a:path w="2329180" h="1164590">
                <a:moveTo>
                  <a:pt x="0" y="1164336"/>
                </a:moveTo>
                <a:lnTo>
                  <a:pt x="2328672" y="1164336"/>
                </a:lnTo>
                <a:lnTo>
                  <a:pt x="2328672" y="0"/>
                </a:lnTo>
                <a:lnTo>
                  <a:pt x="0" y="0"/>
                </a:lnTo>
                <a:lnTo>
                  <a:pt x="0" y="116433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2022348"/>
            <a:ext cx="2329180" cy="4334510"/>
          </a:xfrm>
          <a:custGeom>
            <a:avLst/>
            <a:gdLst/>
            <a:ahLst/>
            <a:cxnLst/>
            <a:rect l="l" t="t" r="r" b="b"/>
            <a:pathLst>
              <a:path w="2329180" h="4334510">
                <a:moveTo>
                  <a:pt x="0" y="4334256"/>
                </a:moveTo>
                <a:lnTo>
                  <a:pt x="2328672" y="4334256"/>
                </a:lnTo>
                <a:lnTo>
                  <a:pt x="2328672" y="0"/>
                </a:lnTo>
                <a:lnTo>
                  <a:pt x="0" y="0"/>
                </a:lnTo>
                <a:lnTo>
                  <a:pt x="0" y="433425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738124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</a:t>
            </a:r>
            <a:r>
              <a:rPr sz="2800" spc="-40" dirty="0">
                <a:solidFill>
                  <a:srgbClr val="FFFFFF"/>
                </a:solidFill>
              </a:rPr>
              <a:t>Technical</a:t>
            </a:r>
            <a:r>
              <a:rPr sz="2800" spc="25" dirty="0">
                <a:solidFill>
                  <a:srgbClr val="FFFFFF"/>
                </a:solidFill>
              </a:rPr>
              <a:t> </a:t>
            </a:r>
            <a:r>
              <a:rPr sz="2800" spc="-15" dirty="0">
                <a:solidFill>
                  <a:srgbClr val="FFFFFF"/>
                </a:solidFill>
              </a:rPr>
              <a:t>Architecture</a:t>
            </a:r>
            <a:endParaRPr sz="2800"/>
          </a:p>
        </p:txBody>
      </p:sp>
      <p:sp>
        <p:nvSpPr>
          <p:cNvPr id="8" name="object 8"/>
          <p:cNvSpPr txBox="1"/>
          <p:nvPr/>
        </p:nvSpPr>
        <p:spPr>
          <a:xfrm>
            <a:off x="4707635" y="1638300"/>
            <a:ext cx="6085840" cy="46228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27940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220"/>
              </a:spcBef>
            </a:pP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Information</a:t>
            </a:r>
            <a:r>
              <a:rPr sz="2400" spc="-25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Delivery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727703" y="911352"/>
            <a:ext cx="7065645" cy="727075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52400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1200"/>
              </a:spcBef>
            </a:pPr>
            <a:r>
              <a:rPr sz="2400" i="1" spc="-10" dirty="0">
                <a:solidFill>
                  <a:srgbClr val="DDFFFF"/>
                </a:solidFill>
                <a:latin typeface="Calibri"/>
                <a:cs typeface="Calibri"/>
              </a:rPr>
              <a:t>Fungsi </a:t>
            </a:r>
            <a:r>
              <a:rPr sz="2400" i="1" dirty="0">
                <a:solidFill>
                  <a:srgbClr val="DDFFFF"/>
                </a:solidFill>
                <a:latin typeface="Calibri"/>
                <a:cs typeface="Calibri"/>
              </a:rPr>
              <a:t>dan</a:t>
            </a:r>
            <a:r>
              <a:rPr sz="2400" i="1" spc="5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i="1" dirty="0">
                <a:solidFill>
                  <a:srgbClr val="DDFFFF"/>
                </a:solidFill>
                <a:latin typeface="Calibri"/>
                <a:cs typeface="Calibri"/>
              </a:rPr>
              <a:t>layanan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8739" y="582650"/>
            <a:ext cx="1713230" cy="9296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48300"/>
              </a:lnSpc>
              <a:spcBef>
                <a:spcPts val="95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Acquisition  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Storage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0" y="1621536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19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78739" y="1638426"/>
            <a:ext cx="214820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Information</a:t>
            </a:r>
            <a:r>
              <a:rPr sz="20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Delivery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256540"/>
          </a:xfrm>
          <a:custGeom>
            <a:avLst/>
            <a:gdLst/>
            <a:ahLst/>
            <a:cxnLst/>
            <a:rect l="l" t="t" r="r" b="b"/>
            <a:pathLst>
              <a:path w="2329180" h="256540">
                <a:moveTo>
                  <a:pt x="0" y="256032"/>
                </a:moveTo>
                <a:lnTo>
                  <a:pt x="2328672" y="256032"/>
                </a:lnTo>
                <a:lnTo>
                  <a:pt x="2328672" y="0"/>
                </a:lnTo>
                <a:lnTo>
                  <a:pt x="0" y="0"/>
                </a:lnTo>
                <a:lnTo>
                  <a:pt x="0" y="256032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112519"/>
            <a:ext cx="2329180" cy="5244465"/>
          </a:xfrm>
          <a:custGeom>
            <a:avLst/>
            <a:gdLst/>
            <a:ahLst/>
            <a:cxnLst/>
            <a:rect l="l" t="t" r="r" b="b"/>
            <a:pathLst>
              <a:path w="2329180" h="5244465">
                <a:moveTo>
                  <a:pt x="0" y="5244083"/>
                </a:moveTo>
                <a:lnTo>
                  <a:pt x="2328672" y="5244083"/>
                </a:lnTo>
                <a:lnTo>
                  <a:pt x="2328672" y="0"/>
                </a:lnTo>
                <a:lnTo>
                  <a:pt x="0" y="0"/>
                </a:lnTo>
                <a:lnTo>
                  <a:pt x="0" y="5244083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8455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</a:t>
            </a:r>
            <a:r>
              <a:rPr sz="2800" spc="-15" dirty="0">
                <a:solidFill>
                  <a:srgbClr val="FFFFFF"/>
                </a:solidFill>
              </a:rPr>
              <a:t>Infrastruktur sebagai</a:t>
            </a:r>
            <a:r>
              <a:rPr sz="2800" spc="114" dirty="0">
                <a:solidFill>
                  <a:srgbClr val="FFFFFF"/>
                </a:solidFill>
              </a:rPr>
              <a:t> </a:t>
            </a:r>
            <a:r>
              <a:rPr sz="2800" spc="-20" dirty="0">
                <a:solidFill>
                  <a:srgbClr val="FFFFFF"/>
                </a:solidFill>
              </a:rPr>
              <a:t>Pendukung</a:t>
            </a:r>
            <a:endParaRPr sz="2800"/>
          </a:p>
        </p:txBody>
      </p:sp>
      <p:sp>
        <p:nvSpPr>
          <p:cNvPr id="8" name="object 8"/>
          <p:cNvSpPr/>
          <p:nvPr/>
        </p:nvSpPr>
        <p:spPr>
          <a:xfrm>
            <a:off x="0" y="713231"/>
            <a:ext cx="2329180" cy="399415"/>
          </a:xfrm>
          <a:custGeom>
            <a:avLst/>
            <a:gdLst/>
            <a:ahLst/>
            <a:cxnLst/>
            <a:rect l="l" t="t" r="r" b="b"/>
            <a:pathLst>
              <a:path w="2329180" h="399415">
                <a:moveTo>
                  <a:pt x="0" y="399288"/>
                </a:moveTo>
                <a:lnTo>
                  <a:pt x="2328672" y="399288"/>
                </a:lnTo>
                <a:lnTo>
                  <a:pt x="2328672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3845052" y="4236720"/>
            <a:ext cx="7066915" cy="1062355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63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5"/>
              </a:spcBef>
            </a:pPr>
            <a:endParaRPr sz="2250">
              <a:latin typeface="Times New Roman"/>
              <a:cs typeface="Times New Roman"/>
            </a:endParaRPr>
          </a:p>
          <a:p>
            <a:pPr marL="1905" algn="ctr">
              <a:lnSpc>
                <a:spcPct val="100000"/>
              </a:lnSpc>
            </a:pP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Dasar 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pendukung</a:t>
            </a:r>
            <a:r>
              <a:rPr sz="240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arsitektur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8739" y="582650"/>
            <a:ext cx="1723389" cy="1386840"/>
          </a:xfrm>
          <a:prstGeom prst="rect">
            <a:avLst/>
          </a:prstGeom>
        </p:spPr>
        <p:txBody>
          <a:bodyPr vert="horz" wrap="square" lIns="0" tIns="159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Pengertian</a:t>
            </a:r>
            <a:endParaRPr sz="2000">
              <a:latin typeface="Calibri"/>
              <a:cs typeface="Calibri"/>
            </a:endParaRPr>
          </a:p>
          <a:p>
            <a:pPr marL="12700" marR="5080">
              <a:lnSpc>
                <a:spcPts val="3600"/>
              </a:lnSpc>
              <a:spcBef>
                <a:spcPts val="280"/>
              </a:spcBef>
            </a:pPr>
            <a:r>
              <a:rPr sz="2000" spc="-45" dirty="0">
                <a:solidFill>
                  <a:srgbClr val="334477"/>
                </a:solidFill>
                <a:latin typeface="Calibri"/>
                <a:cs typeface="Calibri"/>
              </a:rPr>
              <a:t>Infr.</a:t>
            </a:r>
            <a:r>
              <a:rPr sz="2000" spc="-9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Operasional  </a:t>
            </a:r>
            <a:r>
              <a:rPr sz="2000" spc="-45" dirty="0">
                <a:solidFill>
                  <a:srgbClr val="334477"/>
                </a:solidFill>
                <a:latin typeface="Calibri"/>
                <a:cs typeface="Calibri"/>
              </a:rPr>
              <a:t>Infr.</a:t>
            </a:r>
            <a:r>
              <a:rPr sz="2000" spc="-2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Fisik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4686300" y="569976"/>
            <a:ext cx="5384292" cy="366674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256540"/>
          </a:xfrm>
          <a:custGeom>
            <a:avLst/>
            <a:gdLst/>
            <a:ahLst/>
            <a:cxnLst/>
            <a:rect l="l" t="t" r="r" b="b"/>
            <a:pathLst>
              <a:path w="2329180" h="256540">
                <a:moveTo>
                  <a:pt x="0" y="256032"/>
                </a:moveTo>
                <a:lnTo>
                  <a:pt x="2328672" y="256032"/>
                </a:lnTo>
                <a:lnTo>
                  <a:pt x="2328672" y="0"/>
                </a:lnTo>
                <a:lnTo>
                  <a:pt x="0" y="0"/>
                </a:lnTo>
                <a:lnTo>
                  <a:pt x="0" y="256032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112519"/>
            <a:ext cx="2329180" cy="5244465"/>
          </a:xfrm>
          <a:custGeom>
            <a:avLst/>
            <a:gdLst/>
            <a:ahLst/>
            <a:cxnLst/>
            <a:rect l="l" t="t" r="r" b="b"/>
            <a:pathLst>
              <a:path w="2329180" h="5244465">
                <a:moveTo>
                  <a:pt x="0" y="5244083"/>
                </a:moveTo>
                <a:lnTo>
                  <a:pt x="2328672" y="5244083"/>
                </a:lnTo>
                <a:lnTo>
                  <a:pt x="2328672" y="0"/>
                </a:lnTo>
                <a:lnTo>
                  <a:pt x="0" y="0"/>
                </a:lnTo>
                <a:lnTo>
                  <a:pt x="0" y="5244083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8455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</a:t>
            </a:r>
            <a:r>
              <a:rPr sz="2800" spc="-15" dirty="0">
                <a:solidFill>
                  <a:srgbClr val="FFFFFF"/>
                </a:solidFill>
              </a:rPr>
              <a:t>Infrastruktur sebagai</a:t>
            </a:r>
            <a:r>
              <a:rPr sz="2800" spc="114" dirty="0">
                <a:solidFill>
                  <a:srgbClr val="FFFFFF"/>
                </a:solidFill>
              </a:rPr>
              <a:t> </a:t>
            </a:r>
            <a:r>
              <a:rPr sz="2800" spc="-20" dirty="0">
                <a:solidFill>
                  <a:srgbClr val="FFFFFF"/>
                </a:solidFill>
              </a:rPr>
              <a:t>Pendukung</a:t>
            </a:r>
            <a:endParaRPr sz="2800"/>
          </a:p>
        </p:txBody>
      </p:sp>
      <p:sp>
        <p:nvSpPr>
          <p:cNvPr id="8" name="object 8"/>
          <p:cNvSpPr/>
          <p:nvPr/>
        </p:nvSpPr>
        <p:spPr>
          <a:xfrm>
            <a:off x="0" y="713231"/>
            <a:ext cx="2329180" cy="399415"/>
          </a:xfrm>
          <a:custGeom>
            <a:avLst/>
            <a:gdLst/>
            <a:ahLst/>
            <a:cxnLst/>
            <a:rect l="l" t="t" r="r" b="b"/>
            <a:pathLst>
              <a:path w="2329180" h="399415">
                <a:moveTo>
                  <a:pt x="0" y="399288"/>
                </a:moveTo>
                <a:lnTo>
                  <a:pt x="2328672" y="399288"/>
                </a:lnTo>
                <a:lnTo>
                  <a:pt x="2328672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78739" y="729233"/>
            <a:ext cx="114554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40" dirty="0">
                <a:solidFill>
                  <a:srgbClr val="FFFFFF"/>
                </a:solidFill>
                <a:latin typeface="Calibri"/>
                <a:cs typeface="Calibri"/>
              </a:rPr>
              <a:t>P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eng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rt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an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8739" y="1029436"/>
            <a:ext cx="1723389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50000"/>
              </a:lnSpc>
              <a:spcBef>
                <a:spcPts val="100"/>
              </a:spcBef>
            </a:pPr>
            <a:r>
              <a:rPr sz="2000" spc="-45" dirty="0">
                <a:solidFill>
                  <a:srgbClr val="334477"/>
                </a:solidFill>
                <a:latin typeface="Calibri"/>
                <a:cs typeface="Calibri"/>
              </a:rPr>
              <a:t>Infr.</a:t>
            </a:r>
            <a:r>
              <a:rPr sz="2000" spc="-9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Operasional  </a:t>
            </a:r>
            <a:r>
              <a:rPr sz="2000" spc="-45" dirty="0">
                <a:solidFill>
                  <a:srgbClr val="334477"/>
                </a:solidFill>
                <a:latin typeface="Calibri"/>
                <a:cs typeface="Calibri"/>
              </a:rPr>
              <a:t>Infr.</a:t>
            </a:r>
            <a:r>
              <a:rPr sz="2000" spc="-2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Fisik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505455" y="1921764"/>
            <a:ext cx="2710180" cy="858519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227329" rIns="0" bIns="0" rtlCol="0">
            <a:spAutoFit/>
          </a:bodyPr>
          <a:lstStyle/>
          <a:p>
            <a:pPr marL="231140">
              <a:lnSpc>
                <a:spcPct val="100000"/>
              </a:lnSpc>
              <a:spcBef>
                <a:spcPts val="1789"/>
              </a:spcBef>
            </a:pP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Network</a:t>
            </a:r>
            <a:r>
              <a:rPr sz="2400" spc="-3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Software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505455" y="1196339"/>
            <a:ext cx="2710180" cy="69977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147320" rIns="0" bIns="0" rtlCol="0">
            <a:spAutoFit/>
          </a:bodyPr>
          <a:lstStyle/>
          <a:p>
            <a:pPr marL="748030">
              <a:lnSpc>
                <a:spcPct val="100000"/>
              </a:lnSpc>
              <a:spcBef>
                <a:spcPts val="1160"/>
              </a:spcBef>
            </a:pP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Hardware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639556" y="1164336"/>
            <a:ext cx="2710180" cy="73152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163195" rIns="0" bIns="0" rtlCol="0">
            <a:spAutoFit/>
          </a:bodyPr>
          <a:lstStyle/>
          <a:p>
            <a:pPr marL="2540" algn="ctr">
              <a:lnSpc>
                <a:spcPct val="100000"/>
              </a:lnSpc>
              <a:spcBef>
                <a:spcPts val="1285"/>
              </a:spcBef>
            </a:pP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Orang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505455" y="2807207"/>
            <a:ext cx="2710180" cy="69850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146685" rIns="0" bIns="0" rtlCol="0">
            <a:spAutoFit/>
          </a:bodyPr>
          <a:lstStyle/>
          <a:p>
            <a:pPr marL="316865">
              <a:lnSpc>
                <a:spcPct val="100000"/>
              </a:lnSpc>
              <a:spcBef>
                <a:spcPts val="1155"/>
              </a:spcBef>
            </a:pPr>
            <a:r>
              <a:rPr sz="2400" spc="-25" dirty="0">
                <a:solidFill>
                  <a:srgbClr val="DDFFFF"/>
                </a:solidFill>
                <a:latin typeface="Calibri"/>
                <a:cs typeface="Calibri"/>
              </a:rPr>
              <a:t>Vendor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Software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655564" y="1921764"/>
            <a:ext cx="2710180" cy="858519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227329" rIns="0" bIns="0" rtlCol="0">
            <a:spAutoFit/>
          </a:bodyPr>
          <a:lstStyle/>
          <a:p>
            <a:pPr marL="589280">
              <a:lnSpc>
                <a:spcPct val="100000"/>
              </a:lnSpc>
              <a:spcBef>
                <a:spcPts val="1789"/>
              </a:spcBef>
            </a:pP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DB</a:t>
            </a:r>
            <a:r>
              <a:rPr sz="2400" spc="-25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Software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655564" y="1196339"/>
            <a:ext cx="2710180" cy="69977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14732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160"/>
              </a:spcBef>
            </a:pP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OS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8639556" y="1921764"/>
            <a:ext cx="2710180" cy="858519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227329" rIns="0" bIns="0" rtlCol="0">
            <a:spAutoFit/>
          </a:bodyPr>
          <a:lstStyle/>
          <a:p>
            <a:pPr marL="797560">
              <a:lnSpc>
                <a:spcPct val="100000"/>
              </a:lnSpc>
              <a:spcBef>
                <a:spcPts val="1789"/>
              </a:spcBef>
            </a:pP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Prosedur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655564" y="2807207"/>
            <a:ext cx="2710180" cy="69850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146685" rIns="0" bIns="0" rtlCol="0">
            <a:spAutoFit/>
          </a:bodyPr>
          <a:lstStyle/>
          <a:p>
            <a:pPr marL="487045">
              <a:lnSpc>
                <a:spcPct val="100000"/>
              </a:lnSpc>
              <a:spcBef>
                <a:spcPts val="1155"/>
              </a:spcBef>
            </a:pP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LAN dan</a:t>
            </a:r>
            <a:r>
              <a:rPr sz="2400" spc="-2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35" dirty="0">
                <a:solidFill>
                  <a:srgbClr val="DDFFFF"/>
                </a:solidFill>
                <a:latin typeface="Calibri"/>
                <a:cs typeface="Calibri"/>
              </a:rPr>
              <a:t>WAN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8639556" y="2807207"/>
            <a:ext cx="2710180" cy="69850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146685" rIns="0" bIns="0" rtlCol="0">
            <a:spAutoFit/>
          </a:bodyPr>
          <a:lstStyle/>
          <a:p>
            <a:pPr marL="866140">
              <a:lnSpc>
                <a:spcPct val="100000"/>
              </a:lnSpc>
              <a:spcBef>
                <a:spcPts val="1155"/>
              </a:spcBef>
            </a:pPr>
            <a:r>
              <a:rPr sz="2400" spc="-25" dirty="0">
                <a:solidFill>
                  <a:srgbClr val="DDFFFF"/>
                </a:solidFill>
                <a:latin typeface="Calibri"/>
                <a:cs typeface="Calibri"/>
              </a:rPr>
              <a:t>Training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707390"/>
          </a:xfrm>
          <a:custGeom>
            <a:avLst/>
            <a:gdLst/>
            <a:ahLst/>
            <a:cxnLst/>
            <a:rect l="l" t="t" r="r" b="b"/>
            <a:pathLst>
              <a:path w="2329180" h="707390">
                <a:moveTo>
                  <a:pt x="0" y="707136"/>
                </a:moveTo>
                <a:lnTo>
                  <a:pt x="2328672" y="707136"/>
                </a:lnTo>
                <a:lnTo>
                  <a:pt x="2328672" y="0"/>
                </a:lnTo>
                <a:lnTo>
                  <a:pt x="0" y="0"/>
                </a:lnTo>
                <a:lnTo>
                  <a:pt x="0" y="70713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65147"/>
            <a:ext cx="2329180" cy="4791710"/>
          </a:xfrm>
          <a:custGeom>
            <a:avLst/>
            <a:gdLst/>
            <a:ahLst/>
            <a:cxnLst/>
            <a:rect l="l" t="t" r="r" b="b"/>
            <a:pathLst>
              <a:path w="2329180" h="4791710">
                <a:moveTo>
                  <a:pt x="0" y="4791456"/>
                </a:moveTo>
                <a:lnTo>
                  <a:pt x="2328672" y="4791456"/>
                </a:lnTo>
                <a:lnTo>
                  <a:pt x="2328672" y="0"/>
                </a:lnTo>
                <a:lnTo>
                  <a:pt x="0" y="0"/>
                </a:lnTo>
                <a:lnTo>
                  <a:pt x="0" y="479145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8455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</a:t>
            </a:r>
            <a:r>
              <a:rPr sz="2800" spc="-15" dirty="0">
                <a:solidFill>
                  <a:srgbClr val="FFFFFF"/>
                </a:solidFill>
              </a:rPr>
              <a:t>Infrastruktur sebagai</a:t>
            </a:r>
            <a:r>
              <a:rPr sz="2800" spc="114" dirty="0">
                <a:solidFill>
                  <a:srgbClr val="FFFFFF"/>
                </a:solidFill>
              </a:rPr>
              <a:t> </a:t>
            </a:r>
            <a:r>
              <a:rPr sz="2800" spc="-20" dirty="0">
                <a:solidFill>
                  <a:srgbClr val="FFFFFF"/>
                </a:solidFill>
              </a:rPr>
              <a:t>Pendukung</a:t>
            </a:r>
            <a:endParaRPr sz="2800"/>
          </a:p>
        </p:txBody>
      </p:sp>
      <p:sp>
        <p:nvSpPr>
          <p:cNvPr id="8" name="object 8"/>
          <p:cNvSpPr/>
          <p:nvPr/>
        </p:nvSpPr>
        <p:spPr>
          <a:xfrm>
            <a:off x="0" y="1164336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19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3845052" y="4236720"/>
            <a:ext cx="7066915" cy="1062355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63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5"/>
              </a:spcBef>
            </a:pPr>
            <a:endParaRPr sz="2250">
              <a:latin typeface="Times New Roman"/>
              <a:cs typeface="Times New Roman"/>
            </a:endParaRPr>
          </a:p>
          <a:p>
            <a:pPr marL="574675">
              <a:lnSpc>
                <a:spcPct val="100000"/>
              </a:lnSpc>
            </a:pP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Infrastruktur untuk DW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bisa </a:t>
            </a:r>
            <a:r>
              <a:rPr sz="2400" dirty="0">
                <a:solidFill>
                  <a:srgbClr val="DDFFFF"/>
                </a:solidFill>
                <a:latin typeface="Calibri"/>
                <a:cs typeface="Calibri"/>
              </a:rPr>
              <a:t>berjalan</a:t>
            </a:r>
            <a:r>
              <a:rPr sz="2400" spc="-25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sehari-hari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8739" y="582650"/>
            <a:ext cx="1723389" cy="1386840"/>
          </a:xfrm>
          <a:prstGeom prst="rect">
            <a:avLst/>
          </a:prstGeom>
        </p:spPr>
        <p:txBody>
          <a:bodyPr vert="horz" wrap="square" lIns="0" tIns="159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5"/>
              </a:spcBef>
            </a:pP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Pengertian</a:t>
            </a:r>
            <a:endParaRPr sz="2000">
              <a:latin typeface="Calibri"/>
              <a:cs typeface="Calibri"/>
            </a:endParaRPr>
          </a:p>
          <a:p>
            <a:pPr marL="12700" marR="5080">
              <a:lnSpc>
                <a:spcPts val="3600"/>
              </a:lnSpc>
              <a:spcBef>
                <a:spcPts val="280"/>
              </a:spcBef>
            </a:pPr>
            <a:r>
              <a:rPr sz="2000" spc="-45" dirty="0">
                <a:solidFill>
                  <a:srgbClr val="FFFFFF"/>
                </a:solidFill>
                <a:latin typeface="Calibri"/>
                <a:cs typeface="Calibri"/>
              </a:rPr>
              <a:t>Infr.</a:t>
            </a:r>
            <a:r>
              <a:rPr sz="2000" spc="-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Operasional  </a:t>
            </a:r>
            <a:r>
              <a:rPr sz="2000" spc="-45" dirty="0">
                <a:solidFill>
                  <a:srgbClr val="334477"/>
                </a:solidFill>
                <a:latin typeface="Calibri"/>
                <a:cs typeface="Calibri"/>
              </a:rPr>
              <a:t>Infr.</a:t>
            </a:r>
            <a:r>
              <a:rPr sz="2000" spc="-2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Fisik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4360164" y="705612"/>
            <a:ext cx="6036564" cy="353110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707390"/>
          </a:xfrm>
          <a:custGeom>
            <a:avLst/>
            <a:gdLst/>
            <a:ahLst/>
            <a:cxnLst/>
            <a:rect l="l" t="t" r="r" b="b"/>
            <a:pathLst>
              <a:path w="2329180" h="707390">
                <a:moveTo>
                  <a:pt x="0" y="707136"/>
                </a:moveTo>
                <a:lnTo>
                  <a:pt x="2328672" y="707136"/>
                </a:lnTo>
                <a:lnTo>
                  <a:pt x="2328672" y="0"/>
                </a:lnTo>
                <a:lnTo>
                  <a:pt x="0" y="0"/>
                </a:lnTo>
                <a:lnTo>
                  <a:pt x="0" y="70713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65147"/>
            <a:ext cx="2329180" cy="4791710"/>
          </a:xfrm>
          <a:custGeom>
            <a:avLst/>
            <a:gdLst/>
            <a:ahLst/>
            <a:cxnLst/>
            <a:rect l="l" t="t" r="r" b="b"/>
            <a:pathLst>
              <a:path w="2329180" h="4791710">
                <a:moveTo>
                  <a:pt x="0" y="4791456"/>
                </a:moveTo>
                <a:lnTo>
                  <a:pt x="2328672" y="4791456"/>
                </a:lnTo>
                <a:lnTo>
                  <a:pt x="2328672" y="0"/>
                </a:lnTo>
                <a:lnTo>
                  <a:pt x="0" y="0"/>
                </a:lnTo>
                <a:lnTo>
                  <a:pt x="0" y="479145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8455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</a:t>
            </a:r>
            <a:r>
              <a:rPr sz="2800" spc="-15" dirty="0">
                <a:solidFill>
                  <a:srgbClr val="FFFFFF"/>
                </a:solidFill>
              </a:rPr>
              <a:t>Infrastruktur sebagai</a:t>
            </a:r>
            <a:r>
              <a:rPr sz="2800" spc="114" dirty="0">
                <a:solidFill>
                  <a:srgbClr val="FFFFFF"/>
                </a:solidFill>
              </a:rPr>
              <a:t> </a:t>
            </a:r>
            <a:r>
              <a:rPr sz="2800" spc="-20" dirty="0">
                <a:solidFill>
                  <a:srgbClr val="FFFFFF"/>
                </a:solidFill>
              </a:rPr>
              <a:t>Pendukung</a:t>
            </a:r>
            <a:endParaRPr sz="2800"/>
          </a:p>
        </p:txBody>
      </p:sp>
      <p:sp>
        <p:nvSpPr>
          <p:cNvPr id="8" name="object 8"/>
          <p:cNvSpPr/>
          <p:nvPr/>
        </p:nvSpPr>
        <p:spPr>
          <a:xfrm>
            <a:off x="0" y="1164336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19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78739" y="582650"/>
            <a:ext cx="1723389" cy="1386840"/>
          </a:xfrm>
          <a:prstGeom prst="rect">
            <a:avLst/>
          </a:prstGeom>
        </p:spPr>
        <p:txBody>
          <a:bodyPr vert="horz" wrap="square" lIns="0" tIns="159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5"/>
              </a:spcBef>
            </a:pP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Pengertian</a:t>
            </a:r>
            <a:endParaRPr sz="2000">
              <a:latin typeface="Calibri"/>
              <a:cs typeface="Calibri"/>
            </a:endParaRPr>
          </a:p>
          <a:p>
            <a:pPr marL="12700" marR="5080">
              <a:lnSpc>
                <a:spcPts val="3600"/>
              </a:lnSpc>
              <a:spcBef>
                <a:spcPts val="280"/>
              </a:spcBef>
            </a:pPr>
            <a:r>
              <a:rPr sz="2000" spc="-45" dirty="0">
                <a:solidFill>
                  <a:srgbClr val="FFFFFF"/>
                </a:solidFill>
                <a:latin typeface="Calibri"/>
                <a:cs typeface="Calibri"/>
              </a:rPr>
              <a:t>Infr.</a:t>
            </a:r>
            <a:r>
              <a:rPr sz="2000" spc="-9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Operasional  </a:t>
            </a:r>
            <a:r>
              <a:rPr sz="2000" spc="-45" dirty="0">
                <a:solidFill>
                  <a:srgbClr val="334477"/>
                </a:solidFill>
                <a:latin typeface="Calibri"/>
                <a:cs typeface="Calibri"/>
              </a:rPr>
              <a:t>Infr.</a:t>
            </a:r>
            <a:r>
              <a:rPr sz="2000" spc="-2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Fisik</a:t>
            </a:r>
            <a:endParaRPr sz="2000">
              <a:latin typeface="Calibri"/>
              <a:cs typeface="Calibri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2967227" y="1350263"/>
          <a:ext cx="2710180" cy="32251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09545"/>
              </a:tblGrid>
              <a:tr h="745236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285"/>
                        </a:spcBef>
                      </a:pPr>
                      <a:r>
                        <a:rPr sz="24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Orang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63195" marB="0"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334477"/>
                    </a:solidFill>
                  </a:tcPr>
                </a:tc>
              </a:tr>
              <a:tr h="88392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890"/>
                        </a:spcBef>
                      </a:pPr>
                      <a:r>
                        <a:rPr sz="24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Prosedur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240030" marB="0"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334477"/>
                    </a:solidFill>
                  </a:tcPr>
                </a:tc>
              </a:tr>
              <a:tr h="726186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270"/>
                        </a:spcBef>
                      </a:pPr>
                      <a:r>
                        <a:rPr sz="2400" spc="-2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Training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61290" marB="0"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334477"/>
                    </a:solidFill>
                  </a:tcPr>
                </a:tc>
              </a:tr>
              <a:tr h="869441">
                <a:tc>
                  <a:txBody>
                    <a:bodyPr/>
                    <a:lstStyle/>
                    <a:p>
                      <a:pPr marL="799465" marR="516890" indent="-276225">
                        <a:lnSpc>
                          <a:spcPct val="100000"/>
                        </a:lnSpc>
                        <a:spcBef>
                          <a:spcPts val="445"/>
                        </a:spcBef>
                      </a:pPr>
                      <a:r>
                        <a:rPr sz="24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Mana</a:t>
                      </a:r>
                      <a:r>
                        <a:rPr sz="2400" spc="-2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g</a:t>
                      </a:r>
                      <a:r>
                        <a:rPr sz="24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em</a:t>
                      </a:r>
                      <a:r>
                        <a:rPr sz="2400" spc="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2400" spc="-2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n</a:t>
                      </a:r>
                      <a:r>
                        <a:rPr sz="24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t  </a:t>
                      </a:r>
                      <a:r>
                        <a:rPr sz="24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Software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56515" marB="0">
                    <a:lnT w="28575">
                      <a:solidFill>
                        <a:srgbClr val="FFFFFF"/>
                      </a:solidFill>
                      <a:prstDash val="solid"/>
                    </a:lnT>
                    <a:solidFill>
                      <a:srgbClr val="334477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" name="object 11"/>
          <p:cNvGraphicFramePr>
            <a:graphicFrameLocks noGrp="1"/>
          </p:cNvGraphicFramePr>
          <p:nvPr/>
        </p:nvGraphicFramePr>
        <p:xfrm>
          <a:off x="5876544" y="1356360"/>
          <a:ext cx="5553710" cy="321881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553710"/>
              </a:tblGrid>
              <a:tr h="727709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1300"/>
                        </a:spcBef>
                      </a:pPr>
                      <a:r>
                        <a:rPr sz="22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Pengguna</a:t>
                      </a:r>
                      <a:r>
                        <a:rPr sz="22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DW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165100" marB="0">
                    <a:lnB w="76200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89763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850">
                        <a:latin typeface="Times New Roman"/>
                        <a:cs typeface="Times New Roman"/>
                      </a:endParaRPr>
                    </a:p>
                    <a:p>
                      <a:pPr marL="90805">
                        <a:lnSpc>
                          <a:spcPct val="100000"/>
                        </a:lnSpc>
                      </a:pPr>
                      <a:r>
                        <a:rPr sz="2200" spc="-2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Aturan-aturan </a:t>
                      </a:r>
                      <a:r>
                        <a:rPr sz="22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dan prosedur bisnis</a:t>
                      </a:r>
                      <a:r>
                        <a:rPr sz="2200" spc="4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perusahaan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1905" marB="0">
                    <a:lnT w="76200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723900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1250"/>
                        </a:spcBef>
                      </a:pPr>
                      <a:r>
                        <a:rPr sz="24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Agar </a:t>
                      </a:r>
                      <a:r>
                        <a:rPr sz="24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pengguna </a:t>
                      </a:r>
                      <a:r>
                        <a:rPr sz="24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DW </a:t>
                      </a: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bisa</a:t>
                      </a:r>
                      <a:r>
                        <a:rPr sz="24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menggunakan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58750" marB="0"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86944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marL="90805">
                        <a:lnSpc>
                          <a:spcPct val="100000"/>
                        </a:lnSpc>
                      </a:pPr>
                      <a:r>
                        <a:rPr sz="22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Pengawasan </a:t>
                      </a:r>
                      <a:r>
                        <a:rPr sz="22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dan </a:t>
                      </a:r>
                      <a:r>
                        <a:rPr sz="22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pengurusan </a:t>
                      </a:r>
                      <a:r>
                        <a:rPr sz="22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tugas</a:t>
                      </a:r>
                      <a:r>
                        <a:rPr sz="2200" spc="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DW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T w="28575">
                      <a:solidFill>
                        <a:srgbClr val="FFFFFF"/>
                      </a:solidFill>
                      <a:prstDash val="solid"/>
                    </a:lnT>
                    <a:solidFill>
                      <a:srgbClr val="3387AA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1164590"/>
          </a:xfrm>
          <a:custGeom>
            <a:avLst/>
            <a:gdLst/>
            <a:ahLst/>
            <a:cxnLst/>
            <a:rect l="l" t="t" r="r" b="b"/>
            <a:pathLst>
              <a:path w="2329180" h="1164590">
                <a:moveTo>
                  <a:pt x="0" y="1164336"/>
                </a:moveTo>
                <a:lnTo>
                  <a:pt x="2328672" y="1164336"/>
                </a:lnTo>
                <a:lnTo>
                  <a:pt x="2328672" y="0"/>
                </a:lnTo>
                <a:lnTo>
                  <a:pt x="0" y="0"/>
                </a:lnTo>
                <a:lnTo>
                  <a:pt x="0" y="116433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2022348"/>
            <a:ext cx="2329180" cy="4334510"/>
          </a:xfrm>
          <a:custGeom>
            <a:avLst/>
            <a:gdLst/>
            <a:ahLst/>
            <a:cxnLst/>
            <a:rect l="l" t="t" r="r" b="b"/>
            <a:pathLst>
              <a:path w="2329180" h="4334510">
                <a:moveTo>
                  <a:pt x="0" y="4334256"/>
                </a:moveTo>
                <a:lnTo>
                  <a:pt x="2328672" y="4334256"/>
                </a:lnTo>
                <a:lnTo>
                  <a:pt x="2328672" y="0"/>
                </a:lnTo>
                <a:lnTo>
                  <a:pt x="0" y="0"/>
                </a:lnTo>
                <a:lnTo>
                  <a:pt x="0" y="433425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8455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</a:t>
            </a:r>
            <a:r>
              <a:rPr sz="2800" spc="-15" dirty="0">
                <a:solidFill>
                  <a:srgbClr val="FFFFFF"/>
                </a:solidFill>
              </a:rPr>
              <a:t>Infrastruktur sebagai</a:t>
            </a:r>
            <a:r>
              <a:rPr sz="2800" spc="114" dirty="0">
                <a:solidFill>
                  <a:srgbClr val="FFFFFF"/>
                </a:solidFill>
              </a:rPr>
              <a:t> </a:t>
            </a:r>
            <a:r>
              <a:rPr sz="2800" spc="-20" dirty="0">
                <a:solidFill>
                  <a:srgbClr val="FFFFFF"/>
                </a:solidFill>
              </a:rPr>
              <a:t>Pendukung</a:t>
            </a:r>
            <a:endParaRPr sz="2800"/>
          </a:p>
        </p:txBody>
      </p:sp>
      <p:sp>
        <p:nvSpPr>
          <p:cNvPr id="8" name="object 8"/>
          <p:cNvSpPr txBox="1"/>
          <p:nvPr/>
        </p:nvSpPr>
        <p:spPr>
          <a:xfrm>
            <a:off x="3845052" y="4236720"/>
            <a:ext cx="7066915" cy="1062355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63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5"/>
              </a:spcBef>
            </a:pPr>
            <a:endParaRPr sz="2250">
              <a:latin typeface="Times New Roman"/>
              <a:cs typeface="Times New Roman"/>
            </a:endParaRPr>
          </a:p>
          <a:p>
            <a:pPr marL="635" algn="ctr">
              <a:lnSpc>
                <a:spcPct val="100000"/>
              </a:lnSpc>
            </a:pP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Platform-platform 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Penampung</a:t>
            </a: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 DW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0" y="1621536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19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78739" y="582650"/>
            <a:ext cx="1723389" cy="1386840"/>
          </a:xfrm>
          <a:prstGeom prst="rect">
            <a:avLst/>
          </a:prstGeom>
        </p:spPr>
        <p:txBody>
          <a:bodyPr vert="horz" wrap="square" lIns="0" tIns="159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5"/>
              </a:spcBef>
            </a:pP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Pengertian</a:t>
            </a:r>
            <a:endParaRPr sz="2000">
              <a:latin typeface="Calibri"/>
              <a:cs typeface="Calibri"/>
            </a:endParaRPr>
          </a:p>
          <a:p>
            <a:pPr marL="12700" marR="5080">
              <a:lnSpc>
                <a:spcPts val="3600"/>
              </a:lnSpc>
              <a:spcBef>
                <a:spcPts val="280"/>
              </a:spcBef>
            </a:pPr>
            <a:r>
              <a:rPr sz="2000" spc="-45" dirty="0">
                <a:solidFill>
                  <a:srgbClr val="334477"/>
                </a:solidFill>
                <a:latin typeface="Calibri"/>
                <a:cs typeface="Calibri"/>
              </a:rPr>
              <a:t>Infr.</a:t>
            </a:r>
            <a:r>
              <a:rPr sz="2000" spc="-9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Operasional  </a:t>
            </a:r>
            <a:r>
              <a:rPr sz="2000" spc="-45" dirty="0">
                <a:solidFill>
                  <a:srgbClr val="FFFFFF"/>
                </a:solidFill>
                <a:latin typeface="Calibri"/>
                <a:cs typeface="Calibri"/>
              </a:rPr>
              <a:t>Infr.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Fisik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3845052" y="973836"/>
            <a:ext cx="7066788" cy="32628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1164590"/>
          </a:xfrm>
          <a:custGeom>
            <a:avLst/>
            <a:gdLst/>
            <a:ahLst/>
            <a:cxnLst/>
            <a:rect l="l" t="t" r="r" b="b"/>
            <a:pathLst>
              <a:path w="2329180" h="1164590">
                <a:moveTo>
                  <a:pt x="0" y="1164336"/>
                </a:moveTo>
                <a:lnTo>
                  <a:pt x="2328672" y="1164336"/>
                </a:lnTo>
                <a:lnTo>
                  <a:pt x="2328672" y="0"/>
                </a:lnTo>
                <a:lnTo>
                  <a:pt x="0" y="0"/>
                </a:lnTo>
                <a:lnTo>
                  <a:pt x="0" y="116433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2022348"/>
            <a:ext cx="2329180" cy="4334510"/>
          </a:xfrm>
          <a:custGeom>
            <a:avLst/>
            <a:gdLst/>
            <a:ahLst/>
            <a:cxnLst/>
            <a:rect l="l" t="t" r="r" b="b"/>
            <a:pathLst>
              <a:path w="2329180" h="4334510">
                <a:moveTo>
                  <a:pt x="0" y="4334256"/>
                </a:moveTo>
                <a:lnTo>
                  <a:pt x="2328672" y="4334256"/>
                </a:lnTo>
                <a:lnTo>
                  <a:pt x="2328672" y="0"/>
                </a:lnTo>
                <a:lnTo>
                  <a:pt x="0" y="0"/>
                </a:lnTo>
                <a:lnTo>
                  <a:pt x="0" y="433425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8455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</a:t>
            </a:r>
            <a:r>
              <a:rPr sz="2800" spc="-15" dirty="0">
                <a:solidFill>
                  <a:srgbClr val="FFFFFF"/>
                </a:solidFill>
              </a:rPr>
              <a:t>Infrastruktur sebagai</a:t>
            </a:r>
            <a:r>
              <a:rPr sz="2800" spc="114" dirty="0">
                <a:solidFill>
                  <a:srgbClr val="FFFFFF"/>
                </a:solidFill>
              </a:rPr>
              <a:t> </a:t>
            </a:r>
            <a:r>
              <a:rPr sz="2800" spc="-20" dirty="0">
                <a:solidFill>
                  <a:srgbClr val="FFFFFF"/>
                </a:solidFill>
              </a:rPr>
              <a:t>Pendukung</a:t>
            </a:r>
            <a:endParaRPr sz="2800"/>
          </a:p>
        </p:txBody>
      </p:sp>
      <p:sp>
        <p:nvSpPr>
          <p:cNvPr id="8" name="object 8"/>
          <p:cNvSpPr/>
          <p:nvPr/>
        </p:nvSpPr>
        <p:spPr>
          <a:xfrm>
            <a:off x="0" y="1621536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19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78739" y="582650"/>
            <a:ext cx="1723389" cy="1386840"/>
          </a:xfrm>
          <a:prstGeom prst="rect">
            <a:avLst/>
          </a:prstGeom>
        </p:spPr>
        <p:txBody>
          <a:bodyPr vert="horz" wrap="square" lIns="0" tIns="159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5"/>
              </a:spcBef>
            </a:pP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Pengertian</a:t>
            </a:r>
            <a:endParaRPr sz="2000">
              <a:latin typeface="Calibri"/>
              <a:cs typeface="Calibri"/>
            </a:endParaRPr>
          </a:p>
          <a:p>
            <a:pPr marL="12700" marR="5080">
              <a:lnSpc>
                <a:spcPts val="3600"/>
              </a:lnSpc>
              <a:spcBef>
                <a:spcPts val="280"/>
              </a:spcBef>
            </a:pPr>
            <a:r>
              <a:rPr sz="2000" spc="-45" dirty="0">
                <a:solidFill>
                  <a:srgbClr val="334477"/>
                </a:solidFill>
                <a:latin typeface="Calibri"/>
                <a:cs typeface="Calibri"/>
              </a:rPr>
              <a:t>Infr.</a:t>
            </a:r>
            <a:r>
              <a:rPr sz="2000" spc="-9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Operasional  </a:t>
            </a:r>
            <a:r>
              <a:rPr sz="2000" spc="-45" dirty="0">
                <a:solidFill>
                  <a:srgbClr val="FFFFFF"/>
                </a:solidFill>
                <a:latin typeface="Calibri"/>
                <a:cs typeface="Calibri"/>
              </a:rPr>
              <a:t>Infr.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Fisik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790188" y="3922776"/>
            <a:ext cx="6939280" cy="73152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63195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1285"/>
              </a:spcBef>
            </a:pP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Infrastruktur </a:t>
            </a:r>
            <a:r>
              <a:rPr sz="2400" dirty="0">
                <a:solidFill>
                  <a:srgbClr val="DDFFFF"/>
                </a:solidFill>
                <a:latin typeface="Calibri"/>
                <a:cs typeface="Calibri"/>
              </a:rPr>
              <a:t>harus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semodular</a:t>
            </a:r>
            <a:r>
              <a:rPr sz="2400" spc="-4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DDFFFF"/>
                </a:solidFill>
                <a:latin typeface="Calibri"/>
                <a:cs typeface="Calibri"/>
              </a:rPr>
              <a:t>mungkin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790188" y="4680203"/>
            <a:ext cx="6939280" cy="931544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45415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1145"/>
              </a:spcBef>
            </a:pPr>
            <a:r>
              <a:rPr sz="2000" spc="-15" dirty="0">
                <a:solidFill>
                  <a:srgbClr val="DDFFFF"/>
                </a:solidFill>
                <a:latin typeface="Calibri"/>
                <a:cs typeface="Calibri"/>
              </a:rPr>
              <a:t>Jika </a:t>
            </a:r>
            <a:r>
              <a:rPr sz="2000" dirty="0">
                <a:solidFill>
                  <a:srgbClr val="DDFFFF"/>
                </a:solidFill>
                <a:latin typeface="Calibri"/>
                <a:cs typeface="Calibri"/>
              </a:rPr>
              <a:t>ada </a:t>
            </a: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perkembangan infrastruktur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terbaru </a:t>
            </a: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dengan </a:t>
            </a:r>
            <a:r>
              <a:rPr sz="2000" spc="-15" dirty="0">
                <a:solidFill>
                  <a:srgbClr val="DDFFFF"/>
                </a:solidFill>
                <a:latin typeface="Calibri"/>
                <a:cs typeface="Calibri"/>
              </a:rPr>
              <a:t>harga</a:t>
            </a:r>
            <a:r>
              <a:rPr sz="2000" spc="55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lebih</a:t>
            </a:r>
            <a:endParaRPr sz="20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terjangkau, </a:t>
            </a: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ganti yang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lama </a:t>
            </a: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dengan yang</a:t>
            </a:r>
            <a:r>
              <a:rPr sz="2000" spc="-2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baru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790188" y="3131820"/>
            <a:ext cx="6939280" cy="73152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0" rIns="0" bIns="0" rtlCol="0">
            <a:spAutoFit/>
          </a:bodyPr>
          <a:lstStyle/>
          <a:p>
            <a:pPr marL="635" algn="ctr">
              <a:lnSpc>
                <a:spcPts val="2730"/>
              </a:lnSpc>
            </a:pP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Pemanfaatan secara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maksimal 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infrastruktur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fisik</a:t>
            </a:r>
            <a:r>
              <a:rPr sz="2400" spc="-7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yang</a:t>
            </a:r>
            <a:endParaRPr sz="2400">
              <a:latin typeface="Calibri"/>
              <a:cs typeface="Calibri"/>
            </a:endParaRPr>
          </a:p>
          <a:p>
            <a:pPr marL="635" algn="ctr">
              <a:lnSpc>
                <a:spcPct val="100000"/>
              </a:lnSpc>
            </a:pP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sudah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DDFFFF"/>
                </a:solidFill>
                <a:latin typeface="Calibri"/>
                <a:cs typeface="Calibri"/>
              </a:rPr>
              <a:t>ada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1164590"/>
          </a:xfrm>
          <a:custGeom>
            <a:avLst/>
            <a:gdLst/>
            <a:ahLst/>
            <a:cxnLst/>
            <a:rect l="l" t="t" r="r" b="b"/>
            <a:pathLst>
              <a:path w="2329180" h="1164590">
                <a:moveTo>
                  <a:pt x="0" y="1164336"/>
                </a:moveTo>
                <a:lnTo>
                  <a:pt x="2328672" y="1164336"/>
                </a:lnTo>
                <a:lnTo>
                  <a:pt x="2328672" y="0"/>
                </a:lnTo>
                <a:lnTo>
                  <a:pt x="0" y="0"/>
                </a:lnTo>
                <a:lnTo>
                  <a:pt x="0" y="116433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2022348"/>
            <a:ext cx="2329180" cy="4334510"/>
          </a:xfrm>
          <a:custGeom>
            <a:avLst/>
            <a:gdLst/>
            <a:ahLst/>
            <a:cxnLst/>
            <a:rect l="l" t="t" r="r" b="b"/>
            <a:pathLst>
              <a:path w="2329180" h="4334510">
                <a:moveTo>
                  <a:pt x="0" y="4334256"/>
                </a:moveTo>
                <a:lnTo>
                  <a:pt x="2328672" y="4334256"/>
                </a:lnTo>
                <a:lnTo>
                  <a:pt x="2328672" y="0"/>
                </a:lnTo>
                <a:lnTo>
                  <a:pt x="0" y="0"/>
                </a:lnTo>
                <a:lnTo>
                  <a:pt x="0" y="433425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8455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</a:t>
            </a:r>
            <a:r>
              <a:rPr sz="2800" spc="-15" dirty="0">
                <a:solidFill>
                  <a:srgbClr val="FFFFFF"/>
                </a:solidFill>
              </a:rPr>
              <a:t>Infrastruktur sebagai</a:t>
            </a:r>
            <a:r>
              <a:rPr sz="2800" spc="114" dirty="0">
                <a:solidFill>
                  <a:srgbClr val="FFFFFF"/>
                </a:solidFill>
              </a:rPr>
              <a:t> </a:t>
            </a:r>
            <a:r>
              <a:rPr sz="2800" spc="-20" dirty="0">
                <a:solidFill>
                  <a:srgbClr val="FFFFFF"/>
                </a:solidFill>
              </a:rPr>
              <a:t>Pendukung</a:t>
            </a:r>
            <a:endParaRPr sz="2800"/>
          </a:p>
        </p:txBody>
      </p:sp>
      <p:sp>
        <p:nvSpPr>
          <p:cNvPr id="8" name="object 8"/>
          <p:cNvSpPr/>
          <p:nvPr/>
        </p:nvSpPr>
        <p:spPr>
          <a:xfrm>
            <a:off x="0" y="1621536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19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78739" y="582650"/>
            <a:ext cx="1723389" cy="1386840"/>
          </a:xfrm>
          <a:prstGeom prst="rect">
            <a:avLst/>
          </a:prstGeom>
        </p:spPr>
        <p:txBody>
          <a:bodyPr vert="horz" wrap="square" lIns="0" tIns="159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5"/>
              </a:spcBef>
            </a:pP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Pengertian</a:t>
            </a:r>
            <a:endParaRPr sz="2000">
              <a:latin typeface="Calibri"/>
              <a:cs typeface="Calibri"/>
            </a:endParaRPr>
          </a:p>
          <a:p>
            <a:pPr marL="12700" marR="5080">
              <a:lnSpc>
                <a:spcPts val="3600"/>
              </a:lnSpc>
              <a:spcBef>
                <a:spcPts val="280"/>
              </a:spcBef>
            </a:pPr>
            <a:r>
              <a:rPr sz="2000" spc="-45" dirty="0">
                <a:solidFill>
                  <a:srgbClr val="334477"/>
                </a:solidFill>
                <a:latin typeface="Calibri"/>
                <a:cs typeface="Calibri"/>
              </a:rPr>
              <a:t>Infr.</a:t>
            </a:r>
            <a:r>
              <a:rPr sz="2000" spc="-9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Operasional  </a:t>
            </a:r>
            <a:r>
              <a:rPr sz="2000" spc="-45" dirty="0">
                <a:solidFill>
                  <a:srgbClr val="FFFFFF"/>
                </a:solidFill>
                <a:latin typeface="Calibri"/>
                <a:cs typeface="Calibri"/>
              </a:rPr>
              <a:t>Infr.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Fisik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3726179" y="1164336"/>
            <a:ext cx="6595872" cy="39578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256540"/>
          </a:xfrm>
          <a:custGeom>
            <a:avLst/>
            <a:gdLst/>
            <a:ahLst/>
            <a:cxnLst/>
            <a:rect l="l" t="t" r="r" b="b"/>
            <a:pathLst>
              <a:path w="2329180" h="256540">
                <a:moveTo>
                  <a:pt x="0" y="256032"/>
                </a:moveTo>
                <a:lnTo>
                  <a:pt x="2328672" y="256032"/>
                </a:lnTo>
                <a:lnTo>
                  <a:pt x="2328672" y="0"/>
                </a:lnTo>
                <a:lnTo>
                  <a:pt x="0" y="0"/>
                </a:lnTo>
                <a:lnTo>
                  <a:pt x="0" y="256032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112519"/>
            <a:ext cx="2329180" cy="5244465"/>
          </a:xfrm>
          <a:custGeom>
            <a:avLst/>
            <a:gdLst/>
            <a:ahLst/>
            <a:cxnLst/>
            <a:rect l="l" t="t" r="r" b="b"/>
            <a:pathLst>
              <a:path w="2329180" h="5244465">
                <a:moveTo>
                  <a:pt x="0" y="5244083"/>
                </a:moveTo>
                <a:lnTo>
                  <a:pt x="2328672" y="5244083"/>
                </a:lnTo>
                <a:lnTo>
                  <a:pt x="2328672" y="0"/>
                </a:lnTo>
                <a:lnTo>
                  <a:pt x="0" y="0"/>
                </a:lnTo>
                <a:lnTo>
                  <a:pt x="0" y="5244083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671385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</a:t>
            </a:r>
            <a:r>
              <a:rPr sz="2800" spc="-20" dirty="0">
                <a:solidFill>
                  <a:srgbClr val="FFFFFF"/>
                </a:solidFill>
              </a:rPr>
              <a:t>Hardware </a:t>
            </a:r>
            <a:r>
              <a:rPr sz="2800" spc="-5" dirty="0">
                <a:solidFill>
                  <a:srgbClr val="FFFFFF"/>
                </a:solidFill>
              </a:rPr>
              <a:t>dan</a:t>
            </a:r>
            <a:r>
              <a:rPr sz="2800" spc="30" dirty="0">
                <a:solidFill>
                  <a:srgbClr val="FFFFFF"/>
                </a:solidFill>
              </a:rPr>
              <a:t> </a:t>
            </a:r>
            <a:r>
              <a:rPr sz="2800" spc="-10" dirty="0">
                <a:solidFill>
                  <a:srgbClr val="FFFFFF"/>
                </a:solidFill>
              </a:rPr>
              <a:t>OS</a:t>
            </a:r>
            <a:endParaRPr sz="2800"/>
          </a:p>
        </p:txBody>
      </p:sp>
      <p:sp>
        <p:nvSpPr>
          <p:cNvPr id="8" name="object 8"/>
          <p:cNvSpPr/>
          <p:nvPr/>
        </p:nvSpPr>
        <p:spPr>
          <a:xfrm>
            <a:off x="0" y="713231"/>
            <a:ext cx="2329180" cy="399415"/>
          </a:xfrm>
          <a:custGeom>
            <a:avLst/>
            <a:gdLst/>
            <a:ahLst/>
            <a:cxnLst/>
            <a:rect l="l" t="t" r="r" b="b"/>
            <a:pathLst>
              <a:path w="2329180" h="399415">
                <a:moveTo>
                  <a:pt x="0" y="399288"/>
                </a:moveTo>
                <a:lnTo>
                  <a:pt x="2328672" y="399288"/>
                </a:lnTo>
                <a:lnTo>
                  <a:pt x="2328672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78739" y="729233"/>
            <a:ext cx="200723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Panduan</a:t>
            </a:r>
            <a:r>
              <a:rPr sz="20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Pemilihan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880103" y="758951"/>
            <a:ext cx="3385185" cy="1062355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250">
              <a:latin typeface="Times New Roman"/>
              <a:cs typeface="Times New Roman"/>
            </a:endParaRPr>
          </a:p>
          <a:p>
            <a:pPr marL="1083945">
              <a:lnSpc>
                <a:spcPct val="100000"/>
              </a:lnSpc>
              <a:spcBef>
                <a:spcPts val="5"/>
              </a:spcBef>
            </a:pP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Hardware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8739" y="1029436"/>
            <a:ext cx="1756410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50000"/>
              </a:lnSpc>
              <a:spcBef>
                <a:spcPts val="100"/>
              </a:spcBef>
            </a:pP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Opsi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Platform  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Hardware</a:t>
            </a:r>
            <a:r>
              <a:rPr sz="2000" spc="-4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Server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679435" y="758951"/>
            <a:ext cx="3385185" cy="1062355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250">
              <a:latin typeface="Times New Roman"/>
              <a:cs typeface="Times New Roman"/>
            </a:endParaRPr>
          </a:p>
          <a:p>
            <a:pPr marL="635" algn="ctr">
              <a:lnSpc>
                <a:spcPct val="100000"/>
              </a:lnSpc>
              <a:spcBef>
                <a:spcPts val="5"/>
              </a:spcBef>
            </a:pP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OS</a:t>
            </a:r>
            <a:endParaRPr sz="2400">
              <a:latin typeface="Calibri"/>
              <a:cs typeface="Calibri"/>
            </a:endParaRPr>
          </a:p>
        </p:txBody>
      </p:sp>
      <p:graphicFrame>
        <p:nvGraphicFramePr>
          <p:cNvPr id="13" name="object 13"/>
          <p:cNvGraphicFramePr>
            <a:graphicFrameLocks noGrp="1"/>
          </p:cNvGraphicFramePr>
          <p:nvPr/>
        </p:nvGraphicFramePr>
        <p:xfrm>
          <a:off x="4317491" y="1937004"/>
          <a:ext cx="2947670" cy="189483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947670"/>
              </a:tblGrid>
              <a:tr h="470153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sz="24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Skalabilitas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22225" marB="0"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485393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sz="24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Dukungan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43180" marB="0">
                    <a:lnT w="53975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477012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24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Referensi</a:t>
                      </a:r>
                      <a:r>
                        <a:rPr sz="2400" spc="-3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2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Vendor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37465" marB="0">
                    <a:lnT w="38100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461771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Stabilitas</a:t>
                      </a:r>
                      <a:r>
                        <a:rPr sz="2400" spc="-6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2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Vendor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34925" marB="0">
                    <a:lnT w="28575">
                      <a:solidFill>
                        <a:srgbClr val="FFFFFF"/>
                      </a:solidFill>
                      <a:prstDash val="solid"/>
                    </a:lnT>
                    <a:solidFill>
                      <a:srgbClr val="3387A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object 14"/>
          <p:cNvGraphicFramePr>
            <a:graphicFrameLocks noGrp="1"/>
          </p:cNvGraphicFramePr>
          <p:nvPr/>
        </p:nvGraphicFramePr>
        <p:xfrm>
          <a:off x="7781543" y="1909572"/>
          <a:ext cx="2946400" cy="33655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945765"/>
              </a:tblGrid>
              <a:tr h="480059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80"/>
                        </a:spcBef>
                      </a:pP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Skalabilitas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22860" marB="0">
                    <a:lnB w="76200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496062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414"/>
                        </a:spcBef>
                      </a:pP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Keamanan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52704" marB="0">
                    <a:lnT w="762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480822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Reliabilitas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38100" marB="0"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480821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4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Ketersediaan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38100" marB="0"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481583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445"/>
                        </a:spcBef>
                      </a:pPr>
                      <a:r>
                        <a:rPr sz="22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Persiapan</a:t>
                      </a:r>
                      <a:r>
                        <a:rPr sz="2200" spc="-3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Multitasking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56515" marB="0"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480822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575"/>
                        </a:spcBef>
                      </a:pPr>
                      <a:r>
                        <a:rPr sz="20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Pendekatan</a:t>
                      </a:r>
                      <a:r>
                        <a:rPr sz="20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Multithread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73025" marB="0"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46482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24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Proteksi</a:t>
                      </a:r>
                      <a:r>
                        <a:rPr sz="2400" spc="-2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Memori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38735" marB="0">
                    <a:lnT w="38100">
                      <a:solidFill>
                        <a:srgbClr val="FFFFFF"/>
                      </a:solidFill>
                      <a:prstDash val="solid"/>
                    </a:lnT>
                    <a:solidFill>
                      <a:srgbClr val="3387AA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256540"/>
          </a:xfrm>
          <a:custGeom>
            <a:avLst/>
            <a:gdLst/>
            <a:ahLst/>
            <a:cxnLst/>
            <a:rect l="l" t="t" r="r" b="b"/>
            <a:pathLst>
              <a:path w="2329180" h="256540">
                <a:moveTo>
                  <a:pt x="0" y="256032"/>
                </a:moveTo>
                <a:lnTo>
                  <a:pt x="2328672" y="256032"/>
                </a:lnTo>
                <a:lnTo>
                  <a:pt x="2328672" y="0"/>
                </a:lnTo>
                <a:lnTo>
                  <a:pt x="0" y="0"/>
                </a:lnTo>
                <a:lnTo>
                  <a:pt x="0" y="256032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112519"/>
            <a:ext cx="2329180" cy="5244465"/>
          </a:xfrm>
          <a:custGeom>
            <a:avLst/>
            <a:gdLst/>
            <a:ahLst/>
            <a:cxnLst/>
            <a:rect l="l" t="t" r="r" b="b"/>
            <a:pathLst>
              <a:path w="2329180" h="5244465">
                <a:moveTo>
                  <a:pt x="0" y="5244083"/>
                </a:moveTo>
                <a:lnTo>
                  <a:pt x="2328672" y="5244083"/>
                </a:lnTo>
                <a:lnTo>
                  <a:pt x="2328672" y="0"/>
                </a:lnTo>
                <a:lnTo>
                  <a:pt x="0" y="0"/>
                </a:lnTo>
                <a:lnTo>
                  <a:pt x="0" y="5244083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671385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</a:t>
            </a:r>
            <a:r>
              <a:rPr sz="2800" spc="-20" dirty="0">
                <a:solidFill>
                  <a:srgbClr val="FFFFFF"/>
                </a:solidFill>
              </a:rPr>
              <a:t>Hardware </a:t>
            </a:r>
            <a:r>
              <a:rPr sz="2800" spc="-5" dirty="0">
                <a:solidFill>
                  <a:srgbClr val="FFFFFF"/>
                </a:solidFill>
              </a:rPr>
              <a:t>dan</a:t>
            </a:r>
            <a:r>
              <a:rPr sz="2800" spc="30" dirty="0">
                <a:solidFill>
                  <a:srgbClr val="FFFFFF"/>
                </a:solidFill>
              </a:rPr>
              <a:t> </a:t>
            </a:r>
            <a:r>
              <a:rPr sz="2800" spc="-10" dirty="0">
                <a:solidFill>
                  <a:srgbClr val="FFFFFF"/>
                </a:solidFill>
              </a:rPr>
              <a:t>OS</a:t>
            </a:r>
            <a:endParaRPr sz="2800"/>
          </a:p>
        </p:txBody>
      </p:sp>
      <p:sp>
        <p:nvSpPr>
          <p:cNvPr id="8" name="object 8"/>
          <p:cNvSpPr/>
          <p:nvPr/>
        </p:nvSpPr>
        <p:spPr>
          <a:xfrm>
            <a:off x="0" y="713231"/>
            <a:ext cx="2329180" cy="399415"/>
          </a:xfrm>
          <a:custGeom>
            <a:avLst/>
            <a:gdLst/>
            <a:ahLst/>
            <a:cxnLst/>
            <a:rect l="l" t="t" r="r" b="b"/>
            <a:pathLst>
              <a:path w="2329180" h="399415">
                <a:moveTo>
                  <a:pt x="0" y="399288"/>
                </a:moveTo>
                <a:lnTo>
                  <a:pt x="2328672" y="399288"/>
                </a:lnTo>
                <a:lnTo>
                  <a:pt x="2328672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78739" y="729233"/>
            <a:ext cx="200723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Panduan</a:t>
            </a:r>
            <a:r>
              <a:rPr sz="20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Pemilihan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880103" y="758951"/>
            <a:ext cx="6228715" cy="1062355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250">
              <a:latin typeface="Times New Roman"/>
              <a:cs typeface="Times New Roman"/>
            </a:endParaRPr>
          </a:p>
          <a:p>
            <a:pPr marL="2540" algn="ctr">
              <a:lnSpc>
                <a:spcPct val="100000"/>
              </a:lnSpc>
              <a:spcBef>
                <a:spcPts val="5"/>
              </a:spcBef>
            </a:pP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Opsi yang</a:t>
            </a:r>
            <a:r>
              <a:rPr sz="2400" spc="-2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Mungkin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8739" y="1029436"/>
            <a:ext cx="1756410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50000"/>
              </a:lnSpc>
              <a:spcBef>
                <a:spcPts val="100"/>
              </a:spcBef>
            </a:pP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Opsi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Platform  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Hardware</a:t>
            </a:r>
            <a:r>
              <a:rPr sz="2000" spc="-4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Server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317491" y="2907792"/>
            <a:ext cx="5424170" cy="44958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22225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175"/>
              </a:spcBef>
            </a:pPr>
            <a:r>
              <a:rPr sz="2400" dirty="0">
                <a:solidFill>
                  <a:srgbClr val="DDFFFF"/>
                </a:solidFill>
                <a:latin typeface="Calibri"/>
                <a:cs typeface="Calibri"/>
              </a:rPr>
              <a:t>NT </a:t>
            </a:r>
            <a:r>
              <a:rPr sz="2400" spc="-20" dirty="0">
                <a:solidFill>
                  <a:srgbClr val="DDFFFF"/>
                </a:solidFill>
                <a:latin typeface="Calibri"/>
                <a:cs typeface="Calibri"/>
              </a:rPr>
              <a:t>System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317491" y="1937004"/>
            <a:ext cx="5424170" cy="44958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22225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175"/>
              </a:spcBef>
            </a:pP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Mainframe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317491" y="2427732"/>
            <a:ext cx="5424170" cy="44958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22225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175"/>
              </a:spcBef>
            </a:pP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Open</a:t>
            </a:r>
            <a:r>
              <a:rPr sz="240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DDFFFF"/>
                </a:solidFill>
                <a:latin typeface="Calibri"/>
                <a:cs typeface="Calibri"/>
              </a:rPr>
              <a:t>System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707390"/>
          </a:xfrm>
          <a:custGeom>
            <a:avLst/>
            <a:gdLst/>
            <a:ahLst/>
            <a:cxnLst/>
            <a:rect l="l" t="t" r="r" b="b"/>
            <a:pathLst>
              <a:path w="2329180" h="707390">
                <a:moveTo>
                  <a:pt x="0" y="707136"/>
                </a:moveTo>
                <a:lnTo>
                  <a:pt x="2328672" y="707136"/>
                </a:lnTo>
                <a:lnTo>
                  <a:pt x="2328672" y="0"/>
                </a:lnTo>
                <a:lnTo>
                  <a:pt x="0" y="0"/>
                </a:lnTo>
                <a:lnTo>
                  <a:pt x="0" y="70713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65147"/>
            <a:ext cx="2329180" cy="4791710"/>
          </a:xfrm>
          <a:custGeom>
            <a:avLst/>
            <a:gdLst/>
            <a:ahLst/>
            <a:cxnLst/>
            <a:rect l="l" t="t" r="r" b="b"/>
            <a:pathLst>
              <a:path w="2329180" h="4791710">
                <a:moveTo>
                  <a:pt x="0" y="4791456"/>
                </a:moveTo>
                <a:lnTo>
                  <a:pt x="2328672" y="4791456"/>
                </a:lnTo>
                <a:lnTo>
                  <a:pt x="2328672" y="0"/>
                </a:lnTo>
                <a:lnTo>
                  <a:pt x="0" y="0"/>
                </a:lnTo>
                <a:lnTo>
                  <a:pt x="0" y="479145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8455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</a:t>
            </a:r>
            <a:r>
              <a:rPr sz="2800" spc="-15" dirty="0">
                <a:solidFill>
                  <a:srgbClr val="FFFFFF"/>
                </a:solidFill>
              </a:rPr>
              <a:t>Infrastruktur sebagai</a:t>
            </a:r>
            <a:r>
              <a:rPr sz="2800" spc="114" dirty="0">
                <a:solidFill>
                  <a:srgbClr val="FFFFFF"/>
                </a:solidFill>
              </a:rPr>
              <a:t> </a:t>
            </a:r>
            <a:r>
              <a:rPr sz="2800" spc="-20" dirty="0">
                <a:solidFill>
                  <a:srgbClr val="FFFFFF"/>
                </a:solidFill>
              </a:rPr>
              <a:t>Pendukung</a:t>
            </a:r>
            <a:endParaRPr sz="2800"/>
          </a:p>
        </p:txBody>
      </p:sp>
      <p:sp>
        <p:nvSpPr>
          <p:cNvPr id="8" name="object 8"/>
          <p:cNvSpPr txBox="1"/>
          <p:nvPr/>
        </p:nvSpPr>
        <p:spPr>
          <a:xfrm>
            <a:off x="2505455" y="1921764"/>
            <a:ext cx="2710180" cy="858519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227329" rIns="0" bIns="0" rtlCol="0">
            <a:spAutoFit/>
          </a:bodyPr>
          <a:lstStyle/>
          <a:p>
            <a:pPr marL="257175">
              <a:lnSpc>
                <a:spcPct val="100000"/>
              </a:lnSpc>
              <a:spcBef>
                <a:spcPts val="1789"/>
              </a:spcBef>
            </a:pP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Pemindahan</a:t>
            </a:r>
            <a:r>
              <a:rPr sz="2400" spc="-2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505455" y="1188338"/>
            <a:ext cx="2710180" cy="708025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55575" rIns="0" bIns="0" rtlCol="0">
            <a:spAutoFit/>
          </a:bodyPr>
          <a:lstStyle/>
          <a:p>
            <a:pPr marL="311785">
              <a:lnSpc>
                <a:spcPct val="100000"/>
              </a:lnSpc>
              <a:spcBef>
                <a:spcPts val="1225"/>
              </a:spcBef>
            </a:pP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Platform</a:t>
            </a:r>
            <a:r>
              <a:rPr sz="2400" spc="-25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30" dirty="0">
                <a:solidFill>
                  <a:srgbClr val="DDFFFF"/>
                </a:solidFill>
                <a:latin typeface="Calibri"/>
                <a:cs typeface="Calibri"/>
              </a:rPr>
              <a:t>Tunggal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639556" y="1188338"/>
            <a:ext cx="2710180" cy="708025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39065" rIns="0" bIns="0" rtlCol="0">
            <a:spAutoFit/>
          </a:bodyPr>
          <a:lstStyle/>
          <a:p>
            <a:pPr marL="452755">
              <a:lnSpc>
                <a:spcPct val="100000"/>
              </a:lnSpc>
              <a:spcBef>
                <a:spcPts val="1095"/>
              </a:spcBef>
            </a:pPr>
            <a:r>
              <a:rPr sz="2400" dirty="0">
                <a:solidFill>
                  <a:srgbClr val="DDFFFF"/>
                </a:solidFill>
                <a:latin typeface="Calibri"/>
                <a:cs typeface="Calibri"/>
              </a:rPr>
              <a:t>Pilihan</a:t>
            </a:r>
            <a:r>
              <a:rPr sz="2400" spc="-25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Staging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064508" y="2807207"/>
            <a:ext cx="2708275" cy="69850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46685" rIns="0" bIns="0" rtlCol="0">
            <a:spAutoFit/>
          </a:bodyPr>
          <a:lstStyle/>
          <a:p>
            <a:pPr marL="321310">
              <a:lnSpc>
                <a:spcPct val="100000"/>
              </a:lnSpc>
              <a:spcBef>
                <a:spcPts val="1155"/>
              </a:spcBef>
            </a:pP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Kematangan</a:t>
            </a:r>
            <a:r>
              <a:rPr sz="2400" spc="-5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DW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655564" y="1921764"/>
            <a:ext cx="2710180" cy="858519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571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5"/>
              </a:spcBef>
            </a:pPr>
            <a:endParaRPr sz="1750">
              <a:latin typeface="Times New Roman"/>
              <a:cs typeface="Times New Roman"/>
            </a:endParaRPr>
          </a:p>
          <a:p>
            <a:pPr marL="147320">
              <a:lnSpc>
                <a:spcPct val="100000"/>
              </a:lnSpc>
            </a:pP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Arsitektur</a:t>
            </a:r>
            <a:r>
              <a:rPr sz="2000" spc="5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Client-Server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655564" y="1188338"/>
            <a:ext cx="2710180" cy="708025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55575" rIns="0" bIns="0" rtlCol="0">
            <a:spAutoFit/>
          </a:bodyPr>
          <a:lstStyle/>
          <a:p>
            <a:pPr marL="372745">
              <a:lnSpc>
                <a:spcPct val="100000"/>
              </a:lnSpc>
              <a:spcBef>
                <a:spcPts val="1225"/>
              </a:spcBef>
            </a:pP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Platform</a:t>
            </a:r>
            <a:r>
              <a:rPr sz="2400" spc="-2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Hybrid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8639556" y="1921764"/>
            <a:ext cx="2710180" cy="858519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227329" rIns="0" bIns="0" rtlCol="0">
            <a:spAutoFit/>
          </a:bodyPr>
          <a:lstStyle/>
          <a:p>
            <a:pPr marL="208915">
              <a:lnSpc>
                <a:spcPct val="100000"/>
              </a:lnSpc>
              <a:spcBef>
                <a:spcPts val="1789"/>
              </a:spcBef>
            </a:pP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Client</a:t>
            </a:r>
            <a:r>
              <a:rPr sz="2400" spc="-35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DDFFFF"/>
                </a:solidFill>
                <a:latin typeface="Calibri"/>
                <a:cs typeface="Calibri"/>
              </a:rPr>
              <a:t>Workstation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213092" y="2807207"/>
            <a:ext cx="2710180" cy="69850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46685" rIns="0" bIns="0" rtlCol="0">
            <a:spAutoFit/>
          </a:bodyPr>
          <a:lstStyle/>
          <a:p>
            <a:pPr marL="889635">
              <a:lnSpc>
                <a:spcPct val="100000"/>
              </a:lnSpc>
              <a:spcBef>
                <a:spcPts val="1155"/>
              </a:spcBef>
            </a:pP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Praktek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8739" y="729233"/>
            <a:ext cx="200723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Panduan</a:t>
            </a:r>
            <a:r>
              <a:rPr sz="2000" spc="-6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Pemilihan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0" y="1164336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19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78739" y="1181226"/>
            <a:ext cx="143510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Opsi</a:t>
            </a:r>
            <a:r>
              <a:rPr sz="20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Platform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8739" y="1638426"/>
            <a:ext cx="175641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Hardware</a:t>
            </a:r>
            <a:r>
              <a:rPr sz="2000" spc="-3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Server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707390"/>
          </a:xfrm>
          <a:custGeom>
            <a:avLst/>
            <a:gdLst/>
            <a:ahLst/>
            <a:cxnLst/>
            <a:rect l="l" t="t" r="r" b="b"/>
            <a:pathLst>
              <a:path w="2329180" h="707390">
                <a:moveTo>
                  <a:pt x="0" y="707136"/>
                </a:moveTo>
                <a:lnTo>
                  <a:pt x="2328672" y="707136"/>
                </a:lnTo>
                <a:lnTo>
                  <a:pt x="2328672" y="0"/>
                </a:lnTo>
                <a:lnTo>
                  <a:pt x="0" y="0"/>
                </a:lnTo>
                <a:lnTo>
                  <a:pt x="0" y="70713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65147"/>
            <a:ext cx="2329180" cy="4791710"/>
          </a:xfrm>
          <a:custGeom>
            <a:avLst/>
            <a:gdLst/>
            <a:ahLst/>
            <a:cxnLst/>
            <a:rect l="l" t="t" r="r" b="b"/>
            <a:pathLst>
              <a:path w="2329180" h="4791710">
                <a:moveTo>
                  <a:pt x="0" y="4791456"/>
                </a:moveTo>
                <a:lnTo>
                  <a:pt x="2328672" y="4791456"/>
                </a:lnTo>
                <a:lnTo>
                  <a:pt x="2328672" y="0"/>
                </a:lnTo>
                <a:lnTo>
                  <a:pt x="0" y="0"/>
                </a:lnTo>
                <a:lnTo>
                  <a:pt x="0" y="479145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8455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</a:t>
            </a:r>
            <a:r>
              <a:rPr sz="2800" spc="-15" dirty="0">
                <a:solidFill>
                  <a:srgbClr val="FFFFFF"/>
                </a:solidFill>
              </a:rPr>
              <a:t>Infrastruktur sebagai</a:t>
            </a:r>
            <a:r>
              <a:rPr sz="2800" spc="114" dirty="0">
                <a:solidFill>
                  <a:srgbClr val="FFFFFF"/>
                </a:solidFill>
              </a:rPr>
              <a:t> </a:t>
            </a:r>
            <a:r>
              <a:rPr sz="2800" spc="-20" dirty="0">
                <a:solidFill>
                  <a:srgbClr val="FFFFFF"/>
                </a:solidFill>
              </a:rPr>
              <a:t>Pendukung</a:t>
            </a:r>
            <a:endParaRPr sz="2800"/>
          </a:p>
        </p:txBody>
      </p:sp>
      <p:sp>
        <p:nvSpPr>
          <p:cNvPr id="8" name="object 8"/>
          <p:cNvSpPr txBox="1"/>
          <p:nvPr/>
        </p:nvSpPr>
        <p:spPr>
          <a:xfrm>
            <a:off x="2505455" y="1196339"/>
            <a:ext cx="2710180" cy="69977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47320" rIns="0" bIns="0" rtlCol="0">
            <a:spAutoFit/>
          </a:bodyPr>
          <a:lstStyle/>
          <a:p>
            <a:pPr marL="311785">
              <a:lnSpc>
                <a:spcPct val="100000"/>
              </a:lnSpc>
              <a:spcBef>
                <a:spcPts val="1160"/>
              </a:spcBef>
            </a:pP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Platform</a:t>
            </a:r>
            <a:r>
              <a:rPr sz="2400" spc="-25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30" dirty="0">
                <a:solidFill>
                  <a:srgbClr val="DDFFFF"/>
                </a:solidFill>
                <a:latin typeface="Calibri"/>
                <a:cs typeface="Calibri"/>
              </a:rPr>
              <a:t>Tunggal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739" y="729233"/>
            <a:ext cx="200723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Panduan</a:t>
            </a:r>
            <a:r>
              <a:rPr sz="2000" spc="-6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Pemilihan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0" y="1164336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19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78739" y="1181226"/>
            <a:ext cx="143510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Opsi</a:t>
            </a:r>
            <a:r>
              <a:rPr sz="20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Platform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8739" y="1638426"/>
            <a:ext cx="175641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Hardware</a:t>
            </a:r>
            <a:r>
              <a:rPr sz="2000" spc="-3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Server</a:t>
            </a:r>
            <a:endParaRPr sz="2000">
              <a:latin typeface="Calibri"/>
              <a:cs typeface="Calibri"/>
            </a:endParaRPr>
          </a:p>
        </p:txBody>
      </p:sp>
      <p:graphicFrame>
        <p:nvGraphicFramePr>
          <p:cNvPr id="13" name="object 13"/>
          <p:cNvGraphicFramePr>
            <a:graphicFrameLocks noGrp="1"/>
          </p:cNvGraphicFramePr>
          <p:nvPr/>
        </p:nvGraphicFramePr>
        <p:xfrm>
          <a:off x="3310128" y="1987295"/>
          <a:ext cx="7053580" cy="240347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052945"/>
              </a:tblGrid>
              <a:tr h="480059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180"/>
                        </a:spcBef>
                      </a:pPr>
                      <a:r>
                        <a:rPr sz="24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Paling </a:t>
                      </a: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sederhana dan </a:t>
                      </a:r>
                      <a:r>
                        <a:rPr sz="24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mudah</a:t>
                      </a: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diimplementasi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22860" marB="0">
                    <a:lnB w="76200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496062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Kemampuan</a:t>
                      </a:r>
                      <a:r>
                        <a:rPr sz="2400" spc="-3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terbatas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52705" marB="0">
                    <a:lnT w="762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480822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24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Ketidaktersediaan</a:t>
                      </a:r>
                      <a:r>
                        <a:rPr sz="2400" spc="-7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perkakas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38735" marB="0"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480821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4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Perkembangan</a:t>
                      </a:r>
                      <a:r>
                        <a:rPr sz="2400" spc="-4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Multilegacy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38100" marB="0"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465581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445"/>
                        </a:spcBef>
                      </a:pPr>
                      <a:r>
                        <a:rPr sz="22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Kebijakan </a:t>
                      </a:r>
                      <a:r>
                        <a:rPr sz="22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perusahaan: </a:t>
                      </a:r>
                      <a:r>
                        <a:rPr sz="22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barang-barang</a:t>
                      </a:r>
                      <a:r>
                        <a:rPr sz="2200" spc="-7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tua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56515" marB="0">
                    <a:lnT w="38100">
                      <a:solidFill>
                        <a:srgbClr val="FFFFFF"/>
                      </a:solidFill>
                      <a:prstDash val="solid"/>
                    </a:lnT>
                    <a:solidFill>
                      <a:srgbClr val="3387AA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707390"/>
          </a:xfrm>
          <a:custGeom>
            <a:avLst/>
            <a:gdLst/>
            <a:ahLst/>
            <a:cxnLst/>
            <a:rect l="l" t="t" r="r" b="b"/>
            <a:pathLst>
              <a:path w="2329180" h="707390">
                <a:moveTo>
                  <a:pt x="0" y="707136"/>
                </a:moveTo>
                <a:lnTo>
                  <a:pt x="2328672" y="707136"/>
                </a:lnTo>
                <a:lnTo>
                  <a:pt x="2328672" y="0"/>
                </a:lnTo>
                <a:lnTo>
                  <a:pt x="0" y="0"/>
                </a:lnTo>
                <a:lnTo>
                  <a:pt x="0" y="70713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65147"/>
            <a:ext cx="2329180" cy="4791710"/>
          </a:xfrm>
          <a:custGeom>
            <a:avLst/>
            <a:gdLst/>
            <a:ahLst/>
            <a:cxnLst/>
            <a:rect l="l" t="t" r="r" b="b"/>
            <a:pathLst>
              <a:path w="2329180" h="4791710">
                <a:moveTo>
                  <a:pt x="0" y="4791456"/>
                </a:moveTo>
                <a:lnTo>
                  <a:pt x="2328672" y="4791456"/>
                </a:lnTo>
                <a:lnTo>
                  <a:pt x="2328672" y="0"/>
                </a:lnTo>
                <a:lnTo>
                  <a:pt x="0" y="0"/>
                </a:lnTo>
                <a:lnTo>
                  <a:pt x="0" y="479145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8455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</a:t>
            </a:r>
            <a:r>
              <a:rPr sz="2800" spc="-15" dirty="0">
                <a:solidFill>
                  <a:srgbClr val="FFFFFF"/>
                </a:solidFill>
              </a:rPr>
              <a:t>Infrastruktur sebagai</a:t>
            </a:r>
            <a:r>
              <a:rPr sz="2800" spc="114" dirty="0">
                <a:solidFill>
                  <a:srgbClr val="FFFFFF"/>
                </a:solidFill>
              </a:rPr>
              <a:t> </a:t>
            </a:r>
            <a:r>
              <a:rPr sz="2800" spc="-20" dirty="0">
                <a:solidFill>
                  <a:srgbClr val="FFFFFF"/>
                </a:solidFill>
              </a:rPr>
              <a:t>Pendukung</a:t>
            </a:r>
            <a:endParaRPr sz="2800"/>
          </a:p>
        </p:txBody>
      </p:sp>
      <p:sp>
        <p:nvSpPr>
          <p:cNvPr id="8" name="object 8"/>
          <p:cNvSpPr txBox="1"/>
          <p:nvPr/>
        </p:nvSpPr>
        <p:spPr>
          <a:xfrm>
            <a:off x="2505455" y="1196339"/>
            <a:ext cx="2710180" cy="69977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47320" rIns="0" bIns="0" rtlCol="0">
            <a:spAutoFit/>
          </a:bodyPr>
          <a:lstStyle/>
          <a:p>
            <a:pPr marL="373380">
              <a:lnSpc>
                <a:spcPct val="100000"/>
              </a:lnSpc>
              <a:spcBef>
                <a:spcPts val="1160"/>
              </a:spcBef>
            </a:pP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Platform</a:t>
            </a:r>
            <a:r>
              <a:rPr sz="2400" spc="-25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Hybrid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739" y="729233"/>
            <a:ext cx="200723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Panduan</a:t>
            </a:r>
            <a:r>
              <a:rPr sz="2000" spc="-6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Pemilihan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0" y="1164336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19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78739" y="1181226"/>
            <a:ext cx="143510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Opsi</a:t>
            </a:r>
            <a:r>
              <a:rPr sz="20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Platform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8739" y="1638426"/>
            <a:ext cx="175641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Hardware</a:t>
            </a:r>
            <a:r>
              <a:rPr sz="2000" spc="-3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Server</a:t>
            </a:r>
            <a:endParaRPr sz="2000">
              <a:latin typeface="Calibri"/>
              <a:cs typeface="Calibri"/>
            </a:endParaRPr>
          </a:p>
        </p:txBody>
      </p:sp>
      <p:graphicFrame>
        <p:nvGraphicFramePr>
          <p:cNvPr id="13" name="object 13"/>
          <p:cNvGraphicFramePr>
            <a:graphicFrameLocks noGrp="1"/>
          </p:cNvGraphicFramePr>
          <p:nvPr/>
        </p:nvGraphicFramePr>
        <p:xfrm>
          <a:off x="3310128" y="1987295"/>
          <a:ext cx="7595870" cy="28930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595870"/>
              </a:tblGrid>
              <a:tr h="480059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22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Ekstraksi data: dilakukan </a:t>
                      </a:r>
                      <a:r>
                        <a:rPr sz="22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di </a:t>
                      </a:r>
                      <a:r>
                        <a:rPr sz="22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dalam per </a:t>
                      </a:r>
                      <a:r>
                        <a:rPr sz="22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source </a:t>
                      </a:r>
                      <a:r>
                        <a:rPr sz="22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terlebih</a:t>
                      </a:r>
                      <a:r>
                        <a:rPr sz="2200" spc="9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dahulu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40640" marB="0">
                    <a:lnB w="76200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496062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spc="-2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Reformat </a:t>
                      </a: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dan merging</a:t>
                      </a:r>
                      <a:r>
                        <a:rPr sz="2400" spc="-4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awal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52705" marB="0">
                    <a:lnT w="762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474725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5"/>
                        </a:spcBef>
                      </a:pPr>
                      <a:r>
                        <a:rPr sz="24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Data </a:t>
                      </a: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Cleansing sebelum</a:t>
                      </a:r>
                      <a:r>
                        <a:rPr sz="2400" spc="-2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i="1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staging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38735" marB="0">
                    <a:lnT w="3810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480821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2400" spc="-2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Transformasi </a:t>
                      </a: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dan</a:t>
                      </a:r>
                      <a:r>
                        <a:rPr sz="24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konsolidasi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31750" marB="0">
                    <a:lnT w="19050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490728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495"/>
                        </a:spcBef>
                      </a:pPr>
                      <a:r>
                        <a:rPr sz="22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Validasi </a:t>
                      </a:r>
                      <a:r>
                        <a:rPr sz="22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akhir dan </a:t>
                      </a:r>
                      <a:r>
                        <a:rPr sz="22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pemeriksaan</a:t>
                      </a:r>
                      <a:r>
                        <a:rPr sz="22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kualitas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62865" marB="0">
                    <a:lnT w="539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470154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r>
                        <a:rPr sz="22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Pembuatan </a:t>
                      </a:r>
                      <a:r>
                        <a:rPr sz="22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load</a:t>
                      </a:r>
                      <a:r>
                        <a:rPr sz="22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image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60960" marB="0">
                    <a:lnT w="53975">
                      <a:solidFill>
                        <a:srgbClr val="FFFFFF"/>
                      </a:solidFill>
                      <a:prstDash val="solid"/>
                    </a:lnT>
                    <a:solidFill>
                      <a:srgbClr val="3387AA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707390"/>
          </a:xfrm>
          <a:custGeom>
            <a:avLst/>
            <a:gdLst/>
            <a:ahLst/>
            <a:cxnLst/>
            <a:rect l="l" t="t" r="r" b="b"/>
            <a:pathLst>
              <a:path w="2329180" h="707390">
                <a:moveTo>
                  <a:pt x="0" y="707136"/>
                </a:moveTo>
                <a:lnTo>
                  <a:pt x="2328672" y="707136"/>
                </a:lnTo>
                <a:lnTo>
                  <a:pt x="2328672" y="0"/>
                </a:lnTo>
                <a:lnTo>
                  <a:pt x="0" y="0"/>
                </a:lnTo>
                <a:lnTo>
                  <a:pt x="0" y="70713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65147"/>
            <a:ext cx="2329180" cy="4791710"/>
          </a:xfrm>
          <a:custGeom>
            <a:avLst/>
            <a:gdLst/>
            <a:ahLst/>
            <a:cxnLst/>
            <a:rect l="l" t="t" r="r" b="b"/>
            <a:pathLst>
              <a:path w="2329180" h="4791710">
                <a:moveTo>
                  <a:pt x="0" y="4791456"/>
                </a:moveTo>
                <a:lnTo>
                  <a:pt x="2328672" y="4791456"/>
                </a:lnTo>
                <a:lnTo>
                  <a:pt x="2328672" y="0"/>
                </a:lnTo>
                <a:lnTo>
                  <a:pt x="0" y="0"/>
                </a:lnTo>
                <a:lnTo>
                  <a:pt x="0" y="479145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8455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</a:t>
            </a:r>
            <a:r>
              <a:rPr sz="2800" spc="-15" dirty="0">
                <a:solidFill>
                  <a:srgbClr val="FFFFFF"/>
                </a:solidFill>
              </a:rPr>
              <a:t>Infrastruktur sebagai</a:t>
            </a:r>
            <a:r>
              <a:rPr sz="2800" spc="114" dirty="0">
                <a:solidFill>
                  <a:srgbClr val="FFFFFF"/>
                </a:solidFill>
              </a:rPr>
              <a:t> </a:t>
            </a:r>
            <a:r>
              <a:rPr sz="2800" spc="-20" dirty="0">
                <a:solidFill>
                  <a:srgbClr val="FFFFFF"/>
                </a:solidFill>
              </a:rPr>
              <a:t>Pendukung</a:t>
            </a:r>
            <a:endParaRPr sz="2800"/>
          </a:p>
        </p:txBody>
      </p:sp>
      <p:sp>
        <p:nvSpPr>
          <p:cNvPr id="8" name="object 8"/>
          <p:cNvSpPr txBox="1"/>
          <p:nvPr/>
        </p:nvSpPr>
        <p:spPr>
          <a:xfrm>
            <a:off x="6790943" y="1208532"/>
            <a:ext cx="2708275" cy="69850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46685" rIns="0" bIns="0" rtlCol="0">
            <a:spAutoFit/>
          </a:bodyPr>
          <a:lstStyle/>
          <a:p>
            <a:pPr marL="372110">
              <a:lnSpc>
                <a:spcPct val="100000"/>
              </a:lnSpc>
              <a:spcBef>
                <a:spcPts val="1155"/>
              </a:spcBef>
            </a:pP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Platform</a:t>
            </a:r>
            <a:r>
              <a:rPr sz="2400" spc="-3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DDFFFF"/>
                </a:solidFill>
                <a:latin typeface="Calibri"/>
                <a:cs typeface="Calibri"/>
              </a:rPr>
              <a:t>Hybrid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739" y="729233"/>
            <a:ext cx="200723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Panduan</a:t>
            </a:r>
            <a:r>
              <a:rPr sz="2000" spc="-6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Pemilihan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0" y="1164336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19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78739" y="1181226"/>
            <a:ext cx="143510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Opsi</a:t>
            </a:r>
            <a:r>
              <a:rPr sz="20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Platform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8739" y="1638426"/>
            <a:ext cx="175641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Hardware</a:t>
            </a:r>
            <a:r>
              <a:rPr sz="2000" spc="-3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Server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936491" y="1214627"/>
            <a:ext cx="2710180" cy="69850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46050" rIns="0" bIns="0" rtlCol="0">
            <a:spAutoFit/>
          </a:bodyPr>
          <a:lstStyle/>
          <a:p>
            <a:pPr marL="312420">
              <a:lnSpc>
                <a:spcPct val="100000"/>
              </a:lnSpc>
              <a:spcBef>
                <a:spcPts val="1150"/>
              </a:spcBef>
            </a:pP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Platform</a:t>
            </a:r>
            <a:r>
              <a:rPr sz="2400" spc="-25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30" dirty="0">
                <a:solidFill>
                  <a:srgbClr val="DDFFFF"/>
                </a:solidFill>
                <a:latin typeface="Calibri"/>
                <a:cs typeface="Calibri"/>
              </a:rPr>
              <a:t>Tunggal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3593591" y="1952243"/>
            <a:ext cx="6105144" cy="424434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707390"/>
          </a:xfrm>
          <a:custGeom>
            <a:avLst/>
            <a:gdLst/>
            <a:ahLst/>
            <a:cxnLst/>
            <a:rect l="l" t="t" r="r" b="b"/>
            <a:pathLst>
              <a:path w="2329180" h="707390">
                <a:moveTo>
                  <a:pt x="0" y="707136"/>
                </a:moveTo>
                <a:lnTo>
                  <a:pt x="2328672" y="707136"/>
                </a:lnTo>
                <a:lnTo>
                  <a:pt x="2328672" y="0"/>
                </a:lnTo>
                <a:lnTo>
                  <a:pt x="0" y="0"/>
                </a:lnTo>
                <a:lnTo>
                  <a:pt x="0" y="70713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65147"/>
            <a:ext cx="2329180" cy="4791710"/>
          </a:xfrm>
          <a:custGeom>
            <a:avLst/>
            <a:gdLst/>
            <a:ahLst/>
            <a:cxnLst/>
            <a:rect l="l" t="t" r="r" b="b"/>
            <a:pathLst>
              <a:path w="2329180" h="4791710">
                <a:moveTo>
                  <a:pt x="0" y="4791456"/>
                </a:moveTo>
                <a:lnTo>
                  <a:pt x="2328672" y="4791456"/>
                </a:lnTo>
                <a:lnTo>
                  <a:pt x="2328672" y="0"/>
                </a:lnTo>
                <a:lnTo>
                  <a:pt x="0" y="0"/>
                </a:lnTo>
                <a:lnTo>
                  <a:pt x="0" y="479145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8455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</a:t>
            </a:r>
            <a:r>
              <a:rPr sz="2800" spc="-15" dirty="0">
                <a:solidFill>
                  <a:srgbClr val="FFFFFF"/>
                </a:solidFill>
              </a:rPr>
              <a:t>Infrastruktur sebagai</a:t>
            </a:r>
            <a:r>
              <a:rPr sz="2800" spc="114" dirty="0">
                <a:solidFill>
                  <a:srgbClr val="FFFFFF"/>
                </a:solidFill>
              </a:rPr>
              <a:t> </a:t>
            </a:r>
            <a:r>
              <a:rPr sz="2800" spc="-20" dirty="0">
                <a:solidFill>
                  <a:srgbClr val="FFFFFF"/>
                </a:solidFill>
              </a:rPr>
              <a:t>Pendukung</a:t>
            </a:r>
            <a:endParaRPr sz="2800"/>
          </a:p>
        </p:txBody>
      </p:sp>
      <p:sp>
        <p:nvSpPr>
          <p:cNvPr id="8" name="object 8"/>
          <p:cNvSpPr txBox="1"/>
          <p:nvPr/>
        </p:nvSpPr>
        <p:spPr>
          <a:xfrm>
            <a:off x="2505455" y="1196339"/>
            <a:ext cx="2710180" cy="69977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47320" rIns="0" bIns="0" rtlCol="0">
            <a:spAutoFit/>
          </a:bodyPr>
          <a:lstStyle/>
          <a:p>
            <a:pPr marL="452120">
              <a:lnSpc>
                <a:spcPct val="100000"/>
              </a:lnSpc>
              <a:spcBef>
                <a:spcPts val="1160"/>
              </a:spcBef>
            </a:pPr>
            <a:r>
              <a:rPr sz="2400" dirty="0">
                <a:solidFill>
                  <a:srgbClr val="DDFFFF"/>
                </a:solidFill>
                <a:latin typeface="Calibri"/>
                <a:cs typeface="Calibri"/>
              </a:rPr>
              <a:t>Pilihan</a:t>
            </a:r>
            <a:r>
              <a:rPr sz="2400" spc="-25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Staging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739" y="729233"/>
            <a:ext cx="200723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Panduan</a:t>
            </a:r>
            <a:r>
              <a:rPr sz="2000" spc="-6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Pemilihan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0" y="1164336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19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78739" y="1181226"/>
            <a:ext cx="143510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Opsi</a:t>
            </a:r>
            <a:r>
              <a:rPr sz="20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Platform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8739" y="1638426"/>
            <a:ext cx="175641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Hardware</a:t>
            </a:r>
            <a:r>
              <a:rPr sz="2000" spc="-3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Server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310128" y="2497835"/>
            <a:ext cx="7595870" cy="44958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40005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315"/>
              </a:spcBef>
            </a:pPr>
            <a:r>
              <a:rPr sz="2200" spc="-5" dirty="0">
                <a:solidFill>
                  <a:srgbClr val="DDFFFF"/>
                </a:solidFill>
                <a:latin typeface="Calibri"/>
                <a:cs typeface="Calibri"/>
              </a:rPr>
              <a:t>Dalam </a:t>
            </a:r>
            <a:r>
              <a:rPr sz="2200" spc="-15" dirty="0">
                <a:solidFill>
                  <a:srgbClr val="DDFFFF"/>
                </a:solidFill>
                <a:latin typeface="Calibri"/>
                <a:cs typeface="Calibri"/>
              </a:rPr>
              <a:t>platform </a:t>
            </a:r>
            <a:r>
              <a:rPr sz="2200" spc="-20" dirty="0">
                <a:solidFill>
                  <a:srgbClr val="DDFFFF"/>
                </a:solidFill>
                <a:latin typeface="Calibri"/>
                <a:cs typeface="Calibri"/>
              </a:rPr>
              <a:t>data</a:t>
            </a:r>
            <a:r>
              <a:rPr sz="2200" spc="1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200" spc="-20" dirty="0">
                <a:solidFill>
                  <a:srgbClr val="DDFFFF"/>
                </a:solidFill>
                <a:latin typeface="Calibri"/>
                <a:cs typeface="Calibri"/>
              </a:rPr>
              <a:t>storage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310128" y="2979420"/>
            <a:ext cx="7595870" cy="44958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40005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315"/>
              </a:spcBef>
            </a:pPr>
            <a:r>
              <a:rPr sz="2200" spc="-5" dirty="0">
                <a:solidFill>
                  <a:srgbClr val="DDFFFF"/>
                </a:solidFill>
                <a:latin typeface="Calibri"/>
                <a:cs typeface="Calibri"/>
              </a:rPr>
              <a:t>Dalam </a:t>
            </a:r>
            <a:r>
              <a:rPr sz="2200" spc="-15" dirty="0">
                <a:solidFill>
                  <a:srgbClr val="DDFFFF"/>
                </a:solidFill>
                <a:latin typeface="Calibri"/>
                <a:cs typeface="Calibri"/>
              </a:rPr>
              <a:t>sistem </a:t>
            </a:r>
            <a:r>
              <a:rPr sz="2200" spc="-5" dirty="0">
                <a:solidFill>
                  <a:srgbClr val="DDFFFF"/>
                </a:solidFill>
                <a:latin typeface="Calibri"/>
                <a:cs typeface="Calibri"/>
              </a:rPr>
              <a:t>terpisah </a:t>
            </a:r>
            <a:r>
              <a:rPr sz="2200" spc="-10" dirty="0">
                <a:solidFill>
                  <a:srgbClr val="DDFFFF"/>
                </a:solidFill>
                <a:latin typeface="Calibri"/>
                <a:cs typeface="Calibri"/>
              </a:rPr>
              <a:t>dari source </a:t>
            </a:r>
            <a:r>
              <a:rPr sz="2200" spc="-5" dirty="0">
                <a:solidFill>
                  <a:srgbClr val="DDFFFF"/>
                </a:solidFill>
                <a:latin typeface="Calibri"/>
                <a:cs typeface="Calibri"/>
              </a:rPr>
              <a:t>maupun</a:t>
            </a:r>
            <a:r>
              <a:rPr sz="2200" spc="2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200" spc="-20" dirty="0">
                <a:solidFill>
                  <a:srgbClr val="DDFFFF"/>
                </a:solidFill>
                <a:latin typeface="Calibri"/>
                <a:cs typeface="Calibri"/>
              </a:rPr>
              <a:t>storage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310128" y="1987295"/>
            <a:ext cx="7595870" cy="44958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40640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320"/>
              </a:spcBef>
            </a:pPr>
            <a:r>
              <a:rPr sz="2200" spc="-5" dirty="0">
                <a:solidFill>
                  <a:srgbClr val="DDFFFF"/>
                </a:solidFill>
                <a:latin typeface="Calibri"/>
                <a:cs typeface="Calibri"/>
              </a:rPr>
              <a:t>Dalam salah </a:t>
            </a:r>
            <a:r>
              <a:rPr sz="2200" spc="-10" dirty="0">
                <a:solidFill>
                  <a:srgbClr val="DDFFFF"/>
                </a:solidFill>
                <a:latin typeface="Calibri"/>
                <a:cs typeface="Calibri"/>
              </a:rPr>
              <a:t>satu </a:t>
            </a:r>
            <a:r>
              <a:rPr sz="2200" spc="-15" dirty="0">
                <a:solidFill>
                  <a:srgbClr val="DDFFFF"/>
                </a:solidFill>
                <a:latin typeface="Calibri"/>
                <a:cs typeface="Calibri"/>
              </a:rPr>
              <a:t>platform</a:t>
            </a:r>
            <a:r>
              <a:rPr sz="2200" spc="5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DDFFFF"/>
                </a:solidFill>
                <a:latin typeface="Calibri"/>
                <a:cs typeface="Calibri"/>
              </a:rPr>
              <a:t>legacy</a:t>
            </a:r>
            <a:endParaRPr sz="2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707390"/>
          </a:xfrm>
          <a:custGeom>
            <a:avLst/>
            <a:gdLst/>
            <a:ahLst/>
            <a:cxnLst/>
            <a:rect l="l" t="t" r="r" b="b"/>
            <a:pathLst>
              <a:path w="2329180" h="707390">
                <a:moveTo>
                  <a:pt x="0" y="707136"/>
                </a:moveTo>
                <a:lnTo>
                  <a:pt x="2328672" y="707136"/>
                </a:lnTo>
                <a:lnTo>
                  <a:pt x="2328672" y="0"/>
                </a:lnTo>
                <a:lnTo>
                  <a:pt x="0" y="0"/>
                </a:lnTo>
                <a:lnTo>
                  <a:pt x="0" y="70713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65147"/>
            <a:ext cx="2329180" cy="4791710"/>
          </a:xfrm>
          <a:custGeom>
            <a:avLst/>
            <a:gdLst/>
            <a:ahLst/>
            <a:cxnLst/>
            <a:rect l="l" t="t" r="r" b="b"/>
            <a:pathLst>
              <a:path w="2329180" h="4791710">
                <a:moveTo>
                  <a:pt x="0" y="4791456"/>
                </a:moveTo>
                <a:lnTo>
                  <a:pt x="2328672" y="4791456"/>
                </a:lnTo>
                <a:lnTo>
                  <a:pt x="2328672" y="0"/>
                </a:lnTo>
                <a:lnTo>
                  <a:pt x="0" y="0"/>
                </a:lnTo>
                <a:lnTo>
                  <a:pt x="0" y="479145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8455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</a:t>
            </a:r>
            <a:r>
              <a:rPr sz="2800" spc="-15" dirty="0">
                <a:solidFill>
                  <a:srgbClr val="FFFFFF"/>
                </a:solidFill>
              </a:rPr>
              <a:t>Infrastruktur sebagai</a:t>
            </a:r>
            <a:r>
              <a:rPr sz="2800" spc="114" dirty="0">
                <a:solidFill>
                  <a:srgbClr val="FFFFFF"/>
                </a:solidFill>
              </a:rPr>
              <a:t> </a:t>
            </a:r>
            <a:r>
              <a:rPr sz="2800" spc="-20" dirty="0">
                <a:solidFill>
                  <a:srgbClr val="FFFFFF"/>
                </a:solidFill>
              </a:rPr>
              <a:t>Pendukung</a:t>
            </a:r>
            <a:endParaRPr sz="2800"/>
          </a:p>
        </p:txBody>
      </p:sp>
      <p:sp>
        <p:nvSpPr>
          <p:cNvPr id="8" name="object 8"/>
          <p:cNvSpPr txBox="1"/>
          <p:nvPr/>
        </p:nvSpPr>
        <p:spPr>
          <a:xfrm>
            <a:off x="2505455" y="1196339"/>
            <a:ext cx="2710180" cy="69977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47320" rIns="0" bIns="0" rtlCol="0">
            <a:spAutoFit/>
          </a:bodyPr>
          <a:lstStyle/>
          <a:p>
            <a:pPr marL="452120">
              <a:lnSpc>
                <a:spcPct val="100000"/>
              </a:lnSpc>
              <a:spcBef>
                <a:spcPts val="1160"/>
              </a:spcBef>
            </a:pPr>
            <a:r>
              <a:rPr sz="2400" dirty="0">
                <a:solidFill>
                  <a:srgbClr val="DDFFFF"/>
                </a:solidFill>
                <a:latin typeface="Calibri"/>
                <a:cs typeface="Calibri"/>
              </a:rPr>
              <a:t>Pilihan</a:t>
            </a:r>
            <a:r>
              <a:rPr sz="2400" spc="-25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Staging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739" y="729233"/>
            <a:ext cx="200723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Panduan</a:t>
            </a:r>
            <a:r>
              <a:rPr sz="2000" spc="-6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Pemilihan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0" y="1164336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19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78739" y="1181226"/>
            <a:ext cx="143510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Opsi</a:t>
            </a:r>
            <a:r>
              <a:rPr sz="20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Platform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8739" y="1638426"/>
            <a:ext cx="175641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Hardware</a:t>
            </a:r>
            <a:r>
              <a:rPr sz="2000" spc="-3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Server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5393435" y="1546860"/>
            <a:ext cx="6387084" cy="42306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707390"/>
          </a:xfrm>
          <a:custGeom>
            <a:avLst/>
            <a:gdLst/>
            <a:ahLst/>
            <a:cxnLst/>
            <a:rect l="l" t="t" r="r" b="b"/>
            <a:pathLst>
              <a:path w="2329180" h="707390">
                <a:moveTo>
                  <a:pt x="0" y="707136"/>
                </a:moveTo>
                <a:lnTo>
                  <a:pt x="2328672" y="707136"/>
                </a:lnTo>
                <a:lnTo>
                  <a:pt x="2328672" y="0"/>
                </a:lnTo>
                <a:lnTo>
                  <a:pt x="0" y="0"/>
                </a:lnTo>
                <a:lnTo>
                  <a:pt x="0" y="70713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65147"/>
            <a:ext cx="2329180" cy="4791710"/>
          </a:xfrm>
          <a:custGeom>
            <a:avLst/>
            <a:gdLst/>
            <a:ahLst/>
            <a:cxnLst/>
            <a:rect l="l" t="t" r="r" b="b"/>
            <a:pathLst>
              <a:path w="2329180" h="4791710">
                <a:moveTo>
                  <a:pt x="0" y="4791456"/>
                </a:moveTo>
                <a:lnTo>
                  <a:pt x="2328672" y="4791456"/>
                </a:lnTo>
                <a:lnTo>
                  <a:pt x="2328672" y="0"/>
                </a:lnTo>
                <a:lnTo>
                  <a:pt x="0" y="0"/>
                </a:lnTo>
                <a:lnTo>
                  <a:pt x="0" y="479145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8455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</a:t>
            </a:r>
            <a:r>
              <a:rPr sz="2800" spc="-15" dirty="0">
                <a:solidFill>
                  <a:srgbClr val="FFFFFF"/>
                </a:solidFill>
              </a:rPr>
              <a:t>Infrastruktur sebagai</a:t>
            </a:r>
            <a:r>
              <a:rPr sz="2800" spc="114" dirty="0">
                <a:solidFill>
                  <a:srgbClr val="FFFFFF"/>
                </a:solidFill>
              </a:rPr>
              <a:t> </a:t>
            </a:r>
            <a:r>
              <a:rPr sz="2800" spc="-20" dirty="0">
                <a:solidFill>
                  <a:srgbClr val="FFFFFF"/>
                </a:solidFill>
              </a:rPr>
              <a:t>Pendukung</a:t>
            </a:r>
            <a:endParaRPr sz="2800"/>
          </a:p>
        </p:txBody>
      </p:sp>
      <p:sp>
        <p:nvSpPr>
          <p:cNvPr id="8" name="object 8"/>
          <p:cNvSpPr txBox="1"/>
          <p:nvPr/>
        </p:nvSpPr>
        <p:spPr>
          <a:xfrm>
            <a:off x="2505455" y="1196339"/>
            <a:ext cx="2710180" cy="69977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47320" rIns="0" bIns="0" rtlCol="0">
            <a:spAutoFit/>
          </a:bodyPr>
          <a:lstStyle/>
          <a:p>
            <a:pPr marL="257175">
              <a:lnSpc>
                <a:spcPct val="100000"/>
              </a:lnSpc>
              <a:spcBef>
                <a:spcPts val="1160"/>
              </a:spcBef>
            </a:pP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Pemindahan</a:t>
            </a:r>
            <a:r>
              <a:rPr sz="2400" spc="-2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739" y="729233"/>
            <a:ext cx="200723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Panduan</a:t>
            </a:r>
            <a:r>
              <a:rPr sz="2000" spc="-6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Pemilihan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0" y="1164336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19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78739" y="1181226"/>
            <a:ext cx="143510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Opsi</a:t>
            </a:r>
            <a:r>
              <a:rPr sz="20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Platform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8739" y="1638426"/>
            <a:ext cx="175641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Hardware</a:t>
            </a:r>
            <a:r>
              <a:rPr sz="2000" spc="-3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Server</a:t>
            </a:r>
            <a:endParaRPr sz="2000">
              <a:latin typeface="Calibri"/>
              <a:cs typeface="Calibri"/>
            </a:endParaRPr>
          </a:p>
        </p:txBody>
      </p:sp>
      <p:graphicFrame>
        <p:nvGraphicFramePr>
          <p:cNvPr id="13" name="object 13"/>
          <p:cNvGraphicFramePr>
            <a:graphicFrameLocks noGrp="1"/>
          </p:cNvGraphicFramePr>
          <p:nvPr/>
        </p:nvGraphicFramePr>
        <p:xfrm>
          <a:off x="3310128" y="1987295"/>
          <a:ext cx="7595870" cy="19431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595870"/>
              </a:tblGrid>
              <a:tr h="480059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22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Shared </a:t>
                      </a:r>
                      <a:r>
                        <a:rPr sz="22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disk: </a:t>
                      </a:r>
                      <a:r>
                        <a:rPr sz="22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disimpan </a:t>
                      </a:r>
                      <a:r>
                        <a:rPr sz="22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dalam </a:t>
                      </a:r>
                      <a:r>
                        <a:rPr sz="22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satu </a:t>
                      </a:r>
                      <a:r>
                        <a:rPr sz="22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disk, </a:t>
                      </a:r>
                      <a:r>
                        <a:rPr sz="22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diakses </a:t>
                      </a:r>
                      <a:r>
                        <a:rPr sz="2200" spc="-2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banyak</a:t>
                      </a:r>
                      <a:r>
                        <a:rPr sz="2200" spc="3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platform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40640" marB="0">
                    <a:lnB w="76200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504444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555"/>
                        </a:spcBef>
                      </a:pPr>
                      <a:r>
                        <a:rPr sz="22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Mass </a:t>
                      </a:r>
                      <a:r>
                        <a:rPr sz="2200" spc="-2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data </a:t>
                      </a:r>
                      <a:r>
                        <a:rPr sz="22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transmission: penggunaan </a:t>
                      </a:r>
                      <a:r>
                        <a:rPr sz="2200" spc="-2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data</a:t>
                      </a:r>
                      <a:r>
                        <a:rPr sz="22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port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70485" marB="0">
                    <a:lnT w="76200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491489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509"/>
                        </a:spcBef>
                      </a:pPr>
                      <a:r>
                        <a:rPr sz="22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Koneksi </a:t>
                      </a:r>
                      <a:r>
                        <a:rPr sz="2200" i="1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real-time</a:t>
                      </a:r>
                      <a:r>
                        <a:rPr sz="22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: penggunaan </a:t>
                      </a:r>
                      <a:r>
                        <a:rPr sz="22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resource bersama,</a:t>
                      </a:r>
                      <a:r>
                        <a:rPr sz="2200" spc="2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3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TCP/IP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64769" marB="0">
                    <a:lnT w="53975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467105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r>
                        <a:rPr sz="22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Manual: flash disk, </a:t>
                      </a:r>
                      <a:r>
                        <a:rPr sz="2200" spc="-2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CD, </a:t>
                      </a:r>
                      <a:r>
                        <a:rPr sz="2200" spc="-2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disket, </a:t>
                      </a:r>
                      <a:r>
                        <a:rPr sz="22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hard </a:t>
                      </a:r>
                      <a:r>
                        <a:rPr sz="22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drive</a:t>
                      </a:r>
                      <a:r>
                        <a:rPr sz="2200" spc="3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eksternal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58419" marB="0">
                    <a:lnT w="38100">
                      <a:solidFill>
                        <a:srgbClr val="FFFFFF"/>
                      </a:solidFill>
                      <a:prstDash val="solid"/>
                    </a:lnT>
                    <a:solidFill>
                      <a:srgbClr val="3387AA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707390"/>
          </a:xfrm>
          <a:custGeom>
            <a:avLst/>
            <a:gdLst/>
            <a:ahLst/>
            <a:cxnLst/>
            <a:rect l="l" t="t" r="r" b="b"/>
            <a:pathLst>
              <a:path w="2329180" h="707390">
                <a:moveTo>
                  <a:pt x="0" y="707136"/>
                </a:moveTo>
                <a:lnTo>
                  <a:pt x="2328672" y="707136"/>
                </a:lnTo>
                <a:lnTo>
                  <a:pt x="2328672" y="0"/>
                </a:lnTo>
                <a:lnTo>
                  <a:pt x="0" y="0"/>
                </a:lnTo>
                <a:lnTo>
                  <a:pt x="0" y="70713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65147"/>
            <a:ext cx="2329180" cy="4791710"/>
          </a:xfrm>
          <a:custGeom>
            <a:avLst/>
            <a:gdLst/>
            <a:ahLst/>
            <a:cxnLst/>
            <a:rect l="l" t="t" r="r" b="b"/>
            <a:pathLst>
              <a:path w="2329180" h="4791710">
                <a:moveTo>
                  <a:pt x="0" y="4791456"/>
                </a:moveTo>
                <a:lnTo>
                  <a:pt x="2328672" y="4791456"/>
                </a:lnTo>
                <a:lnTo>
                  <a:pt x="2328672" y="0"/>
                </a:lnTo>
                <a:lnTo>
                  <a:pt x="0" y="0"/>
                </a:lnTo>
                <a:lnTo>
                  <a:pt x="0" y="479145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8455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</a:t>
            </a:r>
            <a:r>
              <a:rPr sz="2800" spc="-15" dirty="0">
                <a:solidFill>
                  <a:srgbClr val="FFFFFF"/>
                </a:solidFill>
              </a:rPr>
              <a:t>Infrastruktur sebagai</a:t>
            </a:r>
            <a:r>
              <a:rPr sz="2800" spc="114" dirty="0">
                <a:solidFill>
                  <a:srgbClr val="FFFFFF"/>
                </a:solidFill>
              </a:rPr>
              <a:t> </a:t>
            </a:r>
            <a:r>
              <a:rPr sz="2800" spc="-20" dirty="0">
                <a:solidFill>
                  <a:srgbClr val="FFFFFF"/>
                </a:solidFill>
              </a:rPr>
              <a:t>Pendukung</a:t>
            </a:r>
            <a:endParaRPr sz="2800"/>
          </a:p>
        </p:txBody>
      </p:sp>
      <p:sp>
        <p:nvSpPr>
          <p:cNvPr id="8" name="object 8"/>
          <p:cNvSpPr txBox="1"/>
          <p:nvPr/>
        </p:nvSpPr>
        <p:spPr>
          <a:xfrm>
            <a:off x="2505455" y="1196339"/>
            <a:ext cx="2710180" cy="69977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47320" rIns="0" bIns="0" rtlCol="0">
            <a:spAutoFit/>
          </a:bodyPr>
          <a:lstStyle/>
          <a:p>
            <a:pPr marL="257175">
              <a:lnSpc>
                <a:spcPct val="100000"/>
              </a:lnSpc>
              <a:spcBef>
                <a:spcPts val="1160"/>
              </a:spcBef>
            </a:pP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Pemindahan</a:t>
            </a:r>
            <a:r>
              <a:rPr sz="2400" spc="-2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739" y="729233"/>
            <a:ext cx="200723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Panduan</a:t>
            </a:r>
            <a:r>
              <a:rPr sz="2000" spc="-6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Pemilihan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0" y="1164336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19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78739" y="1181226"/>
            <a:ext cx="143510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Opsi</a:t>
            </a:r>
            <a:r>
              <a:rPr sz="20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Platform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8739" y="1638426"/>
            <a:ext cx="175641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Hardware</a:t>
            </a:r>
            <a:r>
              <a:rPr sz="2000" spc="-3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Server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5215128" y="1112519"/>
            <a:ext cx="6731507" cy="483565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707390"/>
          </a:xfrm>
          <a:custGeom>
            <a:avLst/>
            <a:gdLst/>
            <a:ahLst/>
            <a:cxnLst/>
            <a:rect l="l" t="t" r="r" b="b"/>
            <a:pathLst>
              <a:path w="2329180" h="707390">
                <a:moveTo>
                  <a:pt x="0" y="707136"/>
                </a:moveTo>
                <a:lnTo>
                  <a:pt x="2328672" y="707136"/>
                </a:lnTo>
                <a:lnTo>
                  <a:pt x="2328672" y="0"/>
                </a:lnTo>
                <a:lnTo>
                  <a:pt x="0" y="0"/>
                </a:lnTo>
                <a:lnTo>
                  <a:pt x="0" y="70713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65147"/>
            <a:ext cx="2329180" cy="4791710"/>
          </a:xfrm>
          <a:custGeom>
            <a:avLst/>
            <a:gdLst/>
            <a:ahLst/>
            <a:cxnLst/>
            <a:rect l="l" t="t" r="r" b="b"/>
            <a:pathLst>
              <a:path w="2329180" h="4791710">
                <a:moveTo>
                  <a:pt x="0" y="4791456"/>
                </a:moveTo>
                <a:lnTo>
                  <a:pt x="2328672" y="4791456"/>
                </a:lnTo>
                <a:lnTo>
                  <a:pt x="2328672" y="0"/>
                </a:lnTo>
                <a:lnTo>
                  <a:pt x="0" y="0"/>
                </a:lnTo>
                <a:lnTo>
                  <a:pt x="0" y="479145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8455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</a:t>
            </a:r>
            <a:r>
              <a:rPr sz="2800" spc="-15" dirty="0">
                <a:solidFill>
                  <a:srgbClr val="FFFFFF"/>
                </a:solidFill>
              </a:rPr>
              <a:t>Infrastruktur sebagai</a:t>
            </a:r>
            <a:r>
              <a:rPr sz="2800" spc="114" dirty="0">
                <a:solidFill>
                  <a:srgbClr val="FFFFFF"/>
                </a:solidFill>
              </a:rPr>
              <a:t> </a:t>
            </a:r>
            <a:r>
              <a:rPr sz="2800" spc="-20" dirty="0">
                <a:solidFill>
                  <a:srgbClr val="FFFFFF"/>
                </a:solidFill>
              </a:rPr>
              <a:t>Pendukung</a:t>
            </a:r>
            <a:endParaRPr sz="2800"/>
          </a:p>
        </p:txBody>
      </p:sp>
      <p:sp>
        <p:nvSpPr>
          <p:cNvPr id="8" name="object 8"/>
          <p:cNvSpPr txBox="1"/>
          <p:nvPr/>
        </p:nvSpPr>
        <p:spPr>
          <a:xfrm>
            <a:off x="2505455" y="1196339"/>
            <a:ext cx="6829425" cy="69977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47320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1160"/>
              </a:spcBef>
            </a:pP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Arsitektur Client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Server: Penggunaan Aplikasi</a:t>
            </a:r>
            <a:r>
              <a:rPr sz="2400" spc="-55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Server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739" y="729233"/>
            <a:ext cx="200723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Panduan</a:t>
            </a:r>
            <a:r>
              <a:rPr sz="2000" spc="-6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Pemilihan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0" y="1164336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19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78739" y="1181226"/>
            <a:ext cx="143510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Opsi</a:t>
            </a:r>
            <a:r>
              <a:rPr sz="20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Platform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8739" y="1638426"/>
            <a:ext cx="175641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Hardware</a:t>
            </a:r>
            <a:r>
              <a:rPr sz="2000" spc="-3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Server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3870959" y="1935479"/>
            <a:ext cx="6778752" cy="44211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707390"/>
          </a:xfrm>
          <a:custGeom>
            <a:avLst/>
            <a:gdLst/>
            <a:ahLst/>
            <a:cxnLst/>
            <a:rect l="l" t="t" r="r" b="b"/>
            <a:pathLst>
              <a:path w="2329180" h="707390">
                <a:moveTo>
                  <a:pt x="0" y="707136"/>
                </a:moveTo>
                <a:lnTo>
                  <a:pt x="2328672" y="707136"/>
                </a:lnTo>
                <a:lnTo>
                  <a:pt x="2328672" y="0"/>
                </a:lnTo>
                <a:lnTo>
                  <a:pt x="0" y="0"/>
                </a:lnTo>
                <a:lnTo>
                  <a:pt x="0" y="70713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65147"/>
            <a:ext cx="2329180" cy="4791710"/>
          </a:xfrm>
          <a:custGeom>
            <a:avLst/>
            <a:gdLst/>
            <a:ahLst/>
            <a:cxnLst/>
            <a:rect l="l" t="t" r="r" b="b"/>
            <a:pathLst>
              <a:path w="2329180" h="4791710">
                <a:moveTo>
                  <a:pt x="0" y="4791456"/>
                </a:moveTo>
                <a:lnTo>
                  <a:pt x="2328672" y="4791456"/>
                </a:lnTo>
                <a:lnTo>
                  <a:pt x="2328672" y="0"/>
                </a:lnTo>
                <a:lnTo>
                  <a:pt x="0" y="0"/>
                </a:lnTo>
                <a:lnTo>
                  <a:pt x="0" y="479145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8455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</a:t>
            </a:r>
            <a:r>
              <a:rPr sz="2800" spc="-15" dirty="0">
                <a:solidFill>
                  <a:srgbClr val="FFFFFF"/>
                </a:solidFill>
              </a:rPr>
              <a:t>Infrastruktur sebagai</a:t>
            </a:r>
            <a:r>
              <a:rPr sz="2800" spc="114" dirty="0">
                <a:solidFill>
                  <a:srgbClr val="FFFFFF"/>
                </a:solidFill>
              </a:rPr>
              <a:t> </a:t>
            </a:r>
            <a:r>
              <a:rPr sz="2800" spc="-20" dirty="0">
                <a:solidFill>
                  <a:srgbClr val="FFFFFF"/>
                </a:solidFill>
              </a:rPr>
              <a:t>Pendukung</a:t>
            </a:r>
            <a:endParaRPr sz="2800"/>
          </a:p>
        </p:txBody>
      </p:sp>
      <p:sp>
        <p:nvSpPr>
          <p:cNvPr id="8" name="object 8"/>
          <p:cNvSpPr txBox="1"/>
          <p:nvPr/>
        </p:nvSpPr>
        <p:spPr>
          <a:xfrm>
            <a:off x="2505455" y="1196339"/>
            <a:ext cx="6829425" cy="69977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47320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1160"/>
              </a:spcBef>
            </a:pP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Arsitektur Client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Server: Penggunaan Aplikasi</a:t>
            </a:r>
            <a:r>
              <a:rPr sz="2400" spc="-55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Server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739" y="729233"/>
            <a:ext cx="200723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Panduan</a:t>
            </a:r>
            <a:r>
              <a:rPr sz="2000" spc="-6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Pemilihan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0" y="1164336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19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78739" y="1181226"/>
            <a:ext cx="143510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Opsi</a:t>
            </a:r>
            <a:r>
              <a:rPr sz="20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Platform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8739" y="1638426"/>
            <a:ext cx="175641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Hardware</a:t>
            </a:r>
            <a:r>
              <a:rPr sz="2000" spc="-3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Server</a:t>
            </a:r>
            <a:endParaRPr sz="2000">
              <a:latin typeface="Calibri"/>
              <a:cs typeface="Calibri"/>
            </a:endParaRPr>
          </a:p>
        </p:txBody>
      </p:sp>
      <p:graphicFrame>
        <p:nvGraphicFramePr>
          <p:cNvPr id="13" name="object 13"/>
          <p:cNvGraphicFramePr>
            <a:graphicFrameLocks noGrp="1"/>
          </p:cNvGraphicFramePr>
          <p:nvPr/>
        </p:nvGraphicFramePr>
        <p:xfrm>
          <a:off x="3310128" y="1987295"/>
          <a:ext cx="7595870" cy="39522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595870"/>
              </a:tblGrid>
              <a:tr h="474725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2200" spc="-4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Tempat </a:t>
                      </a:r>
                      <a:r>
                        <a:rPr sz="22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middleware dan</a:t>
                      </a:r>
                      <a:r>
                        <a:rPr sz="2200" spc="5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penghubung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40640" marB="0"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500634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520"/>
                        </a:spcBef>
                      </a:pPr>
                      <a:r>
                        <a:rPr sz="2200" spc="-4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Tempat </a:t>
                      </a:r>
                      <a:r>
                        <a:rPr sz="22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eksekusi </a:t>
                      </a:r>
                      <a:r>
                        <a:rPr sz="22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software </a:t>
                      </a:r>
                      <a:r>
                        <a:rPr sz="22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control </a:t>
                      </a:r>
                      <a:r>
                        <a:rPr sz="22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dan</a:t>
                      </a:r>
                      <a:r>
                        <a:rPr sz="2200" spc="1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management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66040" marB="0">
                    <a:lnT w="539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500634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22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Menangani akses </a:t>
                      </a:r>
                      <a:r>
                        <a:rPr sz="2200" spc="-2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data </a:t>
                      </a:r>
                      <a:r>
                        <a:rPr sz="22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dari</a:t>
                      </a:r>
                      <a:r>
                        <a:rPr sz="22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3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Web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65405" marB="0">
                    <a:lnT w="539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499871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22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Manajemen</a:t>
                      </a:r>
                      <a:r>
                        <a:rPr sz="2200" spc="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metadata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65405" marB="0">
                    <a:lnT w="539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499872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22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Otentikasi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65405" marB="0">
                    <a:lnT w="539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499871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520"/>
                        </a:spcBef>
                      </a:pPr>
                      <a:r>
                        <a:rPr sz="22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Front-end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66040" marB="0">
                    <a:lnT w="539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499871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520"/>
                        </a:spcBef>
                      </a:pPr>
                      <a:r>
                        <a:rPr sz="22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Manajemen </a:t>
                      </a:r>
                      <a:r>
                        <a:rPr sz="22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kueri </a:t>
                      </a:r>
                      <a:r>
                        <a:rPr sz="22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dan </a:t>
                      </a:r>
                      <a:r>
                        <a:rPr sz="22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report</a:t>
                      </a:r>
                      <a:r>
                        <a:rPr sz="2200" spc="-2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standar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66040" marB="0">
                    <a:lnT w="539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476250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22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Aplikasi</a:t>
                      </a:r>
                      <a:r>
                        <a:rPr sz="2200" spc="-3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OLAP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T w="53975">
                      <a:solidFill>
                        <a:srgbClr val="FFFFFF"/>
                      </a:solidFill>
                      <a:prstDash val="solid"/>
                    </a:lnT>
                    <a:solidFill>
                      <a:srgbClr val="3387AA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707390"/>
          </a:xfrm>
          <a:custGeom>
            <a:avLst/>
            <a:gdLst/>
            <a:ahLst/>
            <a:cxnLst/>
            <a:rect l="l" t="t" r="r" b="b"/>
            <a:pathLst>
              <a:path w="2329180" h="707390">
                <a:moveTo>
                  <a:pt x="0" y="707136"/>
                </a:moveTo>
                <a:lnTo>
                  <a:pt x="2328672" y="707136"/>
                </a:lnTo>
                <a:lnTo>
                  <a:pt x="2328672" y="0"/>
                </a:lnTo>
                <a:lnTo>
                  <a:pt x="0" y="0"/>
                </a:lnTo>
                <a:lnTo>
                  <a:pt x="0" y="70713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65147"/>
            <a:ext cx="2329180" cy="4791710"/>
          </a:xfrm>
          <a:custGeom>
            <a:avLst/>
            <a:gdLst/>
            <a:ahLst/>
            <a:cxnLst/>
            <a:rect l="l" t="t" r="r" b="b"/>
            <a:pathLst>
              <a:path w="2329180" h="4791710">
                <a:moveTo>
                  <a:pt x="0" y="4791456"/>
                </a:moveTo>
                <a:lnTo>
                  <a:pt x="2328672" y="4791456"/>
                </a:lnTo>
                <a:lnTo>
                  <a:pt x="2328672" y="0"/>
                </a:lnTo>
                <a:lnTo>
                  <a:pt x="0" y="0"/>
                </a:lnTo>
                <a:lnTo>
                  <a:pt x="0" y="479145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8455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</a:t>
            </a:r>
            <a:r>
              <a:rPr sz="2800" spc="-15" dirty="0">
                <a:solidFill>
                  <a:srgbClr val="FFFFFF"/>
                </a:solidFill>
              </a:rPr>
              <a:t>Infrastruktur sebagai</a:t>
            </a:r>
            <a:r>
              <a:rPr sz="2800" spc="114" dirty="0">
                <a:solidFill>
                  <a:srgbClr val="FFFFFF"/>
                </a:solidFill>
              </a:rPr>
              <a:t> </a:t>
            </a:r>
            <a:r>
              <a:rPr sz="2800" spc="-20" dirty="0">
                <a:solidFill>
                  <a:srgbClr val="FFFFFF"/>
                </a:solidFill>
              </a:rPr>
              <a:t>Pendukung</a:t>
            </a:r>
            <a:endParaRPr sz="2800"/>
          </a:p>
        </p:txBody>
      </p:sp>
      <p:sp>
        <p:nvSpPr>
          <p:cNvPr id="8" name="object 8"/>
          <p:cNvSpPr txBox="1"/>
          <p:nvPr/>
        </p:nvSpPr>
        <p:spPr>
          <a:xfrm>
            <a:off x="2505455" y="1196339"/>
            <a:ext cx="3061970" cy="69977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47320" rIns="0" bIns="0" rtlCol="0">
            <a:spAutoFit/>
          </a:bodyPr>
          <a:lstStyle/>
          <a:p>
            <a:pPr marL="383540">
              <a:lnSpc>
                <a:spcPct val="100000"/>
              </a:lnSpc>
              <a:spcBef>
                <a:spcPts val="1160"/>
              </a:spcBef>
            </a:pP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Client</a:t>
            </a:r>
            <a:r>
              <a:rPr sz="2400" spc="-3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DDFFFF"/>
                </a:solidFill>
                <a:latin typeface="Calibri"/>
                <a:cs typeface="Calibri"/>
              </a:rPr>
              <a:t>Workstation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739" y="729233"/>
            <a:ext cx="200723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Panduan</a:t>
            </a:r>
            <a:r>
              <a:rPr sz="2000" spc="-6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Pemilihan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0" y="1164336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19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78739" y="1181226"/>
            <a:ext cx="143510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Opsi</a:t>
            </a:r>
            <a:r>
              <a:rPr sz="20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Platform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8739" y="1638426"/>
            <a:ext cx="175641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Hardware</a:t>
            </a:r>
            <a:r>
              <a:rPr sz="2000" spc="-3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Server</a:t>
            </a:r>
            <a:endParaRPr sz="2000">
              <a:latin typeface="Calibri"/>
              <a:cs typeface="Calibri"/>
            </a:endParaRPr>
          </a:p>
        </p:txBody>
      </p:sp>
      <p:graphicFrame>
        <p:nvGraphicFramePr>
          <p:cNvPr id="13" name="object 13"/>
          <p:cNvGraphicFramePr>
            <a:graphicFrameLocks noGrp="1"/>
          </p:cNvGraphicFramePr>
          <p:nvPr/>
        </p:nvGraphicFramePr>
        <p:xfrm>
          <a:off x="3310128" y="1984248"/>
          <a:ext cx="7402195" cy="29673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604260"/>
                <a:gridCol w="193675"/>
                <a:gridCol w="3604260"/>
              </a:tblGrid>
              <a:tr h="476250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22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User</a:t>
                      </a:r>
                      <a:r>
                        <a:rPr sz="22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Biasa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41910" marB="0"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53975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200" spc="-2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Power</a:t>
                      </a:r>
                      <a:r>
                        <a:rPr sz="2200" spc="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User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38100" marB="0"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500634">
                <a:tc gridSpan="3"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520"/>
                        </a:spcBef>
                      </a:pPr>
                      <a:r>
                        <a:rPr sz="2200" spc="-2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Workstation</a:t>
                      </a:r>
                      <a:r>
                        <a:rPr sz="22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OS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66040" marB="0">
                    <a:lnT w="539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500634">
                <a:tc gridSpan="3"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22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Processing</a:t>
                      </a:r>
                      <a:r>
                        <a:rPr sz="2200" spc="-3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power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65405" marB="0">
                    <a:lnT w="539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499871">
                <a:tc gridSpan="3"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22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Memori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65405" marB="0">
                    <a:lnT w="539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506730">
                <a:tc gridSpan="3"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22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Network </a:t>
                      </a:r>
                      <a:r>
                        <a:rPr sz="22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and </a:t>
                      </a:r>
                      <a:r>
                        <a:rPr sz="22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Data</a:t>
                      </a:r>
                      <a:r>
                        <a:rPr sz="2200" spc="2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2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Transport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65405" marB="0">
                    <a:lnT w="53975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481583">
                <a:tc gridSpan="3"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575"/>
                        </a:spcBef>
                      </a:pPr>
                      <a:r>
                        <a:rPr sz="2200" spc="-2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Perkakas</a:t>
                      </a:r>
                      <a:r>
                        <a:rPr sz="22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Pendukung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73025" marB="0">
                    <a:lnT w="76200">
                      <a:solidFill>
                        <a:srgbClr val="FFFFFF"/>
                      </a:solidFill>
                      <a:prstDash val="solid"/>
                    </a:lnT>
                    <a:solidFill>
                      <a:srgbClr val="3387A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707390"/>
          </a:xfrm>
          <a:custGeom>
            <a:avLst/>
            <a:gdLst/>
            <a:ahLst/>
            <a:cxnLst/>
            <a:rect l="l" t="t" r="r" b="b"/>
            <a:pathLst>
              <a:path w="2329180" h="707390">
                <a:moveTo>
                  <a:pt x="0" y="707136"/>
                </a:moveTo>
                <a:lnTo>
                  <a:pt x="2328672" y="707136"/>
                </a:lnTo>
                <a:lnTo>
                  <a:pt x="2328672" y="0"/>
                </a:lnTo>
                <a:lnTo>
                  <a:pt x="0" y="0"/>
                </a:lnTo>
                <a:lnTo>
                  <a:pt x="0" y="70713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65147"/>
            <a:ext cx="2329180" cy="4791710"/>
          </a:xfrm>
          <a:custGeom>
            <a:avLst/>
            <a:gdLst/>
            <a:ahLst/>
            <a:cxnLst/>
            <a:rect l="l" t="t" r="r" b="b"/>
            <a:pathLst>
              <a:path w="2329180" h="4791710">
                <a:moveTo>
                  <a:pt x="0" y="4791456"/>
                </a:moveTo>
                <a:lnTo>
                  <a:pt x="2328672" y="4791456"/>
                </a:lnTo>
                <a:lnTo>
                  <a:pt x="2328672" y="0"/>
                </a:lnTo>
                <a:lnTo>
                  <a:pt x="0" y="0"/>
                </a:lnTo>
                <a:lnTo>
                  <a:pt x="0" y="479145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8455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</a:t>
            </a:r>
            <a:r>
              <a:rPr sz="2800" spc="-15" dirty="0">
                <a:solidFill>
                  <a:srgbClr val="FFFFFF"/>
                </a:solidFill>
              </a:rPr>
              <a:t>Infrastruktur sebagai</a:t>
            </a:r>
            <a:r>
              <a:rPr sz="2800" spc="114" dirty="0">
                <a:solidFill>
                  <a:srgbClr val="FFFFFF"/>
                </a:solidFill>
              </a:rPr>
              <a:t> </a:t>
            </a:r>
            <a:r>
              <a:rPr sz="2800" spc="-20" dirty="0">
                <a:solidFill>
                  <a:srgbClr val="FFFFFF"/>
                </a:solidFill>
              </a:rPr>
              <a:t>Pendukung</a:t>
            </a:r>
            <a:endParaRPr sz="2800"/>
          </a:p>
        </p:txBody>
      </p:sp>
      <p:sp>
        <p:nvSpPr>
          <p:cNvPr id="8" name="object 8"/>
          <p:cNvSpPr txBox="1"/>
          <p:nvPr/>
        </p:nvSpPr>
        <p:spPr>
          <a:xfrm>
            <a:off x="78739" y="729233"/>
            <a:ext cx="200723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Panduan</a:t>
            </a:r>
            <a:r>
              <a:rPr sz="2000" spc="-6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Pemilihan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0" y="1164336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19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78739" y="1181226"/>
            <a:ext cx="143510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Opsi</a:t>
            </a:r>
            <a:r>
              <a:rPr sz="20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Platform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8739" y="1638426"/>
            <a:ext cx="175641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Hardware</a:t>
            </a:r>
            <a:r>
              <a:rPr sz="2000" spc="-3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Server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4434840" y="1516380"/>
            <a:ext cx="7051548" cy="481584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2505455" y="1196339"/>
            <a:ext cx="3061970" cy="69977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47320" rIns="0" bIns="0" rtlCol="0">
            <a:spAutoFit/>
          </a:bodyPr>
          <a:lstStyle/>
          <a:p>
            <a:pPr marL="466090">
              <a:lnSpc>
                <a:spcPct val="100000"/>
              </a:lnSpc>
              <a:spcBef>
                <a:spcPts val="1160"/>
              </a:spcBef>
            </a:pP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DW yang</a:t>
            </a:r>
            <a:r>
              <a:rPr sz="2400" spc="-3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Matang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707390"/>
          </a:xfrm>
          <a:custGeom>
            <a:avLst/>
            <a:gdLst/>
            <a:ahLst/>
            <a:cxnLst/>
            <a:rect l="l" t="t" r="r" b="b"/>
            <a:pathLst>
              <a:path w="2329180" h="707390">
                <a:moveTo>
                  <a:pt x="0" y="707136"/>
                </a:moveTo>
                <a:lnTo>
                  <a:pt x="2328672" y="707136"/>
                </a:lnTo>
                <a:lnTo>
                  <a:pt x="2328672" y="0"/>
                </a:lnTo>
                <a:lnTo>
                  <a:pt x="0" y="0"/>
                </a:lnTo>
                <a:lnTo>
                  <a:pt x="0" y="70713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65147"/>
            <a:ext cx="2329180" cy="4791710"/>
          </a:xfrm>
          <a:custGeom>
            <a:avLst/>
            <a:gdLst/>
            <a:ahLst/>
            <a:cxnLst/>
            <a:rect l="l" t="t" r="r" b="b"/>
            <a:pathLst>
              <a:path w="2329180" h="4791710">
                <a:moveTo>
                  <a:pt x="0" y="4791456"/>
                </a:moveTo>
                <a:lnTo>
                  <a:pt x="2328672" y="4791456"/>
                </a:lnTo>
                <a:lnTo>
                  <a:pt x="2328672" y="0"/>
                </a:lnTo>
                <a:lnTo>
                  <a:pt x="0" y="0"/>
                </a:lnTo>
                <a:lnTo>
                  <a:pt x="0" y="479145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8455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</a:t>
            </a:r>
            <a:r>
              <a:rPr sz="2800" spc="-15" dirty="0">
                <a:solidFill>
                  <a:srgbClr val="FFFFFF"/>
                </a:solidFill>
              </a:rPr>
              <a:t>Infrastruktur sebagai</a:t>
            </a:r>
            <a:r>
              <a:rPr sz="2800" spc="114" dirty="0">
                <a:solidFill>
                  <a:srgbClr val="FFFFFF"/>
                </a:solidFill>
              </a:rPr>
              <a:t> </a:t>
            </a:r>
            <a:r>
              <a:rPr sz="2800" spc="-20" dirty="0">
                <a:solidFill>
                  <a:srgbClr val="FFFFFF"/>
                </a:solidFill>
              </a:rPr>
              <a:t>Pendukung</a:t>
            </a:r>
            <a:endParaRPr sz="2800"/>
          </a:p>
        </p:txBody>
      </p:sp>
      <p:sp>
        <p:nvSpPr>
          <p:cNvPr id="8" name="object 8"/>
          <p:cNvSpPr txBox="1"/>
          <p:nvPr/>
        </p:nvSpPr>
        <p:spPr>
          <a:xfrm>
            <a:off x="2505455" y="1196339"/>
            <a:ext cx="3061970" cy="69977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47320" rIns="0" bIns="0" rtlCol="0">
            <a:spAutoFit/>
          </a:bodyPr>
          <a:lstStyle/>
          <a:p>
            <a:pPr marL="690245">
              <a:lnSpc>
                <a:spcPct val="100000"/>
              </a:lnSpc>
              <a:spcBef>
                <a:spcPts val="1160"/>
              </a:spcBef>
            </a:pP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Opsi </a:t>
            </a: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Praktikal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739" y="729233"/>
            <a:ext cx="200723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Panduan</a:t>
            </a:r>
            <a:r>
              <a:rPr sz="2000" spc="-6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Pemilihan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0" y="1164336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19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78739" y="1181226"/>
            <a:ext cx="143510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Opsi</a:t>
            </a:r>
            <a:r>
              <a:rPr sz="2000" spc="-7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Platform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8739" y="1638426"/>
            <a:ext cx="175641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Hardware</a:t>
            </a:r>
            <a:r>
              <a:rPr sz="2000" spc="-3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Server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7392923" y="2022348"/>
            <a:ext cx="4799076" cy="33177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328672" y="2045207"/>
            <a:ext cx="4812791" cy="329641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0" y="0"/>
            <a:ext cx="3167380" cy="457200"/>
          </a:xfrm>
          <a:prstGeom prst="rect">
            <a:avLst/>
          </a:prstGeom>
          <a:solidFill>
            <a:srgbClr val="9987AA"/>
          </a:solidFill>
        </p:spPr>
        <p:txBody>
          <a:bodyPr vert="horz" wrap="square" lIns="0" tIns="0" rIns="0" bIns="0" rtlCol="0">
            <a:spAutoFit/>
          </a:bodyPr>
          <a:lstStyle/>
          <a:p>
            <a:pPr marL="1235710">
              <a:lnSpc>
                <a:spcPts val="3130"/>
              </a:lnSpc>
            </a:pPr>
            <a:r>
              <a:rPr sz="2800" spc="-20" dirty="0">
                <a:solidFill>
                  <a:srgbClr val="FFFFFF"/>
                </a:solidFill>
              </a:rPr>
              <a:t>Pertemuan</a:t>
            </a:r>
            <a:r>
              <a:rPr sz="2800" spc="-15" dirty="0">
                <a:solidFill>
                  <a:srgbClr val="FFFFFF"/>
                </a:solidFill>
              </a:rPr>
              <a:t> </a:t>
            </a:r>
            <a:r>
              <a:rPr sz="2800" spc="-5" dirty="0">
                <a:solidFill>
                  <a:srgbClr val="FFFFFF"/>
                </a:solidFill>
              </a:rPr>
              <a:t>5</a:t>
            </a:r>
            <a:endParaRPr sz="2800"/>
          </a:p>
        </p:txBody>
      </p:sp>
      <p:sp>
        <p:nvSpPr>
          <p:cNvPr id="4" name="object 4"/>
          <p:cNvSpPr/>
          <p:nvPr/>
        </p:nvSpPr>
        <p:spPr>
          <a:xfrm>
            <a:off x="0" y="2022348"/>
            <a:ext cx="2329180" cy="4334510"/>
          </a:xfrm>
          <a:custGeom>
            <a:avLst/>
            <a:gdLst/>
            <a:ahLst/>
            <a:cxnLst/>
            <a:rect l="l" t="t" r="r" b="b"/>
            <a:pathLst>
              <a:path w="2329180" h="4334510">
                <a:moveTo>
                  <a:pt x="0" y="4334256"/>
                </a:moveTo>
                <a:lnTo>
                  <a:pt x="2328672" y="4334256"/>
                </a:lnTo>
                <a:lnTo>
                  <a:pt x="2328672" y="0"/>
                </a:lnTo>
                <a:lnTo>
                  <a:pt x="0" y="0"/>
                </a:lnTo>
                <a:lnTo>
                  <a:pt x="0" y="433425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166872" y="0"/>
            <a:ext cx="9025255" cy="45720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0" rIns="0" bIns="0" rtlCol="0">
            <a:spAutoFit/>
          </a:bodyPr>
          <a:lstStyle/>
          <a:p>
            <a:pPr marL="90805">
              <a:lnSpc>
                <a:spcPts val="2940"/>
              </a:lnSpc>
            </a:pPr>
            <a:r>
              <a:rPr sz="2800" b="0" spc="-15" dirty="0">
                <a:solidFill>
                  <a:srgbClr val="FFFFFF"/>
                </a:solidFill>
                <a:latin typeface="Calibri Light"/>
                <a:cs typeface="Calibri Light"/>
              </a:rPr>
              <a:t>Arsitektur </a:t>
            </a:r>
            <a:r>
              <a:rPr sz="2800" b="0" spc="-10" dirty="0">
                <a:solidFill>
                  <a:srgbClr val="FFFFFF"/>
                </a:solidFill>
                <a:latin typeface="Calibri Light"/>
                <a:cs typeface="Calibri Light"/>
              </a:rPr>
              <a:t>DW: </a:t>
            </a:r>
            <a:r>
              <a:rPr sz="2800" b="0" spc="-15" dirty="0">
                <a:solidFill>
                  <a:srgbClr val="FFFFFF"/>
                </a:solidFill>
                <a:latin typeface="Calibri Light"/>
                <a:cs typeface="Calibri Light"/>
              </a:rPr>
              <a:t>Infrastruktur sebagai</a:t>
            </a:r>
            <a:r>
              <a:rPr sz="2800" b="0" spc="100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800" b="0" spc="-20" dirty="0">
                <a:solidFill>
                  <a:srgbClr val="FFFFFF"/>
                </a:solidFill>
                <a:latin typeface="Calibri Light"/>
                <a:cs typeface="Calibri Light"/>
              </a:rPr>
              <a:t>Pendukung</a:t>
            </a:r>
            <a:endParaRPr sz="2800">
              <a:latin typeface="Calibri Light"/>
              <a:cs typeface="Calibri Ligh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505455" y="1196339"/>
            <a:ext cx="4072254" cy="69977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47320" rIns="0" bIns="0" rtlCol="0">
            <a:spAutoFit/>
          </a:bodyPr>
          <a:lstStyle/>
          <a:p>
            <a:pPr marL="162560">
              <a:lnSpc>
                <a:spcPct val="100000"/>
              </a:lnSpc>
              <a:spcBef>
                <a:spcPts val="1160"/>
              </a:spcBef>
            </a:pP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Kebutuhan DW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di </a:t>
            </a:r>
            <a:r>
              <a:rPr sz="2400" dirty="0">
                <a:solidFill>
                  <a:srgbClr val="DDFFFF"/>
                </a:solidFill>
                <a:latin typeface="Calibri"/>
                <a:cs typeface="Calibri"/>
              </a:rPr>
              <a:t>masa</a:t>
            </a:r>
            <a:r>
              <a:rPr sz="2400" spc="-3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depan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0" y="457200"/>
            <a:ext cx="2329180" cy="1164590"/>
          </a:xfrm>
          <a:prstGeom prst="rect">
            <a:avLst/>
          </a:prstGeom>
          <a:solidFill>
            <a:srgbClr val="DDFFFF">
              <a:alpha val="49803"/>
            </a:srgbClr>
          </a:solidFill>
        </p:spPr>
        <p:txBody>
          <a:bodyPr vert="horz" wrap="square" lIns="0" tIns="137795" rIns="0" bIns="0" rtlCol="0">
            <a:spAutoFit/>
          </a:bodyPr>
          <a:lstStyle/>
          <a:p>
            <a:pPr marL="91440" marR="247650">
              <a:lnSpc>
                <a:spcPct val="148300"/>
              </a:lnSpc>
              <a:spcBef>
                <a:spcPts val="1085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Panduan</a:t>
            </a:r>
            <a:r>
              <a:rPr sz="2000" spc="-7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Pemilihan  Opsi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Platform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0" y="1621536"/>
            <a:ext cx="2329180" cy="40132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29845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235"/>
              </a:spcBef>
            </a:pP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Hardware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 Server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310128" y="2487167"/>
            <a:ext cx="7595870" cy="451484"/>
          </a:xfrm>
          <a:custGeom>
            <a:avLst/>
            <a:gdLst/>
            <a:ahLst/>
            <a:cxnLst/>
            <a:rect l="l" t="t" r="r" b="b"/>
            <a:pathLst>
              <a:path w="7595870" h="451485">
                <a:moveTo>
                  <a:pt x="0" y="451103"/>
                </a:moveTo>
                <a:lnTo>
                  <a:pt x="7595616" y="451103"/>
                </a:lnTo>
                <a:lnTo>
                  <a:pt x="7595616" y="0"/>
                </a:lnTo>
                <a:lnTo>
                  <a:pt x="0" y="0"/>
                </a:lnTo>
                <a:lnTo>
                  <a:pt x="0" y="451103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310128" y="2987039"/>
            <a:ext cx="7595870" cy="451484"/>
          </a:xfrm>
          <a:custGeom>
            <a:avLst/>
            <a:gdLst/>
            <a:ahLst/>
            <a:cxnLst/>
            <a:rect l="l" t="t" r="r" b="b"/>
            <a:pathLst>
              <a:path w="7595870" h="451485">
                <a:moveTo>
                  <a:pt x="0" y="451103"/>
                </a:moveTo>
                <a:lnTo>
                  <a:pt x="7595616" y="451103"/>
                </a:lnTo>
                <a:lnTo>
                  <a:pt x="7595616" y="0"/>
                </a:lnTo>
                <a:lnTo>
                  <a:pt x="0" y="0"/>
                </a:lnTo>
                <a:lnTo>
                  <a:pt x="0" y="451103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310128" y="1987295"/>
            <a:ext cx="7595870" cy="449580"/>
          </a:xfrm>
          <a:custGeom>
            <a:avLst/>
            <a:gdLst/>
            <a:ahLst/>
            <a:cxnLst/>
            <a:rect l="l" t="t" r="r" b="b"/>
            <a:pathLst>
              <a:path w="7595870" h="449580">
                <a:moveTo>
                  <a:pt x="0" y="449579"/>
                </a:moveTo>
                <a:lnTo>
                  <a:pt x="7595616" y="449579"/>
                </a:lnTo>
                <a:lnTo>
                  <a:pt x="7595616" y="0"/>
                </a:lnTo>
                <a:lnTo>
                  <a:pt x="0" y="0"/>
                </a:lnTo>
                <a:lnTo>
                  <a:pt x="0" y="449579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3166872" y="1944623"/>
            <a:ext cx="7919084" cy="2563495"/>
          </a:xfrm>
          <a:prstGeom prst="rect">
            <a:avLst/>
          </a:prstGeom>
          <a:ln w="57911">
            <a:solidFill>
              <a:srgbClr val="41709C"/>
            </a:solidFill>
          </a:ln>
        </p:spPr>
        <p:txBody>
          <a:bodyPr vert="horz" wrap="square" lIns="0" tIns="83185" rIns="0" bIns="0" rtlCol="0">
            <a:spAutoFit/>
          </a:bodyPr>
          <a:lstStyle/>
          <a:p>
            <a:pPr marL="234950">
              <a:lnSpc>
                <a:spcPct val="100000"/>
              </a:lnSpc>
              <a:spcBef>
                <a:spcPts val="655"/>
              </a:spcBef>
            </a:pPr>
            <a:r>
              <a:rPr sz="2200" spc="-15" dirty="0">
                <a:solidFill>
                  <a:srgbClr val="DDFFFF"/>
                </a:solidFill>
                <a:latin typeface="Calibri"/>
                <a:cs typeface="Calibri"/>
              </a:rPr>
              <a:t>Kueri </a:t>
            </a:r>
            <a:r>
              <a:rPr sz="2200" spc="-10" dirty="0">
                <a:solidFill>
                  <a:srgbClr val="DDFFFF"/>
                </a:solidFill>
                <a:latin typeface="Calibri"/>
                <a:cs typeface="Calibri"/>
              </a:rPr>
              <a:t>harus </a:t>
            </a:r>
            <a:r>
              <a:rPr sz="2200" spc="-5" dirty="0">
                <a:solidFill>
                  <a:srgbClr val="DDFFFF"/>
                </a:solidFill>
                <a:latin typeface="Calibri"/>
                <a:cs typeface="Calibri"/>
              </a:rPr>
              <a:t>lebih</a:t>
            </a:r>
            <a:r>
              <a:rPr sz="2200" spc="1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DDFFFF"/>
                </a:solidFill>
                <a:latin typeface="Calibri"/>
                <a:cs typeface="Calibri"/>
              </a:rPr>
              <a:t>cepat</a:t>
            </a:r>
            <a:endParaRPr sz="2200">
              <a:latin typeface="Calibri"/>
              <a:cs typeface="Calibri"/>
            </a:endParaRPr>
          </a:p>
          <a:p>
            <a:pPr marL="234950">
              <a:lnSpc>
                <a:spcPct val="100000"/>
              </a:lnSpc>
              <a:spcBef>
                <a:spcPts val="1295"/>
              </a:spcBef>
            </a:pPr>
            <a:r>
              <a:rPr sz="2200" spc="-5" dirty="0">
                <a:solidFill>
                  <a:srgbClr val="DDFFFF"/>
                </a:solidFill>
                <a:latin typeface="Calibri"/>
                <a:cs typeface="Calibri"/>
              </a:rPr>
              <a:t>Jumlah User </a:t>
            </a:r>
            <a:r>
              <a:rPr sz="2200" spc="-10" dirty="0">
                <a:solidFill>
                  <a:srgbClr val="DDFFFF"/>
                </a:solidFill>
                <a:latin typeface="Calibri"/>
                <a:cs typeface="Calibri"/>
              </a:rPr>
              <a:t>bertambah </a:t>
            </a:r>
            <a:r>
              <a:rPr sz="2200" spc="-5" dirty="0">
                <a:solidFill>
                  <a:srgbClr val="DDFFFF"/>
                </a:solidFill>
                <a:latin typeface="Calibri"/>
                <a:cs typeface="Calibri"/>
              </a:rPr>
              <a:t>(2x </a:t>
            </a:r>
            <a:r>
              <a:rPr sz="2200" spc="-10" dirty="0">
                <a:solidFill>
                  <a:srgbClr val="DDFFFF"/>
                </a:solidFill>
                <a:latin typeface="Calibri"/>
                <a:cs typeface="Calibri"/>
              </a:rPr>
              <a:t>lipat dalam </a:t>
            </a:r>
            <a:r>
              <a:rPr sz="2200" spc="-5" dirty="0">
                <a:solidFill>
                  <a:srgbClr val="DDFFFF"/>
                </a:solidFill>
                <a:latin typeface="Calibri"/>
                <a:cs typeface="Calibri"/>
              </a:rPr>
              <a:t>6</a:t>
            </a:r>
            <a:r>
              <a:rPr sz="2200" spc="4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DDFFFF"/>
                </a:solidFill>
                <a:latin typeface="Calibri"/>
                <a:cs typeface="Calibri"/>
              </a:rPr>
              <a:t>bulan)</a:t>
            </a:r>
            <a:endParaRPr sz="2200">
              <a:latin typeface="Calibri"/>
              <a:cs typeface="Calibri"/>
            </a:endParaRPr>
          </a:p>
          <a:p>
            <a:pPr marL="234950">
              <a:lnSpc>
                <a:spcPct val="100000"/>
              </a:lnSpc>
              <a:spcBef>
                <a:spcPts val="1315"/>
              </a:spcBef>
            </a:pPr>
            <a:r>
              <a:rPr sz="2200" dirty="0">
                <a:solidFill>
                  <a:srgbClr val="DDFFFF"/>
                </a:solidFill>
                <a:latin typeface="Calibri"/>
                <a:cs typeface="Calibri"/>
              </a:rPr>
              <a:t>Beban </a:t>
            </a:r>
            <a:r>
              <a:rPr sz="2200" spc="-10" dirty="0">
                <a:solidFill>
                  <a:srgbClr val="DDFFFF"/>
                </a:solidFill>
                <a:latin typeface="Calibri"/>
                <a:cs typeface="Calibri"/>
              </a:rPr>
              <a:t>penyimpanan meningkat </a:t>
            </a:r>
            <a:r>
              <a:rPr sz="2200" spc="-15" dirty="0">
                <a:solidFill>
                  <a:srgbClr val="DDFFFF"/>
                </a:solidFill>
                <a:latin typeface="Calibri"/>
                <a:cs typeface="Calibri"/>
              </a:rPr>
              <a:t>drastis </a:t>
            </a:r>
            <a:r>
              <a:rPr sz="2200" spc="-5" dirty="0">
                <a:solidFill>
                  <a:srgbClr val="DDFFFF"/>
                </a:solidFill>
                <a:latin typeface="Calibri"/>
                <a:cs typeface="Calibri"/>
              </a:rPr>
              <a:t>(200 </a:t>
            </a:r>
            <a:r>
              <a:rPr sz="2200" spc="-10" dirty="0">
                <a:solidFill>
                  <a:srgbClr val="DDFFFF"/>
                </a:solidFill>
                <a:latin typeface="Calibri"/>
                <a:cs typeface="Calibri"/>
              </a:rPr>
              <a:t>GB </a:t>
            </a:r>
            <a:r>
              <a:rPr sz="2200" spc="-5" dirty="0">
                <a:solidFill>
                  <a:srgbClr val="DDFFFF"/>
                </a:solidFill>
                <a:latin typeface="Wingdings"/>
                <a:cs typeface="Wingdings"/>
              </a:rPr>
              <a:t></a:t>
            </a:r>
            <a:r>
              <a:rPr sz="2200" spc="-15" dirty="0">
                <a:solidFill>
                  <a:srgbClr val="DDFFFF"/>
                </a:solidFill>
                <a:latin typeface="Times New Roman"/>
                <a:cs typeface="Times New Roman"/>
              </a:rPr>
              <a:t> </a:t>
            </a:r>
            <a:r>
              <a:rPr sz="2200" spc="-15" dirty="0">
                <a:solidFill>
                  <a:srgbClr val="DDFFFF"/>
                </a:solidFill>
                <a:latin typeface="Calibri"/>
                <a:cs typeface="Calibri"/>
              </a:rPr>
              <a:t>terabita)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500">
              <a:latin typeface="Times New Roman"/>
              <a:cs typeface="Times New Roman"/>
            </a:endParaRPr>
          </a:p>
          <a:p>
            <a:pPr marL="234950">
              <a:lnSpc>
                <a:spcPct val="100000"/>
              </a:lnSpc>
              <a:spcBef>
                <a:spcPts val="1630"/>
              </a:spcBef>
            </a:pPr>
            <a:r>
              <a:rPr sz="2800" spc="-5" dirty="0">
                <a:solidFill>
                  <a:srgbClr val="112144"/>
                </a:solidFill>
                <a:latin typeface="Calibri"/>
                <a:cs typeface="Calibri"/>
              </a:rPr>
              <a:t>Q: </a:t>
            </a:r>
            <a:r>
              <a:rPr sz="2800" spc="-10" dirty="0">
                <a:solidFill>
                  <a:srgbClr val="112144"/>
                </a:solidFill>
                <a:latin typeface="Calibri"/>
                <a:cs typeface="Calibri"/>
              </a:rPr>
              <a:t>How </a:t>
            </a:r>
            <a:r>
              <a:rPr sz="2800" spc="-15" dirty="0">
                <a:solidFill>
                  <a:srgbClr val="112144"/>
                </a:solidFill>
                <a:latin typeface="Calibri"/>
                <a:cs typeface="Calibri"/>
              </a:rPr>
              <a:t>to solve </a:t>
            </a:r>
            <a:r>
              <a:rPr sz="2800" spc="-5" dirty="0">
                <a:solidFill>
                  <a:srgbClr val="112144"/>
                </a:solidFill>
                <a:latin typeface="Calibri"/>
                <a:cs typeface="Calibri"/>
              </a:rPr>
              <a:t>it? A: </a:t>
            </a:r>
            <a:r>
              <a:rPr sz="2800" spc="-20" dirty="0">
                <a:solidFill>
                  <a:srgbClr val="112144"/>
                </a:solidFill>
                <a:latin typeface="Calibri"/>
                <a:cs typeface="Calibri"/>
              </a:rPr>
              <a:t>Parallel</a:t>
            </a:r>
            <a:r>
              <a:rPr sz="2800" spc="80" dirty="0">
                <a:solidFill>
                  <a:srgbClr val="112144"/>
                </a:solidFill>
                <a:latin typeface="Calibri"/>
                <a:cs typeface="Calibri"/>
              </a:rPr>
              <a:t> </a:t>
            </a:r>
            <a:r>
              <a:rPr sz="2800" spc="-15" dirty="0">
                <a:solidFill>
                  <a:srgbClr val="112144"/>
                </a:solidFill>
                <a:latin typeface="Calibri"/>
                <a:cs typeface="Calibri"/>
              </a:rPr>
              <a:t>Processing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1164590"/>
          </a:xfrm>
          <a:custGeom>
            <a:avLst/>
            <a:gdLst/>
            <a:ahLst/>
            <a:cxnLst/>
            <a:rect l="l" t="t" r="r" b="b"/>
            <a:pathLst>
              <a:path w="2329180" h="1164590">
                <a:moveTo>
                  <a:pt x="0" y="1164336"/>
                </a:moveTo>
                <a:lnTo>
                  <a:pt x="2328672" y="1164336"/>
                </a:lnTo>
                <a:lnTo>
                  <a:pt x="2328672" y="0"/>
                </a:lnTo>
                <a:lnTo>
                  <a:pt x="0" y="0"/>
                </a:lnTo>
                <a:lnTo>
                  <a:pt x="0" y="116433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2022348"/>
            <a:ext cx="2329180" cy="4334510"/>
          </a:xfrm>
          <a:custGeom>
            <a:avLst/>
            <a:gdLst/>
            <a:ahLst/>
            <a:cxnLst/>
            <a:rect l="l" t="t" r="r" b="b"/>
            <a:pathLst>
              <a:path w="2329180" h="4334510">
                <a:moveTo>
                  <a:pt x="0" y="4334256"/>
                </a:moveTo>
                <a:lnTo>
                  <a:pt x="2328672" y="4334256"/>
                </a:lnTo>
                <a:lnTo>
                  <a:pt x="2328672" y="0"/>
                </a:lnTo>
                <a:lnTo>
                  <a:pt x="0" y="0"/>
                </a:lnTo>
                <a:lnTo>
                  <a:pt x="0" y="433425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8455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</a:t>
            </a:r>
            <a:r>
              <a:rPr sz="2800" spc="-15" dirty="0">
                <a:solidFill>
                  <a:srgbClr val="FFFFFF"/>
                </a:solidFill>
              </a:rPr>
              <a:t>Infrastruktur sebagai</a:t>
            </a:r>
            <a:r>
              <a:rPr sz="2800" spc="114" dirty="0">
                <a:solidFill>
                  <a:srgbClr val="FFFFFF"/>
                </a:solidFill>
              </a:rPr>
              <a:t> </a:t>
            </a:r>
            <a:r>
              <a:rPr sz="2800" spc="-20" dirty="0">
                <a:solidFill>
                  <a:srgbClr val="FFFFFF"/>
                </a:solidFill>
              </a:rPr>
              <a:t>Pendukung</a:t>
            </a:r>
            <a:endParaRPr sz="2800"/>
          </a:p>
        </p:txBody>
      </p:sp>
      <p:sp>
        <p:nvSpPr>
          <p:cNvPr id="8" name="object 8"/>
          <p:cNvSpPr/>
          <p:nvPr/>
        </p:nvSpPr>
        <p:spPr>
          <a:xfrm>
            <a:off x="0" y="1621536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19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9" name="object 9"/>
          <p:cNvGraphicFramePr>
            <a:graphicFrameLocks noGrp="1"/>
          </p:cNvGraphicFramePr>
          <p:nvPr/>
        </p:nvGraphicFramePr>
        <p:xfrm>
          <a:off x="2505455" y="1196339"/>
          <a:ext cx="5724525" cy="39306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61670"/>
                <a:gridCol w="1614170"/>
                <a:gridCol w="3449320"/>
              </a:tblGrid>
              <a:tr h="718565">
                <a:tc gridSpan="2">
                  <a:txBody>
                    <a:bodyPr/>
                    <a:lstStyle/>
                    <a:p>
                      <a:pPr marL="647700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Jenis</a:t>
                      </a:r>
                      <a:r>
                        <a:rPr sz="2400" spc="-2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PP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47320" marB="0"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33447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53975">
                      <a:solidFill>
                        <a:srgbClr val="FFFFFF"/>
                      </a:solidFill>
                      <a:prstDash val="solid"/>
                    </a:lnB>
                  </a:tcPr>
                </a:tc>
              </a:tr>
              <a:tr h="731519">
                <a:tc row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53975">
                      <a:solidFill>
                        <a:srgbClr val="FFFFFF"/>
                      </a:solidFill>
                      <a:prstDash val="solid"/>
                    </a:lnT>
                  </a:tcPr>
                </a:tc>
                <a:tc gridSpan="2">
                  <a:txBody>
                    <a:bodyPr/>
                    <a:lstStyle/>
                    <a:p>
                      <a:pPr marL="443230">
                        <a:lnSpc>
                          <a:spcPct val="100000"/>
                        </a:lnSpc>
                        <a:spcBef>
                          <a:spcPts val="1305"/>
                        </a:spcBef>
                      </a:pP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Symmetric Multiprocessing</a:t>
                      </a:r>
                      <a:r>
                        <a:rPr sz="2400" spc="-8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(SMP)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65735" marB="0">
                    <a:lnT w="539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33447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883919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T w="53975">
                      <a:solidFill>
                        <a:srgbClr val="FFFFFF"/>
                      </a:solidFill>
                      <a:prstDash val="solid"/>
                    </a:lnT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890"/>
                        </a:spcBef>
                      </a:pPr>
                      <a:r>
                        <a:rPr sz="24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Cluster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240030" marB="0"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33447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725424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T w="53975">
                      <a:solidFill>
                        <a:srgbClr val="FFFFFF"/>
                      </a:solidFill>
                      <a:prstDash val="solid"/>
                    </a:lnT>
                  </a:tcPr>
                </a:tc>
                <a:tc gridSpan="2">
                  <a:txBody>
                    <a:bodyPr/>
                    <a:lstStyle/>
                    <a:p>
                      <a:pPr marL="335280">
                        <a:lnSpc>
                          <a:spcPct val="100000"/>
                        </a:lnSpc>
                        <a:spcBef>
                          <a:spcPts val="1265"/>
                        </a:spcBef>
                      </a:pP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Massively </a:t>
                      </a:r>
                      <a:r>
                        <a:rPr sz="24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Parallel </a:t>
                      </a:r>
                      <a:r>
                        <a:rPr sz="24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Processing</a:t>
                      </a:r>
                      <a:r>
                        <a:rPr sz="2400" spc="-3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(MPP)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60655" marB="0"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33447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87096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T w="53975">
                      <a:solidFill>
                        <a:srgbClr val="FFFFFF"/>
                      </a:solidFill>
                      <a:prstDash val="solid"/>
                    </a:lnT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60"/>
                        </a:spcBef>
                      </a:pP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Cache </a:t>
                      </a:r>
                      <a:r>
                        <a:rPr sz="20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Coherent 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Nonuniform</a:t>
                      </a:r>
                      <a:r>
                        <a:rPr sz="2000" spc="-5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Memory</a:t>
                      </a:r>
                      <a:endParaRPr sz="2000">
                        <a:latin typeface="Calibri"/>
                        <a:cs typeface="Calibri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Architecture </a:t>
                      </a:r>
                      <a:r>
                        <a:rPr sz="20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(ccNUMA/NUMA)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121920" marB="0">
                    <a:lnT w="28575">
                      <a:solidFill>
                        <a:srgbClr val="FFFFFF"/>
                      </a:solidFill>
                      <a:prstDash val="solid"/>
                    </a:lnT>
                    <a:solidFill>
                      <a:srgbClr val="33447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10" name="object 10"/>
          <p:cNvSpPr txBox="1"/>
          <p:nvPr/>
        </p:nvSpPr>
        <p:spPr>
          <a:xfrm>
            <a:off x="78739" y="582650"/>
            <a:ext cx="2007235" cy="1386840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700" marR="5080">
              <a:lnSpc>
                <a:spcPct val="149100"/>
              </a:lnSpc>
              <a:spcBef>
                <a:spcPts val="80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Panduan</a:t>
            </a:r>
            <a:r>
              <a:rPr sz="2000" spc="-7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Pemilihan  Opsi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Platform 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Hardware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Server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1164590"/>
          </a:xfrm>
          <a:custGeom>
            <a:avLst/>
            <a:gdLst/>
            <a:ahLst/>
            <a:cxnLst/>
            <a:rect l="l" t="t" r="r" b="b"/>
            <a:pathLst>
              <a:path w="2329180" h="1164590">
                <a:moveTo>
                  <a:pt x="0" y="1164336"/>
                </a:moveTo>
                <a:lnTo>
                  <a:pt x="2328672" y="1164336"/>
                </a:lnTo>
                <a:lnTo>
                  <a:pt x="2328672" y="0"/>
                </a:lnTo>
                <a:lnTo>
                  <a:pt x="0" y="0"/>
                </a:lnTo>
                <a:lnTo>
                  <a:pt x="0" y="116433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2022348"/>
            <a:ext cx="2329180" cy="4334510"/>
          </a:xfrm>
          <a:custGeom>
            <a:avLst/>
            <a:gdLst/>
            <a:ahLst/>
            <a:cxnLst/>
            <a:rect l="l" t="t" r="r" b="b"/>
            <a:pathLst>
              <a:path w="2329180" h="4334510">
                <a:moveTo>
                  <a:pt x="0" y="4334256"/>
                </a:moveTo>
                <a:lnTo>
                  <a:pt x="2328672" y="4334256"/>
                </a:lnTo>
                <a:lnTo>
                  <a:pt x="2328672" y="0"/>
                </a:lnTo>
                <a:lnTo>
                  <a:pt x="0" y="0"/>
                </a:lnTo>
                <a:lnTo>
                  <a:pt x="0" y="433425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8455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</a:t>
            </a:r>
            <a:r>
              <a:rPr sz="2800" spc="-15" dirty="0">
                <a:solidFill>
                  <a:srgbClr val="FFFFFF"/>
                </a:solidFill>
              </a:rPr>
              <a:t>Infrastruktur sebagai</a:t>
            </a:r>
            <a:r>
              <a:rPr sz="2800" spc="114" dirty="0">
                <a:solidFill>
                  <a:srgbClr val="FFFFFF"/>
                </a:solidFill>
              </a:rPr>
              <a:t> </a:t>
            </a:r>
            <a:r>
              <a:rPr sz="2800" spc="-20" dirty="0">
                <a:solidFill>
                  <a:srgbClr val="FFFFFF"/>
                </a:solidFill>
              </a:rPr>
              <a:t>Pendukung</a:t>
            </a:r>
            <a:endParaRPr sz="2800"/>
          </a:p>
        </p:txBody>
      </p:sp>
      <p:sp>
        <p:nvSpPr>
          <p:cNvPr id="8" name="object 8"/>
          <p:cNvSpPr txBox="1"/>
          <p:nvPr/>
        </p:nvSpPr>
        <p:spPr>
          <a:xfrm>
            <a:off x="2505455" y="1196339"/>
            <a:ext cx="2275840" cy="69977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4732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1160"/>
              </a:spcBef>
            </a:pP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SMP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739" y="582650"/>
            <a:ext cx="2007235" cy="9296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48300"/>
              </a:lnSpc>
              <a:spcBef>
                <a:spcPts val="95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Panduan</a:t>
            </a:r>
            <a:r>
              <a:rPr sz="2000" spc="-7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Pemilihan  Opsi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Platform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0" y="1621536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19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78739" y="1638426"/>
            <a:ext cx="175641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Hardware</a:t>
            </a:r>
            <a:r>
              <a:rPr sz="20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Server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4780788" y="1565147"/>
            <a:ext cx="6173723" cy="435406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1164590"/>
          </a:xfrm>
          <a:custGeom>
            <a:avLst/>
            <a:gdLst/>
            <a:ahLst/>
            <a:cxnLst/>
            <a:rect l="l" t="t" r="r" b="b"/>
            <a:pathLst>
              <a:path w="2329180" h="1164590">
                <a:moveTo>
                  <a:pt x="0" y="1164336"/>
                </a:moveTo>
                <a:lnTo>
                  <a:pt x="2328672" y="1164336"/>
                </a:lnTo>
                <a:lnTo>
                  <a:pt x="2328672" y="0"/>
                </a:lnTo>
                <a:lnTo>
                  <a:pt x="0" y="0"/>
                </a:lnTo>
                <a:lnTo>
                  <a:pt x="0" y="116433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2022348"/>
            <a:ext cx="2329180" cy="4334510"/>
          </a:xfrm>
          <a:custGeom>
            <a:avLst/>
            <a:gdLst/>
            <a:ahLst/>
            <a:cxnLst/>
            <a:rect l="l" t="t" r="r" b="b"/>
            <a:pathLst>
              <a:path w="2329180" h="4334510">
                <a:moveTo>
                  <a:pt x="0" y="4334256"/>
                </a:moveTo>
                <a:lnTo>
                  <a:pt x="2328672" y="4334256"/>
                </a:lnTo>
                <a:lnTo>
                  <a:pt x="2328672" y="0"/>
                </a:lnTo>
                <a:lnTo>
                  <a:pt x="0" y="0"/>
                </a:lnTo>
                <a:lnTo>
                  <a:pt x="0" y="433425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8455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</a:t>
            </a:r>
            <a:r>
              <a:rPr sz="2800" spc="-15" dirty="0">
                <a:solidFill>
                  <a:srgbClr val="FFFFFF"/>
                </a:solidFill>
              </a:rPr>
              <a:t>Infrastruktur sebagai</a:t>
            </a:r>
            <a:r>
              <a:rPr sz="2800" spc="114" dirty="0">
                <a:solidFill>
                  <a:srgbClr val="FFFFFF"/>
                </a:solidFill>
              </a:rPr>
              <a:t> </a:t>
            </a:r>
            <a:r>
              <a:rPr sz="2800" spc="-20" dirty="0">
                <a:solidFill>
                  <a:srgbClr val="FFFFFF"/>
                </a:solidFill>
              </a:rPr>
              <a:t>Pendukung</a:t>
            </a:r>
            <a:endParaRPr sz="2800"/>
          </a:p>
        </p:txBody>
      </p:sp>
      <p:sp>
        <p:nvSpPr>
          <p:cNvPr id="8" name="object 8"/>
          <p:cNvSpPr txBox="1"/>
          <p:nvPr/>
        </p:nvSpPr>
        <p:spPr>
          <a:xfrm>
            <a:off x="2505455" y="1196339"/>
            <a:ext cx="2275840" cy="69977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4732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1160"/>
              </a:spcBef>
            </a:pP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SMP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739" y="582650"/>
            <a:ext cx="2007235" cy="9296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48300"/>
              </a:lnSpc>
              <a:spcBef>
                <a:spcPts val="95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Panduan</a:t>
            </a:r>
            <a:r>
              <a:rPr sz="2000" spc="-7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Pemilihan  Opsi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Platform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0" y="1621536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19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78739" y="1638426"/>
            <a:ext cx="175641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Hardware</a:t>
            </a:r>
            <a:r>
              <a:rPr sz="20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Server</a:t>
            </a:r>
            <a:endParaRPr sz="2000">
              <a:latin typeface="Calibri"/>
              <a:cs typeface="Calibri"/>
            </a:endParaRPr>
          </a:p>
        </p:txBody>
      </p:sp>
      <p:graphicFrame>
        <p:nvGraphicFramePr>
          <p:cNvPr id="12" name="object 12"/>
          <p:cNvGraphicFramePr>
            <a:graphicFrameLocks noGrp="1"/>
          </p:cNvGraphicFramePr>
          <p:nvPr/>
        </p:nvGraphicFramePr>
        <p:xfrm>
          <a:off x="2726435" y="2022348"/>
          <a:ext cx="4798060" cy="274510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40690"/>
                <a:gridCol w="4357370"/>
              </a:tblGrid>
              <a:tr h="474725">
                <a:tc gridSpan="2"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2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Ciri-ciri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40005" marB="0"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499872">
                <a:tc row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53975">
                      <a:solidFill>
                        <a:srgbClr val="FFFFFF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PP paling sederhana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81915" marB="0">
                    <a:lnT w="539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499872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T w="53975">
                      <a:solidFill>
                        <a:srgbClr val="FFFFFF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sz="20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Model:</a:t>
                      </a:r>
                      <a:r>
                        <a:rPr sz="20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Shared-everything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81915" marB="0">
                    <a:lnT w="539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500633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T w="53975">
                      <a:solidFill>
                        <a:srgbClr val="FFFFFF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20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Prosesor </a:t>
                      </a:r>
                      <a:r>
                        <a:rPr sz="20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punya </a:t>
                      </a:r>
                      <a:r>
                        <a:rPr sz="20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akses shared</a:t>
                      </a:r>
                      <a:r>
                        <a:rPr sz="2000" spc="4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memory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82550" marB="0">
                    <a:lnT w="539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76962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T w="53975">
                      <a:solidFill>
                        <a:srgbClr val="FFFFFF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90805" marR="130175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sz="20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Komunikasi antar prosesor </a:t>
                      </a:r>
                      <a:r>
                        <a:rPr sz="20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lewat </a:t>
                      </a:r>
                      <a:r>
                        <a:rPr sz="20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shared  </a:t>
                      </a:r>
                      <a:r>
                        <a:rPr sz="20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memory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77470" marB="0">
                    <a:lnT w="53975">
                      <a:solidFill>
                        <a:srgbClr val="FFFFFF"/>
                      </a:solidFill>
                      <a:prstDash val="solid"/>
                    </a:lnT>
                    <a:solidFill>
                      <a:srgbClr val="3387AA"/>
                    </a:solidFill>
                  </a:tcPr>
                </a:tc>
              </a:tr>
            </a:tbl>
          </a:graphicData>
        </a:graphic>
      </p:graphicFrame>
      <p:sp>
        <p:nvSpPr>
          <p:cNvPr id="13" name="object 13"/>
          <p:cNvSpPr txBox="1"/>
          <p:nvPr/>
        </p:nvSpPr>
        <p:spPr>
          <a:xfrm>
            <a:off x="3166872" y="4855464"/>
            <a:ext cx="4357370" cy="74549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52705" rIns="0" bIns="0" rtlCol="0">
            <a:spAutoFit/>
          </a:bodyPr>
          <a:lstStyle/>
          <a:p>
            <a:pPr marL="90805" marR="833755">
              <a:lnSpc>
                <a:spcPct val="100000"/>
              </a:lnSpc>
              <a:spcBef>
                <a:spcPts val="415"/>
              </a:spcBef>
            </a:pPr>
            <a:r>
              <a:rPr sz="2000" spc="-15" dirty="0">
                <a:solidFill>
                  <a:srgbClr val="DDFFFF"/>
                </a:solidFill>
                <a:latin typeface="Calibri"/>
                <a:cs typeface="Calibri"/>
              </a:rPr>
              <a:t>Kontrol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disk dapat </a:t>
            </a: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diakses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semua  </a:t>
            </a: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prosesor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1164590"/>
          </a:xfrm>
          <a:custGeom>
            <a:avLst/>
            <a:gdLst/>
            <a:ahLst/>
            <a:cxnLst/>
            <a:rect l="l" t="t" r="r" b="b"/>
            <a:pathLst>
              <a:path w="2329180" h="1164590">
                <a:moveTo>
                  <a:pt x="0" y="1164336"/>
                </a:moveTo>
                <a:lnTo>
                  <a:pt x="2328672" y="1164336"/>
                </a:lnTo>
                <a:lnTo>
                  <a:pt x="2328672" y="0"/>
                </a:lnTo>
                <a:lnTo>
                  <a:pt x="0" y="0"/>
                </a:lnTo>
                <a:lnTo>
                  <a:pt x="0" y="116433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2022348"/>
            <a:ext cx="2329180" cy="4334510"/>
          </a:xfrm>
          <a:custGeom>
            <a:avLst/>
            <a:gdLst/>
            <a:ahLst/>
            <a:cxnLst/>
            <a:rect l="l" t="t" r="r" b="b"/>
            <a:pathLst>
              <a:path w="2329180" h="4334510">
                <a:moveTo>
                  <a:pt x="0" y="4334256"/>
                </a:moveTo>
                <a:lnTo>
                  <a:pt x="2328672" y="4334256"/>
                </a:lnTo>
                <a:lnTo>
                  <a:pt x="2328672" y="0"/>
                </a:lnTo>
                <a:lnTo>
                  <a:pt x="0" y="0"/>
                </a:lnTo>
                <a:lnTo>
                  <a:pt x="0" y="433425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8455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</a:t>
            </a:r>
            <a:r>
              <a:rPr sz="2800" spc="-15" dirty="0">
                <a:solidFill>
                  <a:srgbClr val="FFFFFF"/>
                </a:solidFill>
              </a:rPr>
              <a:t>Infrastruktur sebagai</a:t>
            </a:r>
            <a:r>
              <a:rPr sz="2800" spc="114" dirty="0">
                <a:solidFill>
                  <a:srgbClr val="FFFFFF"/>
                </a:solidFill>
              </a:rPr>
              <a:t> </a:t>
            </a:r>
            <a:r>
              <a:rPr sz="2800" spc="-20" dirty="0">
                <a:solidFill>
                  <a:srgbClr val="FFFFFF"/>
                </a:solidFill>
              </a:rPr>
              <a:t>Pendukung</a:t>
            </a:r>
            <a:endParaRPr sz="2800"/>
          </a:p>
        </p:txBody>
      </p:sp>
      <p:sp>
        <p:nvSpPr>
          <p:cNvPr id="8" name="object 8"/>
          <p:cNvSpPr txBox="1"/>
          <p:nvPr/>
        </p:nvSpPr>
        <p:spPr>
          <a:xfrm>
            <a:off x="2505455" y="1196339"/>
            <a:ext cx="2275840" cy="69977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47320" rIns="0" bIns="0" rtlCol="0">
            <a:spAutoFit/>
          </a:bodyPr>
          <a:lstStyle/>
          <a:p>
            <a:pPr marL="703580">
              <a:lnSpc>
                <a:spcPct val="100000"/>
              </a:lnSpc>
              <a:spcBef>
                <a:spcPts val="1160"/>
              </a:spcBef>
            </a:pP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Cluster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739" y="582650"/>
            <a:ext cx="2007235" cy="9296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48300"/>
              </a:lnSpc>
              <a:spcBef>
                <a:spcPts val="95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Panduan</a:t>
            </a:r>
            <a:r>
              <a:rPr sz="2000" spc="-7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Pemilihan  Opsi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Platform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0" y="1621536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19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78739" y="1638426"/>
            <a:ext cx="175641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Hardware</a:t>
            </a:r>
            <a:r>
              <a:rPr sz="20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Server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4959096" y="1546860"/>
            <a:ext cx="6734556" cy="43068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1164590"/>
          </a:xfrm>
          <a:custGeom>
            <a:avLst/>
            <a:gdLst/>
            <a:ahLst/>
            <a:cxnLst/>
            <a:rect l="l" t="t" r="r" b="b"/>
            <a:pathLst>
              <a:path w="2329180" h="1164590">
                <a:moveTo>
                  <a:pt x="0" y="1164336"/>
                </a:moveTo>
                <a:lnTo>
                  <a:pt x="2328672" y="1164336"/>
                </a:lnTo>
                <a:lnTo>
                  <a:pt x="2328672" y="0"/>
                </a:lnTo>
                <a:lnTo>
                  <a:pt x="0" y="0"/>
                </a:lnTo>
                <a:lnTo>
                  <a:pt x="0" y="116433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2022348"/>
            <a:ext cx="2329180" cy="4334510"/>
          </a:xfrm>
          <a:custGeom>
            <a:avLst/>
            <a:gdLst/>
            <a:ahLst/>
            <a:cxnLst/>
            <a:rect l="l" t="t" r="r" b="b"/>
            <a:pathLst>
              <a:path w="2329180" h="4334510">
                <a:moveTo>
                  <a:pt x="0" y="4334256"/>
                </a:moveTo>
                <a:lnTo>
                  <a:pt x="2328672" y="4334256"/>
                </a:lnTo>
                <a:lnTo>
                  <a:pt x="2328672" y="0"/>
                </a:lnTo>
                <a:lnTo>
                  <a:pt x="0" y="0"/>
                </a:lnTo>
                <a:lnTo>
                  <a:pt x="0" y="433425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8455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</a:t>
            </a:r>
            <a:r>
              <a:rPr sz="2800" spc="-15" dirty="0">
                <a:solidFill>
                  <a:srgbClr val="FFFFFF"/>
                </a:solidFill>
              </a:rPr>
              <a:t>Infrastruktur sebagai</a:t>
            </a:r>
            <a:r>
              <a:rPr sz="2800" spc="114" dirty="0">
                <a:solidFill>
                  <a:srgbClr val="FFFFFF"/>
                </a:solidFill>
              </a:rPr>
              <a:t> </a:t>
            </a:r>
            <a:r>
              <a:rPr sz="2800" spc="-20" dirty="0">
                <a:solidFill>
                  <a:srgbClr val="FFFFFF"/>
                </a:solidFill>
              </a:rPr>
              <a:t>Pendukung</a:t>
            </a:r>
            <a:endParaRPr sz="2800"/>
          </a:p>
        </p:txBody>
      </p:sp>
      <p:sp>
        <p:nvSpPr>
          <p:cNvPr id="8" name="object 8"/>
          <p:cNvSpPr txBox="1"/>
          <p:nvPr/>
        </p:nvSpPr>
        <p:spPr>
          <a:xfrm>
            <a:off x="2505455" y="1196339"/>
            <a:ext cx="2275840" cy="69977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47320" rIns="0" bIns="0" rtlCol="0">
            <a:spAutoFit/>
          </a:bodyPr>
          <a:lstStyle/>
          <a:p>
            <a:pPr marL="703580">
              <a:lnSpc>
                <a:spcPct val="100000"/>
              </a:lnSpc>
              <a:spcBef>
                <a:spcPts val="1160"/>
              </a:spcBef>
            </a:pP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Cluster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739" y="582650"/>
            <a:ext cx="2007235" cy="9296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48300"/>
              </a:lnSpc>
              <a:spcBef>
                <a:spcPts val="95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Panduan</a:t>
            </a:r>
            <a:r>
              <a:rPr sz="2000" spc="-7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Pemilihan  Opsi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Platform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0" y="1621536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19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78739" y="1638426"/>
            <a:ext cx="175641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Hardware</a:t>
            </a:r>
            <a:r>
              <a:rPr sz="20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Server</a:t>
            </a:r>
            <a:endParaRPr sz="2000">
              <a:latin typeface="Calibri"/>
              <a:cs typeface="Calibri"/>
            </a:endParaRPr>
          </a:p>
        </p:txBody>
      </p:sp>
      <p:graphicFrame>
        <p:nvGraphicFramePr>
          <p:cNvPr id="12" name="object 12"/>
          <p:cNvGraphicFramePr>
            <a:graphicFrameLocks noGrp="1"/>
          </p:cNvGraphicFramePr>
          <p:nvPr/>
        </p:nvGraphicFramePr>
        <p:xfrm>
          <a:off x="2726435" y="2022348"/>
          <a:ext cx="5053965" cy="30010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40690"/>
                <a:gridCol w="4613275"/>
              </a:tblGrid>
              <a:tr h="474725">
                <a:tc gridSpan="2"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2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Ciri-ciri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40005" marB="0"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499872">
                <a:tc row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53975">
                      <a:solidFill>
                        <a:srgbClr val="FFFFFF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Setiap </a:t>
                      </a:r>
                      <a:r>
                        <a:rPr sz="20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node </a:t>
                      </a:r>
                      <a:r>
                        <a:rPr sz="20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terdiri 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&gt;=1</a:t>
                      </a:r>
                      <a:r>
                        <a:rPr sz="2000" spc="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prosesor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81915" marB="0">
                    <a:lnT w="539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499872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T w="53975">
                      <a:solidFill>
                        <a:srgbClr val="FFFFFF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sz="20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Memori </a:t>
                      </a:r>
                      <a:r>
                        <a:rPr sz="20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hanya </a:t>
                      </a:r>
                      <a:r>
                        <a:rPr sz="20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dishare 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untuk </a:t>
                      </a:r>
                      <a:r>
                        <a:rPr sz="20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tiap</a:t>
                      </a:r>
                      <a:r>
                        <a:rPr sz="2000" spc="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node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81915" marB="0">
                    <a:lnT w="539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500633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T w="53975">
                      <a:solidFill>
                        <a:srgbClr val="FFFFFF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20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Komunikasi 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terjadi dalam high-speed</a:t>
                      </a:r>
                      <a:r>
                        <a:rPr sz="20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bus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82550" marB="0">
                    <a:lnT w="539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507492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T w="53975">
                      <a:solidFill>
                        <a:srgbClr val="FFFFFF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Setiap </a:t>
                      </a:r>
                      <a:r>
                        <a:rPr sz="20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node 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memiliki </a:t>
                      </a:r>
                      <a:r>
                        <a:rPr sz="20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akses 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disk </a:t>
                      </a:r>
                      <a:r>
                        <a:rPr sz="20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yang</a:t>
                      </a:r>
                      <a:r>
                        <a:rPr sz="2000" spc="5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sama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83820" marB="0">
                    <a:lnT w="53975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518159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T w="53975">
                      <a:solidFill>
                        <a:srgbClr val="FFFFFF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830"/>
                        </a:spcBef>
                      </a:pPr>
                      <a:r>
                        <a:rPr sz="20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Arsitektur terdiri 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dari </a:t>
                      </a:r>
                      <a:r>
                        <a:rPr sz="20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cluster 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dari</a:t>
                      </a:r>
                      <a:r>
                        <a:rPr sz="2000" spc="9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node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105410" marB="0">
                    <a:lnT w="76200">
                      <a:solidFill>
                        <a:srgbClr val="FFFFFF"/>
                      </a:solidFill>
                      <a:prstDash val="solid"/>
                    </a:lnT>
                    <a:solidFill>
                      <a:srgbClr val="3387AA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1164590"/>
          </a:xfrm>
          <a:custGeom>
            <a:avLst/>
            <a:gdLst/>
            <a:ahLst/>
            <a:cxnLst/>
            <a:rect l="l" t="t" r="r" b="b"/>
            <a:pathLst>
              <a:path w="2329180" h="1164590">
                <a:moveTo>
                  <a:pt x="0" y="1164336"/>
                </a:moveTo>
                <a:lnTo>
                  <a:pt x="2328672" y="1164336"/>
                </a:lnTo>
                <a:lnTo>
                  <a:pt x="2328672" y="0"/>
                </a:lnTo>
                <a:lnTo>
                  <a:pt x="0" y="0"/>
                </a:lnTo>
                <a:lnTo>
                  <a:pt x="0" y="116433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2022348"/>
            <a:ext cx="2329180" cy="4334510"/>
          </a:xfrm>
          <a:custGeom>
            <a:avLst/>
            <a:gdLst/>
            <a:ahLst/>
            <a:cxnLst/>
            <a:rect l="l" t="t" r="r" b="b"/>
            <a:pathLst>
              <a:path w="2329180" h="4334510">
                <a:moveTo>
                  <a:pt x="0" y="4334256"/>
                </a:moveTo>
                <a:lnTo>
                  <a:pt x="2328672" y="4334256"/>
                </a:lnTo>
                <a:lnTo>
                  <a:pt x="2328672" y="0"/>
                </a:lnTo>
                <a:lnTo>
                  <a:pt x="0" y="0"/>
                </a:lnTo>
                <a:lnTo>
                  <a:pt x="0" y="433425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8455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</a:t>
            </a:r>
            <a:r>
              <a:rPr sz="2800" spc="-15" dirty="0">
                <a:solidFill>
                  <a:srgbClr val="FFFFFF"/>
                </a:solidFill>
              </a:rPr>
              <a:t>Infrastruktur sebagai</a:t>
            </a:r>
            <a:r>
              <a:rPr sz="2800" spc="114" dirty="0">
                <a:solidFill>
                  <a:srgbClr val="FFFFFF"/>
                </a:solidFill>
              </a:rPr>
              <a:t> </a:t>
            </a:r>
            <a:r>
              <a:rPr sz="2800" spc="-20" dirty="0">
                <a:solidFill>
                  <a:srgbClr val="FFFFFF"/>
                </a:solidFill>
              </a:rPr>
              <a:t>Pendukung</a:t>
            </a:r>
            <a:endParaRPr sz="2800"/>
          </a:p>
        </p:txBody>
      </p:sp>
      <p:sp>
        <p:nvSpPr>
          <p:cNvPr id="8" name="object 8"/>
          <p:cNvSpPr txBox="1"/>
          <p:nvPr/>
        </p:nvSpPr>
        <p:spPr>
          <a:xfrm>
            <a:off x="2505455" y="1196339"/>
            <a:ext cx="2275840" cy="69977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47320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1160"/>
              </a:spcBef>
            </a:pPr>
            <a:r>
              <a:rPr sz="2400" dirty="0">
                <a:solidFill>
                  <a:srgbClr val="DDFFFF"/>
                </a:solidFill>
                <a:latin typeface="Calibri"/>
                <a:cs typeface="Calibri"/>
              </a:rPr>
              <a:t>MPP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739" y="582650"/>
            <a:ext cx="2007235" cy="9296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48300"/>
              </a:lnSpc>
              <a:spcBef>
                <a:spcPts val="95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Panduan</a:t>
            </a:r>
            <a:r>
              <a:rPr sz="2000" spc="-7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Pemilihan  Opsi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Platform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0" y="1621536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19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78739" y="1638426"/>
            <a:ext cx="175641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Hardware</a:t>
            </a:r>
            <a:r>
              <a:rPr sz="20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Server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3881628" y="2157983"/>
            <a:ext cx="6609588" cy="379476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1164590"/>
          </a:xfrm>
          <a:custGeom>
            <a:avLst/>
            <a:gdLst/>
            <a:ahLst/>
            <a:cxnLst/>
            <a:rect l="l" t="t" r="r" b="b"/>
            <a:pathLst>
              <a:path w="2329180" h="1164590">
                <a:moveTo>
                  <a:pt x="0" y="1164336"/>
                </a:moveTo>
                <a:lnTo>
                  <a:pt x="2328672" y="1164336"/>
                </a:lnTo>
                <a:lnTo>
                  <a:pt x="2328672" y="0"/>
                </a:lnTo>
                <a:lnTo>
                  <a:pt x="0" y="0"/>
                </a:lnTo>
                <a:lnTo>
                  <a:pt x="0" y="116433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2022348"/>
            <a:ext cx="2329180" cy="4334510"/>
          </a:xfrm>
          <a:custGeom>
            <a:avLst/>
            <a:gdLst/>
            <a:ahLst/>
            <a:cxnLst/>
            <a:rect l="l" t="t" r="r" b="b"/>
            <a:pathLst>
              <a:path w="2329180" h="4334510">
                <a:moveTo>
                  <a:pt x="0" y="4334256"/>
                </a:moveTo>
                <a:lnTo>
                  <a:pt x="2328672" y="4334256"/>
                </a:lnTo>
                <a:lnTo>
                  <a:pt x="2328672" y="0"/>
                </a:lnTo>
                <a:lnTo>
                  <a:pt x="0" y="0"/>
                </a:lnTo>
                <a:lnTo>
                  <a:pt x="0" y="433425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8455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</a:t>
            </a:r>
            <a:r>
              <a:rPr sz="2800" spc="-15" dirty="0">
                <a:solidFill>
                  <a:srgbClr val="FFFFFF"/>
                </a:solidFill>
              </a:rPr>
              <a:t>Infrastruktur sebagai</a:t>
            </a:r>
            <a:r>
              <a:rPr sz="2800" spc="114" dirty="0">
                <a:solidFill>
                  <a:srgbClr val="FFFFFF"/>
                </a:solidFill>
              </a:rPr>
              <a:t> </a:t>
            </a:r>
            <a:r>
              <a:rPr sz="2800" spc="-20" dirty="0">
                <a:solidFill>
                  <a:srgbClr val="FFFFFF"/>
                </a:solidFill>
              </a:rPr>
              <a:t>Pendukung</a:t>
            </a:r>
            <a:endParaRPr sz="2800"/>
          </a:p>
        </p:txBody>
      </p:sp>
      <p:sp>
        <p:nvSpPr>
          <p:cNvPr id="8" name="object 8"/>
          <p:cNvSpPr txBox="1"/>
          <p:nvPr/>
        </p:nvSpPr>
        <p:spPr>
          <a:xfrm>
            <a:off x="2505455" y="1196339"/>
            <a:ext cx="2275840" cy="69977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47320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1160"/>
              </a:spcBef>
            </a:pPr>
            <a:r>
              <a:rPr sz="2400" dirty="0">
                <a:solidFill>
                  <a:srgbClr val="DDFFFF"/>
                </a:solidFill>
                <a:latin typeface="Calibri"/>
                <a:cs typeface="Calibri"/>
              </a:rPr>
              <a:t>MPP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739" y="582650"/>
            <a:ext cx="2007235" cy="9296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48300"/>
              </a:lnSpc>
              <a:spcBef>
                <a:spcPts val="95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Panduan</a:t>
            </a:r>
            <a:r>
              <a:rPr sz="2000" spc="-7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Pemilihan  Opsi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Platform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0" y="1621536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19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78739" y="1638426"/>
            <a:ext cx="175641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Hardware</a:t>
            </a:r>
            <a:r>
              <a:rPr sz="20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Server</a:t>
            </a:r>
            <a:endParaRPr sz="2000">
              <a:latin typeface="Calibri"/>
              <a:cs typeface="Calibri"/>
            </a:endParaRPr>
          </a:p>
        </p:txBody>
      </p:sp>
      <p:graphicFrame>
        <p:nvGraphicFramePr>
          <p:cNvPr id="12" name="object 12"/>
          <p:cNvGraphicFramePr>
            <a:graphicFrameLocks noGrp="1"/>
          </p:cNvGraphicFramePr>
          <p:nvPr/>
        </p:nvGraphicFramePr>
        <p:xfrm>
          <a:off x="2726435" y="2022348"/>
          <a:ext cx="5053965" cy="19507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40690"/>
                <a:gridCol w="4613275"/>
              </a:tblGrid>
              <a:tr h="474725">
                <a:tc gridSpan="2"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2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Ciri-ciri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40005" marB="0"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499872"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53975">
                      <a:solidFill>
                        <a:srgbClr val="FFFFFF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sz="20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Arsitektur</a:t>
                      </a:r>
                      <a:r>
                        <a:rPr sz="2000" spc="2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Shared-nothing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81915" marB="0">
                    <a:lnT w="539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499872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T w="53975">
                      <a:solidFill>
                        <a:srgbClr val="FFFFFF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Condong </a:t>
                      </a:r>
                      <a:r>
                        <a:rPr sz="2000" spc="-3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ke </a:t>
                      </a:r>
                      <a:r>
                        <a:rPr sz="20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akses 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disk daripada</a:t>
                      </a:r>
                      <a:r>
                        <a:rPr sz="2000" spc="4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memori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81915" marB="0">
                    <a:lnT w="539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476249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T w="53975">
                      <a:solidFill>
                        <a:srgbClr val="FFFFFF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20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Komunikasi 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antar-node </a:t>
                      </a:r>
                      <a:r>
                        <a:rPr sz="20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= </a:t>
                      </a:r>
                      <a:r>
                        <a:rPr sz="2000" spc="-2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koneksi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prosesor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82550" marB="0">
                    <a:lnT w="53975">
                      <a:solidFill>
                        <a:srgbClr val="FFFFFF"/>
                      </a:solidFill>
                      <a:prstDash val="solid"/>
                    </a:lnT>
                    <a:solidFill>
                      <a:srgbClr val="3387AA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1164590"/>
          </a:xfrm>
          <a:custGeom>
            <a:avLst/>
            <a:gdLst/>
            <a:ahLst/>
            <a:cxnLst/>
            <a:rect l="l" t="t" r="r" b="b"/>
            <a:pathLst>
              <a:path w="2329180" h="1164590">
                <a:moveTo>
                  <a:pt x="0" y="1164336"/>
                </a:moveTo>
                <a:lnTo>
                  <a:pt x="2328672" y="1164336"/>
                </a:lnTo>
                <a:lnTo>
                  <a:pt x="2328672" y="0"/>
                </a:lnTo>
                <a:lnTo>
                  <a:pt x="0" y="0"/>
                </a:lnTo>
                <a:lnTo>
                  <a:pt x="0" y="116433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2022348"/>
            <a:ext cx="2329180" cy="4334510"/>
          </a:xfrm>
          <a:custGeom>
            <a:avLst/>
            <a:gdLst/>
            <a:ahLst/>
            <a:cxnLst/>
            <a:rect l="l" t="t" r="r" b="b"/>
            <a:pathLst>
              <a:path w="2329180" h="4334510">
                <a:moveTo>
                  <a:pt x="0" y="4334256"/>
                </a:moveTo>
                <a:lnTo>
                  <a:pt x="2328672" y="4334256"/>
                </a:lnTo>
                <a:lnTo>
                  <a:pt x="2328672" y="0"/>
                </a:lnTo>
                <a:lnTo>
                  <a:pt x="0" y="0"/>
                </a:lnTo>
                <a:lnTo>
                  <a:pt x="0" y="433425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8455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</a:t>
            </a:r>
            <a:r>
              <a:rPr sz="2800" spc="-15" dirty="0">
                <a:solidFill>
                  <a:srgbClr val="FFFFFF"/>
                </a:solidFill>
              </a:rPr>
              <a:t>Infrastruktur sebagai</a:t>
            </a:r>
            <a:r>
              <a:rPr sz="2800" spc="114" dirty="0">
                <a:solidFill>
                  <a:srgbClr val="FFFFFF"/>
                </a:solidFill>
              </a:rPr>
              <a:t> </a:t>
            </a:r>
            <a:r>
              <a:rPr sz="2800" spc="-20" dirty="0">
                <a:solidFill>
                  <a:srgbClr val="FFFFFF"/>
                </a:solidFill>
              </a:rPr>
              <a:t>Pendukung</a:t>
            </a:r>
            <a:endParaRPr sz="2800"/>
          </a:p>
        </p:txBody>
      </p:sp>
      <p:sp>
        <p:nvSpPr>
          <p:cNvPr id="8" name="object 8"/>
          <p:cNvSpPr txBox="1"/>
          <p:nvPr/>
        </p:nvSpPr>
        <p:spPr>
          <a:xfrm>
            <a:off x="2505455" y="1196339"/>
            <a:ext cx="2275840" cy="69977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47320" rIns="0" bIns="0" rtlCol="0">
            <a:spAutoFit/>
          </a:bodyPr>
          <a:lstStyle/>
          <a:p>
            <a:pPr marL="103505">
              <a:lnSpc>
                <a:spcPct val="100000"/>
              </a:lnSpc>
              <a:spcBef>
                <a:spcPts val="1160"/>
              </a:spcBef>
            </a:pP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CcNUMA/NUMA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739" y="582650"/>
            <a:ext cx="2007235" cy="9296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48300"/>
              </a:lnSpc>
              <a:spcBef>
                <a:spcPts val="95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Panduan</a:t>
            </a:r>
            <a:r>
              <a:rPr sz="2000" spc="-7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Pemilihan  Opsi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Platform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0" y="1621536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19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78739" y="1638426"/>
            <a:ext cx="175641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Hardware</a:t>
            </a:r>
            <a:r>
              <a:rPr sz="20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Server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4216908" y="1981200"/>
            <a:ext cx="6627876" cy="429006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1164590"/>
          </a:xfrm>
          <a:custGeom>
            <a:avLst/>
            <a:gdLst/>
            <a:ahLst/>
            <a:cxnLst/>
            <a:rect l="l" t="t" r="r" b="b"/>
            <a:pathLst>
              <a:path w="2329180" h="1164590">
                <a:moveTo>
                  <a:pt x="0" y="1164336"/>
                </a:moveTo>
                <a:lnTo>
                  <a:pt x="2328672" y="1164336"/>
                </a:lnTo>
                <a:lnTo>
                  <a:pt x="2328672" y="0"/>
                </a:lnTo>
                <a:lnTo>
                  <a:pt x="0" y="0"/>
                </a:lnTo>
                <a:lnTo>
                  <a:pt x="0" y="116433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2022348"/>
            <a:ext cx="2329180" cy="4334510"/>
          </a:xfrm>
          <a:custGeom>
            <a:avLst/>
            <a:gdLst/>
            <a:ahLst/>
            <a:cxnLst/>
            <a:rect l="l" t="t" r="r" b="b"/>
            <a:pathLst>
              <a:path w="2329180" h="4334510">
                <a:moveTo>
                  <a:pt x="0" y="4334256"/>
                </a:moveTo>
                <a:lnTo>
                  <a:pt x="2328672" y="4334256"/>
                </a:lnTo>
                <a:lnTo>
                  <a:pt x="2328672" y="0"/>
                </a:lnTo>
                <a:lnTo>
                  <a:pt x="0" y="0"/>
                </a:lnTo>
                <a:lnTo>
                  <a:pt x="0" y="433425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88455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</a:t>
            </a:r>
            <a:r>
              <a:rPr sz="2800" spc="-15" dirty="0">
                <a:solidFill>
                  <a:srgbClr val="FFFFFF"/>
                </a:solidFill>
              </a:rPr>
              <a:t>Infrastruktur sebagai</a:t>
            </a:r>
            <a:r>
              <a:rPr sz="2800" spc="114" dirty="0">
                <a:solidFill>
                  <a:srgbClr val="FFFFFF"/>
                </a:solidFill>
              </a:rPr>
              <a:t> </a:t>
            </a:r>
            <a:r>
              <a:rPr sz="2800" spc="-20" dirty="0">
                <a:solidFill>
                  <a:srgbClr val="FFFFFF"/>
                </a:solidFill>
              </a:rPr>
              <a:t>Pendukung</a:t>
            </a:r>
            <a:endParaRPr sz="2800"/>
          </a:p>
        </p:txBody>
      </p:sp>
      <p:sp>
        <p:nvSpPr>
          <p:cNvPr id="8" name="object 8"/>
          <p:cNvSpPr txBox="1"/>
          <p:nvPr/>
        </p:nvSpPr>
        <p:spPr>
          <a:xfrm>
            <a:off x="2505455" y="1196339"/>
            <a:ext cx="2275840" cy="69977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147320" rIns="0" bIns="0" rtlCol="0">
            <a:spAutoFit/>
          </a:bodyPr>
          <a:lstStyle/>
          <a:p>
            <a:pPr marL="103505">
              <a:lnSpc>
                <a:spcPct val="100000"/>
              </a:lnSpc>
              <a:spcBef>
                <a:spcPts val="1160"/>
              </a:spcBef>
            </a:pP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CcNUMA/NUMA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739" y="582650"/>
            <a:ext cx="2007235" cy="9296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48300"/>
              </a:lnSpc>
              <a:spcBef>
                <a:spcPts val="95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Panduan</a:t>
            </a:r>
            <a:r>
              <a:rPr sz="2000" spc="-7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Pemilihan  Opsi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Platform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0" y="1621536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19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78739" y="1638426"/>
            <a:ext cx="175641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Hardware</a:t>
            </a:r>
            <a:r>
              <a:rPr sz="2000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Server</a:t>
            </a:r>
            <a:endParaRPr sz="2000">
              <a:latin typeface="Calibri"/>
              <a:cs typeface="Calibri"/>
            </a:endParaRPr>
          </a:p>
        </p:txBody>
      </p:sp>
      <p:graphicFrame>
        <p:nvGraphicFramePr>
          <p:cNvPr id="12" name="object 12"/>
          <p:cNvGraphicFramePr>
            <a:graphicFrameLocks noGrp="1"/>
          </p:cNvGraphicFramePr>
          <p:nvPr/>
        </p:nvGraphicFramePr>
        <p:xfrm>
          <a:off x="2726435" y="2022348"/>
          <a:ext cx="5053965" cy="19507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40690"/>
                <a:gridCol w="4613275"/>
              </a:tblGrid>
              <a:tr h="474725">
                <a:tc gridSpan="2"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15"/>
                        </a:spcBef>
                      </a:pPr>
                      <a:r>
                        <a:rPr sz="22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Ciri-ciri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40005" marB="0"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499872"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53975">
                      <a:solidFill>
                        <a:srgbClr val="FFFFFF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sz="20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Big SMP </a:t>
                      </a:r>
                      <a:r>
                        <a:rPr sz="20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dengan 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pecahan </a:t>
                      </a:r>
                      <a:r>
                        <a:rPr sz="20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SMP</a:t>
                      </a:r>
                      <a:r>
                        <a:rPr sz="2000" spc="-4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kecil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81915" marB="0">
                    <a:lnT w="539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499872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T w="53975">
                      <a:solidFill>
                        <a:srgbClr val="FFFFFF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645"/>
                        </a:spcBef>
                      </a:pPr>
                      <a:r>
                        <a:rPr sz="20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Memori </a:t>
                      </a:r>
                      <a:r>
                        <a:rPr sz="20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hanya </a:t>
                      </a:r>
                      <a:r>
                        <a:rPr sz="20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dishare 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untuk </a:t>
                      </a:r>
                      <a:r>
                        <a:rPr sz="20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tiap</a:t>
                      </a:r>
                      <a:r>
                        <a:rPr sz="2000" spc="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node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81915" marB="0">
                    <a:lnT w="539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476249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T w="53975">
                      <a:solidFill>
                        <a:srgbClr val="FFFFFF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Akses yang </a:t>
                      </a:r>
                      <a:r>
                        <a:rPr sz="20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tidak</a:t>
                      </a:r>
                      <a:r>
                        <a:rPr sz="20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seragam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82550" marB="0">
                    <a:lnT w="53975">
                      <a:solidFill>
                        <a:srgbClr val="FFFFFF"/>
                      </a:solidFill>
                      <a:prstDash val="solid"/>
                    </a:lnT>
                    <a:solidFill>
                      <a:srgbClr val="3387AA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5899785"/>
          </a:xfrm>
          <a:custGeom>
            <a:avLst/>
            <a:gdLst/>
            <a:ahLst/>
            <a:cxnLst/>
            <a:rect l="l" t="t" r="r" b="b"/>
            <a:pathLst>
              <a:path w="2329180" h="5899785">
                <a:moveTo>
                  <a:pt x="0" y="5899404"/>
                </a:moveTo>
                <a:lnTo>
                  <a:pt x="2328672" y="5899404"/>
                </a:lnTo>
                <a:lnTo>
                  <a:pt x="2328672" y="0"/>
                </a:lnTo>
                <a:lnTo>
                  <a:pt x="0" y="0"/>
                </a:lnTo>
                <a:lnTo>
                  <a:pt x="0" y="5899404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69100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Database</a:t>
            </a:r>
            <a:r>
              <a:rPr sz="2800" spc="30" dirty="0">
                <a:solidFill>
                  <a:srgbClr val="FFFFFF"/>
                </a:solidFill>
              </a:rPr>
              <a:t> </a:t>
            </a:r>
            <a:r>
              <a:rPr sz="2800" spc="-15" dirty="0">
                <a:solidFill>
                  <a:srgbClr val="FFFFFF"/>
                </a:solidFill>
              </a:rPr>
              <a:t>Software</a:t>
            </a:r>
            <a:endParaRPr sz="2800"/>
          </a:p>
        </p:txBody>
      </p:sp>
      <p:sp>
        <p:nvSpPr>
          <p:cNvPr id="7" name="object 7"/>
          <p:cNvSpPr txBox="1"/>
          <p:nvPr/>
        </p:nvSpPr>
        <p:spPr>
          <a:xfrm>
            <a:off x="78739" y="582650"/>
            <a:ext cx="1933575" cy="1386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48300"/>
              </a:lnSpc>
              <a:spcBef>
                <a:spcPts val="95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Parallel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Processing 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Pemilihan</a:t>
            </a:r>
            <a:r>
              <a:rPr sz="2000" spc="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334477"/>
                </a:solidFill>
                <a:latin typeface="Calibri"/>
                <a:cs typeface="Calibri"/>
              </a:rPr>
              <a:t>DB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sz="2000" spc="-45" dirty="0">
                <a:solidFill>
                  <a:srgbClr val="334477"/>
                </a:solidFill>
                <a:latin typeface="Calibri"/>
                <a:cs typeface="Calibri"/>
              </a:rPr>
              <a:t>Infr.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Fisik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505455" y="1921764"/>
            <a:ext cx="4023360" cy="858519"/>
          </a:xfrm>
          <a:prstGeom prst="rect">
            <a:avLst/>
          </a:prstGeom>
          <a:solidFill>
            <a:srgbClr val="112144"/>
          </a:solidFill>
        </p:spPr>
        <p:txBody>
          <a:bodyPr vert="horz" wrap="square" lIns="0" tIns="227329" rIns="0" bIns="0" rtlCol="0">
            <a:spAutoFit/>
          </a:bodyPr>
          <a:lstStyle/>
          <a:p>
            <a:pPr marL="1189990">
              <a:lnSpc>
                <a:spcPct val="100000"/>
              </a:lnSpc>
              <a:spcBef>
                <a:spcPts val="1789"/>
              </a:spcBef>
            </a:pP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Pemilihan</a:t>
            </a:r>
            <a:r>
              <a:rPr sz="2400" spc="-2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DB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505455" y="1196339"/>
            <a:ext cx="4023360" cy="725805"/>
          </a:xfrm>
          <a:prstGeom prst="rect">
            <a:avLst/>
          </a:prstGeom>
          <a:solidFill>
            <a:srgbClr val="112144"/>
          </a:solidFill>
        </p:spPr>
        <p:txBody>
          <a:bodyPr vert="horz" wrap="square" lIns="0" tIns="14732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1160"/>
              </a:spcBef>
            </a:pP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Opsi </a:t>
            </a: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Parallel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 Processing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256540"/>
          </a:xfrm>
          <a:custGeom>
            <a:avLst/>
            <a:gdLst/>
            <a:ahLst/>
            <a:cxnLst/>
            <a:rect l="l" t="t" r="r" b="b"/>
            <a:pathLst>
              <a:path w="2329180" h="256540">
                <a:moveTo>
                  <a:pt x="0" y="256032"/>
                </a:moveTo>
                <a:lnTo>
                  <a:pt x="2328672" y="256032"/>
                </a:lnTo>
                <a:lnTo>
                  <a:pt x="2328672" y="0"/>
                </a:lnTo>
                <a:lnTo>
                  <a:pt x="0" y="0"/>
                </a:lnTo>
                <a:lnTo>
                  <a:pt x="0" y="256032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112519"/>
            <a:ext cx="2329180" cy="5244465"/>
          </a:xfrm>
          <a:custGeom>
            <a:avLst/>
            <a:gdLst/>
            <a:ahLst/>
            <a:cxnLst/>
            <a:rect l="l" t="t" r="r" b="b"/>
            <a:pathLst>
              <a:path w="2329180" h="5244465">
                <a:moveTo>
                  <a:pt x="0" y="5244083"/>
                </a:moveTo>
                <a:lnTo>
                  <a:pt x="2328672" y="5244083"/>
                </a:lnTo>
                <a:lnTo>
                  <a:pt x="2328672" y="0"/>
                </a:lnTo>
                <a:lnTo>
                  <a:pt x="0" y="0"/>
                </a:lnTo>
                <a:lnTo>
                  <a:pt x="0" y="5244083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69100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Database</a:t>
            </a:r>
            <a:r>
              <a:rPr sz="2800" spc="30" dirty="0">
                <a:solidFill>
                  <a:srgbClr val="FFFFFF"/>
                </a:solidFill>
              </a:rPr>
              <a:t> </a:t>
            </a:r>
            <a:r>
              <a:rPr sz="2800" spc="-15" dirty="0">
                <a:solidFill>
                  <a:srgbClr val="FFFFFF"/>
                </a:solidFill>
              </a:rPr>
              <a:t>Software</a:t>
            </a:r>
            <a:endParaRPr sz="2800"/>
          </a:p>
        </p:txBody>
      </p:sp>
      <p:sp>
        <p:nvSpPr>
          <p:cNvPr id="8" name="object 8"/>
          <p:cNvSpPr/>
          <p:nvPr/>
        </p:nvSpPr>
        <p:spPr>
          <a:xfrm>
            <a:off x="0" y="713231"/>
            <a:ext cx="2329180" cy="399415"/>
          </a:xfrm>
          <a:custGeom>
            <a:avLst/>
            <a:gdLst/>
            <a:ahLst/>
            <a:cxnLst/>
            <a:rect l="l" t="t" r="r" b="b"/>
            <a:pathLst>
              <a:path w="2329180" h="399415">
                <a:moveTo>
                  <a:pt x="0" y="399288"/>
                </a:moveTo>
                <a:lnTo>
                  <a:pt x="2328672" y="399288"/>
                </a:lnTo>
                <a:lnTo>
                  <a:pt x="2328672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78739" y="729233"/>
            <a:ext cx="193357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Parallel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 Processing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8739" y="1029436"/>
            <a:ext cx="1400810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50000"/>
              </a:lnSpc>
              <a:spcBef>
                <a:spcPts val="100"/>
              </a:spcBef>
            </a:pP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Pemilihan</a:t>
            </a:r>
            <a:r>
              <a:rPr sz="2000" spc="-7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334477"/>
                </a:solidFill>
                <a:latin typeface="Calibri"/>
                <a:cs typeface="Calibri"/>
              </a:rPr>
              <a:t>DB  </a:t>
            </a:r>
            <a:r>
              <a:rPr sz="2000" spc="-45" dirty="0">
                <a:solidFill>
                  <a:srgbClr val="334477"/>
                </a:solidFill>
                <a:latin typeface="Calibri"/>
                <a:cs typeface="Calibri"/>
              </a:rPr>
              <a:t>Infr.</a:t>
            </a:r>
            <a:r>
              <a:rPr sz="2000" spc="-2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Fisik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190231" y="635508"/>
            <a:ext cx="4023360" cy="698500"/>
          </a:xfrm>
          <a:prstGeom prst="rect">
            <a:avLst/>
          </a:prstGeom>
          <a:solidFill>
            <a:srgbClr val="112144"/>
          </a:solidFill>
        </p:spPr>
        <p:txBody>
          <a:bodyPr vert="horz" wrap="square" lIns="0" tIns="146050" rIns="0" bIns="0" rtlCol="0">
            <a:spAutoFit/>
          </a:bodyPr>
          <a:lstStyle/>
          <a:p>
            <a:pPr marL="463550">
              <a:lnSpc>
                <a:spcPct val="100000"/>
              </a:lnSpc>
              <a:spcBef>
                <a:spcPts val="1150"/>
              </a:spcBef>
            </a:pP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Intraquery </a:t>
            </a: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Parallelization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505455" y="635508"/>
            <a:ext cx="4023360" cy="698500"/>
          </a:xfrm>
          <a:prstGeom prst="rect">
            <a:avLst/>
          </a:prstGeom>
          <a:solidFill>
            <a:srgbClr val="112144"/>
          </a:solidFill>
        </p:spPr>
        <p:txBody>
          <a:bodyPr vert="horz" wrap="square" lIns="0" tIns="146050" rIns="0" bIns="0" rtlCol="0">
            <a:spAutoFit/>
          </a:bodyPr>
          <a:lstStyle/>
          <a:p>
            <a:pPr marL="461645">
              <a:lnSpc>
                <a:spcPct val="100000"/>
              </a:lnSpc>
              <a:spcBef>
                <a:spcPts val="1150"/>
              </a:spcBef>
            </a:pP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Interquery </a:t>
            </a: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Parallelization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3314700" y="1431036"/>
            <a:ext cx="6784848" cy="49179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707390"/>
          </a:xfrm>
          <a:custGeom>
            <a:avLst/>
            <a:gdLst/>
            <a:ahLst/>
            <a:cxnLst/>
            <a:rect l="l" t="t" r="r" b="b"/>
            <a:pathLst>
              <a:path w="2329180" h="707390">
                <a:moveTo>
                  <a:pt x="0" y="707136"/>
                </a:moveTo>
                <a:lnTo>
                  <a:pt x="2328672" y="707136"/>
                </a:lnTo>
                <a:lnTo>
                  <a:pt x="2328672" y="0"/>
                </a:lnTo>
                <a:lnTo>
                  <a:pt x="0" y="0"/>
                </a:lnTo>
                <a:lnTo>
                  <a:pt x="0" y="70713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65147"/>
            <a:ext cx="2329180" cy="4791710"/>
          </a:xfrm>
          <a:custGeom>
            <a:avLst/>
            <a:gdLst/>
            <a:ahLst/>
            <a:cxnLst/>
            <a:rect l="l" t="t" r="r" b="b"/>
            <a:pathLst>
              <a:path w="2329180" h="4791710">
                <a:moveTo>
                  <a:pt x="0" y="4791456"/>
                </a:moveTo>
                <a:lnTo>
                  <a:pt x="2328672" y="4791456"/>
                </a:lnTo>
                <a:lnTo>
                  <a:pt x="2328672" y="0"/>
                </a:lnTo>
                <a:lnTo>
                  <a:pt x="0" y="0"/>
                </a:lnTo>
                <a:lnTo>
                  <a:pt x="0" y="479145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69100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 Database</a:t>
            </a:r>
            <a:r>
              <a:rPr sz="2800" spc="30" dirty="0">
                <a:solidFill>
                  <a:srgbClr val="FFFFFF"/>
                </a:solidFill>
              </a:rPr>
              <a:t> </a:t>
            </a:r>
            <a:r>
              <a:rPr sz="2800" spc="-15" dirty="0">
                <a:solidFill>
                  <a:srgbClr val="FFFFFF"/>
                </a:solidFill>
              </a:rPr>
              <a:t>Software</a:t>
            </a:r>
            <a:endParaRPr sz="2800"/>
          </a:p>
        </p:txBody>
      </p:sp>
      <p:sp>
        <p:nvSpPr>
          <p:cNvPr id="8" name="object 8"/>
          <p:cNvSpPr/>
          <p:nvPr/>
        </p:nvSpPr>
        <p:spPr>
          <a:xfrm>
            <a:off x="0" y="1164336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19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78739" y="582650"/>
            <a:ext cx="1933575" cy="1386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48300"/>
              </a:lnSpc>
              <a:spcBef>
                <a:spcPts val="95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Parallel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Processing 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Pemilihan</a:t>
            </a:r>
            <a:r>
              <a:rPr sz="2000" spc="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DB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sz="2000" spc="-45" dirty="0">
                <a:solidFill>
                  <a:srgbClr val="334477"/>
                </a:solidFill>
                <a:latin typeface="Calibri"/>
                <a:cs typeface="Calibri"/>
              </a:rPr>
              <a:t>Infr.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Fisik</a:t>
            </a:r>
            <a:endParaRPr sz="2000">
              <a:latin typeface="Calibri"/>
              <a:cs typeface="Calibri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2717292" y="713231"/>
          <a:ext cx="2656840" cy="51358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56205"/>
              </a:tblGrid>
              <a:tr h="488441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470"/>
                        </a:spcBef>
                      </a:pPr>
                      <a:r>
                        <a:rPr sz="20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Query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Governor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59690" marB="0">
                    <a:lnB w="76200">
                      <a:solidFill>
                        <a:srgbClr val="FFFFFF"/>
                      </a:solidFill>
                      <a:prstDash val="solid"/>
                    </a:lnB>
                    <a:solidFill>
                      <a:srgbClr val="334477"/>
                    </a:solidFill>
                  </a:tcPr>
                </a:tc>
              </a:tr>
              <a:tr h="519683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sz="20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Query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Optimizer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90805" marB="0"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  <a:solidFill>
                      <a:srgbClr val="334477"/>
                    </a:solidFill>
                  </a:tcPr>
                </a:tc>
              </a:tr>
              <a:tr h="519684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720"/>
                        </a:spcBef>
                      </a:pPr>
                      <a:r>
                        <a:rPr sz="20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Query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Management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91440" marB="0"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  <a:solidFill>
                      <a:srgbClr val="334477"/>
                    </a:solidFill>
                  </a:tcPr>
                </a:tc>
              </a:tr>
              <a:tr h="519683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725"/>
                        </a:spcBef>
                      </a:pP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Load</a:t>
                      </a:r>
                      <a:r>
                        <a:rPr sz="2000" spc="-2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Utility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92075" marB="0"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  <a:solidFill>
                      <a:srgbClr val="334477"/>
                    </a:solidFill>
                  </a:tcPr>
                </a:tc>
              </a:tr>
              <a:tr h="520446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725"/>
                        </a:spcBef>
                      </a:pPr>
                      <a:r>
                        <a:rPr sz="20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Metadata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Management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92075" marB="0"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  <a:solidFill>
                      <a:srgbClr val="334477"/>
                    </a:solidFill>
                  </a:tcPr>
                </a:tc>
              </a:tr>
              <a:tr h="520445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725"/>
                        </a:spcBef>
                      </a:pP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Scalability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92075" marB="0"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  <a:solidFill>
                      <a:srgbClr val="334477"/>
                    </a:solidFill>
                  </a:tcPr>
                </a:tc>
              </a:tr>
              <a:tr h="519683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720"/>
                        </a:spcBef>
                      </a:pP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Extensibility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91440" marB="0"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  <a:solidFill>
                      <a:srgbClr val="334477"/>
                    </a:solidFill>
                  </a:tcPr>
                </a:tc>
              </a:tr>
              <a:tr h="519684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725"/>
                        </a:spcBef>
                      </a:pPr>
                      <a:r>
                        <a:rPr sz="20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Portability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92075" marB="0"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  <a:solidFill>
                      <a:srgbClr val="334477"/>
                    </a:solidFill>
                  </a:tcPr>
                </a:tc>
              </a:tr>
              <a:tr h="519683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730"/>
                        </a:spcBef>
                      </a:pPr>
                      <a:r>
                        <a:rPr sz="20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Query </a:t>
                      </a:r>
                      <a:r>
                        <a:rPr sz="2000" spc="-5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Tool</a:t>
                      </a:r>
                      <a:r>
                        <a:rPr sz="2000" spc="-2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APIs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92710" marB="0"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  <a:solidFill>
                      <a:srgbClr val="334477"/>
                    </a:solidFill>
                  </a:tcPr>
                </a:tc>
              </a:tr>
              <a:tr h="488442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730"/>
                        </a:spcBef>
                      </a:pPr>
                      <a:r>
                        <a:rPr sz="20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Administration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92710" marB="0">
                    <a:lnT w="76200">
                      <a:solidFill>
                        <a:srgbClr val="FFFFFF"/>
                      </a:solidFill>
                      <a:prstDash val="solid"/>
                    </a:lnT>
                    <a:solidFill>
                      <a:srgbClr val="334477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" name="object 11"/>
          <p:cNvGraphicFramePr>
            <a:graphicFrameLocks noGrp="1"/>
          </p:cNvGraphicFramePr>
          <p:nvPr/>
        </p:nvGraphicFramePr>
        <p:xfrm>
          <a:off x="5532120" y="708659"/>
          <a:ext cx="4140835" cy="51377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140835"/>
              </a:tblGrid>
              <a:tr h="488441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470"/>
                        </a:spcBef>
                      </a:pP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Antisipasi dan </a:t>
                      </a:r>
                      <a:r>
                        <a:rPr sz="20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pembatalan</a:t>
                      </a:r>
                      <a:r>
                        <a:rPr sz="2000" spc="2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kueri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59690" marB="0">
                    <a:lnB w="76200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519684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720"/>
                        </a:spcBef>
                      </a:pP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Optimisasi </a:t>
                      </a:r>
                      <a:r>
                        <a:rPr sz="20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kueri</a:t>
                      </a:r>
                      <a:r>
                        <a:rPr sz="2000" spc="2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user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91440" marB="0"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519684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725"/>
                        </a:spcBef>
                      </a:pPr>
                      <a:r>
                        <a:rPr sz="20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Penyeimbangan 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jenis </a:t>
                      </a:r>
                      <a:r>
                        <a:rPr sz="20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kueri</a:t>
                      </a:r>
                      <a:r>
                        <a:rPr sz="2000" spc="-2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berbeda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92075" marB="0"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520446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725"/>
                        </a:spcBef>
                      </a:pPr>
                      <a:r>
                        <a:rPr sz="20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Data 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Load, </a:t>
                      </a:r>
                      <a:r>
                        <a:rPr sz="2000" spc="-2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recovery, 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dan</a:t>
                      </a:r>
                      <a:r>
                        <a:rPr sz="2000" spc="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restart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92075" marB="0"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520445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725"/>
                        </a:spcBef>
                      </a:pPr>
                      <a:r>
                        <a:rPr sz="20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Katalog </a:t>
                      </a:r>
                      <a:r>
                        <a:rPr sz="20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kamus </a:t>
                      </a:r>
                      <a:r>
                        <a:rPr sz="20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data</a:t>
                      </a:r>
                      <a:r>
                        <a:rPr sz="2000" spc="2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aktif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92075" marB="0"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519683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720"/>
                        </a:spcBef>
                      </a:pPr>
                      <a:r>
                        <a:rPr sz="20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Jumlah pengguna 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dan </a:t>
                      </a:r>
                      <a:r>
                        <a:rPr sz="20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volume</a:t>
                      </a:r>
                      <a:r>
                        <a:rPr sz="2000" spc="-4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data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91440" marB="0"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519684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725"/>
                        </a:spcBef>
                      </a:pP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Hybrid </a:t>
                      </a:r>
                      <a:r>
                        <a:rPr sz="2000" spc="-3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ke</a:t>
                      </a:r>
                      <a:r>
                        <a:rPr sz="20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OLAP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92075" marB="0"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519683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725"/>
                        </a:spcBef>
                      </a:pPr>
                      <a:r>
                        <a:rPr sz="20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Cross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platform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92075" marB="0"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520446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730"/>
                        </a:spcBef>
                      </a:pP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Sebagai </a:t>
                      </a:r>
                      <a:r>
                        <a:rPr sz="20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perkakas 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vendor utama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92710" marB="0"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489203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725"/>
                        </a:spcBef>
                      </a:pPr>
                      <a:r>
                        <a:rPr sz="20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Dukungan </a:t>
                      </a:r>
                      <a:r>
                        <a:rPr sz="20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fungsi</a:t>
                      </a:r>
                      <a:r>
                        <a:rPr sz="2000" spc="-5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DBA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92075" marB="0">
                    <a:lnT w="76200">
                      <a:solidFill>
                        <a:srgbClr val="FFFFFF"/>
                      </a:solidFill>
                      <a:prstDash val="solid"/>
                    </a:lnT>
                    <a:solidFill>
                      <a:srgbClr val="3387AA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5899785"/>
          </a:xfrm>
          <a:custGeom>
            <a:avLst/>
            <a:gdLst/>
            <a:ahLst/>
            <a:cxnLst/>
            <a:rect l="l" t="t" r="r" b="b"/>
            <a:pathLst>
              <a:path w="2329180" h="5899785">
                <a:moveTo>
                  <a:pt x="0" y="5899404"/>
                </a:moveTo>
                <a:lnTo>
                  <a:pt x="2328672" y="5899404"/>
                </a:lnTo>
                <a:lnTo>
                  <a:pt x="2328672" y="0"/>
                </a:lnTo>
                <a:lnTo>
                  <a:pt x="0" y="0"/>
                </a:lnTo>
                <a:lnTo>
                  <a:pt x="0" y="5899404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547243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</a:t>
            </a:r>
            <a:r>
              <a:rPr sz="2800" spc="15" dirty="0">
                <a:solidFill>
                  <a:srgbClr val="FFFFFF"/>
                </a:solidFill>
              </a:rPr>
              <a:t> </a:t>
            </a:r>
            <a:r>
              <a:rPr sz="2800" spc="-30" dirty="0">
                <a:solidFill>
                  <a:srgbClr val="FFFFFF"/>
                </a:solidFill>
              </a:rPr>
              <a:t>Perkakas</a:t>
            </a:r>
            <a:endParaRPr sz="2800"/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2505455" y="1071372"/>
          <a:ext cx="9349740" cy="34550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55520"/>
                <a:gridCol w="1898650"/>
                <a:gridCol w="1042035"/>
                <a:gridCol w="2075180"/>
                <a:gridCol w="2076450"/>
              </a:tblGrid>
              <a:tr h="548258">
                <a:tc gridSpan="2">
                  <a:txBody>
                    <a:bodyPr/>
                    <a:lstStyle/>
                    <a:p>
                      <a:pPr marL="219075">
                        <a:lnSpc>
                          <a:spcPct val="100000"/>
                        </a:lnSpc>
                        <a:spcBef>
                          <a:spcPts val="575"/>
                        </a:spcBef>
                      </a:pPr>
                      <a:r>
                        <a:rPr sz="24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Arsitektur </a:t>
                      </a: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dulu, baru</a:t>
                      </a:r>
                      <a:r>
                        <a:rPr sz="2400" spc="-5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Perkakas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73025" marB="0"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11214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77724">
                      <a:solidFill>
                        <a:srgbClr val="FFFFFF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1022985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24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Sistem</a:t>
                      </a:r>
                      <a:r>
                        <a:rPr sz="2400" spc="-2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Pengingat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52705" marB="0"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11214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586359">
                <a:tc gridSpan="2">
                  <a:txBody>
                    <a:bodyPr/>
                    <a:lstStyle/>
                    <a:p>
                      <a:pPr marL="1131570">
                        <a:lnSpc>
                          <a:spcPct val="100000"/>
                        </a:lnSpc>
                        <a:spcBef>
                          <a:spcPts val="805"/>
                        </a:spcBef>
                      </a:pPr>
                      <a:r>
                        <a:rPr sz="24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Data</a:t>
                      </a:r>
                      <a:r>
                        <a:rPr sz="2400" spc="-2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Modelling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02235" marB="0">
                    <a:lnT w="53975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11214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B w="77724">
                      <a:solidFill>
                        <a:srgbClr val="FFFFFF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35"/>
                        </a:spcBef>
                      </a:pPr>
                      <a:r>
                        <a:rPr sz="24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Data</a:t>
                      </a:r>
                      <a:r>
                        <a:rPr sz="2400" spc="-2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Quality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80645" marB="0">
                    <a:lnT w="28575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11214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537400">
                <a:tc gridSpan="2">
                  <a:txBody>
                    <a:bodyPr/>
                    <a:lstStyle/>
                    <a:p>
                      <a:pPr marL="1129030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sz="24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Data</a:t>
                      </a:r>
                      <a:r>
                        <a:rPr sz="2400" spc="-2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Extraction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79375" marB="0">
                    <a:lnT w="38100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11214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B w="77724">
                      <a:solidFill>
                        <a:srgbClr val="FFFFFF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952500">
                        <a:lnSpc>
                          <a:spcPct val="100000"/>
                        </a:lnSpc>
                        <a:spcBef>
                          <a:spcPts val="450"/>
                        </a:spcBef>
                      </a:pPr>
                      <a:r>
                        <a:rPr sz="24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Kueri </a:t>
                      </a: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dan </a:t>
                      </a:r>
                      <a:r>
                        <a:rPr sz="24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Laporan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57150" marB="0">
                    <a:lnT w="38100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11214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600265">
                <a:tc gridSpan="2">
                  <a:txBody>
                    <a:bodyPr/>
                    <a:lstStyle/>
                    <a:p>
                      <a:pPr marL="813435">
                        <a:lnSpc>
                          <a:spcPct val="100000"/>
                        </a:lnSpc>
                        <a:spcBef>
                          <a:spcPts val="944"/>
                        </a:spcBef>
                      </a:pPr>
                      <a:r>
                        <a:rPr sz="24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Data</a:t>
                      </a:r>
                      <a:r>
                        <a:rPr sz="2400" spc="-2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2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Transformation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20014" marB="0">
                    <a:lnT w="539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11214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B w="77724">
                      <a:solidFill>
                        <a:srgbClr val="FFFFFF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770"/>
                        </a:spcBef>
                      </a:pP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OLAP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97790" marB="0">
                    <a:lnT w="539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11214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571500">
                <a:tc gridSpan="2"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805"/>
                        </a:spcBef>
                      </a:pPr>
                      <a:r>
                        <a:rPr sz="24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Data </a:t>
                      </a: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Loading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02235" marB="0">
                    <a:lnT w="53975">
                      <a:solidFill>
                        <a:srgbClr val="FFFFFF"/>
                      </a:solidFill>
                      <a:prstDash val="solid"/>
                    </a:lnT>
                    <a:lnB w="77724">
                      <a:solidFill>
                        <a:srgbClr val="FFFFFF"/>
                      </a:solidFill>
                      <a:prstDash val="solid"/>
                    </a:lnB>
                    <a:solidFill>
                      <a:srgbClr val="11214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B w="77724">
                      <a:solidFill>
                        <a:srgbClr val="FFFFFF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259079">
                        <a:lnSpc>
                          <a:spcPct val="100000"/>
                        </a:lnSpc>
                        <a:spcBef>
                          <a:spcPts val="595"/>
                        </a:spcBef>
                      </a:pPr>
                      <a:r>
                        <a:rPr sz="24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Middleware </a:t>
                      </a:r>
                      <a:r>
                        <a:rPr sz="24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and</a:t>
                      </a:r>
                      <a:r>
                        <a:rPr sz="2400" spc="-3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Connectivity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75565" marB="0">
                    <a:lnT w="53975">
                      <a:solidFill>
                        <a:srgbClr val="FFFFFF"/>
                      </a:solidFill>
                      <a:prstDash val="solid"/>
                    </a:lnT>
                    <a:lnB w="77724">
                      <a:solidFill>
                        <a:srgbClr val="FFFFFF"/>
                      </a:solidFill>
                      <a:prstDash val="solid"/>
                    </a:lnB>
                    <a:solidFill>
                      <a:srgbClr val="11214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59054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77724">
                      <a:solidFill>
                        <a:srgbClr val="FFFFFF"/>
                      </a:solidFill>
                      <a:prstDash val="solid"/>
                    </a:lnT>
                  </a:tcPr>
                </a:tc>
                <a:tc gridSpan="3"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890"/>
                        </a:spcBef>
                      </a:pPr>
                      <a:r>
                        <a:rPr sz="24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Data Warehouse</a:t>
                      </a:r>
                      <a:r>
                        <a:rPr sz="2400" spc="-2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4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Management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113030" marB="0">
                    <a:lnT w="77724">
                      <a:solidFill>
                        <a:srgbClr val="FFFFFF"/>
                      </a:solidFill>
                      <a:prstDash val="solid"/>
                    </a:lnT>
                    <a:solidFill>
                      <a:srgbClr val="11214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77724">
                      <a:solidFill>
                        <a:srgbClr val="FFFFFF"/>
                      </a:solidFill>
                      <a:prstDash val="solid"/>
                    </a:lnT>
                  </a:tcPr>
                </a:tc>
              </a:tr>
            </a:tbl>
          </a:graphicData>
        </a:graphic>
      </p:graphicFrame>
      <p:sp>
        <p:nvSpPr>
          <p:cNvPr id="8" name="object 8"/>
          <p:cNvSpPr txBox="1"/>
          <p:nvPr/>
        </p:nvSpPr>
        <p:spPr>
          <a:xfrm>
            <a:off x="78739" y="678897"/>
            <a:ext cx="2139950" cy="5116830"/>
          </a:xfrm>
          <a:prstGeom prst="rect">
            <a:avLst/>
          </a:prstGeom>
        </p:spPr>
        <p:txBody>
          <a:bodyPr vert="horz" wrap="square" lIns="0" tIns="1670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15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Arsitektur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 &gt;Perkakas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20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 Modelling</a:t>
            </a:r>
            <a:endParaRPr sz="2000">
              <a:latin typeface="Calibri"/>
              <a:cs typeface="Calibri"/>
            </a:endParaRPr>
          </a:p>
          <a:p>
            <a:pPr marL="12700" marR="8255">
              <a:lnSpc>
                <a:spcPct val="158800"/>
              </a:lnSpc>
              <a:spcBef>
                <a:spcPts val="40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Extraction  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</a:t>
            </a:r>
            <a:r>
              <a:rPr sz="2000" spc="-5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334477"/>
                </a:solidFill>
                <a:latin typeface="Calibri"/>
                <a:cs typeface="Calibri"/>
              </a:rPr>
              <a:t>Transformation  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Loading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770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Sistem</a:t>
            </a:r>
            <a:r>
              <a:rPr sz="2000" spc="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Pengingat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50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334477"/>
                </a:solidFill>
                <a:latin typeface="Calibri"/>
                <a:cs typeface="Calibri"/>
              </a:rPr>
              <a:t>Quality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95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Kueri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dan</a:t>
            </a:r>
            <a:r>
              <a:rPr sz="2000" spc="-2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Laporan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969"/>
              </a:spcBef>
            </a:pP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OLAP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30"/>
              </a:spcBef>
            </a:pPr>
            <a:r>
              <a:rPr sz="2000" dirty="0">
                <a:solidFill>
                  <a:srgbClr val="334477"/>
                </a:solidFill>
                <a:latin typeface="Calibri"/>
                <a:cs typeface="Calibri"/>
              </a:rPr>
              <a:t>MW and</a:t>
            </a:r>
            <a:r>
              <a:rPr sz="2000" spc="-3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334477"/>
                </a:solidFill>
                <a:latin typeface="Calibri"/>
                <a:cs typeface="Calibri"/>
              </a:rPr>
              <a:t>Conn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565"/>
              </a:spcBef>
            </a:pP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DW</a:t>
            </a:r>
            <a:r>
              <a:rPr sz="2000" spc="-4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Management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360045"/>
          </a:xfrm>
          <a:custGeom>
            <a:avLst/>
            <a:gdLst/>
            <a:ahLst/>
            <a:cxnLst/>
            <a:rect l="l" t="t" r="r" b="b"/>
            <a:pathLst>
              <a:path w="2329180" h="360044">
                <a:moveTo>
                  <a:pt x="0" y="359663"/>
                </a:moveTo>
                <a:lnTo>
                  <a:pt x="2328672" y="359663"/>
                </a:lnTo>
                <a:lnTo>
                  <a:pt x="2328672" y="0"/>
                </a:lnTo>
                <a:lnTo>
                  <a:pt x="0" y="0"/>
                </a:lnTo>
                <a:lnTo>
                  <a:pt x="0" y="359663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216152"/>
            <a:ext cx="2329180" cy="5140960"/>
          </a:xfrm>
          <a:custGeom>
            <a:avLst/>
            <a:gdLst/>
            <a:ahLst/>
            <a:cxnLst/>
            <a:rect l="l" t="t" r="r" b="b"/>
            <a:pathLst>
              <a:path w="2329180" h="5140960">
                <a:moveTo>
                  <a:pt x="0" y="5140452"/>
                </a:moveTo>
                <a:lnTo>
                  <a:pt x="2328672" y="5140452"/>
                </a:lnTo>
                <a:lnTo>
                  <a:pt x="2328672" y="0"/>
                </a:lnTo>
                <a:lnTo>
                  <a:pt x="0" y="0"/>
                </a:lnTo>
                <a:lnTo>
                  <a:pt x="0" y="5140452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547243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</a:t>
            </a:r>
            <a:r>
              <a:rPr sz="2800" spc="15" dirty="0">
                <a:solidFill>
                  <a:srgbClr val="FFFFFF"/>
                </a:solidFill>
              </a:rPr>
              <a:t> </a:t>
            </a:r>
            <a:r>
              <a:rPr sz="2800" spc="-30" dirty="0">
                <a:solidFill>
                  <a:srgbClr val="FFFFFF"/>
                </a:solidFill>
              </a:rPr>
              <a:t>Perkakas</a:t>
            </a:r>
            <a:endParaRPr sz="2800"/>
          </a:p>
        </p:txBody>
      </p:sp>
      <p:sp>
        <p:nvSpPr>
          <p:cNvPr id="8" name="object 8"/>
          <p:cNvSpPr txBox="1"/>
          <p:nvPr/>
        </p:nvSpPr>
        <p:spPr>
          <a:xfrm>
            <a:off x="2505455" y="1112519"/>
            <a:ext cx="5019040" cy="509270"/>
          </a:xfrm>
          <a:prstGeom prst="rect">
            <a:avLst/>
          </a:prstGeom>
          <a:solidFill>
            <a:srgbClr val="112144"/>
          </a:solidFill>
        </p:spPr>
        <p:txBody>
          <a:bodyPr vert="horz" wrap="square" lIns="0" tIns="52069" rIns="0" bIns="0" rtlCol="0">
            <a:spAutoFit/>
          </a:bodyPr>
          <a:lstStyle/>
          <a:p>
            <a:pPr marL="357505">
              <a:lnSpc>
                <a:spcPct val="100000"/>
              </a:lnSpc>
              <a:spcBef>
                <a:spcPts val="409"/>
              </a:spcBef>
            </a:pPr>
            <a:r>
              <a:rPr sz="2400" spc="-15" dirty="0">
                <a:solidFill>
                  <a:srgbClr val="DDFFFF"/>
                </a:solidFill>
                <a:latin typeface="Calibri"/>
                <a:cs typeface="Calibri"/>
              </a:rPr>
              <a:t>Bergantung </a:t>
            </a:r>
            <a:r>
              <a:rPr sz="2400" spc="-5" dirty="0">
                <a:solidFill>
                  <a:srgbClr val="DDFFFF"/>
                </a:solidFill>
                <a:latin typeface="Calibri"/>
                <a:cs typeface="Calibri"/>
              </a:rPr>
              <a:t>pada </a:t>
            </a:r>
            <a:r>
              <a:rPr sz="2400" spc="-10" dirty="0">
                <a:solidFill>
                  <a:srgbClr val="DDFFFF"/>
                </a:solidFill>
                <a:latin typeface="Calibri"/>
                <a:cs typeface="Calibri"/>
              </a:rPr>
              <a:t>Kebutuhan</a:t>
            </a:r>
            <a:r>
              <a:rPr sz="2400" dirty="0">
                <a:solidFill>
                  <a:srgbClr val="DDFFFF"/>
                </a:solidFill>
                <a:latin typeface="Calibri"/>
                <a:cs typeface="Calibri"/>
              </a:rPr>
              <a:t> Bisnis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739" y="1292427"/>
            <a:ext cx="1604010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</a:t>
            </a:r>
            <a:r>
              <a:rPr sz="2000" spc="-3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Modelling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0" y="816863"/>
            <a:ext cx="2329180" cy="399415"/>
          </a:xfrm>
          <a:custGeom>
            <a:avLst/>
            <a:gdLst/>
            <a:ahLst/>
            <a:cxnLst/>
            <a:rect l="l" t="t" r="r" b="b"/>
            <a:pathLst>
              <a:path w="2329180" h="399415">
                <a:moveTo>
                  <a:pt x="0" y="399288"/>
                </a:moveTo>
                <a:lnTo>
                  <a:pt x="2328672" y="399288"/>
                </a:lnTo>
                <a:lnTo>
                  <a:pt x="2328672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78739" y="832865"/>
            <a:ext cx="213995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Arsitektur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 &gt;Perkakas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8739" y="1627225"/>
            <a:ext cx="2136140" cy="41687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50900"/>
              </a:lnSpc>
              <a:spcBef>
                <a:spcPts val="95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Extraction  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</a:t>
            </a:r>
            <a:r>
              <a:rPr sz="2000" spc="-5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334477"/>
                </a:solidFill>
                <a:latin typeface="Calibri"/>
                <a:cs typeface="Calibri"/>
              </a:rPr>
              <a:t>Transformation</a:t>
            </a:r>
            <a:endParaRPr sz="2000">
              <a:latin typeface="Calibri"/>
              <a:cs typeface="Calibri"/>
            </a:endParaRPr>
          </a:p>
          <a:p>
            <a:pPr marL="12700" marR="351790">
              <a:lnSpc>
                <a:spcPct val="132100"/>
              </a:lnSpc>
              <a:spcBef>
                <a:spcPts val="830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Loading 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Sistem</a:t>
            </a:r>
            <a:r>
              <a:rPr sz="2000" spc="-6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Pengingat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50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334477"/>
                </a:solidFill>
                <a:latin typeface="Calibri"/>
                <a:cs typeface="Calibri"/>
              </a:rPr>
              <a:t>Quality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95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Kueri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dan</a:t>
            </a:r>
            <a:r>
              <a:rPr sz="2000" spc="-2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Laporan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969"/>
              </a:spcBef>
            </a:pP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OLAP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35"/>
              </a:spcBef>
            </a:pPr>
            <a:r>
              <a:rPr sz="2000" dirty="0">
                <a:solidFill>
                  <a:srgbClr val="334477"/>
                </a:solidFill>
                <a:latin typeface="Calibri"/>
                <a:cs typeface="Calibri"/>
              </a:rPr>
              <a:t>MW and</a:t>
            </a:r>
            <a:r>
              <a:rPr sz="2000" spc="-3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334477"/>
                </a:solidFill>
                <a:latin typeface="Calibri"/>
                <a:cs typeface="Calibri"/>
              </a:rPr>
              <a:t>Conn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560"/>
              </a:spcBef>
            </a:pP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DW</a:t>
            </a:r>
            <a:r>
              <a:rPr sz="2000" spc="-4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Management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3817620" y="1764792"/>
            <a:ext cx="5856732" cy="420471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818515"/>
          </a:xfrm>
          <a:custGeom>
            <a:avLst/>
            <a:gdLst/>
            <a:ahLst/>
            <a:cxnLst/>
            <a:rect l="l" t="t" r="r" b="b"/>
            <a:pathLst>
              <a:path w="2329180" h="818515">
                <a:moveTo>
                  <a:pt x="0" y="818388"/>
                </a:moveTo>
                <a:lnTo>
                  <a:pt x="2328672" y="818388"/>
                </a:lnTo>
                <a:lnTo>
                  <a:pt x="2328672" y="0"/>
                </a:lnTo>
                <a:lnTo>
                  <a:pt x="0" y="0"/>
                </a:lnTo>
                <a:lnTo>
                  <a:pt x="0" y="818388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676400"/>
            <a:ext cx="2329180" cy="4680585"/>
          </a:xfrm>
          <a:custGeom>
            <a:avLst/>
            <a:gdLst/>
            <a:ahLst/>
            <a:cxnLst/>
            <a:rect l="l" t="t" r="r" b="b"/>
            <a:pathLst>
              <a:path w="2329180" h="4680585">
                <a:moveTo>
                  <a:pt x="0" y="4680204"/>
                </a:moveTo>
                <a:lnTo>
                  <a:pt x="2328672" y="4680204"/>
                </a:lnTo>
                <a:lnTo>
                  <a:pt x="2328672" y="0"/>
                </a:lnTo>
                <a:lnTo>
                  <a:pt x="0" y="0"/>
                </a:lnTo>
                <a:lnTo>
                  <a:pt x="0" y="4680204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547243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</a:t>
            </a:r>
            <a:r>
              <a:rPr sz="2800" spc="15" dirty="0">
                <a:solidFill>
                  <a:srgbClr val="FFFFFF"/>
                </a:solidFill>
              </a:rPr>
              <a:t> </a:t>
            </a:r>
            <a:r>
              <a:rPr sz="2800" spc="-30" dirty="0">
                <a:solidFill>
                  <a:srgbClr val="FFFFFF"/>
                </a:solidFill>
              </a:rPr>
              <a:t>Perkakas</a:t>
            </a:r>
            <a:endParaRPr sz="2800"/>
          </a:p>
        </p:txBody>
      </p:sp>
      <p:sp>
        <p:nvSpPr>
          <p:cNvPr id="8" name="object 8"/>
          <p:cNvSpPr/>
          <p:nvPr/>
        </p:nvSpPr>
        <p:spPr>
          <a:xfrm>
            <a:off x="0" y="1275588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19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9" name="object 9"/>
          <p:cNvGraphicFramePr>
            <a:graphicFrameLocks noGrp="1"/>
          </p:cNvGraphicFramePr>
          <p:nvPr/>
        </p:nvGraphicFramePr>
        <p:xfrm>
          <a:off x="2505455" y="1112519"/>
          <a:ext cx="8145780" cy="21824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145780"/>
              </a:tblGrid>
              <a:tr h="536447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680"/>
                        </a:spcBef>
                      </a:pPr>
                      <a:r>
                        <a:rPr sz="20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Pembuatan 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dan Penanganan </a:t>
                      </a:r>
                      <a:r>
                        <a:rPr sz="20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data </a:t>
                      </a:r>
                      <a:r>
                        <a:rPr sz="20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model 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untuk </a:t>
                      </a:r>
                      <a:r>
                        <a:rPr sz="20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source </a:t>
                      </a:r>
                      <a:r>
                        <a:rPr sz="2000" spc="-2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system 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dan </a:t>
                      </a:r>
                      <a:r>
                        <a:rPr sz="20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target</a:t>
                      </a:r>
                      <a:r>
                        <a:rPr sz="2000" spc="6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DB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86360" marB="0">
                    <a:lnB w="76200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560070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890"/>
                        </a:spcBef>
                      </a:pPr>
                      <a:r>
                        <a:rPr sz="20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Penyediaan </a:t>
                      </a:r>
                      <a:r>
                        <a:rPr sz="20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forward </a:t>
                      </a:r>
                      <a:r>
                        <a:rPr sz="20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engineering 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untuk </a:t>
                      </a:r>
                      <a:r>
                        <a:rPr sz="20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skema </a:t>
                      </a:r>
                      <a:r>
                        <a:rPr sz="20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DB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113030" marB="0">
                    <a:lnT w="76200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554736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865"/>
                        </a:spcBef>
                      </a:pPr>
                      <a:r>
                        <a:rPr sz="20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Penyediaan </a:t>
                      </a:r>
                      <a:r>
                        <a:rPr sz="2000" spc="-2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reverse </a:t>
                      </a:r>
                      <a:r>
                        <a:rPr sz="20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engineering 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untuk </a:t>
                      </a:r>
                      <a:r>
                        <a:rPr sz="2000" spc="-1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data </a:t>
                      </a:r>
                      <a:r>
                        <a:rPr sz="200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model 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dari entri DB</a:t>
                      </a:r>
                      <a:r>
                        <a:rPr sz="2000" spc="4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sumber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109855" marB="0">
                    <a:lnT w="53975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3387AA"/>
                    </a:solidFill>
                  </a:tcPr>
                </a:tc>
              </a:tr>
              <a:tr h="531113"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850"/>
                        </a:spcBef>
                      </a:pPr>
                      <a:r>
                        <a:rPr sz="2000" spc="-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Penyediaan 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pemodelan dimensional untuk </a:t>
                      </a:r>
                      <a:r>
                        <a:rPr sz="2000" spc="-4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STAR</a:t>
                      </a:r>
                      <a:r>
                        <a:rPr sz="2000" spc="10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5" dirty="0">
                          <a:solidFill>
                            <a:srgbClr val="DDFFFF"/>
                          </a:solidFill>
                          <a:latin typeface="Calibri"/>
                          <a:cs typeface="Calibri"/>
                        </a:rPr>
                        <a:t>schema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107950" marB="0">
                    <a:lnT w="53975">
                      <a:solidFill>
                        <a:srgbClr val="FFFFFF"/>
                      </a:solidFill>
                      <a:prstDash val="solid"/>
                    </a:lnT>
                    <a:solidFill>
                      <a:srgbClr val="3387AA"/>
                    </a:solidFill>
                  </a:tcPr>
                </a:tc>
              </a:tr>
            </a:tbl>
          </a:graphicData>
        </a:graphic>
      </p:graphicFrame>
      <p:sp>
        <p:nvSpPr>
          <p:cNvPr id="10" name="object 10"/>
          <p:cNvSpPr txBox="1"/>
          <p:nvPr/>
        </p:nvSpPr>
        <p:spPr>
          <a:xfrm>
            <a:off x="78739" y="678897"/>
            <a:ext cx="2139950" cy="5116830"/>
          </a:xfrm>
          <a:prstGeom prst="rect">
            <a:avLst/>
          </a:prstGeom>
        </p:spPr>
        <p:txBody>
          <a:bodyPr vert="horz" wrap="square" lIns="0" tIns="1670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15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Arsitektur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 &gt;Perkakas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20"/>
              </a:spcBef>
            </a:pP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 Modelling</a:t>
            </a:r>
            <a:endParaRPr sz="2000">
              <a:latin typeface="Calibri"/>
              <a:cs typeface="Calibri"/>
            </a:endParaRPr>
          </a:p>
          <a:p>
            <a:pPr marL="12700" marR="8255">
              <a:lnSpc>
                <a:spcPct val="158800"/>
              </a:lnSpc>
              <a:spcBef>
                <a:spcPts val="40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Extraction  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</a:t>
            </a:r>
            <a:r>
              <a:rPr sz="2000" spc="-5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334477"/>
                </a:solidFill>
                <a:latin typeface="Calibri"/>
                <a:cs typeface="Calibri"/>
              </a:rPr>
              <a:t>Transformation  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Loading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770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Sistem</a:t>
            </a:r>
            <a:r>
              <a:rPr sz="2000" spc="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Pengingat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50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334477"/>
                </a:solidFill>
                <a:latin typeface="Calibri"/>
                <a:cs typeface="Calibri"/>
              </a:rPr>
              <a:t>Quality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95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Kueri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dan</a:t>
            </a:r>
            <a:r>
              <a:rPr sz="2000" spc="-2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Laporan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969"/>
              </a:spcBef>
            </a:pP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OLAP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30"/>
              </a:spcBef>
            </a:pPr>
            <a:r>
              <a:rPr sz="2000" dirty="0">
                <a:solidFill>
                  <a:srgbClr val="334477"/>
                </a:solidFill>
                <a:latin typeface="Calibri"/>
                <a:cs typeface="Calibri"/>
              </a:rPr>
              <a:t>MW and</a:t>
            </a:r>
            <a:r>
              <a:rPr sz="2000" spc="-3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334477"/>
                </a:solidFill>
                <a:latin typeface="Calibri"/>
                <a:cs typeface="Calibri"/>
              </a:rPr>
              <a:t>Conn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565"/>
              </a:spcBef>
            </a:pP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DW</a:t>
            </a:r>
            <a:r>
              <a:rPr sz="2000" spc="-4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Management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1308100"/>
          </a:xfrm>
          <a:custGeom>
            <a:avLst/>
            <a:gdLst/>
            <a:ahLst/>
            <a:cxnLst/>
            <a:rect l="l" t="t" r="r" b="b"/>
            <a:pathLst>
              <a:path w="2329180" h="1308100">
                <a:moveTo>
                  <a:pt x="0" y="1307591"/>
                </a:moveTo>
                <a:lnTo>
                  <a:pt x="2328672" y="1307591"/>
                </a:lnTo>
                <a:lnTo>
                  <a:pt x="2328672" y="0"/>
                </a:lnTo>
                <a:lnTo>
                  <a:pt x="0" y="0"/>
                </a:lnTo>
                <a:lnTo>
                  <a:pt x="0" y="1307591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2165604"/>
            <a:ext cx="2329180" cy="4191000"/>
          </a:xfrm>
          <a:custGeom>
            <a:avLst/>
            <a:gdLst/>
            <a:ahLst/>
            <a:cxnLst/>
            <a:rect l="l" t="t" r="r" b="b"/>
            <a:pathLst>
              <a:path w="2329180" h="4191000">
                <a:moveTo>
                  <a:pt x="0" y="4191000"/>
                </a:moveTo>
                <a:lnTo>
                  <a:pt x="2328672" y="4191000"/>
                </a:lnTo>
                <a:lnTo>
                  <a:pt x="2328672" y="0"/>
                </a:lnTo>
                <a:lnTo>
                  <a:pt x="0" y="0"/>
                </a:lnTo>
                <a:lnTo>
                  <a:pt x="0" y="4191000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547243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</a:t>
            </a:r>
            <a:r>
              <a:rPr sz="2800" spc="15" dirty="0">
                <a:solidFill>
                  <a:srgbClr val="FFFFFF"/>
                </a:solidFill>
              </a:rPr>
              <a:t> </a:t>
            </a:r>
            <a:r>
              <a:rPr sz="2800" spc="-30" dirty="0">
                <a:solidFill>
                  <a:srgbClr val="FFFFFF"/>
                </a:solidFill>
              </a:rPr>
              <a:t>Perkakas</a:t>
            </a:r>
            <a:endParaRPr sz="2800"/>
          </a:p>
        </p:txBody>
      </p:sp>
      <p:sp>
        <p:nvSpPr>
          <p:cNvPr id="8" name="object 8"/>
          <p:cNvSpPr txBox="1"/>
          <p:nvPr/>
        </p:nvSpPr>
        <p:spPr>
          <a:xfrm>
            <a:off x="2505455" y="1112519"/>
            <a:ext cx="8145780" cy="50927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86360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680"/>
              </a:spcBef>
            </a:pPr>
            <a:r>
              <a:rPr sz="2000" dirty="0">
                <a:solidFill>
                  <a:srgbClr val="DDFFFF"/>
                </a:solidFill>
                <a:latin typeface="Calibri"/>
                <a:cs typeface="Calibri"/>
              </a:rPr>
              <a:t>Dua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metode </a:t>
            </a:r>
            <a:r>
              <a:rPr sz="2000" spc="-15" dirty="0">
                <a:solidFill>
                  <a:srgbClr val="DDFFFF"/>
                </a:solidFill>
                <a:latin typeface="Calibri"/>
                <a:cs typeface="Calibri"/>
              </a:rPr>
              <a:t>ekstraksi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utama: </a:t>
            </a:r>
            <a:r>
              <a:rPr sz="2000" dirty="0">
                <a:solidFill>
                  <a:srgbClr val="DDFFFF"/>
                </a:solidFill>
                <a:latin typeface="Calibri"/>
                <a:cs typeface="Calibri"/>
              </a:rPr>
              <a:t>bulk </a:t>
            </a: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extraction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dan </a:t>
            </a:r>
            <a:r>
              <a:rPr sz="2000" dirty="0">
                <a:solidFill>
                  <a:srgbClr val="DDFFFF"/>
                </a:solidFill>
                <a:latin typeface="Calibri"/>
                <a:cs typeface="Calibri"/>
              </a:rPr>
              <a:t>change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based</a:t>
            </a:r>
            <a:r>
              <a:rPr sz="2000" spc="6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replication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739" y="678897"/>
            <a:ext cx="2139950" cy="944880"/>
          </a:xfrm>
          <a:prstGeom prst="rect">
            <a:avLst/>
          </a:prstGeom>
        </p:spPr>
        <p:txBody>
          <a:bodyPr vert="horz" wrap="square" lIns="0" tIns="1670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15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Arsitektur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 &gt;Perkakas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20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 Modelling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0" y="1764792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19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78739" y="1781682"/>
            <a:ext cx="160845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000" spc="-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Extraction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8739" y="2241550"/>
            <a:ext cx="2136140" cy="355472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</a:t>
            </a:r>
            <a:r>
              <a:rPr sz="2000" spc="-4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334477"/>
                </a:solidFill>
                <a:latin typeface="Calibri"/>
                <a:cs typeface="Calibri"/>
              </a:rPr>
              <a:t>Transformation</a:t>
            </a:r>
            <a:endParaRPr sz="2000">
              <a:latin typeface="Calibri"/>
              <a:cs typeface="Calibri"/>
            </a:endParaRPr>
          </a:p>
          <a:p>
            <a:pPr marL="12700" marR="351790">
              <a:lnSpc>
                <a:spcPct val="132100"/>
              </a:lnSpc>
              <a:spcBef>
                <a:spcPts val="825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Loading 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Sistem</a:t>
            </a:r>
            <a:r>
              <a:rPr sz="2000" spc="-6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Pengingat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50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334477"/>
                </a:solidFill>
                <a:latin typeface="Calibri"/>
                <a:cs typeface="Calibri"/>
              </a:rPr>
              <a:t>Quality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95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Kueri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dan</a:t>
            </a:r>
            <a:r>
              <a:rPr sz="2000" spc="-2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Laporan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969"/>
              </a:spcBef>
            </a:pP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OLAP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35"/>
              </a:spcBef>
            </a:pPr>
            <a:r>
              <a:rPr sz="2000" dirty="0">
                <a:solidFill>
                  <a:srgbClr val="334477"/>
                </a:solidFill>
                <a:latin typeface="Calibri"/>
                <a:cs typeface="Calibri"/>
              </a:rPr>
              <a:t>MW and</a:t>
            </a:r>
            <a:r>
              <a:rPr sz="2000" spc="-3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334477"/>
                </a:solidFill>
                <a:latin typeface="Calibri"/>
                <a:cs typeface="Calibri"/>
              </a:rPr>
              <a:t>Conn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560"/>
              </a:spcBef>
            </a:pP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DW</a:t>
            </a:r>
            <a:r>
              <a:rPr sz="2000" spc="-4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Management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505455" y="1676400"/>
            <a:ext cx="8145780" cy="50927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85725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675"/>
              </a:spcBef>
            </a:pP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Platform sistem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sumber dan </a:t>
            </a: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DB, </a:t>
            </a:r>
            <a:r>
              <a:rPr sz="2000" spc="-15" dirty="0">
                <a:solidFill>
                  <a:srgbClr val="DDFFFF"/>
                </a:solidFill>
                <a:latin typeface="Calibri"/>
                <a:cs typeface="Calibri"/>
              </a:rPr>
              <a:t>ekstraksi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dan</a:t>
            </a:r>
            <a:r>
              <a:rPr sz="2000" spc="9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duplikasi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1767839"/>
          </a:xfrm>
          <a:custGeom>
            <a:avLst/>
            <a:gdLst/>
            <a:ahLst/>
            <a:cxnLst/>
            <a:rect l="l" t="t" r="r" b="b"/>
            <a:pathLst>
              <a:path w="2329180" h="1767839">
                <a:moveTo>
                  <a:pt x="0" y="1767839"/>
                </a:moveTo>
                <a:lnTo>
                  <a:pt x="2328672" y="1767839"/>
                </a:lnTo>
                <a:lnTo>
                  <a:pt x="2328672" y="0"/>
                </a:lnTo>
                <a:lnTo>
                  <a:pt x="0" y="0"/>
                </a:lnTo>
                <a:lnTo>
                  <a:pt x="0" y="1767839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2624327"/>
            <a:ext cx="2329180" cy="3732529"/>
          </a:xfrm>
          <a:custGeom>
            <a:avLst/>
            <a:gdLst/>
            <a:ahLst/>
            <a:cxnLst/>
            <a:rect l="l" t="t" r="r" b="b"/>
            <a:pathLst>
              <a:path w="2329180" h="3732529">
                <a:moveTo>
                  <a:pt x="0" y="3732276"/>
                </a:moveTo>
                <a:lnTo>
                  <a:pt x="2328672" y="3732276"/>
                </a:lnTo>
                <a:lnTo>
                  <a:pt x="2328672" y="0"/>
                </a:lnTo>
                <a:lnTo>
                  <a:pt x="0" y="0"/>
                </a:lnTo>
                <a:lnTo>
                  <a:pt x="0" y="373227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547243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</a:t>
            </a:r>
            <a:r>
              <a:rPr sz="2800" spc="15" dirty="0">
                <a:solidFill>
                  <a:srgbClr val="FFFFFF"/>
                </a:solidFill>
              </a:rPr>
              <a:t> </a:t>
            </a:r>
            <a:r>
              <a:rPr sz="2800" spc="-30" dirty="0">
                <a:solidFill>
                  <a:srgbClr val="FFFFFF"/>
                </a:solidFill>
              </a:rPr>
              <a:t>Perkakas</a:t>
            </a:r>
            <a:endParaRPr sz="2800"/>
          </a:p>
        </p:txBody>
      </p:sp>
      <p:sp>
        <p:nvSpPr>
          <p:cNvPr id="8" name="object 8"/>
          <p:cNvSpPr txBox="1"/>
          <p:nvPr/>
        </p:nvSpPr>
        <p:spPr>
          <a:xfrm>
            <a:off x="2505455" y="1112519"/>
            <a:ext cx="8145780" cy="50927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86360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680"/>
              </a:spcBef>
            </a:pPr>
            <a:r>
              <a:rPr sz="2000" spc="-20" dirty="0">
                <a:solidFill>
                  <a:srgbClr val="DDFFFF"/>
                </a:solidFill>
                <a:latin typeface="Calibri"/>
                <a:cs typeface="Calibri"/>
              </a:rPr>
              <a:t>Transformasi </a:t>
            </a:r>
            <a:r>
              <a:rPr sz="2000" spc="-15" dirty="0">
                <a:solidFill>
                  <a:srgbClr val="DDFFFF"/>
                </a:solidFill>
                <a:latin typeface="Calibri"/>
                <a:cs typeface="Calibri"/>
              </a:rPr>
              <a:t>data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hasil </a:t>
            </a:r>
            <a:r>
              <a:rPr sz="2000" spc="-15" dirty="0">
                <a:solidFill>
                  <a:srgbClr val="DDFFFF"/>
                </a:solidFill>
                <a:latin typeface="Calibri"/>
                <a:cs typeface="Calibri"/>
              </a:rPr>
              <a:t>ekstrak </a:t>
            </a:r>
            <a:r>
              <a:rPr sz="2000" spc="-30" dirty="0">
                <a:solidFill>
                  <a:srgbClr val="DDFFFF"/>
                </a:solidFill>
                <a:latin typeface="Calibri"/>
                <a:cs typeface="Calibri"/>
              </a:rPr>
              <a:t>ke </a:t>
            </a:r>
            <a:r>
              <a:rPr sz="2000" spc="-15" dirty="0">
                <a:solidFill>
                  <a:srgbClr val="DDFFFF"/>
                </a:solidFill>
                <a:latin typeface="Calibri"/>
                <a:cs typeface="Calibri"/>
              </a:rPr>
              <a:t>format </a:t>
            </a:r>
            <a:r>
              <a:rPr sz="2000" dirty="0">
                <a:solidFill>
                  <a:srgbClr val="DDFFFF"/>
                </a:solidFill>
                <a:latin typeface="Calibri"/>
                <a:cs typeface="Calibri"/>
              </a:rPr>
              <a:t>dan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struktur </a:t>
            </a: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yang</a:t>
            </a:r>
            <a:r>
              <a:rPr sz="2000" spc="135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sesuai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739" y="678897"/>
            <a:ext cx="2139950" cy="944880"/>
          </a:xfrm>
          <a:prstGeom prst="rect">
            <a:avLst/>
          </a:prstGeom>
        </p:spPr>
        <p:txBody>
          <a:bodyPr vert="horz" wrap="square" lIns="0" tIns="1670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15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Arsitektur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 &gt;Perkakas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20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 Modelling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0" y="2225039"/>
            <a:ext cx="2329180" cy="399415"/>
          </a:xfrm>
          <a:custGeom>
            <a:avLst/>
            <a:gdLst/>
            <a:ahLst/>
            <a:cxnLst/>
            <a:rect l="l" t="t" r="r" b="b"/>
            <a:pathLst>
              <a:path w="2329180" h="399414">
                <a:moveTo>
                  <a:pt x="0" y="399288"/>
                </a:moveTo>
                <a:lnTo>
                  <a:pt x="2328672" y="399288"/>
                </a:lnTo>
                <a:lnTo>
                  <a:pt x="2328672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78739" y="2241550"/>
            <a:ext cx="213614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000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Transformation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8739" y="1781682"/>
            <a:ext cx="160845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</a:t>
            </a:r>
            <a:r>
              <a:rPr sz="2000" spc="-6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Extraction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8739" y="2652242"/>
            <a:ext cx="1902460" cy="31438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118110">
              <a:lnSpc>
                <a:spcPct val="132100"/>
              </a:lnSpc>
              <a:spcBef>
                <a:spcPts val="95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Loading 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Sistem</a:t>
            </a:r>
            <a:r>
              <a:rPr sz="2000" spc="-6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Pengingat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55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334477"/>
                </a:solidFill>
                <a:latin typeface="Calibri"/>
                <a:cs typeface="Calibri"/>
              </a:rPr>
              <a:t>Quality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95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Kueri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dan</a:t>
            </a:r>
            <a:r>
              <a:rPr sz="2000" spc="-6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Laporan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965"/>
              </a:spcBef>
            </a:pP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OLAP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35"/>
              </a:spcBef>
            </a:pPr>
            <a:r>
              <a:rPr sz="2000" dirty="0">
                <a:solidFill>
                  <a:srgbClr val="334477"/>
                </a:solidFill>
                <a:latin typeface="Calibri"/>
                <a:cs typeface="Calibri"/>
              </a:rPr>
              <a:t>MW and</a:t>
            </a:r>
            <a:r>
              <a:rPr sz="2000" spc="-4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334477"/>
                </a:solidFill>
                <a:latin typeface="Calibri"/>
                <a:cs typeface="Calibri"/>
              </a:rPr>
              <a:t>Conn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565"/>
              </a:spcBef>
            </a:pP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DW</a:t>
            </a:r>
            <a:r>
              <a:rPr sz="2000" spc="-5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Management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505455" y="1676400"/>
            <a:ext cx="8145780" cy="50927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85725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675"/>
              </a:spcBef>
            </a:pP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Menyediakan </a:t>
            </a:r>
            <a:r>
              <a:rPr sz="2000" i="1" spc="-10" dirty="0">
                <a:solidFill>
                  <a:srgbClr val="DDFFFF"/>
                </a:solidFill>
                <a:latin typeface="Calibri"/>
                <a:cs typeface="Calibri"/>
              </a:rPr>
              <a:t>default </a:t>
            </a:r>
            <a:r>
              <a:rPr sz="2000" i="1" spc="-5" dirty="0">
                <a:solidFill>
                  <a:srgbClr val="DDFFFF"/>
                </a:solidFill>
                <a:latin typeface="Calibri"/>
                <a:cs typeface="Calibri"/>
              </a:rPr>
              <a:t>value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sesuai</a:t>
            </a:r>
            <a:r>
              <a:rPr sz="2000" spc="-25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spesifikasi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505455" y="2232660"/>
            <a:ext cx="8145780" cy="50927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86360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680"/>
              </a:spcBef>
            </a:pP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Field splitting, consolidation, </a:t>
            </a: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standardization,</a:t>
            </a:r>
            <a:r>
              <a:rPr sz="2000" spc="4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deduplication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2275840"/>
          </a:xfrm>
          <a:custGeom>
            <a:avLst/>
            <a:gdLst/>
            <a:ahLst/>
            <a:cxnLst/>
            <a:rect l="l" t="t" r="r" b="b"/>
            <a:pathLst>
              <a:path w="2329180" h="2275840">
                <a:moveTo>
                  <a:pt x="0" y="2275332"/>
                </a:moveTo>
                <a:lnTo>
                  <a:pt x="2328672" y="2275332"/>
                </a:lnTo>
                <a:lnTo>
                  <a:pt x="2328672" y="0"/>
                </a:lnTo>
                <a:lnTo>
                  <a:pt x="0" y="0"/>
                </a:lnTo>
                <a:lnTo>
                  <a:pt x="0" y="2275332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131820"/>
            <a:ext cx="2329180" cy="3225165"/>
          </a:xfrm>
          <a:custGeom>
            <a:avLst/>
            <a:gdLst/>
            <a:ahLst/>
            <a:cxnLst/>
            <a:rect l="l" t="t" r="r" b="b"/>
            <a:pathLst>
              <a:path w="2329180" h="3225165">
                <a:moveTo>
                  <a:pt x="0" y="3224784"/>
                </a:moveTo>
                <a:lnTo>
                  <a:pt x="2328672" y="3224784"/>
                </a:lnTo>
                <a:lnTo>
                  <a:pt x="2328672" y="0"/>
                </a:lnTo>
                <a:lnTo>
                  <a:pt x="0" y="0"/>
                </a:lnTo>
                <a:lnTo>
                  <a:pt x="0" y="3224784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547243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</a:t>
            </a:r>
            <a:r>
              <a:rPr sz="2800" spc="15" dirty="0">
                <a:solidFill>
                  <a:srgbClr val="FFFFFF"/>
                </a:solidFill>
              </a:rPr>
              <a:t> </a:t>
            </a:r>
            <a:r>
              <a:rPr sz="2800" spc="-30" dirty="0">
                <a:solidFill>
                  <a:srgbClr val="FFFFFF"/>
                </a:solidFill>
              </a:rPr>
              <a:t>Perkakas</a:t>
            </a:r>
            <a:endParaRPr sz="2800"/>
          </a:p>
        </p:txBody>
      </p:sp>
      <p:sp>
        <p:nvSpPr>
          <p:cNvPr id="8" name="object 8"/>
          <p:cNvSpPr txBox="1"/>
          <p:nvPr/>
        </p:nvSpPr>
        <p:spPr>
          <a:xfrm>
            <a:off x="2505455" y="1112519"/>
            <a:ext cx="8145780" cy="50927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86360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680"/>
              </a:spcBef>
            </a:pPr>
            <a:r>
              <a:rPr sz="2000" spc="-15" dirty="0">
                <a:solidFill>
                  <a:srgbClr val="DDFFFF"/>
                </a:solidFill>
                <a:latin typeface="Calibri"/>
                <a:cs typeface="Calibri"/>
              </a:rPr>
              <a:t>Data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hasil </a:t>
            </a: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transformasi </a:t>
            </a:r>
            <a:r>
              <a:rPr sz="2000" dirty="0">
                <a:solidFill>
                  <a:srgbClr val="DDFFFF"/>
                </a:solidFill>
                <a:latin typeface="Calibri"/>
                <a:cs typeface="Calibri"/>
              </a:rPr>
              <a:t>di-load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dalam bentuk </a:t>
            </a:r>
            <a:r>
              <a:rPr sz="2000" dirty="0">
                <a:solidFill>
                  <a:srgbClr val="DDFFFF"/>
                </a:solidFill>
                <a:latin typeface="Calibri"/>
                <a:cs typeface="Calibri"/>
              </a:rPr>
              <a:t>load</a:t>
            </a:r>
            <a:r>
              <a:rPr sz="2000" spc="35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images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739" y="678897"/>
            <a:ext cx="2139950" cy="944880"/>
          </a:xfrm>
          <a:prstGeom prst="rect">
            <a:avLst/>
          </a:prstGeom>
        </p:spPr>
        <p:txBody>
          <a:bodyPr vert="horz" wrap="square" lIns="0" tIns="1670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15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Arsitektur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 &gt;Perkakas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20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 Modelling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8739" y="1627225"/>
            <a:ext cx="2136140" cy="9455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50900"/>
              </a:lnSpc>
              <a:spcBef>
                <a:spcPts val="95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Extraction  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</a:t>
            </a:r>
            <a:r>
              <a:rPr sz="2000" spc="-5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334477"/>
                </a:solidFill>
                <a:latin typeface="Calibri"/>
                <a:cs typeface="Calibri"/>
              </a:rPr>
              <a:t>Transformation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0" y="2732532"/>
            <a:ext cx="2329180" cy="399415"/>
          </a:xfrm>
          <a:custGeom>
            <a:avLst/>
            <a:gdLst/>
            <a:ahLst/>
            <a:cxnLst/>
            <a:rect l="l" t="t" r="r" b="b"/>
            <a:pathLst>
              <a:path w="2329180" h="399414">
                <a:moveTo>
                  <a:pt x="0" y="399288"/>
                </a:moveTo>
                <a:lnTo>
                  <a:pt x="2328672" y="399288"/>
                </a:lnTo>
                <a:lnTo>
                  <a:pt x="2328672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78739" y="2652242"/>
            <a:ext cx="1902460" cy="31438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118110">
              <a:lnSpc>
                <a:spcPct val="132100"/>
              </a:lnSpc>
              <a:spcBef>
                <a:spcPts val="95"/>
              </a:spcBef>
            </a:pP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Data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Loading 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Sistem</a:t>
            </a:r>
            <a:r>
              <a:rPr sz="2000" spc="-6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Pengingat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55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334477"/>
                </a:solidFill>
                <a:latin typeface="Calibri"/>
                <a:cs typeface="Calibri"/>
              </a:rPr>
              <a:t>Quality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95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Kueri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dan</a:t>
            </a:r>
            <a:r>
              <a:rPr sz="2000" spc="-6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Laporan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965"/>
              </a:spcBef>
            </a:pP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OLAP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35"/>
              </a:spcBef>
            </a:pPr>
            <a:r>
              <a:rPr sz="2000" dirty="0">
                <a:solidFill>
                  <a:srgbClr val="334477"/>
                </a:solidFill>
                <a:latin typeface="Calibri"/>
                <a:cs typeface="Calibri"/>
              </a:rPr>
              <a:t>MW and</a:t>
            </a:r>
            <a:r>
              <a:rPr sz="2000" spc="-4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334477"/>
                </a:solidFill>
                <a:latin typeface="Calibri"/>
                <a:cs typeface="Calibri"/>
              </a:rPr>
              <a:t>Conn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565"/>
              </a:spcBef>
            </a:pP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DW</a:t>
            </a:r>
            <a:r>
              <a:rPr sz="2000" spc="-5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Management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505455" y="1676400"/>
            <a:ext cx="8145780" cy="50927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85725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675"/>
              </a:spcBef>
            </a:pP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Loader memberikan primary </a:t>
            </a:r>
            <a:r>
              <a:rPr sz="2000" spc="-25" dirty="0">
                <a:solidFill>
                  <a:srgbClr val="DDFFFF"/>
                </a:solidFill>
                <a:latin typeface="Calibri"/>
                <a:cs typeface="Calibri"/>
              </a:rPr>
              <a:t>key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untuk</a:t>
            </a:r>
            <a:r>
              <a:rPr sz="2000" spc="4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tabel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505455" y="2232660"/>
            <a:ext cx="8145780" cy="50927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86360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680"/>
              </a:spcBef>
            </a:pP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Stored procedure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dalam DB bisa digunakan untuk </a:t>
            </a:r>
            <a:r>
              <a:rPr sz="2000" dirty="0">
                <a:solidFill>
                  <a:srgbClr val="DDFFFF"/>
                </a:solidFill>
                <a:latin typeface="Calibri"/>
                <a:cs typeface="Calibri"/>
              </a:rPr>
              <a:t>loading (jika RDBMS</a:t>
            </a:r>
            <a:r>
              <a:rPr sz="2000" spc="5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sama)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2677795"/>
          </a:xfrm>
          <a:custGeom>
            <a:avLst/>
            <a:gdLst/>
            <a:ahLst/>
            <a:cxnLst/>
            <a:rect l="l" t="t" r="r" b="b"/>
            <a:pathLst>
              <a:path w="2329180" h="2677795">
                <a:moveTo>
                  <a:pt x="0" y="2677667"/>
                </a:moveTo>
                <a:lnTo>
                  <a:pt x="2328672" y="2677667"/>
                </a:lnTo>
                <a:lnTo>
                  <a:pt x="2328672" y="0"/>
                </a:lnTo>
                <a:lnTo>
                  <a:pt x="0" y="0"/>
                </a:lnTo>
                <a:lnTo>
                  <a:pt x="0" y="2677667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535679"/>
            <a:ext cx="2329180" cy="2821305"/>
          </a:xfrm>
          <a:custGeom>
            <a:avLst/>
            <a:gdLst/>
            <a:ahLst/>
            <a:cxnLst/>
            <a:rect l="l" t="t" r="r" b="b"/>
            <a:pathLst>
              <a:path w="2329180" h="2821304">
                <a:moveTo>
                  <a:pt x="0" y="2820924"/>
                </a:moveTo>
                <a:lnTo>
                  <a:pt x="2328672" y="2820924"/>
                </a:lnTo>
                <a:lnTo>
                  <a:pt x="2328672" y="0"/>
                </a:lnTo>
                <a:lnTo>
                  <a:pt x="0" y="0"/>
                </a:lnTo>
                <a:lnTo>
                  <a:pt x="0" y="2820924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547243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</a:t>
            </a:r>
            <a:r>
              <a:rPr sz="2800" spc="15" dirty="0">
                <a:solidFill>
                  <a:srgbClr val="FFFFFF"/>
                </a:solidFill>
              </a:rPr>
              <a:t> </a:t>
            </a:r>
            <a:r>
              <a:rPr sz="2800" spc="-30" dirty="0">
                <a:solidFill>
                  <a:srgbClr val="FFFFFF"/>
                </a:solidFill>
              </a:rPr>
              <a:t>Perkakas</a:t>
            </a:r>
            <a:endParaRPr sz="2800"/>
          </a:p>
        </p:txBody>
      </p:sp>
      <p:sp>
        <p:nvSpPr>
          <p:cNvPr id="8" name="object 8"/>
          <p:cNvSpPr txBox="1"/>
          <p:nvPr/>
        </p:nvSpPr>
        <p:spPr>
          <a:xfrm>
            <a:off x="2505455" y="1112519"/>
            <a:ext cx="8145780" cy="50927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86360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680"/>
              </a:spcBef>
            </a:pP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Mendapatkan perhatian</a:t>
            </a:r>
            <a:r>
              <a:rPr sz="2000" spc="5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DDFFFF"/>
                </a:solidFill>
                <a:latin typeface="Calibri"/>
                <a:cs typeface="Calibri"/>
              </a:rPr>
              <a:t>pengguna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739" y="678897"/>
            <a:ext cx="2139950" cy="944880"/>
          </a:xfrm>
          <a:prstGeom prst="rect">
            <a:avLst/>
          </a:prstGeom>
        </p:spPr>
        <p:txBody>
          <a:bodyPr vert="horz" wrap="square" lIns="0" tIns="1670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15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Arsitektur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 &gt;Perkakas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20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 Modelling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8739" y="1627225"/>
            <a:ext cx="2136140" cy="9455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50900"/>
              </a:lnSpc>
              <a:spcBef>
                <a:spcPts val="95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Extraction  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</a:t>
            </a:r>
            <a:r>
              <a:rPr sz="2000" spc="-5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334477"/>
                </a:solidFill>
                <a:latin typeface="Calibri"/>
                <a:cs typeface="Calibri"/>
              </a:rPr>
              <a:t>Transformation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0" y="3134867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20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78739" y="2652242"/>
            <a:ext cx="1902460" cy="31438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118110">
              <a:lnSpc>
                <a:spcPct val="132100"/>
              </a:lnSpc>
              <a:spcBef>
                <a:spcPts val="95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Loading 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Sistem</a:t>
            </a:r>
            <a:r>
              <a:rPr sz="20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Pengingat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55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334477"/>
                </a:solidFill>
                <a:latin typeface="Calibri"/>
                <a:cs typeface="Calibri"/>
              </a:rPr>
              <a:t>Quality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95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Kueri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dan</a:t>
            </a:r>
            <a:r>
              <a:rPr sz="2000" spc="-6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Laporan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965"/>
              </a:spcBef>
            </a:pP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OLAP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35"/>
              </a:spcBef>
            </a:pPr>
            <a:r>
              <a:rPr sz="2000" dirty="0">
                <a:solidFill>
                  <a:srgbClr val="334477"/>
                </a:solidFill>
                <a:latin typeface="Calibri"/>
                <a:cs typeface="Calibri"/>
              </a:rPr>
              <a:t>MW and</a:t>
            </a:r>
            <a:r>
              <a:rPr sz="2000" spc="-4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334477"/>
                </a:solidFill>
                <a:latin typeface="Calibri"/>
                <a:cs typeface="Calibri"/>
              </a:rPr>
              <a:t>Conn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565"/>
              </a:spcBef>
            </a:pP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DW</a:t>
            </a:r>
            <a:r>
              <a:rPr sz="2000" spc="-5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Management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505455" y="1676400"/>
            <a:ext cx="8145780" cy="50927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85725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675"/>
              </a:spcBef>
            </a:pP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Menyediakan pengingat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dari</a:t>
            </a:r>
            <a:r>
              <a:rPr sz="2000" spc="-3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DW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505455" y="2231135"/>
            <a:ext cx="8145780" cy="50800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85725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675"/>
              </a:spcBef>
            </a:pP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Jenis </a:t>
            </a:r>
            <a:r>
              <a:rPr sz="2000" dirty="0">
                <a:solidFill>
                  <a:srgbClr val="DDFFFF"/>
                </a:solidFill>
                <a:latin typeface="Calibri"/>
                <a:cs typeface="Calibri"/>
              </a:rPr>
              <a:t>(3):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dari </a:t>
            </a: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source sistem </a:t>
            </a:r>
            <a:r>
              <a:rPr sz="2000" dirty="0">
                <a:solidFill>
                  <a:srgbClr val="DDFFFF"/>
                </a:solidFill>
                <a:latin typeface="Calibri"/>
                <a:cs typeface="Calibri"/>
              </a:rPr>
              <a:t>individu,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DW </a:t>
            </a: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terintegrasi, Data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mart</a:t>
            </a:r>
            <a:r>
              <a:rPr sz="2000" spc="85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DDFFFF"/>
                </a:solidFill>
                <a:latin typeface="Calibri"/>
                <a:cs typeface="Calibri"/>
              </a:rPr>
              <a:t>individu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3141345"/>
          </a:xfrm>
          <a:custGeom>
            <a:avLst/>
            <a:gdLst/>
            <a:ahLst/>
            <a:cxnLst/>
            <a:rect l="l" t="t" r="r" b="b"/>
            <a:pathLst>
              <a:path w="2329180" h="3141345">
                <a:moveTo>
                  <a:pt x="0" y="3140964"/>
                </a:moveTo>
                <a:lnTo>
                  <a:pt x="2328672" y="3140964"/>
                </a:lnTo>
                <a:lnTo>
                  <a:pt x="2328672" y="0"/>
                </a:lnTo>
                <a:lnTo>
                  <a:pt x="0" y="0"/>
                </a:lnTo>
                <a:lnTo>
                  <a:pt x="0" y="3140964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998976"/>
            <a:ext cx="2329180" cy="2357755"/>
          </a:xfrm>
          <a:custGeom>
            <a:avLst/>
            <a:gdLst/>
            <a:ahLst/>
            <a:cxnLst/>
            <a:rect l="l" t="t" r="r" b="b"/>
            <a:pathLst>
              <a:path w="2329180" h="2357754">
                <a:moveTo>
                  <a:pt x="0" y="2357628"/>
                </a:moveTo>
                <a:lnTo>
                  <a:pt x="2328672" y="2357628"/>
                </a:lnTo>
                <a:lnTo>
                  <a:pt x="2328672" y="0"/>
                </a:lnTo>
                <a:lnTo>
                  <a:pt x="0" y="0"/>
                </a:lnTo>
                <a:lnTo>
                  <a:pt x="0" y="2357628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547243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</a:t>
            </a:r>
            <a:r>
              <a:rPr sz="2800" spc="15" dirty="0">
                <a:solidFill>
                  <a:srgbClr val="FFFFFF"/>
                </a:solidFill>
              </a:rPr>
              <a:t> </a:t>
            </a:r>
            <a:r>
              <a:rPr sz="2800" spc="-30" dirty="0">
                <a:solidFill>
                  <a:srgbClr val="FFFFFF"/>
                </a:solidFill>
              </a:rPr>
              <a:t>Perkakas</a:t>
            </a:r>
            <a:endParaRPr sz="2800"/>
          </a:p>
        </p:txBody>
      </p:sp>
      <p:sp>
        <p:nvSpPr>
          <p:cNvPr id="8" name="object 8"/>
          <p:cNvSpPr txBox="1"/>
          <p:nvPr/>
        </p:nvSpPr>
        <p:spPr>
          <a:xfrm>
            <a:off x="2505455" y="1112519"/>
            <a:ext cx="8145780" cy="50927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86360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680"/>
              </a:spcBef>
            </a:pP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Membantu </a:t>
            </a: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menemukan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dan </a:t>
            </a:r>
            <a:r>
              <a:rPr sz="2000" spc="-15" dirty="0">
                <a:solidFill>
                  <a:srgbClr val="DDFFFF"/>
                </a:solidFill>
                <a:latin typeface="Calibri"/>
                <a:cs typeface="Calibri"/>
              </a:rPr>
              <a:t>mengkoreksi </a:t>
            </a: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kesalahan</a:t>
            </a:r>
            <a:r>
              <a:rPr sz="2000" spc="65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data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739" y="678897"/>
            <a:ext cx="2139950" cy="944880"/>
          </a:xfrm>
          <a:prstGeom prst="rect">
            <a:avLst/>
          </a:prstGeom>
        </p:spPr>
        <p:txBody>
          <a:bodyPr vert="horz" wrap="square" lIns="0" tIns="1670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15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Arsitektur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 &gt;Perkakas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20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 Modelling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8739" y="1627225"/>
            <a:ext cx="2136140" cy="9455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50900"/>
              </a:lnSpc>
              <a:spcBef>
                <a:spcPts val="95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Extraction  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</a:t>
            </a:r>
            <a:r>
              <a:rPr sz="2000" spc="-5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334477"/>
                </a:solidFill>
                <a:latin typeface="Calibri"/>
                <a:cs typeface="Calibri"/>
              </a:rPr>
              <a:t>Transformation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0" y="3598164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20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78739" y="2652242"/>
            <a:ext cx="1902460" cy="31438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118110">
              <a:lnSpc>
                <a:spcPct val="132100"/>
              </a:lnSpc>
              <a:spcBef>
                <a:spcPts val="95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Loading 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Sistem</a:t>
            </a:r>
            <a:r>
              <a:rPr sz="2000" spc="-6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Pengingat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55"/>
              </a:spcBef>
            </a:pP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Quality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95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Kueri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dan</a:t>
            </a:r>
            <a:r>
              <a:rPr sz="2000" spc="-6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Laporan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965"/>
              </a:spcBef>
            </a:pP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OLAP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35"/>
              </a:spcBef>
            </a:pPr>
            <a:r>
              <a:rPr sz="2000" dirty="0">
                <a:solidFill>
                  <a:srgbClr val="334477"/>
                </a:solidFill>
                <a:latin typeface="Calibri"/>
                <a:cs typeface="Calibri"/>
              </a:rPr>
              <a:t>MW and</a:t>
            </a:r>
            <a:r>
              <a:rPr sz="2000" spc="-4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334477"/>
                </a:solidFill>
                <a:latin typeface="Calibri"/>
                <a:cs typeface="Calibri"/>
              </a:rPr>
              <a:t>Conn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565"/>
              </a:spcBef>
            </a:pP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DW</a:t>
            </a:r>
            <a:r>
              <a:rPr sz="2000" spc="-5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Management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505455" y="1676400"/>
            <a:ext cx="8145780" cy="50927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85725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675"/>
              </a:spcBef>
            </a:pP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Digunakan di </a:t>
            </a: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area staging </a:t>
            </a:r>
            <a:r>
              <a:rPr sz="2000" spc="-15" dirty="0">
                <a:solidFill>
                  <a:srgbClr val="DDFFFF"/>
                </a:solidFill>
                <a:latin typeface="Calibri"/>
                <a:cs typeface="Calibri"/>
              </a:rPr>
              <a:t>atau </a:t>
            </a:r>
            <a:r>
              <a:rPr sz="2000" dirty="0">
                <a:solidFill>
                  <a:srgbClr val="DDFFFF"/>
                </a:solidFill>
                <a:latin typeface="Calibri"/>
                <a:cs typeface="Calibri"/>
              </a:rPr>
              <a:t>langsung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di </a:t>
            </a: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source</a:t>
            </a:r>
            <a:r>
              <a:rPr sz="2000" spc="5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DDFFFF"/>
                </a:solidFill>
                <a:latin typeface="Calibri"/>
                <a:cs typeface="Calibri"/>
              </a:rPr>
              <a:t>system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505455" y="2232660"/>
            <a:ext cx="8145780" cy="50927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86360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680"/>
              </a:spcBef>
            </a:pP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Membantu </a:t>
            </a: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menyelesaikan </a:t>
            </a:r>
            <a:r>
              <a:rPr sz="2000" spc="-15" dirty="0">
                <a:solidFill>
                  <a:srgbClr val="DDFFFF"/>
                </a:solidFill>
                <a:latin typeface="Calibri"/>
                <a:cs typeface="Calibri"/>
              </a:rPr>
              <a:t>data inkonsisten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dalam </a:t>
            </a:r>
            <a:r>
              <a:rPr sz="2000" dirty="0">
                <a:solidFill>
                  <a:srgbClr val="DDFFFF"/>
                </a:solidFill>
                <a:latin typeface="Calibri"/>
                <a:cs typeface="Calibri"/>
              </a:rPr>
              <a:t>load</a:t>
            </a:r>
            <a:r>
              <a:rPr sz="2000" spc="8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image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3598545"/>
          </a:xfrm>
          <a:custGeom>
            <a:avLst/>
            <a:gdLst/>
            <a:ahLst/>
            <a:cxnLst/>
            <a:rect l="l" t="t" r="r" b="b"/>
            <a:pathLst>
              <a:path w="2329180" h="3598545">
                <a:moveTo>
                  <a:pt x="0" y="3598164"/>
                </a:moveTo>
                <a:lnTo>
                  <a:pt x="2328672" y="3598164"/>
                </a:lnTo>
                <a:lnTo>
                  <a:pt x="2328672" y="0"/>
                </a:lnTo>
                <a:lnTo>
                  <a:pt x="0" y="0"/>
                </a:lnTo>
                <a:lnTo>
                  <a:pt x="0" y="3598164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4454652"/>
            <a:ext cx="2329180" cy="1902460"/>
          </a:xfrm>
          <a:custGeom>
            <a:avLst/>
            <a:gdLst/>
            <a:ahLst/>
            <a:cxnLst/>
            <a:rect l="l" t="t" r="r" b="b"/>
            <a:pathLst>
              <a:path w="2329180" h="1902460">
                <a:moveTo>
                  <a:pt x="0" y="1901952"/>
                </a:moveTo>
                <a:lnTo>
                  <a:pt x="2328672" y="1901952"/>
                </a:lnTo>
                <a:lnTo>
                  <a:pt x="2328672" y="0"/>
                </a:lnTo>
                <a:lnTo>
                  <a:pt x="0" y="0"/>
                </a:lnTo>
                <a:lnTo>
                  <a:pt x="0" y="1901952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547243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</a:t>
            </a:r>
            <a:r>
              <a:rPr sz="2800" spc="15" dirty="0">
                <a:solidFill>
                  <a:srgbClr val="FFFFFF"/>
                </a:solidFill>
              </a:rPr>
              <a:t> </a:t>
            </a:r>
            <a:r>
              <a:rPr sz="2800" spc="-30" dirty="0">
                <a:solidFill>
                  <a:srgbClr val="FFFFFF"/>
                </a:solidFill>
              </a:rPr>
              <a:t>Perkakas</a:t>
            </a:r>
            <a:endParaRPr sz="2800"/>
          </a:p>
        </p:txBody>
      </p:sp>
      <p:sp>
        <p:nvSpPr>
          <p:cNvPr id="8" name="object 8"/>
          <p:cNvSpPr txBox="1"/>
          <p:nvPr/>
        </p:nvSpPr>
        <p:spPr>
          <a:xfrm>
            <a:off x="2505455" y="1112519"/>
            <a:ext cx="8145780" cy="50927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86360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680"/>
              </a:spcBef>
            </a:pP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Membuat laporan </a:t>
            </a: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grafis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tingkat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000" spc="5" dirty="0">
                <a:solidFill>
                  <a:srgbClr val="DDFFFF"/>
                </a:solidFill>
                <a:latin typeface="Calibri"/>
                <a:cs typeface="Calibri"/>
              </a:rPr>
              <a:t>tinggi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739" y="678897"/>
            <a:ext cx="2139950" cy="944880"/>
          </a:xfrm>
          <a:prstGeom prst="rect">
            <a:avLst/>
          </a:prstGeom>
        </p:spPr>
        <p:txBody>
          <a:bodyPr vert="horz" wrap="square" lIns="0" tIns="1670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15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Arsitektur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 &gt;Perkakas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20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 Modelling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8739" y="1627225"/>
            <a:ext cx="2136140" cy="9455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50900"/>
              </a:lnSpc>
              <a:spcBef>
                <a:spcPts val="95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Extraction  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</a:t>
            </a:r>
            <a:r>
              <a:rPr sz="2000" spc="-5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334477"/>
                </a:solidFill>
                <a:latin typeface="Calibri"/>
                <a:cs typeface="Calibri"/>
              </a:rPr>
              <a:t>Transformation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0" y="4055364"/>
            <a:ext cx="2329180" cy="399415"/>
          </a:xfrm>
          <a:custGeom>
            <a:avLst/>
            <a:gdLst/>
            <a:ahLst/>
            <a:cxnLst/>
            <a:rect l="l" t="t" r="r" b="b"/>
            <a:pathLst>
              <a:path w="2329180" h="399414">
                <a:moveTo>
                  <a:pt x="0" y="399288"/>
                </a:moveTo>
                <a:lnTo>
                  <a:pt x="2328672" y="399288"/>
                </a:lnTo>
                <a:lnTo>
                  <a:pt x="2328672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78739" y="2652242"/>
            <a:ext cx="1902460" cy="31438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118110">
              <a:lnSpc>
                <a:spcPct val="132100"/>
              </a:lnSpc>
              <a:spcBef>
                <a:spcPts val="95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Loading 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Sistem</a:t>
            </a:r>
            <a:r>
              <a:rPr sz="2000" spc="-6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Pengingat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55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334477"/>
                </a:solidFill>
                <a:latin typeface="Calibri"/>
                <a:cs typeface="Calibri"/>
              </a:rPr>
              <a:t>Quality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95"/>
              </a:spcBef>
            </a:pP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Kueri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</a:t>
            </a:r>
            <a:r>
              <a:rPr sz="2000" spc="-6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Laporan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965"/>
              </a:spcBef>
            </a:pP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OLAP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35"/>
              </a:spcBef>
            </a:pPr>
            <a:r>
              <a:rPr sz="2000" dirty="0">
                <a:solidFill>
                  <a:srgbClr val="334477"/>
                </a:solidFill>
                <a:latin typeface="Calibri"/>
                <a:cs typeface="Calibri"/>
              </a:rPr>
              <a:t>MW and</a:t>
            </a:r>
            <a:r>
              <a:rPr sz="2000" spc="-4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334477"/>
                </a:solidFill>
                <a:latin typeface="Calibri"/>
                <a:cs typeface="Calibri"/>
              </a:rPr>
              <a:t>Conn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565"/>
              </a:spcBef>
            </a:pP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DW</a:t>
            </a:r>
            <a:r>
              <a:rPr sz="2000" spc="-5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Management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505455" y="1676400"/>
            <a:ext cx="8145780" cy="50927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85725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675"/>
              </a:spcBef>
            </a:pP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Membantu user dalam </a:t>
            </a: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formulasi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dan menjalankan</a:t>
            </a:r>
            <a:r>
              <a:rPr sz="2000" spc="5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kueri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505455" y="2232660"/>
            <a:ext cx="8145780" cy="50927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86360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680"/>
              </a:spcBef>
            </a:pP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Jenis utama: penulis laporan dan server</a:t>
            </a:r>
            <a:r>
              <a:rPr sz="2000" spc="3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laporan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4026535"/>
          </a:xfrm>
          <a:custGeom>
            <a:avLst/>
            <a:gdLst/>
            <a:ahLst/>
            <a:cxnLst/>
            <a:rect l="l" t="t" r="r" b="b"/>
            <a:pathLst>
              <a:path w="2329180" h="4026535">
                <a:moveTo>
                  <a:pt x="0" y="4026407"/>
                </a:moveTo>
                <a:lnTo>
                  <a:pt x="2328672" y="4026407"/>
                </a:lnTo>
                <a:lnTo>
                  <a:pt x="2328672" y="0"/>
                </a:lnTo>
                <a:lnTo>
                  <a:pt x="0" y="0"/>
                </a:lnTo>
                <a:lnTo>
                  <a:pt x="0" y="4026407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4882896"/>
            <a:ext cx="2329180" cy="1473835"/>
          </a:xfrm>
          <a:custGeom>
            <a:avLst/>
            <a:gdLst/>
            <a:ahLst/>
            <a:cxnLst/>
            <a:rect l="l" t="t" r="r" b="b"/>
            <a:pathLst>
              <a:path w="2329180" h="1473835">
                <a:moveTo>
                  <a:pt x="0" y="1473708"/>
                </a:moveTo>
                <a:lnTo>
                  <a:pt x="2328672" y="1473708"/>
                </a:lnTo>
                <a:lnTo>
                  <a:pt x="2328672" y="0"/>
                </a:lnTo>
                <a:lnTo>
                  <a:pt x="0" y="0"/>
                </a:lnTo>
                <a:lnTo>
                  <a:pt x="0" y="1473708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547243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</a:t>
            </a:r>
            <a:r>
              <a:rPr sz="2800" spc="15" dirty="0">
                <a:solidFill>
                  <a:srgbClr val="FFFFFF"/>
                </a:solidFill>
              </a:rPr>
              <a:t> </a:t>
            </a:r>
            <a:r>
              <a:rPr sz="2800" spc="-30" dirty="0">
                <a:solidFill>
                  <a:srgbClr val="FFFFFF"/>
                </a:solidFill>
              </a:rPr>
              <a:t>Perkakas</a:t>
            </a:r>
            <a:endParaRPr sz="2800"/>
          </a:p>
        </p:txBody>
      </p:sp>
      <p:sp>
        <p:nvSpPr>
          <p:cNvPr id="8" name="object 8"/>
          <p:cNvSpPr txBox="1"/>
          <p:nvPr/>
        </p:nvSpPr>
        <p:spPr>
          <a:xfrm>
            <a:off x="2505455" y="1112519"/>
            <a:ext cx="8145780" cy="50927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86360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680"/>
              </a:spcBef>
            </a:pP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Menjalankan </a:t>
            </a: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kueri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dimensional</a:t>
            </a:r>
            <a:r>
              <a:rPr sz="2000" spc="2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DDFFFF"/>
                </a:solidFill>
                <a:latin typeface="Calibri"/>
                <a:cs typeface="Calibri"/>
              </a:rPr>
              <a:t>kompleks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739" y="678897"/>
            <a:ext cx="2139950" cy="944880"/>
          </a:xfrm>
          <a:prstGeom prst="rect">
            <a:avLst/>
          </a:prstGeom>
        </p:spPr>
        <p:txBody>
          <a:bodyPr vert="horz" wrap="square" lIns="0" tIns="1670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15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Arsitektur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 &gt;Perkakas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20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 Modelling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8739" y="1627225"/>
            <a:ext cx="2136140" cy="9455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50900"/>
              </a:lnSpc>
              <a:spcBef>
                <a:spcPts val="95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Extraction  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</a:t>
            </a:r>
            <a:r>
              <a:rPr sz="2000" spc="-5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334477"/>
                </a:solidFill>
                <a:latin typeface="Calibri"/>
                <a:cs typeface="Calibri"/>
              </a:rPr>
              <a:t>Transformation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0" y="4483608"/>
            <a:ext cx="2329180" cy="399415"/>
          </a:xfrm>
          <a:custGeom>
            <a:avLst/>
            <a:gdLst/>
            <a:ahLst/>
            <a:cxnLst/>
            <a:rect l="l" t="t" r="r" b="b"/>
            <a:pathLst>
              <a:path w="2329180" h="399414">
                <a:moveTo>
                  <a:pt x="0" y="399288"/>
                </a:moveTo>
                <a:lnTo>
                  <a:pt x="2328672" y="399288"/>
                </a:lnTo>
                <a:lnTo>
                  <a:pt x="2328672" y="0"/>
                </a:lnTo>
                <a:lnTo>
                  <a:pt x="0" y="0"/>
                </a:lnTo>
                <a:lnTo>
                  <a:pt x="0" y="399288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78739" y="2652242"/>
            <a:ext cx="1902460" cy="31438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118110">
              <a:lnSpc>
                <a:spcPct val="132100"/>
              </a:lnSpc>
              <a:spcBef>
                <a:spcPts val="95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Loading 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Sistem</a:t>
            </a:r>
            <a:r>
              <a:rPr sz="2000" spc="-6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Pengingat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55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334477"/>
                </a:solidFill>
                <a:latin typeface="Calibri"/>
                <a:cs typeface="Calibri"/>
              </a:rPr>
              <a:t>Quality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95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Kueri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dan</a:t>
            </a:r>
            <a:r>
              <a:rPr sz="2000" spc="-6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Laporan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96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OLAP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35"/>
              </a:spcBef>
            </a:pPr>
            <a:r>
              <a:rPr sz="2000" dirty="0">
                <a:solidFill>
                  <a:srgbClr val="334477"/>
                </a:solidFill>
                <a:latin typeface="Calibri"/>
                <a:cs typeface="Calibri"/>
              </a:rPr>
              <a:t>MW and</a:t>
            </a:r>
            <a:r>
              <a:rPr sz="2000" spc="-4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334477"/>
                </a:solidFill>
                <a:latin typeface="Calibri"/>
                <a:cs typeface="Calibri"/>
              </a:rPr>
              <a:t>Conn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565"/>
              </a:spcBef>
            </a:pP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DW</a:t>
            </a:r>
            <a:r>
              <a:rPr sz="2000" spc="-5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Management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505455" y="1676400"/>
            <a:ext cx="8145780" cy="50927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85725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675"/>
              </a:spcBef>
            </a:pP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Mengizinkan user untuk membuat </a:t>
            </a: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kueri</a:t>
            </a:r>
            <a:r>
              <a:rPr sz="2000" spc="15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DDFFFF"/>
                </a:solidFill>
                <a:latin typeface="Calibri"/>
                <a:cs typeface="Calibri"/>
              </a:rPr>
              <a:t>canned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505455" y="2232660"/>
            <a:ext cx="8145780" cy="50927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86360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680"/>
              </a:spcBef>
            </a:pPr>
            <a:r>
              <a:rPr sz="2000" dirty="0">
                <a:solidFill>
                  <a:srgbClr val="DDFFFF"/>
                </a:solidFill>
                <a:latin typeface="Calibri"/>
                <a:cs typeface="Calibri"/>
              </a:rPr>
              <a:t>MOLAP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dan</a:t>
            </a:r>
            <a:r>
              <a:rPr sz="2000" spc="-35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ROLAP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4486910"/>
          </a:xfrm>
          <a:custGeom>
            <a:avLst/>
            <a:gdLst/>
            <a:ahLst/>
            <a:cxnLst/>
            <a:rect l="l" t="t" r="r" b="b"/>
            <a:pathLst>
              <a:path w="2329180" h="4486910">
                <a:moveTo>
                  <a:pt x="0" y="4486656"/>
                </a:moveTo>
                <a:lnTo>
                  <a:pt x="2328672" y="4486656"/>
                </a:lnTo>
                <a:lnTo>
                  <a:pt x="2328672" y="0"/>
                </a:lnTo>
                <a:lnTo>
                  <a:pt x="0" y="0"/>
                </a:lnTo>
                <a:lnTo>
                  <a:pt x="0" y="448665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5344667"/>
            <a:ext cx="2329180" cy="1012190"/>
          </a:xfrm>
          <a:custGeom>
            <a:avLst/>
            <a:gdLst/>
            <a:ahLst/>
            <a:cxnLst/>
            <a:rect l="l" t="t" r="r" b="b"/>
            <a:pathLst>
              <a:path w="2329180" h="1012189">
                <a:moveTo>
                  <a:pt x="0" y="1011935"/>
                </a:moveTo>
                <a:lnTo>
                  <a:pt x="2328672" y="1011935"/>
                </a:lnTo>
                <a:lnTo>
                  <a:pt x="2328672" y="0"/>
                </a:lnTo>
                <a:lnTo>
                  <a:pt x="0" y="0"/>
                </a:lnTo>
                <a:lnTo>
                  <a:pt x="0" y="1011935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547243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</a:t>
            </a:r>
            <a:r>
              <a:rPr sz="2800" spc="15" dirty="0">
                <a:solidFill>
                  <a:srgbClr val="FFFFFF"/>
                </a:solidFill>
              </a:rPr>
              <a:t> </a:t>
            </a:r>
            <a:r>
              <a:rPr sz="2800" spc="-30" dirty="0">
                <a:solidFill>
                  <a:srgbClr val="FFFFFF"/>
                </a:solidFill>
              </a:rPr>
              <a:t>Perkakas</a:t>
            </a:r>
            <a:endParaRPr sz="2800"/>
          </a:p>
        </p:txBody>
      </p:sp>
      <p:sp>
        <p:nvSpPr>
          <p:cNvPr id="8" name="object 8"/>
          <p:cNvSpPr txBox="1"/>
          <p:nvPr/>
        </p:nvSpPr>
        <p:spPr>
          <a:xfrm>
            <a:off x="2505455" y="1112519"/>
            <a:ext cx="8145780" cy="50927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86360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680"/>
              </a:spcBef>
            </a:pP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Akses </a:t>
            </a: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terbuka </a:t>
            </a:r>
            <a:r>
              <a:rPr sz="2000" spc="-30" dirty="0">
                <a:solidFill>
                  <a:srgbClr val="DDFFFF"/>
                </a:solidFill>
                <a:latin typeface="Calibri"/>
                <a:cs typeface="Calibri"/>
              </a:rPr>
              <a:t>ke </a:t>
            </a: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source </a:t>
            </a:r>
            <a:r>
              <a:rPr sz="2000" spc="-20" dirty="0">
                <a:solidFill>
                  <a:srgbClr val="DDFFFF"/>
                </a:solidFill>
                <a:latin typeface="Calibri"/>
                <a:cs typeface="Calibri"/>
              </a:rPr>
              <a:t>system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dalam </a:t>
            </a: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lingkungan</a:t>
            </a:r>
            <a:r>
              <a:rPr sz="2000" spc="9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heterogen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739" y="678897"/>
            <a:ext cx="2139950" cy="944880"/>
          </a:xfrm>
          <a:prstGeom prst="rect">
            <a:avLst/>
          </a:prstGeom>
        </p:spPr>
        <p:txBody>
          <a:bodyPr vert="horz" wrap="square" lIns="0" tIns="1670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15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Arsitektur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 &gt;Perkakas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20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 Modelling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8739" y="1627225"/>
            <a:ext cx="2136140" cy="9455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50900"/>
              </a:lnSpc>
              <a:spcBef>
                <a:spcPts val="95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Extraction  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</a:t>
            </a:r>
            <a:r>
              <a:rPr sz="2000" spc="-5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334477"/>
                </a:solidFill>
                <a:latin typeface="Calibri"/>
                <a:cs typeface="Calibri"/>
              </a:rPr>
              <a:t>Transformation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0" y="4943855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20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78739" y="2652242"/>
            <a:ext cx="1902460" cy="31438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118110">
              <a:lnSpc>
                <a:spcPct val="132100"/>
              </a:lnSpc>
              <a:spcBef>
                <a:spcPts val="95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Loading 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Sistem</a:t>
            </a:r>
            <a:r>
              <a:rPr sz="2000" spc="-6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Pengingat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55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334477"/>
                </a:solidFill>
                <a:latin typeface="Calibri"/>
                <a:cs typeface="Calibri"/>
              </a:rPr>
              <a:t>Quality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95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Kueri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dan</a:t>
            </a:r>
            <a:r>
              <a:rPr sz="2000" spc="-6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Laporan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965"/>
              </a:spcBef>
            </a:pP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OLAP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3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MW and</a:t>
            </a:r>
            <a:r>
              <a:rPr sz="2000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Conn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565"/>
              </a:spcBef>
            </a:pP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DW</a:t>
            </a:r>
            <a:r>
              <a:rPr sz="2000" spc="-5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Management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505455" y="1676400"/>
            <a:ext cx="8145780" cy="50927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85725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675"/>
              </a:spcBef>
            </a:pP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Akses </a:t>
            </a: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terbuka </a:t>
            </a:r>
            <a:r>
              <a:rPr sz="2000" spc="-30" dirty="0">
                <a:solidFill>
                  <a:srgbClr val="DDFFFF"/>
                </a:solidFill>
                <a:latin typeface="Calibri"/>
                <a:cs typeface="Calibri"/>
              </a:rPr>
              <a:t>ke </a:t>
            </a: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berbagai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jenis DB dalam </a:t>
            </a: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platform yang</a:t>
            </a:r>
            <a:r>
              <a:rPr sz="2000" spc="7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berbeda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505455" y="2231135"/>
            <a:ext cx="8145780" cy="50800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85725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675"/>
              </a:spcBef>
            </a:pP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Biasanya </a:t>
            </a:r>
            <a:r>
              <a:rPr sz="2000" dirty="0">
                <a:solidFill>
                  <a:srgbClr val="DDFFFF"/>
                </a:solidFill>
                <a:latin typeface="Calibri"/>
                <a:cs typeface="Calibri"/>
              </a:rPr>
              <a:t>mahal, </a:t>
            </a: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tetapi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membantu </a:t>
            </a:r>
            <a:r>
              <a:rPr sz="2000" spc="-15" dirty="0">
                <a:solidFill>
                  <a:srgbClr val="DDFFFF"/>
                </a:solidFill>
                <a:latin typeface="Calibri"/>
                <a:cs typeface="Calibri"/>
              </a:rPr>
              <a:t>koordinasi </a:t>
            </a: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antar </a:t>
            </a:r>
            <a:r>
              <a:rPr sz="2000" spc="-15" dirty="0">
                <a:solidFill>
                  <a:srgbClr val="DDFFFF"/>
                </a:solidFill>
                <a:latin typeface="Calibri"/>
                <a:cs typeface="Calibri"/>
              </a:rPr>
              <a:t>komponen</a:t>
            </a:r>
            <a:r>
              <a:rPr sz="2000" spc="7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DW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6603"/>
            <a:ext cx="12192000" cy="501650"/>
          </a:xfrm>
          <a:custGeom>
            <a:avLst/>
            <a:gdLst/>
            <a:ahLst/>
            <a:cxnLst/>
            <a:rect l="l" t="t" r="r" b="b"/>
            <a:pathLst>
              <a:path w="12192000" h="501650">
                <a:moveTo>
                  <a:pt x="0" y="501396"/>
                </a:moveTo>
                <a:lnTo>
                  <a:pt x="12192000" y="501396"/>
                </a:lnTo>
                <a:lnTo>
                  <a:pt x="12192000" y="0"/>
                </a:lnTo>
                <a:lnTo>
                  <a:pt x="0" y="0"/>
                </a:lnTo>
                <a:lnTo>
                  <a:pt x="0" y="501396"/>
                </a:lnTo>
                <a:close/>
              </a:path>
            </a:pathLst>
          </a:custGeom>
          <a:solidFill>
            <a:srgbClr val="33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167380" cy="457200"/>
          </a:xfrm>
          <a:custGeom>
            <a:avLst/>
            <a:gdLst/>
            <a:ahLst/>
            <a:cxnLst/>
            <a:rect l="l" t="t" r="r" b="b"/>
            <a:pathLst>
              <a:path w="3167380" h="457200">
                <a:moveTo>
                  <a:pt x="0" y="457200"/>
                </a:moveTo>
                <a:lnTo>
                  <a:pt x="3166872" y="457200"/>
                </a:lnTo>
                <a:lnTo>
                  <a:pt x="3166872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987A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57200"/>
            <a:ext cx="2329180" cy="4989830"/>
          </a:xfrm>
          <a:custGeom>
            <a:avLst/>
            <a:gdLst/>
            <a:ahLst/>
            <a:cxnLst/>
            <a:rect l="l" t="t" r="r" b="b"/>
            <a:pathLst>
              <a:path w="2329180" h="4989830">
                <a:moveTo>
                  <a:pt x="0" y="4989576"/>
                </a:moveTo>
                <a:lnTo>
                  <a:pt x="2328672" y="4989576"/>
                </a:lnTo>
                <a:lnTo>
                  <a:pt x="2328672" y="0"/>
                </a:lnTo>
                <a:lnTo>
                  <a:pt x="0" y="0"/>
                </a:lnTo>
                <a:lnTo>
                  <a:pt x="0" y="498957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5847588"/>
            <a:ext cx="2329180" cy="509270"/>
          </a:xfrm>
          <a:custGeom>
            <a:avLst/>
            <a:gdLst/>
            <a:ahLst/>
            <a:cxnLst/>
            <a:rect l="l" t="t" r="r" b="b"/>
            <a:pathLst>
              <a:path w="2329180" h="509270">
                <a:moveTo>
                  <a:pt x="0" y="509016"/>
                </a:moveTo>
                <a:lnTo>
                  <a:pt x="2328672" y="509016"/>
                </a:lnTo>
                <a:lnTo>
                  <a:pt x="2328672" y="0"/>
                </a:lnTo>
                <a:lnTo>
                  <a:pt x="0" y="0"/>
                </a:lnTo>
                <a:lnTo>
                  <a:pt x="0" y="509016"/>
                </a:lnTo>
                <a:close/>
              </a:path>
            </a:pathLst>
          </a:custGeom>
          <a:solidFill>
            <a:srgbClr val="DDFFFF">
              <a:alpha val="49803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166872" y="0"/>
            <a:ext cx="9025255" cy="433070"/>
          </a:xfrm>
          <a:custGeom>
            <a:avLst/>
            <a:gdLst/>
            <a:ahLst/>
            <a:cxnLst/>
            <a:rect l="l" t="t" r="r" b="b"/>
            <a:pathLst>
              <a:path w="9025255" h="433070">
                <a:moveTo>
                  <a:pt x="0" y="432815"/>
                </a:moveTo>
                <a:lnTo>
                  <a:pt x="9025128" y="432815"/>
                </a:lnTo>
                <a:lnTo>
                  <a:pt x="9025128" y="0"/>
                </a:lnTo>
                <a:lnTo>
                  <a:pt x="0" y="0"/>
                </a:lnTo>
                <a:lnTo>
                  <a:pt x="0" y="432815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223568" y="0"/>
            <a:ext cx="547243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034539" algn="l"/>
              </a:tabLst>
            </a:pPr>
            <a:r>
              <a:rPr sz="4200" spc="-30" baseline="-3968" dirty="0">
                <a:solidFill>
                  <a:srgbClr val="FFFFFF"/>
                </a:solidFill>
              </a:rPr>
              <a:t>Pertemuan</a:t>
            </a:r>
            <a:r>
              <a:rPr sz="4200" spc="30" baseline="-3968" dirty="0">
                <a:solidFill>
                  <a:srgbClr val="FFFFFF"/>
                </a:solidFill>
              </a:rPr>
              <a:t> </a:t>
            </a:r>
            <a:r>
              <a:rPr sz="4200" spc="-7" baseline="-3968" dirty="0">
                <a:solidFill>
                  <a:srgbClr val="FFFFFF"/>
                </a:solidFill>
              </a:rPr>
              <a:t>5	</a:t>
            </a:r>
            <a:r>
              <a:rPr sz="2800" spc="-15" dirty="0">
                <a:solidFill>
                  <a:srgbClr val="FFFFFF"/>
                </a:solidFill>
              </a:rPr>
              <a:t>Arsitektur </a:t>
            </a:r>
            <a:r>
              <a:rPr sz="2800" spc="-10" dirty="0">
                <a:solidFill>
                  <a:srgbClr val="FFFFFF"/>
                </a:solidFill>
              </a:rPr>
              <a:t>DW:</a:t>
            </a:r>
            <a:r>
              <a:rPr sz="2800" spc="15" dirty="0">
                <a:solidFill>
                  <a:srgbClr val="FFFFFF"/>
                </a:solidFill>
              </a:rPr>
              <a:t> </a:t>
            </a:r>
            <a:r>
              <a:rPr sz="2800" spc="-30" dirty="0">
                <a:solidFill>
                  <a:srgbClr val="FFFFFF"/>
                </a:solidFill>
              </a:rPr>
              <a:t>Perkakas</a:t>
            </a:r>
            <a:endParaRPr sz="2800"/>
          </a:p>
        </p:txBody>
      </p:sp>
      <p:sp>
        <p:nvSpPr>
          <p:cNvPr id="8" name="object 8"/>
          <p:cNvSpPr txBox="1"/>
          <p:nvPr/>
        </p:nvSpPr>
        <p:spPr>
          <a:xfrm>
            <a:off x="2505455" y="1112519"/>
            <a:ext cx="8145780" cy="50927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86360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680"/>
              </a:spcBef>
            </a:pP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Membantu </a:t>
            </a: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administrasi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DW</a:t>
            </a:r>
            <a:r>
              <a:rPr sz="2000" spc="1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sehari-hari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739" y="678897"/>
            <a:ext cx="2139950" cy="944880"/>
          </a:xfrm>
          <a:prstGeom prst="rect">
            <a:avLst/>
          </a:prstGeom>
        </p:spPr>
        <p:txBody>
          <a:bodyPr vert="horz" wrap="square" lIns="0" tIns="1670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15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Arsitektur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 &gt;Perkakas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20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 Modelling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8739" y="1627225"/>
            <a:ext cx="2136140" cy="9455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50900"/>
              </a:lnSpc>
              <a:spcBef>
                <a:spcPts val="95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Extraction  </a:t>
            </a: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</a:t>
            </a:r>
            <a:r>
              <a:rPr sz="2000" spc="-5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20" dirty="0">
                <a:solidFill>
                  <a:srgbClr val="334477"/>
                </a:solidFill>
                <a:latin typeface="Calibri"/>
                <a:cs typeface="Calibri"/>
              </a:rPr>
              <a:t>Transformation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0" y="5446776"/>
            <a:ext cx="2329180" cy="401320"/>
          </a:xfrm>
          <a:custGeom>
            <a:avLst/>
            <a:gdLst/>
            <a:ahLst/>
            <a:cxnLst/>
            <a:rect l="l" t="t" r="r" b="b"/>
            <a:pathLst>
              <a:path w="2329180" h="401320">
                <a:moveTo>
                  <a:pt x="0" y="400812"/>
                </a:moveTo>
                <a:lnTo>
                  <a:pt x="2328672" y="400812"/>
                </a:lnTo>
                <a:lnTo>
                  <a:pt x="2328672" y="0"/>
                </a:lnTo>
                <a:lnTo>
                  <a:pt x="0" y="0"/>
                </a:lnTo>
                <a:lnTo>
                  <a:pt x="0" y="400812"/>
                </a:lnTo>
                <a:close/>
              </a:path>
            </a:pathLst>
          </a:custGeom>
          <a:solidFill>
            <a:srgbClr val="33447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78739" y="2652242"/>
            <a:ext cx="1902460" cy="31438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118110">
              <a:lnSpc>
                <a:spcPct val="132100"/>
              </a:lnSpc>
              <a:spcBef>
                <a:spcPts val="95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Loading 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Sistem</a:t>
            </a:r>
            <a:r>
              <a:rPr sz="2000" spc="-6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Pengingat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55"/>
              </a:spcBef>
            </a:pPr>
            <a:r>
              <a:rPr sz="2000" spc="-15" dirty="0">
                <a:solidFill>
                  <a:srgbClr val="334477"/>
                </a:solidFill>
                <a:latin typeface="Calibri"/>
                <a:cs typeface="Calibri"/>
              </a:rPr>
              <a:t>Data</a:t>
            </a: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334477"/>
                </a:solidFill>
                <a:latin typeface="Calibri"/>
                <a:cs typeface="Calibri"/>
              </a:rPr>
              <a:t>Quality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95"/>
              </a:spcBef>
            </a:pPr>
            <a:r>
              <a:rPr sz="2000" spc="-10" dirty="0">
                <a:solidFill>
                  <a:srgbClr val="334477"/>
                </a:solidFill>
                <a:latin typeface="Calibri"/>
                <a:cs typeface="Calibri"/>
              </a:rPr>
              <a:t>Kueri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dan</a:t>
            </a:r>
            <a:r>
              <a:rPr sz="2000" spc="-65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Laporan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965"/>
              </a:spcBef>
            </a:pPr>
            <a:r>
              <a:rPr sz="2000" spc="-5" dirty="0">
                <a:solidFill>
                  <a:srgbClr val="334477"/>
                </a:solidFill>
                <a:latin typeface="Calibri"/>
                <a:cs typeface="Calibri"/>
              </a:rPr>
              <a:t>OLAP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35"/>
              </a:spcBef>
            </a:pPr>
            <a:r>
              <a:rPr sz="2000" dirty="0">
                <a:solidFill>
                  <a:srgbClr val="334477"/>
                </a:solidFill>
                <a:latin typeface="Calibri"/>
                <a:cs typeface="Calibri"/>
              </a:rPr>
              <a:t>MW and</a:t>
            </a:r>
            <a:r>
              <a:rPr sz="2000" spc="-40" dirty="0">
                <a:solidFill>
                  <a:srgbClr val="334477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334477"/>
                </a:solidFill>
                <a:latin typeface="Calibri"/>
                <a:cs typeface="Calibri"/>
              </a:rPr>
              <a:t>Conn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56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DW</a:t>
            </a:r>
            <a:r>
              <a:rPr sz="2000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Management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505455" y="1676400"/>
            <a:ext cx="8145780" cy="50927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85725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675"/>
              </a:spcBef>
            </a:pP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Membantu </a:t>
            </a: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proses </a:t>
            </a:r>
            <a:r>
              <a:rPr sz="2000" dirty="0">
                <a:solidFill>
                  <a:srgbClr val="DDFFFF"/>
                </a:solidFill>
                <a:latin typeface="Calibri"/>
                <a:cs typeface="Calibri"/>
              </a:rPr>
              <a:t>load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dan </a:t>
            </a:r>
            <a:r>
              <a:rPr sz="2000" dirty="0">
                <a:solidFill>
                  <a:srgbClr val="DDFFFF"/>
                </a:solidFill>
                <a:latin typeface="Calibri"/>
                <a:cs typeface="Calibri"/>
              </a:rPr>
              <a:t>melacak </a:t>
            </a: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histori</a:t>
            </a:r>
            <a:r>
              <a:rPr sz="2000" spc="15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DDFFFF"/>
                </a:solidFill>
                <a:latin typeface="Calibri"/>
                <a:cs typeface="Calibri"/>
              </a:rPr>
              <a:t>load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505455" y="2232660"/>
            <a:ext cx="8145780" cy="509270"/>
          </a:xfrm>
          <a:prstGeom prst="rect">
            <a:avLst/>
          </a:prstGeom>
          <a:solidFill>
            <a:srgbClr val="3387AA"/>
          </a:solidFill>
        </p:spPr>
        <p:txBody>
          <a:bodyPr vert="horz" wrap="square" lIns="0" tIns="86360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680"/>
              </a:spcBef>
            </a:pP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Melacak jenis dan jumlah </a:t>
            </a:r>
            <a:r>
              <a:rPr sz="2000" spc="-10" dirty="0">
                <a:solidFill>
                  <a:srgbClr val="DDFFFF"/>
                </a:solidFill>
                <a:latin typeface="Calibri"/>
                <a:cs typeface="Calibri"/>
              </a:rPr>
              <a:t>kueri</a:t>
            </a:r>
            <a:r>
              <a:rPr sz="2000" spc="10" dirty="0">
                <a:solidFill>
                  <a:srgbClr val="DD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DDFFFF"/>
                </a:solidFill>
                <a:latin typeface="Calibri"/>
                <a:cs typeface="Calibri"/>
              </a:rPr>
              <a:t>user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0"/>
            <a:ext cx="3167380" cy="457200"/>
          </a:xfrm>
          <a:prstGeom prst="rect">
            <a:avLst/>
          </a:prstGeom>
          <a:solidFill>
            <a:srgbClr val="9987AA"/>
          </a:solidFill>
        </p:spPr>
        <p:txBody>
          <a:bodyPr vert="horz" wrap="square" lIns="0" tIns="0" rIns="0" bIns="0" rtlCol="0">
            <a:spAutoFit/>
          </a:bodyPr>
          <a:lstStyle/>
          <a:p>
            <a:pPr marL="1235710">
              <a:lnSpc>
                <a:spcPts val="3130"/>
              </a:lnSpc>
            </a:pPr>
            <a:r>
              <a:rPr sz="2800" b="0" spc="-20" dirty="0">
                <a:solidFill>
                  <a:srgbClr val="FFFFFF"/>
                </a:solidFill>
                <a:latin typeface="Calibri Light"/>
                <a:cs typeface="Calibri Light"/>
              </a:rPr>
              <a:t>Pertemuan</a:t>
            </a:r>
            <a:r>
              <a:rPr sz="2800" b="0" spc="-15" dirty="0">
                <a:solidFill>
                  <a:srgbClr val="FFFFFF"/>
                </a:solidFill>
                <a:latin typeface="Calibri Light"/>
                <a:cs typeface="Calibri Light"/>
              </a:rPr>
              <a:t> </a:t>
            </a:r>
            <a:r>
              <a:rPr sz="2800" b="0" spc="-5" dirty="0">
                <a:solidFill>
                  <a:srgbClr val="FFFFFF"/>
                </a:solidFill>
                <a:latin typeface="Calibri Light"/>
                <a:cs typeface="Calibri Light"/>
              </a:rPr>
              <a:t>5</a:t>
            </a:r>
            <a:endParaRPr sz="2800">
              <a:latin typeface="Calibri Light"/>
              <a:cs typeface="Calibri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166872" y="0"/>
            <a:ext cx="9025255" cy="457200"/>
          </a:xfrm>
          <a:prstGeom prst="rect">
            <a:avLst/>
          </a:prstGeom>
          <a:solidFill>
            <a:srgbClr val="334477"/>
          </a:solidFill>
        </p:spPr>
        <p:txBody>
          <a:bodyPr vert="horz" wrap="square" lIns="0" tIns="0" rIns="0" bIns="0" rtlCol="0">
            <a:spAutoFit/>
          </a:bodyPr>
          <a:lstStyle/>
          <a:p>
            <a:pPr marL="90805">
              <a:lnSpc>
                <a:spcPts val="2940"/>
              </a:lnSpc>
            </a:pPr>
            <a:r>
              <a:rPr sz="2800" b="0" spc="-15" dirty="0">
                <a:solidFill>
                  <a:srgbClr val="FFFFFF"/>
                </a:solidFill>
                <a:latin typeface="Calibri Light"/>
                <a:cs typeface="Calibri Light"/>
              </a:rPr>
              <a:t>Ringkasan</a:t>
            </a:r>
            <a:endParaRPr sz="2800">
              <a:latin typeface="Calibri Light"/>
              <a:cs typeface="Calibri Ligh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6939" y="643788"/>
            <a:ext cx="9464675" cy="4372610"/>
          </a:xfrm>
          <a:prstGeom prst="rect">
            <a:avLst/>
          </a:prstGeom>
        </p:spPr>
        <p:txBody>
          <a:bodyPr vert="horz" wrap="square" lIns="0" tIns="9779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77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15" dirty="0">
                <a:latin typeface="Calibri"/>
                <a:cs typeface="Calibri"/>
              </a:rPr>
              <a:t>Arsitektur </a:t>
            </a:r>
            <a:r>
              <a:rPr sz="2800" spc="-5" dirty="0">
                <a:latin typeface="Calibri"/>
                <a:cs typeface="Calibri"/>
              </a:rPr>
              <a:t>= </a:t>
            </a:r>
            <a:r>
              <a:rPr sz="2800" spc="-10" dirty="0">
                <a:latin typeface="Calibri"/>
                <a:cs typeface="Calibri"/>
              </a:rPr>
              <a:t>struktur </a:t>
            </a:r>
            <a:r>
              <a:rPr sz="2800" spc="-20" dirty="0">
                <a:latin typeface="Calibri"/>
                <a:cs typeface="Calibri"/>
              </a:rPr>
              <a:t>yang </a:t>
            </a:r>
            <a:r>
              <a:rPr sz="2800" spc="-10" dirty="0">
                <a:latin typeface="Calibri"/>
                <a:cs typeface="Calibri"/>
              </a:rPr>
              <a:t>menggabungkan semua</a:t>
            </a:r>
            <a:r>
              <a:rPr sz="2800" spc="170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komponen</a:t>
            </a:r>
            <a:endParaRPr sz="28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75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20" dirty="0">
                <a:latin typeface="Calibri"/>
                <a:cs typeface="Calibri"/>
              </a:rPr>
              <a:t>DW </a:t>
            </a:r>
            <a:r>
              <a:rPr sz="2800" spc="-15" dirty="0">
                <a:latin typeface="Calibri"/>
                <a:cs typeface="Calibri"/>
              </a:rPr>
              <a:t>terdiri </a:t>
            </a:r>
            <a:r>
              <a:rPr sz="2800" spc="-10" dirty="0">
                <a:latin typeface="Calibri"/>
                <a:cs typeface="Calibri"/>
              </a:rPr>
              <a:t>dari </a:t>
            </a:r>
            <a:r>
              <a:rPr sz="2800" spc="-20" dirty="0">
                <a:latin typeface="Calibri"/>
                <a:cs typeface="Calibri"/>
              </a:rPr>
              <a:t>komponen </a:t>
            </a:r>
            <a:r>
              <a:rPr sz="2800" spc="-15" dirty="0">
                <a:latin typeface="Calibri"/>
                <a:cs typeface="Calibri"/>
              </a:rPr>
              <a:t>dengan repositori </a:t>
            </a:r>
            <a:r>
              <a:rPr sz="2800" spc="-5" dirty="0">
                <a:latin typeface="Calibri"/>
                <a:cs typeface="Calibri"/>
              </a:rPr>
              <a:t>« </a:t>
            </a:r>
            <a:r>
              <a:rPr sz="2800" spc="-10" dirty="0">
                <a:latin typeface="Calibri"/>
                <a:cs typeface="Calibri"/>
              </a:rPr>
              <a:t>read-only</a:t>
            </a:r>
            <a:r>
              <a:rPr sz="2800" spc="21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»</a:t>
            </a:r>
            <a:endParaRPr sz="2800">
              <a:latin typeface="Calibri"/>
              <a:cs typeface="Calibri"/>
            </a:endParaRPr>
          </a:p>
          <a:p>
            <a:pPr marL="241300" marR="5080" indent="-228600">
              <a:lnSpc>
                <a:spcPts val="3020"/>
              </a:lnSpc>
              <a:spcBef>
                <a:spcPts val="1045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15" dirty="0">
                <a:latin typeface="Calibri"/>
                <a:cs typeface="Calibri"/>
              </a:rPr>
              <a:t>Area utama DW: </a:t>
            </a:r>
            <a:r>
              <a:rPr sz="2800" spc="-20" dirty="0">
                <a:latin typeface="Calibri"/>
                <a:cs typeface="Calibri"/>
              </a:rPr>
              <a:t>data </a:t>
            </a:r>
            <a:r>
              <a:rPr sz="2800" spc="-10" dirty="0">
                <a:latin typeface="Calibri"/>
                <a:cs typeface="Calibri"/>
              </a:rPr>
              <a:t>acquisition, </a:t>
            </a:r>
            <a:r>
              <a:rPr sz="2800" spc="-20" dirty="0">
                <a:latin typeface="Calibri"/>
                <a:cs typeface="Calibri"/>
              </a:rPr>
              <a:t>data </a:t>
            </a:r>
            <a:r>
              <a:rPr sz="2800" spc="-25" dirty="0">
                <a:latin typeface="Calibri"/>
                <a:cs typeface="Calibri"/>
              </a:rPr>
              <a:t>storage, </a:t>
            </a:r>
            <a:r>
              <a:rPr sz="2800" spc="-10" dirty="0">
                <a:latin typeface="Calibri"/>
                <a:cs typeface="Calibri"/>
              </a:rPr>
              <a:t>dan </a:t>
            </a:r>
            <a:r>
              <a:rPr sz="2800" spc="-15" dirty="0">
                <a:latin typeface="Calibri"/>
                <a:cs typeface="Calibri"/>
              </a:rPr>
              <a:t>information  </a:t>
            </a:r>
            <a:r>
              <a:rPr sz="2800" spc="-10" dirty="0">
                <a:latin typeface="Calibri"/>
                <a:cs typeface="Calibri"/>
              </a:rPr>
              <a:t>delivery</a:t>
            </a:r>
            <a:endParaRPr sz="28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2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5" dirty="0">
                <a:latin typeface="Calibri"/>
                <a:cs typeface="Calibri"/>
              </a:rPr>
              <a:t>Luas, </a:t>
            </a:r>
            <a:r>
              <a:rPr sz="2800" spc="-20" dirty="0">
                <a:latin typeface="Calibri"/>
                <a:cs typeface="Calibri"/>
              </a:rPr>
              <a:t>kompleks, </a:t>
            </a:r>
            <a:r>
              <a:rPr sz="2800" spc="-30" dirty="0">
                <a:latin typeface="Calibri"/>
                <a:cs typeface="Calibri"/>
              </a:rPr>
              <a:t>ekspansif, </a:t>
            </a:r>
            <a:r>
              <a:rPr sz="2800" spc="-15" dirty="0">
                <a:latin typeface="Calibri"/>
                <a:cs typeface="Calibri"/>
              </a:rPr>
              <a:t>beberapa </a:t>
            </a:r>
            <a:r>
              <a:rPr sz="2800" spc="-20" dirty="0">
                <a:latin typeface="Calibri"/>
                <a:cs typeface="Calibri"/>
              </a:rPr>
              <a:t>karakter yang</a:t>
            </a:r>
            <a:r>
              <a:rPr sz="2800" spc="204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berbeda</a:t>
            </a:r>
            <a:endParaRPr sz="2800">
              <a:latin typeface="Calibri"/>
              <a:cs typeface="Calibri"/>
            </a:endParaRPr>
          </a:p>
          <a:p>
            <a:pPr marL="241300" marR="608330" indent="-228600">
              <a:lnSpc>
                <a:spcPts val="3030"/>
              </a:lnSpc>
              <a:spcBef>
                <a:spcPts val="105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15" dirty="0">
                <a:latin typeface="Calibri"/>
                <a:cs typeface="Calibri"/>
              </a:rPr>
              <a:t>Arsitektur </a:t>
            </a:r>
            <a:r>
              <a:rPr sz="2800" spc="-10" dirty="0">
                <a:latin typeface="Calibri"/>
                <a:cs typeface="Calibri"/>
              </a:rPr>
              <a:t>teknis: </a:t>
            </a:r>
            <a:r>
              <a:rPr sz="2800" spc="-15" dirty="0">
                <a:latin typeface="Calibri"/>
                <a:cs typeface="Calibri"/>
              </a:rPr>
              <a:t>kumpulan lengkap </a:t>
            </a:r>
            <a:r>
              <a:rPr sz="2800" spc="-5" dirty="0">
                <a:latin typeface="Calibri"/>
                <a:cs typeface="Calibri"/>
              </a:rPr>
              <a:t>fungsi dan </a:t>
            </a:r>
            <a:r>
              <a:rPr sz="2800" spc="-20" dirty="0">
                <a:latin typeface="Calibri"/>
                <a:cs typeface="Calibri"/>
              </a:rPr>
              <a:t>layanan </a:t>
            </a:r>
            <a:r>
              <a:rPr sz="2800" spc="-10" dirty="0">
                <a:latin typeface="Calibri"/>
                <a:cs typeface="Calibri"/>
              </a:rPr>
              <a:t>dari  </a:t>
            </a:r>
            <a:r>
              <a:rPr sz="2800" spc="-20" dirty="0">
                <a:latin typeface="Calibri"/>
                <a:cs typeface="Calibri"/>
              </a:rPr>
              <a:t>komponen</a:t>
            </a:r>
            <a:endParaRPr sz="28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1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15" dirty="0">
                <a:latin typeface="Calibri"/>
                <a:cs typeface="Calibri"/>
              </a:rPr>
              <a:t>Infrastruktur </a:t>
            </a:r>
            <a:r>
              <a:rPr sz="2800" spc="-5" dirty="0">
                <a:latin typeface="Calibri"/>
                <a:cs typeface="Calibri"/>
              </a:rPr>
              <a:t>= </a:t>
            </a:r>
            <a:r>
              <a:rPr sz="2800" spc="-10" dirty="0">
                <a:latin typeface="Calibri"/>
                <a:cs typeface="Calibri"/>
              </a:rPr>
              <a:t>dasar </a:t>
            </a:r>
            <a:r>
              <a:rPr sz="2800" spc="-15" dirty="0">
                <a:latin typeface="Calibri"/>
                <a:cs typeface="Calibri"/>
              </a:rPr>
              <a:t>pendukung arsitektur</a:t>
            </a:r>
            <a:r>
              <a:rPr sz="2800" spc="160" dirty="0">
                <a:latin typeface="Calibri"/>
                <a:cs typeface="Calibri"/>
              </a:rPr>
              <a:t> </a:t>
            </a:r>
            <a:r>
              <a:rPr sz="2800" spc="-35" dirty="0">
                <a:latin typeface="Calibri"/>
                <a:cs typeface="Calibri"/>
              </a:rPr>
              <a:t>DW</a:t>
            </a:r>
            <a:endParaRPr sz="28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6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20" dirty="0">
                <a:latin typeface="Calibri"/>
                <a:cs typeface="Calibri"/>
              </a:rPr>
              <a:t>DW </a:t>
            </a:r>
            <a:r>
              <a:rPr sz="2800" spc="-5" dirty="0">
                <a:latin typeface="Calibri"/>
                <a:cs typeface="Calibri"/>
              </a:rPr>
              <a:t>= </a:t>
            </a:r>
            <a:r>
              <a:rPr sz="2800" spc="-15" dirty="0">
                <a:latin typeface="Calibri"/>
                <a:cs typeface="Calibri"/>
              </a:rPr>
              <a:t>infrastruktur operasional </a:t>
            </a:r>
            <a:r>
              <a:rPr sz="2800" spc="-5" dirty="0">
                <a:latin typeface="Calibri"/>
                <a:cs typeface="Calibri"/>
              </a:rPr>
              <a:t>+</a:t>
            </a:r>
            <a:r>
              <a:rPr sz="2800" spc="14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fisik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2055</Words>
  <Application>Microsoft Office PowerPoint</Application>
  <PresentationFormat>Widescreen</PresentationFormat>
  <Paragraphs>637</Paragraphs>
  <Slides>75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75</vt:i4>
      </vt:variant>
    </vt:vector>
  </HeadingPairs>
  <TitlesOfParts>
    <vt:vector size="81" baseType="lpstr">
      <vt:lpstr>Arial</vt:lpstr>
      <vt:lpstr>Calibri</vt:lpstr>
      <vt:lpstr>Calibri Light</vt:lpstr>
      <vt:lpstr>Times New Roman</vt:lpstr>
      <vt:lpstr>Wingdings</vt:lpstr>
      <vt:lpstr>Office Theme</vt:lpstr>
      <vt:lpstr>Pertemuan 6-7 Arsitektur dan Infrastruktur DW</vt:lpstr>
      <vt:lpstr>Outline</vt:lpstr>
      <vt:lpstr>Pertemuan 5 Arsitektur DW: Pengantar</vt:lpstr>
      <vt:lpstr>Pertemuan 5 Arsitektur DW: Pengantar</vt:lpstr>
      <vt:lpstr>Pertemuan 5 Arsitektur DW: Pengantar</vt:lpstr>
      <vt:lpstr>Pertemuan 5 Arsitektur DW: Pengantar</vt:lpstr>
      <vt:lpstr>Pertemuan 5 Arsitektur DW: Pengantar</vt:lpstr>
      <vt:lpstr>Pertemuan 5 Arsitektur DW: Pengantar</vt:lpstr>
      <vt:lpstr>Pertemuan 5 Arsitektur DW: Pengantar</vt:lpstr>
      <vt:lpstr>Pertemuan 5 Arsitektur DW: Pengantar</vt:lpstr>
      <vt:lpstr>Pertemuan 5 Arsitektur DW: Pengantar</vt:lpstr>
      <vt:lpstr>Pertemuan 5 Arsitektur DW: Architectural Framework</vt:lpstr>
      <vt:lpstr>Pertemuan 5 Arsitektur DW: Architectural Framework</vt:lpstr>
      <vt:lpstr>Pertemuan 5 Arsitektur DW: Architectural Framework</vt:lpstr>
      <vt:lpstr>Pertemuan 5 Arsitektur DW: Architectural Framework</vt:lpstr>
      <vt:lpstr>Pertemuan 5 Arsitektur DW: Architectural Framework</vt:lpstr>
      <vt:lpstr>Pertemuan 5 Arsitektur DW: Architectural Framework</vt:lpstr>
      <vt:lpstr>Pertemuan 5 Arsitektur DW: Technical Architecture</vt:lpstr>
      <vt:lpstr>Pertemuan 5 Arsitektur DW: Technical Architecture</vt:lpstr>
      <vt:lpstr>Pertemuan 5 Arsitektur DW: Technical Architecture</vt:lpstr>
      <vt:lpstr>Pertemuan 5 Arsitektur DW: Technical Architecture</vt:lpstr>
      <vt:lpstr>Pertemuan 5 Arsitektur DW: Technical Architecture</vt:lpstr>
      <vt:lpstr>Pertemuan 5 Arsitektur DW: Technical Architecture</vt:lpstr>
      <vt:lpstr>Pertemuan 5 Arsitektur DW: Technical Architecture</vt:lpstr>
      <vt:lpstr>Pertemuan 5 Arsitektur DW: Technical Architecture</vt:lpstr>
      <vt:lpstr>Pertemuan 5 Arsitektur DW: Technical Architecture</vt:lpstr>
      <vt:lpstr>Pertemuan 5 Arsitektur DW: Technical Architecture</vt:lpstr>
      <vt:lpstr>Pertemuan 5 Arsitektur DW: Infrastruktur sebagai Pendukung</vt:lpstr>
      <vt:lpstr>Pertemuan 5 Arsitektur DW: Infrastruktur sebagai Pendukung</vt:lpstr>
      <vt:lpstr>Pertemuan 5 Arsitektur DW: Infrastruktur sebagai Pendukung</vt:lpstr>
      <vt:lpstr>Pertemuan 5 Arsitektur DW: Infrastruktur sebagai Pendukung</vt:lpstr>
      <vt:lpstr>Pertemuan 5 Arsitektur DW: Infrastruktur sebagai Pendukung</vt:lpstr>
      <vt:lpstr>Pertemuan 5 Arsitektur DW: Infrastruktur sebagai Pendukung</vt:lpstr>
      <vt:lpstr>Pertemuan 5 Arsitektur DW: Infrastruktur sebagai Pendukung</vt:lpstr>
      <vt:lpstr>Pertemuan 5 Arsitektur DW: Hardware dan OS</vt:lpstr>
      <vt:lpstr>Pertemuan 5 Arsitektur DW: Hardware dan OS</vt:lpstr>
      <vt:lpstr>Pertemuan 5 Arsitektur DW: Infrastruktur sebagai Pendukung</vt:lpstr>
      <vt:lpstr>Pertemuan 5 Arsitektur DW: Infrastruktur sebagai Pendukung</vt:lpstr>
      <vt:lpstr>Pertemuan 5 Arsitektur DW: Infrastruktur sebagai Pendukung</vt:lpstr>
      <vt:lpstr>Pertemuan 5 Arsitektur DW: Infrastruktur sebagai Pendukung</vt:lpstr>
      <vt:lpstr>Pertemuan 5 Arsitektur DW: Infrastruktur sebagai Pendukung</vt:lpstr>
      <vt:lpstr>Pertemuan 5 Arsitektur DW: Infrastruktur sebagai Pendukung</vt:lpstr>
      <vt:lpstr>Pertemuan 5 Arsitektur DW: Infrastruktur sebagai Pendukung</vt:lpstr>
      <vt:lpstr>Pertemuan 5 Arsitektur DW: Infrastruktur sebagai Pendukung</vt:lpstr>
      <vt:lpstr>Pertemuan 5 Arsitektur DW: Infrastruktur sebagai Pendukung</vt:lpstr>
      <vt:lpstr>Pertemuan 5 Arsitektur DW: Infrastruktur sebagai Pendukung</vt:lpstr>
      <vt:lpstr>Pertemuan 5 Arsitektur DW: Infrastruktur sebagai Pendukung</vt:lpstr>
      <vt:lpstr>Pertemuan 5 Arsitektur DW: Infrastruktur sebagai Pendukung</vt:lpstr>
      <vt:lpstr>Pertemuan 5 Arsitektur DW: Infrastruktur sebagai Pendukung</vt:lpstr>
      <vt:lpstr>Pertemuan 5</vt:lpstr>
      <vt:lpstr>Pertemuan 5 Arsitektur DW: Infrastruktur sebagai Pendukung</vt:lpstr>
      <vt:lpstr>Pertemuan 5 Arsitektur DW: Infrastruktur sebagai Pendukung</vt:lpstr>
      <vt:lpstr>Pertemuan 5 Arsitektur DW: Infrastruktur sebagai Pendukung</vt:lpstr>
      <vt:lpstr>Pertemuan 5 Arsitektur DW: Infrastruktur sebagai Pendukung</vt:lpstr>
      <vt:lpstr>Pertemuan 5 Arsitektur DW: Infrastruktur sebagai Pendukung</vt:lpstr>
      <vt:lpstr>Pertemuan 5 Arsitektur DW: Infrastruktur sebagai Pendukung</vt:lpstr>
      <vt:lpstr>Pertemuan 5 Arsitektur DW: Infrastruktur sebagai Pendukung</vt:lpstr>
      <vt:lpstr>Pertemuan 5 Arsitektur DW: Infrastruktur sebagai Pendukung</vt:lpstr>
      <vt:lpstr>Pertemuan 5 Arsitektur DW: Infrastruktur sebagai Pendukung</vt:lpstr>
      <vt:lpstr>Pertemuan 5 Arsitektur DW: Database Software</vt:lpstr>
      <vt:lpstr>Pertemuan 5 Arsitektur DW: Database Software</vt:lpstr>
      <vt:lpstr>Pertemuan 5 Arsitektur DW: Database Software</vt:lpstr>
      <vt:lpstr>Pertemuan 5 Arsitektur DW: Perkakas</vt:lpstr>
      <vt:lpstr>Pertemuan 5 Arsitektur DW: Perkakas</vt:lpstr>
      <vt:lpstr>Pertemuan 5 Arsitektur DW: Perkakas</vt:lpstr>
      <vt:lpstr>Pertemuan 5 Arsitektur DW: Perkakas</vt:lpstr>
      <vt:lpstr>Pertemuan 5 Arsitektur DW: Perkakas</vt:lpstr>
      <vt:lpstr>Pertemuan 5 Arsitektur DW: Perkakas</vt:lpstr>
      <vt:lpstr>Pertemuan 5 Arsitektur DW: Perkakas</vt:lpstr>
      <vt:lpstr>Pertemuan 5 Arsitektur DW: Perkakas</vt:lpstr>
      <vt:lpstr>Pertemuan 5 Arsitektur DW: Perkakas</vt:lpstr>
      <vt:lpstr>Pertemuan 5 Arsitektur DW: Perkakas</vt:lpstr>
      <vt:lpstr>Pertemuan 5 Arsitektur DW: Perkakas</vt:lpstr>
      <vt:lpstr>Pertemuan 5 Arsitektur DW: Perkakas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Pertemuan 6 Activity Diagram</dc:title>
  <dc:creator>hani</dc:creator>
  <cp:lastModifiedBy>INFORMATIKA</cp:lastModifiedBy>
  <cp:revision>1</cp:revision>
  <dcterms:created xsi:type="dcterms:W3CDTF">2019-08-27T03:49:18Z</dcterms:created>
  <dcterms:modified xsi:type="dcterms:W3CDTF">2019-08-27T04:40:54Z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2018-02-01T00:00:00Z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2019-08-27T00:00:00Z</vt:filetime>
  </property>
</Properties>
</file>