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82"/>
  </p:notesMasterIdLst>
  <p:sldIdLst>
    <p:sldId id="256" r:id="rId2"/>
    <p:sldId id="257" r:id="rId3"/>
    <p:sldId id="353" r:id="rId4"/>
    <p:sldId id="259" r:id="rId5"/>
    <p:sldId id="258" r:id="rId6"/>
    <p:sldId id="314" r:id="rId7"/>
    <p:sldId id="315" r:id="rId8"/>
    <p:sldId id="312" r:id="rId9"/>
    <p:sldId id="352" r:id="rId10"/>
    <p:sldId id="373" r:id="rId11"/>
    <p:sldId id="313" r:id="rId12"/>
    <p:sldId id="261" r:id="rId13"/>
    <p:sldId id="260" r:id="rId14"/>
    <p:sldId id="354" r:id="rId15"/>
    <p:sldId id="355" r:id="rId16"/>
    <p:sldId id="262" r:id="rId17"/>
    <p:sldId id="264" r:id="rId18"/>
    <p:sldId id="263" r:id="rId19"/>
    <p:sldId id="266" r:id="rId20"/>
    <p:sldId id="267" r:id="rId21"/>
    <p:sldId id="278" r:id="rId22"/>
    <p:sldId id="268" r:id="rId23"/>
    <p:sldId id="269" r:id="rId24"/>
    <p:sldId id="270" r:id="rId25"/>
    <p:sldId id="273" r:id="rId26"/>
    <p:sldId id="274" r:id="rId27"/>
    <p:sldId id="265" r:id="rId28"/>
    <p:sldId id="291" r:id="rId29"/>
    <p:sldId id="277" r:id="rId30"/>
    <p:sldId id="356" r:id="rId31"/>
    <p:sldId id="358" r:id="rId32"/>
    <p:sldId id="359" r:id="rId33"/>
    <p:sldId id="360" r:id="rId34"/>
    <p:sldId id="361" r:id="rId35"/>
    <p:sldId id="362" r:id="rId36"/>
    <p:sldId id="357" r:id="rId37"/>
    <p:sldId id="284" r:id="rId38"/>
    <p:sldId id="285" r:id="rId39"/>
    <p:sldId id="286" r:id="rId40"/>
    <p:sldId id="287" r:id="rId41"/>
    <p:sldId id="288" r:id="rId42"/>
    <p:sldId id="310" r:id="rId43"/>
    <p:sldId id="311" r:id="rId44"/>
    <p:sldId id="289" r:id="rId45"/>
    <p:sldId id="306" r:id="rId46"/>
    <p:sldId id="307" r:id="rId47"/>
    <p:sldId id="308" r:id="rId48"/>
    <p:sldId id="309" r:id="rId49"/>
    <p:sldId id="305" r:id="rId50"/>
    <p:sldId id="292" r:id="rId51"/>
    <p:sldId id="303" r:id="rId52"/>
    <p:sldId id="295" r:id="rId53"/>
    <p:sldId id="296" r:id="rId54"/>
    <p:sldId id="297" r:id="rId55"/>
    <p:sldId id="298" r:id="rId56"/>
    <p:sldId id="299" r:id="rId57"/>
    <p:sldId id="300" r:id="rId58"/>
    <p:sldId id="301" r:id="rId59"/>
    <p:sldId id="302" r:id="rId60"/>
    <p:sldId id="304" r:id="rId61"/>
    <p:sldId id="317" r:id="rId62"/>
    <p:sldId id="334" r:id="rId63"/>
    <p:sldId id="335" r:id="rId64"/>
    <p:sldId id="336" r:id="rId65"/>
    <p:sldId id="337" r:id="rId66"/>
    <p:sldId id="338" r:id="rId67"/>
    <p:sldId id="339" r:id="rId68"/>
    <p:sldId id="341" r:id="rId69"/>
    <p:sldId id="342" r:id="rId70"/>
    <p:sldId id="343" r:id="rId71"/>
    <p:sldId id="344" r:id="rId72"/>
    <p:sldId id="349" r:id="rId73"/>
    <p:sldId id="350" r:id="rId74"/>
    <p:sldId id="351" r:id="rId75"/>
    <p:sldId id="363" r:id="rId76"/>
    <p:sldId id="366" r:id="rId77"/>
    <p:sldId id="365" r:id="rId78"/>
    <p:sldId id="364" r:id="rId79"/>
    <p:sldId id="367" r:id="rId80"/>
    <p:sldId id="372" r:id="rId8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052" autoAdjust="0"/>
  </p:normalViewPr>
  <p:slideViewPr>
    <p:cSldViewPr>
      <p:cViewPr varScale="1">
        <p:scale>
          <a:sx n="64" d="100"/>
          <a:sy n="64" d="100"/>
        </p:scale>
        <p:origin x="54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8405" cy="384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NULL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image" Target="../media/image4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012292-355A-4562-9438-DC3A1EA4C227}" type="datetimeFigureOut">
              <a:rPr lang="en-US" smtClean="0"/>
              <a:t>2/12/2018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FB83E6-8CD9-49B5-B1FB-EB719B41ED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614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Conveys = </a:t>
            </a:r>
            <a:r>
              <a:rPr lang="en-US" dirty="0" err="1" smtClean="0"/>
              <a:t>menyampaikan</a:t>
            </a:r>
            <a:r>
              <a:rPr lang="en-US" dirty="0" smtClean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B83E6-8CD9-49B5-B1FB-EB719B41ED6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11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Created by rpram_s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423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Misal range output </a:t>
                </a:r>
                <a:r>
                  <a:rPr lang="en-US" dirty="0" err="1" smtClean="0"/>
                  <a:t>suatu</a:t>
                </a:r>
                <a:r>
                  <a:rPr lang="en-US" dirty="0" smtClean="0"/>
                  <a:t> sensor </a:t>
                </a:r>
                <a:r>
                  <a:rPr lang="en-US" dirty="0" err="1" smtClean="0"/>
                  <a:t>memiliki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nilai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antara</a:t>
                </a:r>
                <a:r>
                  <a:rPr lang="en-US" dirty="0" smtClean="0"/>
                  <a:t> 0.0 </a:t>
                </a:r>
                <a:r>
                  <a:rPr lang="en-US" dirty="0" err="1" smtClean="0"/>
                  <a:t>hingga</a:t>
                </a:r>
                <a:r>
                  <a:rPr lang="en-US" dirty="0" smtClean="0"/>
                  <a:t> 10.0.</a:t>
                </a:r>
                <a:r>
                  <a:rPr lang="en-US" baseline="0" dirty="0" smtClean="0"/>
                  <a:t> </a:t>
                </a:r>
                <a:r>
                  <a:rPr lang="en-US" baseline="0" dirty="0" err="1" smtClean="0"/>
                  <a:t>jika</a:t>
                </a:r>
                <a:r>
                  <a:rPr lang="en-US" baseline="0" dirty="0" smtClean="0"/>
                  <a:t> sample </a:t>
                </a:r>
                <a:r>
                  <a:rPr lang="en-US" baseline="0" dirty="0" err="1" smtClean="0"/>
                  <a:t>dikuantisasi</a:t>
                </a:r>
                <a:r>
                  <a:rPr lang="en-US" baseline="0" dirty="0" smtClean="0"/>
                  <a:t> </a:t>
                </a:r>
                <a:r>
                  <a:rPr lang="en-US" baseline="0" dirty="0" err="1" smtClean="0"/>
                  <a:t>secara</a:t>
                </a:r>
                <a:r>
                  <a:rPr lang="en-US" baseline="0" dirty="0" smtClean="0"/>
                  <a:t> uniform </a:t>
                </a:r>
                <a:r>
                  <a:rPr lang="en-US" baseline="0" dirty="0" err="1" smtClean="0"/>
                  <a:t>ke</a:t>
                </a:r>
                <a:r>
                  <a:rPr lang="en-US" baseline="0" dirty="0" smtClean="0"/>
                  <a:t> level 256 </a:t>
                </a:r>
                <a:r>
                  <a:rPr lang="en-US" baseline="0" dirty="0" err="1" smtClean="0"/>
                  <a:t>maka</a:t>
                </a:r>
                <a:r>
                  <a:rPr lang="en-US" baseline="0" dirty="0" smtClean="0"/>
                  <a:t> level </a:t>
                </a:r>
                <a:r>
                  <a:rPr lang="en-US" baseline="0" dirty="0" err="1" smtClean="0"/>
                  <a:t>transisi</a:t>
                </a:r>
                <a:r>
                  <a:rPr lang="en-US" baseline="0" dirty="0" smtClean="0"/>
                  <a:t> </a:t>
                </a:r>
                <a:r>
                  <a:rPr lang="en-US" baseline="0" dirty="0" err="1" smtClean="0"/>
                  <a:t>dan</a:t>
                </a:r>
                <a:r>
                  <a:rPr lang="en-US" baseline="0" dirty="0" smtClean="0"/>
                  <a:t> </a:t>
                </a:r>
                <a:r>
                  <a:rPr lang="en-US" baseline="0" dirty="0" err="1" smtClean="0"/>
                  <a:t>rekonstruksi</a:t>
                </a:r>
                <a:r>
                  <a:rPr lang="en-US" baseline="0" dirty="0" smtClean="0"/>
                  <a:t>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𝑡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/>
                                </a:rPr>
                                <m:t>10</m:t>
                              </m:r>
                              <m:d>
                                <m:dPr>
                                  <m:ctrlPr>
                                    <a:rPr lang="en-US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𝑘</m:t>
                                  </m:r>
                                  <m:r>
                                    <a:rPr lang="en-US" b="0" i="1" smtClean="0">
                                      <a:latin typeface="Cambria Math"/>
                                    </a:rPr>
                                    <m:t>−1</m:t>
                                  </m:r>
                                </m:e>
                              </m:d>
                            </m:num>
                            <m:den>
                              <m:r>
                                <a:rPr lang="en-US" b="0" i="1" smtClean="0">
                                  <a:latin typeface="Cambria Math"/>
                                </a:rPr>
                                <m:t>256</m:t>
                              </m:r>
                            </m:den>
                          </m:f>
                        </m:e>
                      </m:d>
                      <m:r>
                        <a:rPr lang="en-US" b="0" i="1" smtClean="0">
                          <a:latin typeface="Cambria Math"/>
                        </a:rPr>
                        <m:t> </m:t>
                      </m:r>
                      <m:r>
                        <a:rPr lang="en-US" b="0" i="1" smtClean="0">
                          <a:latin typeface="Cambria Math"/>
                        </a:rPr>
                        <m:t>𝑑𝑚𝑛</m:t>
                      </m:r>
                      <m:r>
                        <a:rPr lang="en-US" b="0" i="1" smtClean="0">
                          <a:latin typeface="Cambria Math"/>
                        </a:rPr>
                        <m:t> </m:t>
                      </m:r>
                      <m:r>
                        <a:rPr lang="en-US" b="0" i="1" smtClean="0">
                          <a:latin typeface="Cambria Math"/>
                        </a:rPr>
                        <m:t>𝑘</m:t>
                      </m:r>
                      <m:r>
                        <a:rPr lang="en-US" b="0" i="1" smtClean="0">
                          <a:latin typeface="Cambria Math"/>
                        </a:rPr>
                        <m:t>=1,2,3,……., 257</m:t>
                      </m:r>
                    </m:oMath>
                  </m:oMathPara>
                </a14:m>
                <a:endParaRPr lang="en-US" b="0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𝑟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/>
                            </a:rPr>
                            <m:t>𝑡</m:t>
                          </m:r>
                        </m:e>
                        <m:sub>
                          <m:r>
                            <a:rPr lang="en-US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/>
                            </a:rPr>
                            <m:t>5</m:t>
                          </m:r>
                        </m:num>
                        <m:den>
                          <m:r>
                            <a:rPr lang="en-US" b="0" i="1" smtClean="0">
                              <a:latin typeface="Cambria Math"/>
                            </a:rPr>
                            <m:t>256</m:t>
                          </m:r>
                        </m:den>
                      </m:f>
                    </m:oMath>
                  </m:oMathPara>
                </a14:m>
                <a:endParaRPr lang="en-US" b="0" dirty="0" smtClean="0"/>
              </a:p>
              <a:p>
                <a:r>
                  <a:rPr lang="en-US" dirty="0" smtClean="0"/>
                  <a:t>Interval</a:t>
                </a:r>
                <a:r>
                  <a:rPr lang="en-US" baseline="0" dirty="0" smtClean="0"/>
                  <a:t> </a:t>
                </a:r>
                <a14:m>
                  <m:oMath xmlns:m="http://schemas.openxmlformats.org/officeDocument/2006/math">
                    <m:r>
                      <a:rPr lang="en-US" i="1" baseline="0" dirty="0" smtClean="0">
                        <a:latin typeface="Cambria Math"/>
                      </a:rPr>
                      <m:t>𝑞</m:t>
                    </m:r>
                    <m:r>
                      <a:rPr lang="en-US" i="1" baseline="0" dirty="0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baseline="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baseline="0" dirty="0" smtClean="0">
                            <a:latin typeface="Cambria Math"/>
                          </a:rPr>
                          <m:t>𝑡</m:t>
                        </m:r>
                      </m:e>
                      <m:sub>
                        <m:r>
                          <a:rPr lang="en-US" b="0" i="1" baseline="0" dirty="0" smtClean="0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b="0" i="1" baseline="0" dirty="0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b="0" i="1" baseline="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baseline="0" dirty="0" smtClean="0">
                            <a:latin typeface="Cambria Math"/>
                          </a:rPr>
                          <m:t>𝑡</m:t>
                        </m:r>
                      </m:e>
                      <m:sub>
                        <m:r>
                          <a:rPr lang="en-US" b="0" i="1" baseline="0" dirty="0" smtClean="0">
                            <a:latin typeface="Cambria Math"/>
                          </a:rPr>
                          <m:t>𝑘</m:t>
                        </m:r>
                        <m:r>
                          <a:rPr lang="en-US" b="0" i="1" baseline="0" dirty="0" smtClean="0">
                            <a:latin typeface="Cambria Math"/>
                          </a:rPr>
                          <m:t>−1</m:t>
                        </m:r>
                      </m:sub>
                    </m:sSub>
                    <m:r>
                      <a:rPr lang="en-US" b="0" i="1" baseline="0" dirty="0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en-US" b="0" i="1" baseline="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baseline="0" dirty="0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b="0" i="1" baseline="0" dirty="0" smtClean="0">
                            <a:latin typeface="Cambria Math"/>
                          </a:rPr>
                          <m:t>𝑘</m:t>
                        </m:r>
                      </m:sub>
                    </m:sSub>
                    <m:r>
                      <a:rPr lang="en-US" b="0" i="1" baseline="0" dirty="0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b="0" i="1" baseline="0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baseline="0" dirty="0" smtClean="0">
                            <a:latin typeface="Cambria Math"/>
                          </a:rPr>
                          <m:t>𝑟</m:t>
                        </m:r>
                      </m:e>
                      <m:sub>
                        <m:r>
                          <a:rPr lang="en-US" b="0" i="1" baseline="0" dirty="0" smtClean="0">
                            <a:latin typeface="Cambria Math"/>
                          </a:rPr>
                          <m:t>𝑘</m:t>
                        </m:r>
                        <m:r>
                          <a:rPr lang="en-US" b="0" i="1" baseline="0" dirty="0" smtClean="0">
                            <a:latin typeface="Cambria Math"/>
                          </a:rPr>
                          <m:t>−1</m:t>
                        </m:r>
                      </m:sub>
                    </m:sSub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Notes Placeholder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en-US" dirty="0" smtClean="0"/>
                  <a:t>Misal range output </a:t>
                </a:r>
                <a:r>
                  <a:rPr lang="en-US" dirty="0" err="1" smtClean="0"/>
                  <a:t>suatu</a:t>
                </a:r>
                <a:r>
                  <a:rPr lang="en-US" dirty="0" smtClean="0"/>
                  <a:t> sensor </a:t>
                </a:r>
                <a:r>
                  <a:rPr lang="en-US" dirty="0" err="1" smtClean="0"/>
                  <a:t>memiliki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nilai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antara</a:t>
                </a:r>
                <a:r>
                  <a:rPr lang="en-US" dirty="0" smtClean="0"/>
                  <a:t> 0.0 </a:t>
                </a:r>
                <a:r>
                  <a:rPr lang="en-US" dirty="0" err="1" smtClean="0"/>
                  <a:t>hingga</a:t>
                </a:r>
                <a:r>
                  <a:rPr lang="en-US" dirty="0" smtClean="0"/>
                  <a:t> 10.0.</a:t>
                </a:r>
                <a:r>
                  <a:rPr lang="en-US" baseline="0" dirty="0" smtClean="0"/>
                  <a:t> </a:t>
                </a:r>
                <a:r>
                  <a:rPr lang="en-US" baseline="0" dirty="0" err="1" smtClean="0"/>
                  <a:t>jika</a:t>
                </a:r>
                <a:r>
                  <a:rPr lang="en-US" baseline="0" dirty="0" smtClean="0"/>
                  <a:t> sample </a:t>
                </a:r>
                <a:r>
                  <a:rPr lang="en-US" baseline="0" dirty="0" err="1" smtClean="0"/>
                  <a:t>dikuantisasi</a:t>
                </a:r>
                <a:r>
                  <a:rPr lang="en-US" baseline="0" dirty="0" smtClean="0"/>
                  <a:t> </a:t>
                </a:r>
                <a:r>
                  <a:rPr lang="en-US" baseline="0" dirty="0" err="1" smtClean="0"/>
                  <a:t>secara</a:t>
                </a:r>
                <a:r>
                  <a:rPr lang="en-US" baseline="0" dirty="0" smtClean="0"/>
                  <a:t> uniform </a:t>
                </a:r>
                <a:r>
                  <a:rPr lang="en-US" baseline="0" dirty="0" err="1" smtClean="0"/>
                  <a:t>ke</a:t>
                </a:r>
                <a:r>
                  <a:rPr lang="en-US" baseline="0" dirty="0" smtClean="0"/>
                  <a:t> level 256 </a:t>
                </a:r>
                <a:r>
                  <a:rPr lang="en-US" baseline="0" dirty="0" err="1" smtClean="0"/>
                  <a:t>maka</a:t>
                </a:r>
                <a:r>
                  <a:rPr lang="en-US" baseline="0" dirty="0" smtClean="0"/>
                  <a:t> level </a:t>
                </a:r>
                <a:r>
                  <a:rPr lang="en-US" baseline="0" dirty="0" err="1" smtClean="0"/>
                  <a:t>transisi</a:t>
                </a:r>
                <a:r>
                  <a:rPr lang="en-US" baseline="0" dirty="0" smtClean="0"/>
                  <a:t> </a:t>
                </a:r>
                <a:r>
                  <a:rPr lang="en-US" baseline="0" dirty="0" err="1" smtClean="0"/>
                  <a:t>dan</a:t>
                </a:r>
                <a:r>
                  <a:rPr lang="en-US" baseline="0" dirty="0" smtClean="0"/>
                  <a:t> </a:t>
                </a:r>
                <a:r>
                  <a:rPr lang="en-US" baseline="0" dirty="0" err="1" smtClean="0"/>
                  <a:t>rekonstruksi</a:t>
                </a:r>
                <a:r>
                  <a:rPr lang="en-US" baseline="0" dirty="0" smtClean="0"/>
                  <a:t> </a:t>
                </a:r>
              </a:p>
              <a:p>
                <a:r>
                  <a:rPr lang="en-US" b="0" i="0" smtClean="0">
                    <a:latin typeface="Cambria Math"/>
                  </a:rPr>
                  <a:t>𝑡_𝑘=(10(𝑘−1)/256)  𝑑𝑚𝑛 𝑘=1,2,3,……., 257</a:t>
                </a:r>
                <a:endParaRPr lang="en-US" b="0" dirty="0" smtClean="0"/>
              </a:p>
              <a:p>
                <a:r>
                  <a:rPr lang="en-US" b="0" i="0" smtClean="0">
                    <a:latin typeface="Cambria Math"/>
                  </a:rPr>
                  <a:t>𝑟_𝑘=𝑡_𝑘+5/256</a:t>
                </a:r>
                <a:endParaRPr lang="en-US" b="0" dirty="0" smtClean="0"/>
              </a:p>
              <a:p>
                <a:r>
                  <a:rPr lang="en-US" dirty="0" smtClean="0"/>
                  <a:t>Interval</a:t>
                </a:r>
                <a:r>
                  <a:rPr lang="en-US" baseline="0" dirty="0" smtClean="0"/>
                  <a:t> </a:t>
                </a:r>
                <a:r>
                  <a:rPr lang="en-US" i="0" baseline="0" dirty="0" smtClean="0">
                    <a:latin typeface="Cambria Math"/>
                  </a:rPr>
                  <a:t>𝑞=</a:t>
                </a:r>
                <a:r>
                  <a:rPr lang="en-US" b="0" i="0" baseline="0" dirty="0" smtClean="0">
                    <a:latin typeface="Cambria Math"/>
                  </a:rPr>
                  <a:t>𝑡_𝑘−𝑡_(𝑘−1)=𝑟_𝑘−𝑟_(𝑘−1)</a:t>
                </a:r>
                <a:endParaRPr lang="en-US" dirty="0"/>
              </a:p>
            </p:txBody>
          </p:sp>
        </mc:Fallback>
      </mc:AlternateContent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Created by rpram_s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96719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 smtClean="0"/>
              <a:t>, </a:t>
            </a:r>
            <a:r>
              <a:rPr lang="en-US" dirty="0" err="1" smtClean="0"/>
              <a:t>berpengaruh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besarnya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citra</a:t>
            </a:r>
            <a:r>
              <a:rPr lang="en-US" dirty="0" smtClean="0"/>
              <a:t> yang </a:t>
            </a:r>
            <a:r>
              <a:rPr lang="en-US" dirty="0" err="1" smtClean="0"/>
              <a:t>hilang</a:t>
            </a:r>
            <a:r>
              <a:rPr lang="en-US" dirty="0" smtClean="0"/>
              <a:t>.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Tahoma" pitchFamily="34" charset="0"/>
            </a:endParaRPr>
          </a:p>
          <a:p>
            <a:pPr algn="just"/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rPr>
              <a:t>discernible =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rPr>
              <a:t>dapat</a:t>
            </a:r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rPr>
              <a:t> </a:t>
            </a:r>
            <a:r>
              <a:rPr lang="en-US" sz="1200" kern="1200" dirty="0" err="1" smtClean="0">
                <a:solidFill>
                  <a:schemeClr val="tx1"/>
                </a:solidFill>
                <a:latin typeface="+mn-lt"/>
                <a:ea typeface="+mn-ea"/>
                <a:cs typeface="Tahoma" pitchFamily="34" charset="0"/>
              </a:rPr>
              <a:t>dilihat</a:t>
            </a:r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Resolusi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spasial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sebuah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gambar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ditentukan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oleh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bagaimana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sampling 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dilakukan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Resolusi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spasial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hanya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mengacu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detail 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terkecil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 di  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gambar</a:t>
            </a:r>
            <a:endParaRPr lang="en-US" sz="1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==========</a:t>
            </a:r>
          </a:p>
          <a:p>
            <a:pPr algn="just"/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Resolusi</a:t>
            </a:r>
            <a:r>
              <a:rPr lang="en-US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dirty="0" err="1" smtClean="0">
                <a:latin typeface="Times New Roman" pitchFamily="18" charset="0"/>
                <a:cs typeface="Times New Roman" pitchFamily="18" charset="0"/>
              </a:rPr>
              <a:t>Spasial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ukuran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halus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kasar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pembagian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baris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kolom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pada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saat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dilakukan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sampling, 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Satuan</a:t>
            </a:r>
            <a:r>
              <a:rPr lang="en-US" sz="1200" baseline="0" dirty="0" smtClean="0">
                <a:latin typeface="Times New Roman" pitchFamily="18" charset="0"/>
                <a:cs typeface="Times New Roman" pitchFamily="18" charset="0"/>
              </a:rPr>
              <a:t> dot per </a:t>
            </a:r>
            <a:r>
              <a:rPr lang="en-US" sz="1200" baseline="0" dirty="0" err="1" smtClean="0">
                <a:latin typeface="Times New Roman" pitchFamily="18" charset="0"/>
                <a:cs typeface="Times New Roman" pitchFamily="18" charset="0"/>
              </a:rPr>
              <a:t>inchi</a:t>
            </a:r>
            <a:r>
              <a:rPr lang="en-US" sz="1200" baseline="0" dirty="0" smtClean="0">
                <a:latin typeface="+mn-lt"/>
                <a:cs typeface="+mn-cs"/>
              </a:rPr>
              <a:t> / dpi</a:t>
            </a:r>
          </a:p>
          <a:p>
            <a:pPr algn="just"/>
            <a:r>
              <a:rPr lang="en-US" sz="1200" baseline="0" dirty="0" err="1" smtClean="0">
                <a:latin typeface="+mn-lt"/>
                <a:cs typeface="+mn-cs"/>
              </a:rPr>
              <a:t>Contoh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citra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dngn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resolusi</a:t>
            </a:r>
            <a:r>
              <a:rPr lang="en-US" sz="1200" baseline="0" dirty="0" smtClean="0">
                <a:latin typeface="+mn-lt"/>
                <a:cs typeface="+mn-cs"/>
              </a:rPr>
              <a:t> 50dpi </a:t>
            </a:r>
            <a:r>
              <a:rPr lang="en-US" sz="1200" baseline="0" dirty="0" err="1" smtClean="0">
                <a:latin typeface="+mn-lt"/>
                <a:cs typeface="+mn-cs"/>
              </a:rPr>
              <a:t>artinya</a:t>
            </a:r>
            <a:r>
              <a:rPr lang="en-US" sz="1200" baseline="0" dirty="0" smtClean="0">
                <a:latin typeface="+mn-lt"/>
                <a:cs typeface="+mn-cs"/>
              </a:rPr>
              <a:t> 1 inch </a:t>
            </a:r>
            <a:r>
              <a:rPr lang="en-US" sz="1200" baseline="0" dirty="0" err="1" smtClean="0">
                <a:latin typeface="+mn-lt"/>
                <a:cs typeface="+mn-cs"/>
              </a:rPr>
              <a:t>pny</a:t>
            </a:r>
            <a:r>
              <a:rPr lang="en-US" sz="1200" baseline="0" dirty="0" smtClean="0">
                <a:latin typeface="+mn-lt"/>
                <a:cs typeface="+mn-cs"/>
              </a:rPr>
              <a:t> 50 pixel. </a:t>
            </a:r>
            <a:r>
              <a:rPr lang="en-US" sz="1200" baseline="0" dirty="0" err="1" smtClean="0">
                <a:latin typeface="+mn-lt"/>
                <a:cs typeface="+mn-cs"/>
              </a:rPr>
              <a:t>Jika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luas</a:t>
            </a:r>
            <a:r>
              <a:rPr lang="en-US" sz="1200" baseline="0" dirty="0" smtClean="0">
                <a:latin typeface="+mn-lt"/>
                <a:cs typeface="+mn-cs"/>
              </a:rPr>
              <a:t> 1inch^2 </a:t>
            </a:r>
            <a:r>
              <a:rPr lang="en-US" sz="1200" baseline="0" dirty="0" err="1" smtClean="0">
                <a:latin typeface="+mn-lt"/>
                <a:cs typeface="+mn-cs"/>
              </a:rPr>
              <a:t>maka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luasnya</a:t>
            </a:r>
            <a:r>
              <a:rPr lang="en-US" sz="1200" baseline="0" dirty="0" smtClean="0">
                <a:latin typeface="+mn-lt"/>
                <a:cs typeface="+mn-cs"/>
              </a:rPr>
              <a:t> = 50x50</a:t>
            </a:r>
          </a:p>
          <a:p>
            <a:pPr algn="just"/>
            <a:r>
              <a:rPr lang="en-US" sz="1200" baseline="0" dirty="0" err="1" smtClean="0">
                <a:latin typeface="+mn-lt"/>
                <a:cs typeface="+mn-cs"/>
              </a:rPr>
              <a:t>Tapi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bila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ukuran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citra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diperbesar</a:t>
            </a:r>
            <a:r>
              <a:rPr lang="en-US" sz="1200" baseline="0" dirty="0" smtClean="0">
                <a:latin typeface="+mn-lt"/>
                <a:cs typeface="+mn-cs"/>
              </a:rPr>
              <a:t> 10x10inch^2 </a:t>
            </a:r>
            <a:r>
              <a:rPr lang="en-US" sz="1200" baseline="0" dirty="0" err="1" smtClean="0">
                <a:latin typeface="+mn-lt"/>
                <a:cs typeface="+mn-cs"/>
              </a:rPr>
              <a:t>maka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jumlah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pixelnya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tetap</a:t>
            </a:r>
            <a:r>
              <a:rPr lang="en-US" sz="1200" baseline="0" dirty="0" smtClean="0">
                <a:latin typeface="+mn-lt"/>
                <a:cs typeface="+mn-cs"/>
              </a:rPr>
              <a:t> 50x50 </a:t>
            </a:r>
            <a:r>
              <a:rPr lang="en-US" sz="1200" baseline="0" dirty="0" err="1" smtClean="0">
                <a:latin typeface="+mn-lt"/>
                <a:cs typeface="+mn-cs"/>
              </a:rPr>
              <a:t>tapi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resolusi</a:t>
            </a:r>
            <a:r>
              <a:rPr lang="en-US" sz="1200" baseline="0" dirty="0" smtClean="0">
                <a:latin typeface="+mn-lt"/>
                <a:cs typeface="+mn-cs"/>
              </a:rPr>
              <a:t> </a:t>
            </a:r>
            <a:r>
              <a:rPr lang="en-US" sz="1200" baseline="0" dirty="0" err="1" smtClean="0">
                <a:latin typeface="+mn-lt"/>
                <a:cs typeface="+mn-cs"/>
              </a:rPr>
              <a:t>menjadi</a:t>
            </a:r>
            <a:r>
              <a:rPr lang="en-US" sz="1200" baseline="0" dirty="0" smtClean="0">
                <a:latin typeface="+mn-lt"/>
                <a:cs typeface="+mn-cs"/>
              </a:rPr>
              <a:t> 50/10- 5 dpi</a:t>
            </a:r>
            <a:endParaRPr lang="en-US" sz="1200" baseline="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Created by rpram_s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8383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E62E77AA-3FC5-4421-849F-FFAFD115A6EA}" type="slidenum">
              <a:rPr lang="en-US" smtClean="0">
                <a:latin typeface="Arial" charset="0"/>
              </a:rPr>
              <a:pPr/>
              <a:t>61</a:t>
            </a:fld>
            <a:endParaRPr lang="en-US" smtClean="0">
              <a:latin typeface="Arial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667485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FB83E6-8CD9-49B5-B1FB-EB719B41ED61}" type="slidenum">
              <a:rPr lang="en-US" smtClean="0"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7310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rapimpro-slide2-paper-Fingerprint%20Recognition%20using%20Robust%20Local%20Features.pdf" TargetMode="Externa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0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2.pn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6.e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48.e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47.emf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/>
              <a:t>What Is Digital Image Processing?</a:t>
            </a:r>
          </a:p>
          <a:p>
            <a:r>
              <a:rPr lang="en-US" dirty="0"/>
              <a:t>The Origins of Digital Image Processing</a:t>
            </a:r>
          </a:p>
          <a:p>
            <a:r>
              <a:rPr lang="en-US" dirty="0"/>
              <a:t>Examples of Fields that Use Digital Image Processing</a:t>
            </a:r>
          </a:p>
          <a:p>
            <a:r>
              <a:rPr lang="en-US" dirty="0"/>
              <a:t>Fundamental Steps in Digital Image Processing</a:t>
            </a:r>
          </a:p>
          <a:p>
            <a:r>
              <a:rPr lang="en-US" dirty="0"/>
              <a:t>Components of an Image Processing </a:t>
            </a:r>
            <a:r>
              <a:rPr lang="en-US" dirty="0" smtClean="0"/>
              <a:t>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59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062"/>
          </a:xfrm>
        </p:spPr>
        <p:txBody>
          <a:bodyPr/>
          <a:lstStyle/>
          <a:p>
            <a:r>
              <a:rPr lang="en-US" dirty="0" smtClean="0"/>
              <a:t>History (1) </a:t>
            </a:r>
            <a:r>
              <a:rPr lang="en-US" dirty="0"/>
              <a:t>of Signal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 smtClean="0">
                <a:solidFill>
                  <a:srgbClr val="002060"/>
                </a:solidFill>
              </a:rPr>
              <a:t>Pada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awalnya</a:t>
            </a:r>
            <a:r>
              <a:rPr lang="en-US" sz="3200" dirty="0" smtClean="0">
                <a:solidFill>
                  <a:srgbClr val="002060"/>
                </a:solidFill>
              </a:rPr>
              <a:t>  </a:t>
            </a:r>
            <a:r>
              <a:rPr lang="en-US" sz="3200" dirty="0">
                <a:solidFill>
                  <a:srgbClr val="002060"/>
                </a:solidFill>
              </a:rPr>
              <a:t>data </a:t>
            </a:r>
            <a:r>
              <a:rPr lang="en-US" sz="3200" dirty="0" err="1" smtClean="0">
                <a:solidFill>
                  <a:srgbClr val="002060"/>
                </a:solidFill>
              </a:rPr>
              <a:t>berbentuk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smtClean="0">
                <a:solidFill>
                  <a:srgbClr val="002060"/>
                </a:solidFill>
              </a:rPr>
              <a:t>numerical. </a:t>
            </a:r>
          </a:p>
          <a:p>
            <a:r>
              <a:rPr lang="en-US" sz="3200" dirty="0" err="1" smtClean="0">
                <a:solidFill>
                  <a:srgbClr val="002060"/>
                </a:solidFill>
              </a:rPr>
              <a:t>Kemudian</a:t>
            </a:r>
            <a:r>
              <a:rPr lang="en-US" sz="3200" dirty="0" smtClean="0">
                <a:solidFill>
                  <a:srgbClr val="002060"/>
                </a:solidFill>
              </a:rPr>
              <a:t>  </a:t>
            </a:r>
            <a:r>
              <a:rPr lang="en-US" sz="3200" dirty="0" smtClean="0">
                <a:solidFill>
                  <a:srgbClr val="002060"/>
                </a:solidFill>
              </a:rPr>
              <a:t>org </a:t>
            </a:r>
            <a:r>
              <a:rPr lang="en-US" sz="3200" dirty="0" err="1" smtClean="0">
                <a:solidFill>
                  <a:srgbClr val="002060"/>
                </a:solidFill>
              </a:rPr>
              <a:t>mengenan</a:t>
            </a:r>
            <a:r>
              <a:rPr lang="en-US" sz="3200" dirty="0" smtClean="0">
                <a:solidFill>
                  <a:srgbClr val="002060"/>
                </a:solidFill>
              </a:rPr>
              <a:t> data </a:t>
            </a:r>
            <a:r>
              <a:rPr lang="en-US" sz="3200" dirty="0" err="1" smtClean="0">
                <a:solidFill>
                  <a:srgbClr val="002060"/>
                </a:solidFill>
              </a:rPr>
              <a:t>dalam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bentuk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smtClean="0">
                <a:solidFill>
                  <a:srgbClr val="002060"/>
                </a:solidFill>
              </a:rPr>
              <a:t>textual </a:t>
            </a:r>
            <a:r>
              <a:rPr lang="en-US" sz="3200" dirty="0">
                <a:solidFill>
                  <a:srgbClr val="002060"/>
                </a:solidFill>
              </a:rPr>
              <a:t>data </a:t>
            </a:r>
            <a:r>
              <a:rPr lang="en-US" sz="3200" dirty="0" smtClean="0">
                <a:solidFill>
                  <a:srgbClr val="002060"/>
                </a:solidFill>
              </a:rPr>
              <a:t>.</a:t>
            </a:r>
          </a:p>
          <a:p>
            <a:r>
              <a:rPr lang="en-US" sz="3200" dirty="0" err="1" smtClean="0">
                <a:solidFill>
                  <a:srgbClr val="002060"/>
                </a:solidFill>
              </a:rPr>
              <a:t>Sekarang</a:t>
            </a:r>
            <a:r>
              <a:rPr lang="en-US" sz="3200" dirty="0" smtClean="0">
                <a:solidFill>
                  <a:srgbClr val="002060"/>
                </a:solidFill>
              </a:rPr>
              <a:t> data </a:t>
            </a:r>
            <a:r>
              <a:rPr lang="en-US" sz="3200" dirty="0" err="1" smtClean="0">
                <a:solidFill>
                  <a:srgbClr val="002060"/>
                </a:solidFill>
              </a:rPr>
              <a:t>bisa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berua</a:t>
            </a:r>
            <a:r>
              <a:rPr lang="en-US" sz="3200" dirty="0" smtClean="0">
                <a:solidFill>
                  <a:srgbClr val="002060"/>
                </a:solidFill>
              </a:rPr>
              <a:t> : </a:t>
            </a:r>
            <a:r>
              <a:rPr lang="en-US" sz="3200" dirty="0">
                <a:solidFill>
                  <a:srgbClr val="002060"/>
                </a:solidFill>
              </a:rPr>
              <a:t>voice, music, speech, images, computer graphics, etc.</a:t>
            </a:r>
          </a:p>
          <a:p>
            <a:r>
              <a:rPr lang="en-US" sz="3200" dirty="0">
                <a:solidFill>
                  <a:srgbClr val="002060"/>
                </a:solidFill>
              </a:rPr>
              <a:t>Each of these </a:t>
            </a:r>
            <a:r>
              <a:rPr lang="en-US" sz="3200" b="1" dirty="0">
                <a:solidFill>
                  <a:srgbClr val="002060"/>
                </a:solidFill>
              </a:rPr>
              <a:t>types of data are signals</a:t>
            </a:r>
            <a:r>
              <a:rPr lang="en-US" sz="3200" dirty="0">
                <a:solidFill>
                  <a:srgbClr val="002060"/>
                </a:solidFill>
              </a:rPr>
              <a:t>.</a:t>
            </a:r>
          </a:p>
          <a:p>
            <a:r>
              <a:rPr lang="en-US" sz="3200" dirty="0" smtClean="0">
                <a:solidFill>
                  <a:srgbClr val="002060"/>
                </a:solidFill>
              </a:rPr>
              <a:t>Signal yang </a:t>
            </a:r>
            <a:r>
              <a:rPr lang="en-US" sz="3200" dirty="0" err="1" smtClean="0">
                <a:solidFill>
                  <a:srgbClr val="002060"/>
                </a:solidFill>
              </a:rPr>
              <a:t>berfungsi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membawa</a:t>
            </a:r>
            <a:r>
              <a:rPr lang="en-US" sz="3200" dirty="0" smtClean="0">
                <a:solidFill>
                  <a:srgbClr val="002060"/>
                </a:solidFill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</a:rPr>
              <a:t>informasi</a:t>
            </a:r>
            <a:r>
              <a:rPr lang="en-US" sz="3200" dirty="0" smtClean="0">
                <a:solidFill>
                  <a:srgbClr val="002060"/>
                </a:solidFill>
              </a:rPr>
              <a:t>.</a:t>
            </a:r>
            <a:endParaRPr lang="en-US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081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11657"/>
          </a:xfrm>
        </p:spPr>
        <p:txBody>
          <a:bodyPr/>
          <a:lstStyle/>
          <a:p>
            <a:r>
              <a:rPr lang="en-US" dirty="0" err="1" smtClean="0"/>
              <a:t>Pengantar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31940"/>
            <a:ext cx="8229600" cy="4525963"/>
          </a:xfrm>
        </p:spPr>
        <p:txBody>
          <a:bodyPr>
            <a:normAutofit/>
          </a:bodyPr>
          <a:lstStyle/>
          <a:p>
            <a:r>
              <a:rPr lang="en-US" sz="2600" dirty="0">
                <a:solidFill>
                  <a:schemeClr val="bg1"/>
                </a:solidFill>
              </a:rPr>
              <a:t>Data </a:t>
            </a:r>
            <a:r>
              <a:rPr lang="en-US" sz="2600" dirty="0" err="1">
                <a:solidFill>
                  <a:schemeClr val="bg1"/>
                </a:solidFill>
              </a:rPr>
              <a:t>atau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informasi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tidak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hanya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disajikan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dalam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bentuk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teks</a:t>
            </a:r>
            <a:r>
              <a:rPr lang="en-US" sz="2600" dirty="0">
                <a:solidFill>
                  <a:schemeClr val="bg1"/>
                </a:solidFill>
              </a:rPr>
              <a:t>, </a:t>
            </a:r>
            <a:r>
              <a:rPr lang="en-US" sz="2600" dirty="0" err="1">
                <a:solidFill>
                  <a:schemeClr val="bg1"/>
                </a:solidFill>
              </a:rPr>
              <a:t>tetapi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juga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dapat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berupa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gambar</a:t>
            </a:r>
            <a:r>
              <a:rPr lang="en-US" sz="2600" dirty="0">
                <a:solidFill>
                  <a:schemeClr val="bg1"/>
                </a:solidFill>
              </a:rPr>
              <a:t>, audio (</a:t>
            </a:r>
            <a:r>
              <a:rPr lang="en-US" sz="2600" dirty="0" err="1">
                <a:solidFill>
                  <a:schemeClr val="bg1"/>
                </a:solidFill>
              </a:rPr>
              <a:t>bunyi</a:t>
            </a:r>
            <a:r>
              <a:rPr lang="en-US" sz="2600" dirty="0">
                <a:solidFill>
                  <a:schemeClr val="bg1"/>
                </a:solidFill>
              </a:rPr>
              <a:t>, </a:t>
            </a:r>
            <a:r>
              <a:rPr lang="en-US" sz="2600" dirty="0" err="1">
                <a:solidFill>
                  <a:schemeClr val="bg1"/>
                </a:solidFill>
              </a:rPr>
              <a:t>suara</a:t>
            </a:r>
            <a:r>
              <a:rPr lang="en-US" sz="2600" dirty="0">
                <a:solidFill>
                  <a:schemeClr val="bg1"/>
                </a:solidFill>
              </a:rPr>
              <a:t>, </a:t>
            </a:r>
            <a:r>
              <a:rPr lang="en-US" sz="2600" dirty="0" err="1">
                <a:solidFill>
                  <a:schemeClr val="bg1"/>
                </a:solidFill>
              </a:rPr>
              <a:t>musik</a:t>
            </a:r>
            <a:r>
              <a:rPr lang="en-US" sz="2600" dirty="0">
                <a:solidFill>
                  <a:schemeClr val="bg1"/>
                </a:solidFill>
              </a:rPr>
              <a:t>), </a:t>
            </a:r>
            <a:r>
              <a:rPr lang="en-US" sz="2600" dirty="0" err="1">
                <a:solidFill>
                  <a:schemeClr val="bg1"/>
                </a:solidFill>
              </a:rPr>
              <a:t>dan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smtClean="0">
                <a:solidFill>
                  <a:schemeClr val="bg1"/>
                </a:solidFill>
              </a:rPr>
              <a:t>video</a:t>
            </a:r>
          </a:p>
          <a:p>
            <a:r>
              <a:rPr lang="en-US" sz="2600" dirty="0" smtClean="0">
                <a:solidFill>
                  <a:schemeClr val="bg1"/>
                </a:solidFill>
              </a:rPr>
              <a:t>Data Multimedia (</a:t>
            </a:r>
            <a:r>
              <a:rPr lang="en-US" sz="2600" dirty="0" err="1" smtClean="0">
                <a:solidFill>
                  <a:schemeClr val="bg1"/>
                </a:solidFill>
              </a:rPr>
              <a:t>visualisasi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berupa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gambar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atau</a:t>
            </a:r>
            <a:r>
              <a:rPr lang="en-US" sz="2600" dirty="0">
                <a:solidFill>
                  <a:schemeClr val="bg1"/>
                </a:solidFill>
              </a:rPr>
              <a:t> video yang </a:t>
            </a:r>
            <a:r>
              <a:rPr lang="en-US" sz="2600" dirty="0" err="1">
                <a:solidFill>
                  <a:schemeClr val="bg1"/>
                </a:solidFill>
              </a:rPr>
              <a:t>dapat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</a:rPr>
              <a:t>diputar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</a:rPr>
              <a:t>lebih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</a:rPr>
              <a:t>menarik</a:t>
            </a:r>
            <a:r>
              <a:rPr lang="en-US" sz="2600" dirty="0" smtClean="0">
                <a:solidFill>
                  <a:schemeClr val="bg1"/>
                </a:solidFill>
              </a:rPr>
              <a:t>)</a:t>
            </a:r>
          </a:p>
          <a:p>
            <a:r>
              <a:rPr lang="en-US" sz="2600" dirty="0" err="1">
                <a:solidFill>
                  <a:schemeClr val="bg1"/>
                </a:solidFill>
              </a:rPr>
              <a:t>S</a:t>
            </a:r>
            <a:r>
              <a:rPr lang="en-US" sz="2600" dirty="0" err="1" smtClean="0">
                <a:solidFill>
                  <a:schemeClr val="bg1"/>
                </a:solidFill>
              </a:rPr>
              <a:t>ebuah</a:t>
            </a:r>
            <a:r>
              <a:rPr lang="en-US" sz="2600" dirty="0" smtClean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gambar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bermakna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lebih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dari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seribu</a:t>
            </a:r>
            <a:r>
              <a:rPr lang="en-US" sz="2600" dirty="0">
                <a:solidFill>
                  <a:schemeClr val="bg1"/>
                </a:solidFill>
              </a:rPr>
              <a:t> kata” </a:t>
            </a:r>
            <a:r>
              <a:rPr lang="en-US" sz="2600" dirty="0">
                <a:solidFill>
                  <a:srgbClr val="FF0000"/>
                </a:solidFill>
              </a:rPr>
              <a:t>(</a:t>
            </a:r>
            <a:r>
              <a:rPr lang="en-US" sz="2600" b="1" dirty="0">
                <a:solidFill>
                  <a:srgbClr val="FF0000"/>
                </a:solidFill>
              </a:rPr>
              <a:t>a picture is more than a thousand words</a:t>
            </a:r>
            <a:r>
              <a:rPr lang="en-US" sz="2600" dirty="0" smtClean="0">
                <a:solidFill>
                  <a:srgbClr val="FF0000"/>
                </a:solidFill>
              </a:rPr>
              <a:t>)</a:t>
            </a:r>
          </a:p>
          <a:p>
            <a:r>
              <a:rPr lang="en-US" sz="2600" dirty="0" err="1">
                <a:solidFill>
                  <a:schemeClr val="bg1"/>
                </a:solidFill>
              </a:rPr>
              <a:t>Maksudnya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tentu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sebuah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gambar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dapat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memberikan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informasi</a:t>
            </a:r>
            <a:r>
              <a:rPr lang="en-US" sz="2600" dirty="0">
                <a:solidFill>
                  <a:schemeClr val="bg1"/>
                </a:solidFill>
              </a:rPr>
              <a:t> yang </a:t>
            </a:r>
            <a:r>
              <a:rPr lang="en-US" sz="2600" dirty="0" err="1">
                <a:solidFill>
                  <a:schemeClr val="bg1"/>
                </a:solidFill>
              </a:rPr>
              <a:t>lebih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banyak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daripada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informasi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tersebut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disajikan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dalam</a:t>
            </a:r>
            <a:r>
              <a:rPr lang="en-US" sz="2600" dirty="0">
                <a:solidFill>
                  <a:schemeClr val="bg1"/>
                </a:solidFill>
              </a:rPr>
              <a:t> </a:t>
            </a:r>
            <a:r>
              <a:rPr lang="en-US" sz="2600" dirty="0" err="1">
                <a:solidFill>
                  <a:schemeClr val="bg1"/>
                </a:solidFill>
              </a:rPr>
              <a:t>bentuk</a:t>
            </a:r>
            <a:r>
              <a:rPr lang="en-US" sz="2600" dirty="0">
                <a:solidFill>
                  <a:schemeClr val="bg1"/>
                </a:solidFill>
              </a:rPr>
              <a:t> kata-kata (</a:t>
            </a:r>
            <a:r>
              <a:rPr lang="en-US" sz="2600" dirty="0" err="1">
                <a:solidFill>
                  <a:schemeClr val="bg1"/>
                </a:solidFill>
              </a:rPr>
              <a:t>tekstual</a:t>
            </a:r>
            <a:r>
              <a:rPr lang="en-US" sz="2600" dirty="0">
                <a:solidFill>
                  <a:schemeClr val="bg1"/>
                </a:solidFill>
              </a:rPr>
              <a:t>). </a:t>
            </a:r>
            <a:endParaRPr lang="en-US" sz="2600" dirty="0" smtClean="0">
              <a:solidFill>
                <a:schemeClr val="bg1"/>
              </a:solidFill>
            </a:endParaRPr>
          </a:p>
          <a:p>
            <a:endParaRPr lang="en-US" sz="2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244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History (2</a:t>
            </a:r>
            <a:r>
              <a:rPr lang="en-US" dirty="0" smtClean="0"/>
              <a:t>) of </a:t>
            </a:r>
            <a:r>
              <a:rPr lang="en-US" dirty="0"/>
              <a:t>Signal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As long as people have tried to send or receive through electronic media :</a:t>
            </a:r>
          </a:p>
          <a:p>
            <a:pPr marL="854075" lvl="2" indent="-374650">
              <a:buClr>
                <a:schemeClr val="accent1"/>
              </a:buClr>
            </a:pPr>
            <a:r>
              <a:rPr lang="en-US" sz="3200" i="1" dirty="0">
                <a:solidFill>
                  <a:schemeClr val="bg1"/>
                </a:solidFill>
              </a:rPr>
              <a:t>telegraphs, telephones, television, radar, etc. </a:t>
            </a:r>
          </a:p>
          <a:p>
            <a:pPr marL="854075" lvl="2" indent="-374650">
              <a:buClr>
                <a:schemeClr val="accent1"/>
              </a:buClr>
            </a:pPr>
            <a:r>
              <a:rPr lang="en-US" sz="3200" i="1" dirty="0">
                <a:solidFill>
                  <a:schemeClr val="bg1"/>
                </a:solidFill>
              </a:rPr>
              <a:t>The signals may be affected by the system used to acquire, transmit, or process.</a:t>
            </a:r>
          </a:p>
          <a:p>
            <a:r>
              <a:rPr lang="en-US" sz="3600" dirty="0">
                <a:solidFill>
                  <a:schemeClr val="bg1"/>
                </a:solidFill>
              </a:rPr>
              <a:t>Sometimes, these </a:t>
            </a:r>
            <a:r>
              <a:rPr lang="en-US" sz="3600" b="1" dirty="0">
                <a:solidFill>
                  <a:srgbClr val="FF0000"/>
                </a:solidFill>
              </a:rPr>
              <a:t>systems</a:t>
            </a:r>
            <a:r>
              <a:rPr lang="en-US" sz="3600" dirty="0">
                <a:solidFill>
                  <a:schemeClr val="bg1"/>
                </a:solidFill>
              </a:rPr>
              <a:t> are imperfect and introduce </a:t>
            </a:r>
            <a:r>
              <a:rPr lang="en-US" sz="3600" i="1" dirty="0">
                <a:solidFill>
                  <a:srgbClr val="FF0000"/>
                </a:solidFill>
              </a:rPr>
              <a:t>noise, distortion and another.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8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8195"/>
            <a:ext cx="8229600" cy="753798"/>
          </a:xfrm>
        </p:spPr>
        <p:txBody>
          <a:bodyPr/>
          <a:lstStyle/>
          <a:p>
            <a:r>
              <a:rPr lang="en-US" dirty="0"/>
              <a:t>History </a:t>
            </a:r>
            <a:r>
              <a:rPr lang="en-US" dirty="0" smtClean="0"/>
              <a:t>(3) of Signal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/>
            <a:r>
              <a:rPr lang="en-US" sz="5100" dirty="0" smtClean="0">
                <a:solidFill>
                  <a:srgbClr val="FF0000"/>
                </a:solidFill>
              </a:rPr>
              <a:t>The </a:t>
            </a:r>
            <a:r>
              <a:rPr lang="en-US" sz="5100" dirty="0">
                <a:solidFill>
                  <a:srgbClr val="FF0000"/>
                </a:solidFill>
              </a:rPr>
              <a:t>fundamental of signal </a:t>
            </a:r>
            <a:r>
              <a:rPr lang="en-US" sz="5100" dirty="0" smtClean="0">
                <a:solidFill>
                  <a:srgbClr val="FF0000"/>
                </a:solidFill>
              </a:rPr>
              <a:t>processing to </a:t>
            </a:r>
            <a:r>
              <a:rPr lang="en-US" sz="5100" dirty="0" smtClean="0">
                <a:solidFill>
                  <a:schemeClr val="bg1"/>
                </a:solidFill>
              </a:rPr>
              <a:t>understanding </a:t>
            </a:r>
            <a:r>
              <a:rPr lang="en-US" sz="5100" dirty="0">
                <a:solidFill>
                  <a:schemeClr val="bg1"/>
                </a:solidFill>
              </a:rPr>
              <a:t>the effects these systems have and finding ways to </a:t>
            </a:r>
            <a:r>
              <a:rPr lang="en-US" sz="5100" dirty="0" smtClean="0">
                <a:solidFill>
                  <a:schemeClr val="bg1"/>
                </a:solidFill>
              </a:rPr>
              <a:t>correct.</a:t>
            </a:r>
            <a:endParaRPr lang="en-US" sz="5100" dirty="0">
              <a:solidFill>
                <a:schemeClr val="bg1"/>
              </a:solidFill>
            </a:endParaRPr>
          </a:p>
          <a:p>
            <a:pPr algn="just"/>
            <a:r>
              <a:rPr lang="en-US" sz="5100" dirty="0" smtClean="0">
                <a:solidFill>
                  <a:schemeClr val="bg1"/>
                </a:solidFill>
              </a:rPr>
              <a:t>Signals </a:t>
            </a:r>
            <a:r>
              <a:rPr lang="en-US" sz="5100" dirty="0">
                <a:solidFill>
                  <a:schemeClr val="bg1"/>
                </a:solidFill>
              </a:rPr>
              <a:t>are specific messages that we create and send to someone else (e.g., telegraph, telephone, television, digital networking, etc</a:t>
            </a:r>
            <a:r>
              <a:rPr lang="en-US" sz="5100" dirty="0" smtClean="0">
                <a:solidFill>
                  <a:schemeClr val="bg1"/>
                </a:solidFill>
              </a:rPr>
              <a:t>.).</a:t>
            </a:r>
          </a:p>
          <a:p>
            <a:pPr algn="just"/>
            <a:r>
              <a:rPr lang="en-US" sz="5100" dirty="0" smtClean="0">
                <a:solidFill>
                  <a:srgbClr val="FF0000"/>
                </a:solidFill>
              </a:rPr>
              <a:t>This Lecturer is specifically to introduce </a:t>
            </a:r>
            <a:r>
              <a:rPr lang="en-US" sz="5100" dirty="0">
                <a:solidFill>
                  <a:srgbClr val="FF0000"/>
                </a:solidFill>
              </a:rPr>
              <a:t>the information content into the signal and </a:t>
            </a:r>
            <a:r>
              <a:rPr lang="en-US" sz="5100" dirty="0" smtClean="0">
                <a:solidFill>
                  <a:srgbClr val="FF0000"/>
                </a:solidFill>
              </a:rPr>
              <a:t>(hope) </a:t>
            </a:r>
            <a:r>
              <a:rPr lang="en-US" sz="5100" dirty="0">
                <a:solidFill>
                  <a:srgbClr val="FF0000"/>
                </a:solidFill>
              </a:rPr>
              <a:t>to extract it out </a:t>
            </a:r>
            <a:r>
              <a:rPr lang="en-US" sz="5100" dirty="0" smtClean="0">
                <a:solidFill>
                  <a:srgbClr val="FF0000"/>
                </a:solidFill>
              </a:rPr>
              <a:t>later</a:t>
            </a:r>
            <a:endParaRPr lang="en-US" sz="5100" dirty="0">
              <a:solidFill>
                <a:srgbClr val="FF0000"/>
              </a:solidFill>
            </a:endParaRP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347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 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236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2675" y="0"/>
            <a:ext cx="1027642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341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IMAGE?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285" y="1547155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000" dirty="0">
                <a:solidFill>
                  <a:schemeClr val="bg1"/>
                </a:solidFill>
                <a:latin typeface="+mj-lt"/>
              </a:rPr>
              <a:t>Image </a:t>
            </a:r>
          </a:p>
          <a:p>
            <a:r>
              <a:rPr lang="en-US" sz="2600" dirty="0" smtClean="0">
                <a:solidFill>
                  <a:schemeClr val="bg1"/>
                </a:solidFill>
                <a:latin typeface="+mj-lt"/>
              </a:rPr>
              <a:t>Signal 2D yang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dapat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diobservasi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oleh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sistem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visual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manusia</a:t>
            </a:r>
            <a:endParaRPr lang="en-US" sz="2600" dirty="0" smtClean="0">
              <a:solidFill>
                <a:schemeClr val="bg1"/>
              </a:solidFill>
              <a:latin typeface="+mj-lt"/>
            </a:endParaRPr>
          </a:p>
          <a:p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Penggambaran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atau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peniruan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dari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suatu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objek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untuk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menggambarkan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sesuatu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yang lain.</a:t>
            </a:r>
          </a:p>
          <a:p>
            <a:pPr marL="1588" indent="-1588">
              <a:buNone/>
            </a:pPr>
            <a:r>
              <a:rPr lang="en-US" sz="3000" dirty="0" smtClean="0">
                <a:solidFill>
                  <a:schemeClr val="bg1"/>
                </a:solidFill>
                <a:latin typeface="+mj-lt"/>
              </a:rPr>
              <a:t>Picture</a:t>
            </a:r>
            <a:endParaRPr lang="en-US" sz="3000" dirty="0">
              <a:solidFill>
                <a:schemeClr val="bg1"/>
              </a:solidFill>
              <a:latin typeface="+mj-lt"/>
            </a:endParaRPr>
          </a:p>
          <a:p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Penggambaran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yang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dibuat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dengan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cara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melukis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,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memberi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gambaran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yang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akurat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pada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600" dirty="0" err="1" smtClean="0">
                <a:solidFill>
                  <a:schemeClr val="bg1"/>
                </a:solidFill>
                <a:latin typeface="+mj-lt"/>
              </a:rPr>
              <a:t>suatu</a:t>
            </a: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 object.</a:t>
            </a:r>
            <a:endParaRPr lang="en-US" sz="2600" dirty="0">
              <a:solidFill>
                <a:schemeClr val="bg1"/>
              </a:solidFill>
              <a:latin typeface="+mj-lt"/>
            </a:endParaRPr>
          </a:p>
          <a:p>
            <a:pPr marL="0" indent="0">
              <a:buNone/>
            </a:pPr>
            <a:r>
              <a:rPr lang="en-US" sz="3000" dirty="0">
                <a:solidFill>
                  <a:schemeClr val="bg1"/>
                </a:solidFill>
                <a:latin typeface="+mj-lt"/>
              </a:rPr>
              <a:t>In image processing </a:t>
            </a:r>
            <a:endParaRPr lang="en-US" sz="3000" dirty="0" smtClean="0">
              <a:solidFill>
                <a:schemeClr val="bg1"/>
              </a:solidFill>
              <a:latin typeface="+mj-lt"/>
            </a:endParaRPr>
          </a:p>
          <a:p>
            <a:pPr marL="0" indent="0" algn="ctr">
              <a:buNone/>
            </a:pPr>
            <a:r>
              <a:rPr lang="en-US" sz="2600" dirty="0" smtClean="0">
                <a:solidFill>
                  <a:schemeClr val="bg1"/>
                </a:solidFill>
                <a:latin typeface="+mj-lt"/>
              </a:rPr>
              <a:t>“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picture” is </a:t>
            </a:r>
            <a:r>
              <a:rPr lang="en-US" sz="2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equivalent</a:t>
            </a:r>
            <a:r>
              <a:rPr lang="en-US" sz="2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2600" dirty="0">
                <a:solidFill>
                  <a:schemeClr val="bg1"/>
                </a:solidFill>
                <a:latin typeface="+mj-lt"/>
              </a:rPr>
              <a:t>to “image”.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43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587030"/>
            <a:ext cx="8229600" cy="553913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en-US" sz="2800" dirty="0" smtClean="0">
                <a:solidFill>
                  <a:schemeClr val="bg1"/>
                </a:solidFill>
              </a:rPr>
              <a:t>Citra </a:t>
            </a:r>
            <a:r>
              <a:rPr lang="en-US" sz="2800" dirty="0" err="1" smtClean="0">
                <a:solidFill>
                  <a:schemeClr val="bg1"/>
                </a:solidFill>
              </a:rPr>
              <a:t>atau</a:t>
            </a:r>
            <a:r>
              <a:rPr lang="en-US" sz="2800" dirty="0" smtClean="0">
                <a:solidFill>
                  <a:schemeClr val="bg1"/>
                </a:solidFill>
              </a:rPr>
              <a:t> Image </a:t>
            </a:r>
            <a:r>
              <a:rPr lang="en-US" sz="2800" dirty="0" err="1" smtClean="0">
                <a:solidFill>
                  <a:schemeClr val="bg1"/>
                </a:solidFill>
              </a:rPr>
              <a:t>merupakan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istilah</a:t>
            </a:r>
            <a:r>
              <a:rPr lang="en-US" sz="2800" dirty="0" smtClean="0">
                <a:solidFill>
                  <a:schemeClr val="bg1"/>
                </a:solidFill>
              </a:rPr>
              <a:t> lain </a:t>
            </a:r>
            <a:r>
              <a:rPr lang="en-US" sz="2800" dirty="0" err="1" smtClean="0">
                <a:solidFill>
                  <a:schemeClr val="bg1"/>
                </a:solidFill>
              </a:rPr>
              <a:t>dari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gambar</a:t>
            </a:r>
            <a:r>
              <a:rPr lang="en-US" sz="2800" dirty="0" smtClean="0">
                <a:solidFill>
                  <a:schemeClr val="bg1"/>
                </a:solidFill>
              </a:rPr>
              <a:t>, yang </a:t>
            </a:r>
            <a:r>
              <a:rPr lang="en-US" sz="2800" dirty="0" err="1" smtClean="0">
                <a:solidFill>
                  <a:schemeClr val="bg1"/>
                </a:solidFill>
              </a:rPr>
              <a:t>merupakan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informasi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berbentuk</a:t>
            </a:r>
            <a:r>
              <a:rPr lang="en-US" sz="2800" dirty="0" smtClean="0">
                <a:solidFill>
                  <a:schemeClr val="bg1"/>
                </a:solidFill>
              </a:rPr>
              <a:t> visual.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endParaRPr lang="en-US" sz="2800" dirty="0" smtClean="0">
              <a:solidFill>
                <a:schemeClr val="bg1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n-US" sz="2800" dirty="0" err="1" smtClean="0">
                <a:solidFill>
                  <a:schemeClr val="bg1"/>
                </a:solidFill>
              </a:rPr>
              <a:t>Secara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harafiah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citra</a:t>
            </a:r>
            <a:r>
              <a:rPr lang="en-US" sz="2800" dirty="0">
                <a:solidFill>
                  <a:schemeClr val="bg1"/>
                </a:solidFill>
              </a:rPr>
              <a:t> (</a:t>
            </a:r>
            <a:r>
              <a:rPr lang="en-US" sz="2800" i="1" dirty="0">
                <a:solidFill>
                  <a:schemeClr val="bg1"/>
                </a:solidFill>
              </a:rPr>
              <a:t>image</a:t>
            </a:r>
            <a:r>
              <a:rPr lang="en-US" sz="2800" dirty="0">
                <a:solidFill>
                  <a:schemeClr val="bg1"/>
                </a:solidFill>
              </a:rPr>
              <a:t>) </a:t>
            </a:r>
            <a:r>
              <a:rPr lang="en-US" sz="2800" dirty="0" err="1">
                <a:solidFill>
                  <a:schemeClr val="bg1"/>
                </a:solidFill>
              </a:rPr>
              <a:t>adalah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gambar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pada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bidang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dwimatra</a:t>
            </a:r>
            <a:r>
              <a:rPr lang="en-US" sz="2800" dirty="0">
                <a:solidFill>
                  <a:schemeClr val="bg1"/>
                </a:solidFill>
              </a:rPr>
              <a:t> (</a:t>
            </a:r>
            <a:r>
              <a:rPr lang="en-US" sz="2800" dirty="0" err="1">
                <a:solidFill>
                  <a:schemeClr val="bg1"/>
                </a:solidFill>
              </a:rPr>
              <a:t>dua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dimensi</a:t>
            </a:r>
            <a:r>
              <a:rPr lang="en-US" sz="2800" dirty="0">
                <a:solidFill>
                  <a:schemeClr val="bg1"/>
                </a:solidFill>
              </a:rPr>
              <a:t>). </a:t>
            </a:r>
            <a:endParaRPr lang="en-US" sz="2800" dirty="0" smtClean="0">
              <a:solidFill>
                <a:schemeClr val="bg1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n-US" sz="2800" dirty="0" err="1">
                <a:solidFill>
                  <a:schemeClr val="bg1"/>
                </a:solidFill>
              </a:rPr>
              <a:t>Ditinjau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dari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sudut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pandang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matematis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citra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merupakan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fungsi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menerus</a:t>
            </a:r>
            <a:r>
              <a:rPr lang="en-US" sz="2800" dirty="0">
                <a:solidFill>
                  <a:schemeClr val="bg1"/>
                </a:solidFill>
              </a:rPr>
              <a:t> (</a:t>
            </a:r>
            <a:r>
              <a:rPr lang="en-US" sz="2800" i="1" dirty="0">
                <a:solidFill>
                  <a:schemeClr val="bg1"/>
                </a:solidFill>
              </a:rPr>
              <a:t>continue</a:t>
            </a:r>
            <a:r>
              <a:rPr lang="en-US" sz="2800" dirty="0">
                <a:solidFill>
                  <a:schemeClr val="bg1"/>
                </a:solidFill>
              </a:rPr>
              <a:t>) </a:t>
            </a:r>
            <a:r>
              <a:rPr lang="en-US" sz="2800" dirty="0" err="1">
                <a:solidFill>
                  <a:schemeClr val="bg1"/>
                </a:solidFill>
              </a:rPr>
              <a:t>dari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intensitas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cahaya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pada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bidang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dwimatra</a:t>
            </a:r>
            <a:endParaRPr lang="en-US" sz="2800" dirty="0" smtClean="0">
              <a:solidFill>
                <a:schemeClr val="bg1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n-US" sz="2800" dirty="0" err="1">
                <a:solidFill>
                  <a:schemeClr val="bg1"/>
                </a:solidFill>
              </a:rPr>
              <a:t>Sumber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cahaya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menerangi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objek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objek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memantulkan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kembali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sebagian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dari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berkas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cahaya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tersebut</a:t>
            </a:r>
            <a:r>
              <a:rPr lang="en-US" sz="2800" dirty="0">
                <a:solidFill>
                  <a:schemeClr val="bg1"/>
                </a:solidFill>
              </a:rPr>
              <a:t>. </a:t>
            </a:r>
            <a:r>
              <a:rPr lang="en-US" sz="2800" dirty="0" err="1">
                <a:solidFill>
                  <a:schemeClr val="bg1"/>
                </a:solidFill>
              </a:rPr>
              <a:t>Pantulan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cahaya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ini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ditangkap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oleh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oleh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alat-alat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optik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misalnya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mata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pada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manusia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kamera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pemindai</a:t>
            </a:r>
            <a:r>
              <a:rPr lang="en-US" sz="2800" dirty="0">
                <a:solidFill>
                  <a:schemeClr val="bg1"/>
                </a:solidFill>
              </a:rPr>
              <a:t> (</a:t>
            </a:r>
            <a:r>
              <a:rPr lang="en-US" sz="2800" i="1" dirty="0">
                <a:solidFill>
                  <a:schemeClr val="bg1"/>
                </a:solidFill>
              </a:rPr>
              <a:t>scanner</a:t>
            </a:r>
            <a:r>
              <a:rPr lang="en-US" sz="2800" dirty="0">
                <a:solidFill>
                  <a:schemeClr val="bg1"/>
                </a:solidFill>
              </a:rPr>
              <a:t>), </a:t>
            </a:r>
            <a:r>
              <a:rPr lang="en-US" sz="2800" dirty="0" err="1">
                <a:solidFill>
                  <a:schemeClr val="bg1"/>
                </a:solidFill>
              </a:rPr>
              <a:t>dan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sebagainya</a:t>
            </a:r>
            <a:r>
              <a:rPr lang="en-US" sz="2800" dirty="0">
                <a:solidFill>
                  <a:schemeClr val="bg1"/>
                </a:solidFill>
              </a:rPr>
              <a:t>, </a:t>
            </a:r>
            <a:r>
              <a:rPr lang="en-US" sz="2800" dirty="0" err="1">
                <a:solidFill>
                  <a:schemeClr val="bg1"/>
                </a:solidFill>
              </a:rPr>
              <a:t>sehingga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bayangan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objek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>
                <a:solidFill>
                  <a:schemeClr val="bg1"/>
                </a:solidFill>
              </a:rPr>
              <a:t>disebut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citra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tersebut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terekam</a:t>
            </a:r>
            <a:r>
              <a:rPr lang="en-US" sz="2800" dirty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0094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71080"/>
            <a:ext cx="8229600" cy="4525963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en-US" sz="2800" dirty="0">
                <a:solidFill>
                  <a:schemeClr val="bg1"/>
                </a:solidFill>
              </a:rPr>
              <a:t>Citra </a:t>
            </a:r>
            <a:r>
              <a:rPr lang="en-US" sz="2800" dirty="0" err="1">
                <a:solidFill>
                  <a:schemeClr val="bg1"/>
                </a:solidFill>
              </a:rPr>
              <a:t>diam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citra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bergerak</a:t>
            </a:r>
            <a:endParaRPr lang="en-US" sz="2800" dirty="0">
              <a:solidFill>
                <a:schemeClr val="bg1"/>
              </a:solidFill>
            </a:endParaRPr>
          </a:p>
          <a:p>
            <a:pPr algn="just"/>
            <a:r>
              <a:rPr lang="en-US" sz="2800" dirty="0">
                <a:solidFill>
                  <a:schemeClr val="bg1"/>
                </a:solidFill>
              </a:rPr>
              <a:t>Citra </a:t>
            </a:r>
            <a:r>
              <a:rPr lang="en-US" sz="2800" dirty="0" err="1">
                <a:solidFill>
                  <a:schemeClr val="bg1"/>
                </a:solidFill>
              </a:rPr>
              <a:t>bergerak</a:t>
            </a:r>
            <a:r>
              <a:rPr lang="en-US" sz="2800" dirty="0">
                <a:solidFill>
                  <a:schemeClr val="bg1"/>
                </a:solidFill>
              </a:rPr>
              <a:t> (</a:t>
            </a:r>
            <a:r>
              <a:rPr lang="en-US" sz="2800" i="1" dirty="0">
                <a:solidFill>
                  <a:schemeClr val="bg1"/>
                </a:solidFill>
              </a:rPr>
              <a:t>moving images</a:t>
            </a:r>
            <a:r>
              <a:rPr lang="en-US" sz="2800" dirty="0">
                <a:solidFill>
                  <a:schemeClr val="bg1"/>
                </a:solidFill>
              </a:rPr>
              <a:t>) </a:t>
            </a:r>
            <a:r>
              <a:rPr lang="en-US" sz="2800" dirty="0" err="1">
                <a:solidFill>
                  <a:schemeClr val="bg1"/>
                </a:solidFill>
              </a:rPr>
              <a:t>adalah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rangkaian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citra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diam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>
                <a:solidFill>
                  <a:schemeClr val="bg1"/>
                </a:solidFill>
              </a:rPr>
              <a:t>ditampilkan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secara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beruntun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sekuensial</a:t>
            </a:r>
            <a:r>
              <a:rPr lang="en-US" sz="2800" dirty="0">
                <a:solidFill>
                  <a:schemeClr val="bg1"/>
                </a:solidFill>
              </a:rPr>
              <a:t>) </a:t>
            </a:r>
            <a:r>
              <a:rPr lang="en-US" sz="2800" dirty="0" err="1">
                <a:solidFill>
                  <a:schemeClr val="bg1"/>
                </a:solidFill>
              </a:rPr>
              <a:t>sehingga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memberi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kesan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pada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mata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kita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sebagai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gambar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>
                <a:solidFill>
                  <a:schemeClr val="bg1"/>
                </a:solidFill>
              </a:rPr>
              <a:t>bergerak</a:t>
            </a:r>
            <a:r>
              <a:rPr lang="en-US" sz="2800" dirty="0">
                <a:solidFill>
                  <a:schemeClr val="bg1"/>
                </a:solidFill>
              </a:rPr>
              <a:t>. </a:t>
            </a:r>
            <a:r>
              <a:rPr lang="en-US" sz="2800" dirty="0" err="1">
                <a:solidFill>
                  <a:schemeClr val="bg1"/>
                </a:solidFill>
              </a:rPr>
              <a:t>Setiap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citra</a:t>
            </a:r>
            <a:r>
              <a:rPr lang="en-US" sz="2800" dirty="0">
                <a:solidFill>
                  <a:schemeClr val="bg1"/>
                </a:solidFill>
              </a:rPr>
              <a:t> di </a:t>
            </a:r>
            <a:r>
              <a:rPr lang="en-US" sz="2800" dirty="0" err="1">
                <a:solidFill>
                  <a:schemeClr val="bg1"/>
                </a:solidFill>
              </a:rPr>
              <a:t>dalam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rangkaian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itu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disebut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i="1" dirty="0">
                <a:solidFill>
                  <a:schemeClr val="bg1"/>
                </a:solidFill>
              </a:rPr>
              <a:t>frame</a:t>
            </a:r>
            <a:r>
              <a:rPr lang="en-US" sz="2800" dirty="0">
                <a:solidFill>
                  <a:schemeClr val="bg1"/>
                </a:solidFill>
              </a:rPr>
              <a:t>. </a:t>
            </a:r>
            <a:r>
              <a:rPr lang="en-US" sz="2800" dirty="0" err="1">
                <a:solidFill>
                  <a:schemeClr val="bg1"/>
                </a:solidFill>
              </a:rPr>
              <a:t>Gambar-gambar</a:t>
            </a:r>
            <a:r>
              <a:rPr lang="en-US" sz="2800" dirty="0">
                <a:solidFill>
                  <a:schemeClr val="bg1"/>
                </a:solidFill>
              </a:rPr>
              <a:t> yang </a:t>
            </a:r>
            <a:r>
              <a:rPr lang="en-US" sz="2800" dirty="0" err="1">
                <a:solidFill>
                  <a:schemeClr val="bg1"/>
                </a:solidFill>
              </a:rPr>
              <a:t>tampak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pada</a:t>
            </a:r>
            <a:r>
              <a:rPr lang="en-US" sz="2800" dirty="0">
                <a:solidFill>
                  <a:schemeClr val="bg1"/>
                </a:solidFill>
              </a:rPr>
              <a:t> film </a:t>
            </a:r>
            <a:r>
              <a:rPr lang="en-US" sz="2800" dirty="0" err="1">
                <a:solidFill>
                  <a:schemeClr val="bg1"/>
                </a:solidFill>
              </a:rPr>
              <a:t>layar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lebar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atau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televisi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pada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hakikatnya</a:t>
            </a:r>
            <a:endParaRPr lang="en-US" sz="2800" dirty="0">
              <a:solidFill>
                <a:schemeClr val="bg1"/>
              </a:solidFill>
            </a:endParaRPr>
          </a:p>
          <a:p>
            <a:pPr algn="just"/>
            <a:r>
              <a:rPr lang="en-US" sz="2800" dirty="0" err="1">
                <a:solidFill>
                  <a:schemeClr val="bg1"/>
                </a:solidFill>
              </a:rPr>
              <a:t>terdiri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atas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ratusan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sampai</a:t>
            </a:r>
            <a:r>
              <a:rPr lang="en-US" sz="2800" dirty="0">
                <a:solidFill>
                  <a:schemeClr val="bg1"/>
                </a:solidFill>
              </a:rPr>
              <a:t> </a:t>
            </a:r>
            <a:r>
              <a:rPr lang="en-US" sz="2800" dirty="0" err="1">
                <a:solidFill>
                  <a:schemeClr val="bg1"/>
                </a:solidFill>
              </a:rPr>
              <a:t>ribuan</a:t>
            </a:r>
            <a:r>
              <a:rPr lang="en-US" sz="2800" dirty="0">
                <a:solidFill>
                  <a:schemeClr val="bg1"/>
                </a:solidFill>
              </a:rPr>
              <a:t> frame</a:t>
            </a:r>
          </a:p>
          <a:p>
            <a:pPr marL="0" indent="0" algn="just">
              <a:buNone/>
            </a:pP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8080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4940" y="241385"/>
            <a:ext cx="8229600" cy="658037"/>
          </a:xfrm>
        </p:spPr>
        <p:txBody>
          <a:bodyPr/>
          <a:lstStyle/>
          <a:p>
            <a:r>
              <a:rPr lang="en-US" dirty="0"/>
              <a:t>What is Digital IMAGE?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285" y="906425"/>
            <a:ext cx="8229600" cy="5527407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200" dirty="0">
                <a:solidFill>
                  <a:schemeClr val="bg1"/>
                </a:solidFill>
                <a:latin typeface="+mj-lt"/>
              </a:rPr>
              <a:t>Digital </a:t>
            </a:r>
          </a:p>
          <a:p>
            <a:pPr>
              <a:spcBef>
                <a:spcPts val="0"/>
              </a:spcBef>
            </a:pP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Perhitungan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menggunakan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metode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numerik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.</a:t>
            </a:r>
            <a:endParaRPr lang="en-US" sz="2200" dirty="0">
              <a:solidFill>
                <a:schemeClr val="bg1"/>
              </a:solidFill>
              <a:latin typeface="+mj-lt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>
                <a:solidFill>
                  <a:schemeClr val="bg1"/>
                </a:solidFill>
                <a:latin typeface="+mj-lt"/>
              </a:rPr>
              <a:t>Digital Image </a:t>
            </a:r>
          </a:p>
          <a:p>
            <a:pPr>
              <a:spcBef>
                <a:spcPts val="0"/>
              </a:spcBef>
            </a:pP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Gambaran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berupa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angka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dari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suatu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object.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Fungsi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intensitas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cahaya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f(x, y),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dimana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harga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x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dan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y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merupakan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koordinat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spasial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dan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harga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fungsi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tersebut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.</a:t>
            </a:r>
            <a:endParaRPr lang="en-US" sz="2200" dirty="0">
              <a:solidFill>
                <a:schemeClr val="bg1"/>
              </a:solidFill>
              <a:latin typeface="+mj-lt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>
                <a:solidFill>
                  <a:schemeClr val="bg1"/>
                </a:solidFill>
                <a:latin typeface="+mj-lt"/>
              </a:rPr>
              <a:t>Processing</a:t>
            </a:r>
          </a:p>
          <a:p>
            <a:pPr>
              <a:spcBef>
                <a:spcPts val="0"/>
              </a:spcBef>
            </a:pP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Suatu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langkah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menandakan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suatu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proses.</a:t>
            </a:r>
            <a:endParaRPr lang="en-US" sz="2200" dirty="0">
              <a:solidFill>
                <a:schemeClr val="bg1"/>
              </a:solidFill>
              <a:latin typeface="+mj-lt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>
                <a:solidFill>
                  <a:schemeClr val="bg1"/>
                </a:solidFill>
                <a:latin typeface="+mj-lt"/>
              </a:rPr>
              <a:t>Process</a:t>
            </a:r>
          </a:p>
          <a:p>
            <a:pPr>
              <a:spcBef>
                <a:spcPts val="0"/>
              </a:spcBef>
            </a:pP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Serangkaian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tindakan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yang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mengarah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ke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hasil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yang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diinginkan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.</a:t>
            </a:r>
            <a:endParaRPr lang="en-US" sz="2200" dirty="0">
              <a:solidFill>
                <a:schemeClr val="bg1"/>
              </a:solidFill>
              <a:latin typeface="+mj-lt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>
                <a:solidFill>
                  <a:schemeClr val="bg1"/>
                </a:solidFill>
                <a:latin typeface="+mj-lt"/>
              </a:rPr>
              <a:t>Digital image processing</a:t>
            </a:r>
          </a:p>
          <a:p>
            <a:pPr>
              <a:spcBef>
                <a:spcPts val="0"/>
              </a:spcBef>
            </a:pPr>
            <a:r>
              <a:rPr lang="en-US" sz="2200" dirty="0" err="1">
                <a:solidFill>
                  <a:schemeClr val="bg1"/>
                </a:solidFill>
                <a:latin typeface="+mj-lt"/>
              </a:rPr>
              <a:t>Melakukan</a:t>
            </a:r>
            <a:r>
              <a:rPr lang="en-US" sz="2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>
                <a:solidFill>
                  <a:schemeClr val="bg1"/>
                </a:solidFill>
                <a:latin typeface="+mj-lt"/>
              </a:rPr>
              <a:t>operasi</a:t>
            </a:r>
            <a:r>
              <a:rPr lang="en-US" sz="2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>
                <a:solidFill>
                  <a:schemeClr val="bg1"/>
                </a:solidFill>
                <a:latin typeface="+mj-lt"/>
              </a:rPr>
              <a:t>pengolahan</a:t>
            </a:r>
            <a:r>
              <a:rPr lang="en-US" sz="2200" dirty="0">
                <a:solidFill>
                  <a:schemeClr val="bg1"/>
                </a:solidFill>
                <a:latin typeface="+mj-lt"/>
              </a:rPr>
              <a:t> signal digital </a:t>
            </a:r>
            <a:r>
              <a:rPr lang="en-US" sz="2200" dirty="0" err="1">
                <a:solidFill>
                  <a:schemeClr val="bg1"/>
                </a:solidFill>
                <a:latin typeface="+mj-lt"/>
              </a:rPr>
              <a:t>pada</a:t>
            </a:r>
            <a:r>
              <a:rPr lang="en-US" sz="2200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>
                <a:solidFill>
                  <a:schemeClr val="bg1"/>
                </a:solidFill>
                <a:latin typeface="+mj-lt"/>
              </a:rPr>
              <a:t>citra</a:t>
            </a:r>
            <a:r>
              <a:rPr lang="en-US" sz="2200" dirty="0">
                <a:solidFill>
                  <a:schemeClr val="bg1"/>
                </a:solidFill>
                <a:latin typeface="+mj-lt"/>
              </a:rPr>
              <a:t> digital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200" dirty="0">
                <a:solidFill>
                  <a:schemeClr val="bg1"/>
                </a:solidFill>
                <a:latin typeface="+mj-lt"/>
              </a:rPr>
              <a:t>Digital image analysis </a:t>
            </a:r>
          </a:p>
          <a:p>
            <a:pPr>
              <a:spcBef>
                <a:spcPts val="0"/>
              </a:spcBef>
            </a:pP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Proses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mengubah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gambar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digital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menjadi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suatu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gambar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lain yang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lebih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200" dirty="0" err="1" smtClean="0">
                <a:solidFill>
                  <a:schemeClr val="bg1"/>
                </a:solidFill>
                <a:latin typeface="+mj-lt"/>
              </a:rPr>
              <a:t>barharga</a:t>
            </a:r>
            <a:r>
              <a:rPr lang="en-US" sz="2200" dirty="0" smtClean="0">
                <a:solidFill>
                  <a:schemeClr val="bg1"/>
                </a:solidFill>
                <a:latin typeface="+mj-lt"/>
              </a:rPr>
              <a:t>.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3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Processing ?</a:t>
            </a:r>
          </a:p>
        </p:txBody>
      </p:sp>
    </p:spTree>
    <p:extLst>
      <p:ext uri="{BB962C8B-B14F-4D97-AF65-F5344CB8AC3E}">
        <p14:creationId xmlns:p14="http://schemas.microsoft.com/office/powerpoint/2010/main" val="166532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057400"/>
            <a:ext cx="7801252" cy="3619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995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Definisi</a:t>
            </a:r>
            <a:r>
              <a:rPr lang="en-US" dirty="0"/>
              <a:t> </a:t>
            </a:r>
            <a:r>
              <a:rPr lang="en-US" dirty="0" err="1"/>
              <a:t>Pengolahan</a:t>
            </a:r>
            <a:r>
              <a:rPr lang="en-US" dirty="0"/>
              <a:t> Citra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Pengolahan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pemrosesan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,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/>
              <a:t>citra</a:t>
            </a:r>
            <a:r>
              <a:rPr lang="en-US" dirty="0"/>
              <a:t> yang </a:t>
            </a:r>
            <a:r>
              <a:rPr lang="en-US" dirty="0" err="1"/>
              <a:t>kualitasnya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,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informatif</a:t>
            </a:r>
            <a:r>
              <a:rPr lang="en-US" dirty="0" smtClean="0"/>
              <a:t> </a:t>
            </a:r>
            <a:r>
              <a:rPr lang="en-US" dirty="0" err="1" smtClean="0"/>
              <a:t>unt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.</a:t>
            </a:r>
          </a:p>
          <a:p>
            <a:r>
              <a:rPr lang="en-US" dirty="0" err="1"/>
              <a:t>Meskipun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kaya </a:t>
            </a:r>
            <a:r>
              <a:rPr lang="en-US" dirty="0" err="1"/>
              <a:t>informasi</a:t>
            </a:r>
            <a:r>
              <a:rPr lang="en-US" dirty="0"/>
              <a:t>, </a:t>
            </a:r>
            <a:r>
              <a:rPr lang="en-US" dirty="0" err="1"/>
              <a:t>namun</a:t>
            </a:r>
            <a:r>
              <a:rPr lang="en-US" dirty="0"/>
              <a:t> </a:t>
            </a:r>
            <a:r>
              <a:rPr lang="en-US" dirty="0" err="1"/>
              <a:t>seringkali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yang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miliki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penurunan</a:t>
            </a:r>
            <a:r>
              <a:rPr lang="en-US" dirty="0"/>
              <a:t> </a:t>
            </a:r>
            <a:r>
              <a:rPr lang="en-US" dirty="0" err="1"/>
              <a:t>mutu</a:t>
            </a:r>
            <a:r>
              <a:rPr lang="en-US" dirty="0"/>
              <a:t> (</a:t>
            </a:r>
            <a:r>
              <a:rPr lang="en-US" dirty="0" err="1"/>
              <a:t>degradasi</a:t>
            </a:r>
            <a:r>
              <a:rPr lang="en-US" dirty="0"/>
              <a:t>),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mengandung</a:t>
            </a:r>
            <a:r>
              <a:rPr lang="en-US" dirty="0"/>
              <a:t> </a:t>
            </a:r>
            <a:r>
              <a:rPr lang="en-US" dirty="0" err="1"/>
              <a:t>cacat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derau</a:t>
            </a:r>
            <a:r>
              <a:rPr lang="en-US" dirty="0"/>
              <a:t> (</a:t>
            </a:r>
            <a:r>
              <a:rPr lang="en-US" i="1" dirty="0"/>
              <a:t>noise</a:t>
            </a:r>
            <a:r>
              <a:rPr lang="en-US" dirty="0"/>
              <a:t>), </a:t>
            </a:r>
            <a:r>
              <a:rPr lang="en-US" dirty="0" err="1"/>
              <a:t>warnanya</a:t>
            </a:r>
            <a:r>
              <a:rPr lang="en-US" dirty="0"/>
              <a:t> </a:t>
            </a:r>
            <a:r>
              <a:rPr lang="en-US" dirty="0" err="1"/>
              <a:t>terlalu</a:t>
            </a:r>
            <a:r>
              <a:rPr lang="en-US" dirty="0"/>
              <a:t> </a:t>
            </a:r>
            <a:r>
              <a:rPr lang="en-US" dirty="0" err="1"/>
              <a:t>kontras</a:t>
            </a:r>
            <a:r>
              <a:rPr lang="en-US" dirty="0"/>
              <a:t>,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tajam</a:t>
            </a:r>
            <a:r>
              <a:rPr lang="en-US" dirty="0"/>
              <a:t>, </a:t>
            </a:r>
            <a:r>
              <a:rPr lang="en-US" dirty="0" err="1"/>
              <a:t>kabur</a:t>
            </a:r>
            <a:r>
              <a:rPr lang="en-US" dirty="0"/>
              <a:t> (</a:t>
            </a:r>
            <a:r>
              <a:rPr lang="en-US" i="1" dirty="0"/>
              <a:t>blurring</a:t>
            </a:r>
            <a:r>
              <a:rPr lang="en-US" dirty="0"/>
              <a:t>),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 smtClean="0"/>
              <a:t>sebagainya</a:t>
            </a:r>
            <a:endParaRPr lang="en-US" dirty="0" smtClean="0"/>
          </a:p>
          <a:p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disampaikan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 smtClean="0"/>
              <a:t>berkurang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63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</a:t>
            </a:r>
            <a:r>
              <a:rPr lang="en-US" dirty="0" err="1" smtClean="0"/>
              <a:t>perasi-operasi</a:t>
            </a:r>
            <a:r>
              <a:rPr lang="en-US" dirty="0" smtClean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pengolahan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Perbaikan</a:t>
            </a:r>
            <a:r>
              <a:rPr lang="en-US" dirty="0" smtClean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memodifikasi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meningkatkan</a:t>
            </a:r>
            <a:r>
              <a:rPr lang="en-US" dirty="0"/>
              <a:t> </a:t>
            </a:r>
            <a:r>
              <a:rPr lang="en-US" dirty="0" err="1"/>
              <a:t>kualitas</a:t>
            </a:r>
            <a:r>
              <a:rPr lang="en-US" dirty="0"/>
              <a:t> </a:t>
            </a:r>
            <a:r>
              <a:rPr lang="en-US" dirty="0" err="1"/>
              <a:t>penampakan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menonjolkan</a:t>
            </a:r>
            <a:r>
              <a:rPr lang="en-US" dirty="0"/>
              <a:t> </a:t>
            </a:r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aspek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yang </a:t>
            </a:r>
            <a:r>
              <a:rPr lang="en-US" dirty="0" err="1"/>
              <a:t>terkandung</a:t>
            </a:r>
            <a:r>
              <a:rPr lang="en-US" dirty="0"/>
              <a:t> 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,</a:t>
            </a:r>
          </a:p>
          <a:p>
            <a:r>
              <a:rPr lang="en-US" dirty="0" err="1" smtClean="0"/>
              <a:t>Elemen</a:t>
            </a:r>
            <a:r>
              <a:rPr lang="en-US" dirty="0" smtClean="0"/>
              <a:t> </a:t>
            </a:r>
            <a:r>
              <a:rPr lang="en-US" dirty="0"/>
              <a:t>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dikelompokkan</a:t>
            </a:r>
            <a:r>
              <a:rPr lang="en-US" dirty="0"/>
              <a:t>, </a:t>
            </a:r>
            <a:r>
              <a:rPr lang="en-US" dirty="0" err="1"/>
              <a:t>dicocokkan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diukur</a:t>
            </a:r>
            <a:r>
              <a:rPr lang="en-US" dirty="0"/>
              <a:t>,</a:t>
            </a:r>
          </a:p>
          <a:p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perlu</a:t>
            </a:r>
            <a:r>
              <a:rPr lang="en-US" dirty="0"/>
              <a:t> </a:t>
            </a:r>
            <a:r>
              <a:rPr lang="en-US" dirty="0" err="1"/>
              <a:t>digabung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yang </a:t>
            </a:r>
            <a:r>
              <a:rPr lang="en-US" dirty="0" smtClean="0"/>
              <a:t>lain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dipisahkan</a:t>
            </a:r>
            <a:r>
              <a:rPr lang="en-US" dirty="0" smtClean="0"/>
              <a:t> </a:t>
            </a:r>
            <a:r>
              <a:rPr lang="en-US" dirty="0" err="1" smtClean="0"/>
              <a:t>antar</a:t>
            </a:r>
            <a:r>
              <a:rPr lang="en-US" dirty="0" smtClean="0"/>
              <a:t> elemen2 </a:t>
            </a:r>
            <a:r>
              <a:rPr lang="en-US" dirty="0" err="1" smtClean="0"/>
              <a:t>pengusun</a:t>
            </a:r>
            <a:r>
              <a:rPr lang="en-US" dirty="0" smtClean="0"/>
              <a:t> </a:t>
            </a:r>
            <a:r>
              <a:rPr lang="en-US" dirty="0" err="1" smtClean="0"/>
              <a:t>nya</a:t>
            </a:r>
            <a:r>
              <a:rPr lang="en-US" dirty="0" smtClean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3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39180"/>
            <a:ext cx="8229600" cy="4386983"/>
          </a:xfrm>
        </p:spPr>
        <p:txBody>
          <a:bodyPr/>
          <a:lstStyle/>
          <a:p>
            <a:endParaRPr lang="en-US" dirty="0"/>
          </a:p>
          <a:p>
            <a:r>
              <a:rPr lang="en-US" dirty="0" smtClean="0"/>
              <a:t>Image </a:t>
            </a:r>
            <a:r>
              <a:rPr lang="en-US" dirty="0"/>
              <a:t>processing is a subclass of signal processing concerned specifically with pictures. </a:t>
            </a:r>
          </a:p>
          <a:p>
            <a:r>
              <a:rPr lang="en-US" dirty="0"/>
              <a:t>Improve image quality for human </a:t>
            </a:r>
            <a:r>
              <a:rPr lang="en-US" dirty="0" smtClean="0"/>
              <a:t>perception.</a:t>
            </a:r>
          </a:p>
          <a:p>
            <a:r>
              <a:rPr lang="en-US" dirty="0" smtClean="0"/>
              <a:t>To enhances </a:t>
            </a:r>
            <a:r>
              <a:rPr lang="en-US" dirty="0"/>
              <a:t>certain features of the </a:t>
            </a:r>
            <a:r>
              <a:rPr lang="en-US" dirty="0" smtClean="0"/>
              <a:t>data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923525" y="4773175"/>
            <a:ext cx="1447801" cy="609600"/>
          </a:xfrm>
          <a:prstGeom prst="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383593" y="4773175"/>
            <a:ext cx="1447801" cy="609600"/>
          </a:xfrm>
          <a:prstGeom prst="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Image Processing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035196" y="4773175"/>
            <a:ext cx="1447801" cy="609600"/>
          </a:xfrm>
          <a:prstGeom prst="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Better Image</a:t>
            </a:r>
            <a:endParaRPr lang="en-US" dirty="0"/>
          </a:p>
        </p:txBody>
      </p:sp>
      <p:cxnSp>
        <p:nvCxnSpPr>
          <p:cNvPr id="7" name="Straight Arrow Connector 6"/>
          <p:cNvCxnSpPr>
            <a:stCxn id="4" idx="3"/>
            <a:endCxn id="5" idx="1"/>
          </p:cNvCxnSpPr>
          <p:nvPr/>
        </p:nvCxnSpPr>
        <p:spPr>
          <a:xfrm>
            <a:off x="2371326" y="5077975"/>
            <a:ext cx="1012267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5" idx="3"/>
            <a:endCxn id="6" idx="1"/>
          </p:cNvCxnSpPr>
          <p:nvPr/>
        </p:nvCxnSpPr>
        <p:spPr>
          <a:xfrm>
            <a:off x="4831394" y="5077975"/>
            <a:ext cx="1203802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255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 Processing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16981"/>
            <a:ext cx="4038600" cy="269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516981"/>
            <a:ext cx="4038600" cy="269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1752600" y="1676400"/>
            <a:ext cx="1447801" cy="609600"/>
          </a:xfrm>
          <a:prstGeom prst="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943600" y="1676400"/>
            <a:ext cx="1447801" cy="609600"/>
          </a:xfrm>
          <a:prstGeom prst="rect">
            <a:avLst/>
          </a:prstGeom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Better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09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 Processing (why its useful?)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3200" dirty="0" smtClean="0"/>
              <a:t>Is useful In </a:t>
            </a:r>
            <a:r>
              <a:rPr lang="en-US" sz="3200" dirty="0" smtClean="0">
                <a:solidFill>
                  <a:srgbClr val="FF0000"/>
                </a:solidFill>
              </a:rPr>
              <a:t>analyzing </a:t>
            </a:r>
            <a:r>
              <a:rPr lang="en-US" sz="3200" dirty="0">
                <a:solidFill>
                  <a:srgbClr val="FF0000"/>
                </a:solidFill>
              </a:rPr>
              <a:t>a fingerprint image </a:t>
            </a:r>
            <a:r>
              <a:rPr lang="en-US" sz="3200" dirty="0"/>
              <a:t>against a textured </a:t>
            </a:r>
            <a:r>
              <a:rPr lang="en-US" sz="3200" dirty="0" smtClean="0"/>
              <a:t>background</a:t>
            </a:r>
          </a:p>
          <a:p>
            <a:r>
              <a:rPr lang="en-US" sz="3200" dirty="0" smtClean="0"/>
              <a:t>it </a:t>
            </a:r>
            <a:r>
              <a:rPr lang="en-US" sz="3200" dirty="0" smtClean="0">
                <a:solidFill>
                  <a:srgbClr val="FF0000"/>
                </a:solidFill>
              </a:rPr>
              <a:t>important</a:t>
            </a:r>
            <a:r>
              <a:rPr lang="en-US" sz="3200" dirty="0" smtClean="0"/>
              <a:t> </a:t>
            </a:r>
            <a:r>
              <a:rPr lang="en-US" sz="3200" dirty="0"/>
              <a:t>to enhance the fingerprint to identify its owner. </a:t>
            </a:r>
            <a:endParaRPr lang="en-US" sz="3200" dirty="0" smtClean="0"/>
          </a:p>
          <a:p>
            <a:r>
              <a:rPr lang="en-US" sz="3200" dirty="0" smtClean="0"/>
              <a:t>The processing need </a:t>
            </a:r>
            <a:r>
              <a:rPr lang="en-US" sz="3200" dirty="0"/>
              <a:t>to </a:t>
            </a:r>
            <a:r>
              <a:rPr lang="en-US" sz="3200" dirty="0">
                <a:solidFill>
                  <a:srgbClr val="FF0000"/>
                </a:solidFill>
              </a:rPr>
              <a:t>focus on features </a:t>
            </a:r>
            <a:r>
              <a:rPr lang="en-US" sz="3200" dirty="0"/>
              <a:t>such as the overall texture pattern to be suppressed and the fingerprint's parallel, smoothly curving lines to be enhanced.</a:t>
            </a:r>
          </a:p>
        </p:txBody>
      </p:sp>
      <p:pic>
        <p:nvPicPr>
          <p:cNvPr id="2050" name="Picture 2">
            <a:hlinkClick r:id="rId2" action="ppaction://hlinkfile"/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442" y="1600200"/>
            <a:ext cx="3546115" cy="45259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5614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874"/>
            <a:ext cx="8229600" cy="1143000"/>
          </a:xfrm>
        </p:spPr>
        <p:txBody>
          <a:bodyPr>
            <a:noAutofit/>
          </a:bodyPr>
          <a:lstStyle/>
          <a:p>
            <a:r>
              <a:rPr lang="en-US" dirty="0"/>
              <a:t>Related </a:t>
            </a:r>
            <a:r>
              <a:rPr lang="en-US" dirty="0" smtClean="0"/>
              <a:t>(1) image </a:t>
            </a:r>
            <a:r>
              <a:rPr lang="en-US" dirty="0"/>
              <a:t>processing with other science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71500" y="5943600"/>
            <a:ext cx="2209800" cy="457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Description of data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Up Arrow 14"/>
          <p:cNvSpPr/>
          <p:nvPr/>
        </p:nvSpPr>
        <p:spPr>
          <a:xfrm>
            <a:off x="457200" y="3069461"/>
            <a:ext cx="2438400" cy="2514600"/>
          </a:xfrm>
          <a:prstGeom prst="up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Computer Graphics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23900" y="2050143"/>
            <a:ext cx="1905000" cy="6096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Images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3048000" y="1905000"/>
            <a:ext cx="3124200" cy="921657"/>
          </a:xfrm>
          <a:prstGeom prst="right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Images Processing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466262" y="2050143"/>
            <a:ext cx="1905000" cy="6096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Images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6197747" y="3056761"/>
            <a:ext cx="2442029" cy="2540001"/>
            <a:chOff x="6277371" y="2950030"/>
            <a:chExt cx="2442029" cy="2540001"/>
          </a:xfrm>
          <a:solidFill>
            <a:srgbClr val="FFC000"/>
          </a:solidFill>
        </p:grpSpPr>
        <p:sp>
          <p:nvSpPr>
            <p:cNvPr id="20" name="Down Arrow 19"/>
            <p:cNvSpPr/>
            <p:nvPr/>
          </p:nvSpPr>
          <p:spPr>
            <a:xfrm>
              <a:off x="6277371" y="2950030"/>
              <a:ext cx="2442029" cy="2540001"/>
            </a:xfrm>
            <a:prstGeom prst="downArrow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538416" y="3896864"/>
              <a:ext cx="1854739" cy="120032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pPr algn="ctr"/>
              <a:endParaRPr lang="en-US" i="1" dirty="0" smtClean="0">
                <a:solidFill>
                  <a:schemeClr val="tx1"/>
                </a:solidFill>
              </a:endParaRPr>
            </a:p>
            <a:p>
              <a:pPr algn="ctr"/>
              <a:r>
                <a:rPr lang="en-US" b="1" i="1" dirty="0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Computer </a:t>
              </a:r>
              <a:r>
                <a:rPr lang="en-US" b="1" i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Vision</a:t>
              </a:r>
            </a:p>
            <a:p>
              <a:pPr algn="ctr"/>
              <a:r>
                <a:rPr lang="en-US" b="1" i="1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Object Recognition</a:t>
              </a:r>
            </a:p>
            <a:p>
              <a:pPr algn="ctr"/>
              <a:endParaRPr lang="en-US" i="1" dirty="0"/>
            </a:p>
          </p:txBody>
        </p:sp>
      </p:grpSp>
      <p:sp>
        <p:nvSpPr>
          <p:cNvPr id="22" name="Rectangle 21"/>
          <p:cNvSpPr/>
          <p:nvPr/>
        </p:nvSpPr>
        <p:spPr>
          <a:xfrm>
            <a:off x="6281262" y="5943600"/>
            <a:ext cx="2209800" cy="4572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Description of data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140683" y="3365334"/>
            <a:ext cx="28956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Computer Graphics : </a:t>
            </a:r>
            <a:r>
              <a:rPr lang="en-US" dirty="0" smtClean="0">
                <a:solidFill>
                  <a:schemeClr val="bg1"/>
                </a:solidFill>
              </a:rPr>
              <a:t>the </a:t>
            </a:r>
            <a:r>
              <a:rPr lang="en-US" dirty="0">
                <a:solidFill>
                  <a:schemeClr val="bg1"/>
                </a:solidFill>
              </a:rPr>
              <a:t>creation of images.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Image Processing : the enhancement or other manipulation of the image – the result of which is usually another images.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Computer Vision: the analysis of image content.</a:t>
            </a:r>
          </a:p>
        </p:txBody>
      </p:sp>
    </p:spTree>
    <p:extLst>
      <p:ext uri="{BB962C8B-B14F-4D97-AF65-F5344CB8AC3E}">
        <p14:creationId xmlns:p14="http://schemas.microsoft.com/office/powerpoint/2010/main" val="2406551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Related </a:t>
            </a:r>
            <a:r>
              <a:rPr lang="en-US" dirty="0" smtClean="0"/>
              <a:t>(2) </a:t>
            </a:r>
            <a:r>
              <a:rPr lang="en-US" dirty="0"/>
              <a:t>image processing with other science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2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0816237"/>
              </p:ext>
            </p:extLst>
          </p:nvPr>
        </p:nvGraphicFramePr>
        <p:xfrm>
          <a:off x="533400" y="2590800"/>
          <a:ext cx="8077200" cy="19050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7720"/>
                <a:gridCol w="1855094"/>
                <a:gridCol w="2592232"/>
                <a:gridCol w="2822154"/>
              </a:tblGrid>
              <a:tr h="652162">
                <a:tc rowSpan="4"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Input</a:t>
                      </a:r>
                      <a:endParaRPr lang="en-US" sz="3200" dirty="0"/>
                    </a:p>
                  </a:txBody>
                  <a:tcPr vert="vert27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3200" dirty="0" smtClean="0"/>
                        <a:t>Output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17613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Image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7613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Image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Image Processing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Computer Vision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7613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Description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Computer</a:t>
                      </a:r>
                      <a:r>
                        <a:rPr lang="en-US" baseline="0" dirty="0" smtClean="0"/>
                        <a:t> Graphic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Data Mining etc.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246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Fundamental Steps in Digital Image </a:t>
            </a:r>
            <a:r>
              <a:rPr lang="en-US" dirty="0" smtClean="0"/>
              <a:t>Processing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0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Fundamental step in digital image processing</a:t>
            </a:r>
          </a:p>
        </p:txBody>
      </p:sp>
      <p:sp>
        <p:nvSpPr>
          <p:cNvPr id="3" name="Rectangle 19"/>
          <p:cNvSpPr>
            <a:spLocks noChangeArrowheads="1"/>
          </p:cNvSpPr>
          <p:nvPr/>
        </p:nvSpPr>
        <p:spPr bwMode="auto">
          <a:xfrm>
            <a:off x="708737" y="4177895"/>
            <a:ext cx="1645920" cy="64008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IE" dirty="0">
                <a:latin typeface="+mj-lt"/>
              </a:rPr>
              <a:t>Image Acquisition</a:t>
            </a:r>
            <a:endParaRPr lang="en-US" dirty="0">
              <a:latin typeface="+mj-lt"/>
            </a:endParaRPr>
          </a:p>
        </p:txBody>
      </p:sp>
      <p:sp>
        <p:nvSpPr>
          <p:cNvPr id="4" name="Rectangle 24"/>
          <p:cNvSpPr>
            <a:spLocks noChangeArrowheads="1"/>
          </p:cNvSpPr>
          <p:nvPr/>
        </p:nvSpPr>
        <p:spPr bwMode="auto">
          <a:xfrm>
            <a:off x="708737" y="2910530"/>
            <a:ext cx="1645920" cy="64008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IE" dirty="0">
                <a:latin typeface="+mj-lt"/>
              </a:rPr>
              <a:t>Pre-processing</a:t>
            </a:r>
            <a:endParaRPr lang="en-US" dirty="0">
              <a:latin typeface="+mj-lt"/>
            </a:endParaRPr>
          </a:p>
        </p:txBody>
      </p:sp>
      <p:sp>
        <p:nvSpPr>
          <p:cNvPr id="5" name="Up Arrow 4"/>
          <p:cNvSpPr/>
          <p:nvPr/>
        </p:nvSpPr>
        <p:spPr>
          <a:xfrm>
            <a:off x="1348817" y="4869185"/>
            <a:ext cx="365760" cy="457200"/>
          </a:xfrm>
          <a:prstGeom prst="up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2440607" y="1969610"/>
            <a:ext cx="1645920" cy="64008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IE" dirty="0">
                <a:latin typeface="+mj-lt"/>
              </a:rPr>
              <a:t>Segmentation</a:t>
            </a:r>
            <a:endParaRPr lang="en-US" dirty="0">
              <a:latin typeface="+mj-lt"/>
            </a:endParaRPr>
          </a:p>
        </p:txBody>
      </p:sp>
      <p:sp>
        <p:nvSpPr>
          <p:cNvPr id="7" name="Rectangle 24"/>
          <p:cNvSpPr>
            <a:spLocks noChangeArrowheads="1"/>
          </p:cNvSpPr>
          <p:nvPr/>
        </p:nvSpPr>
        <p:spPr bwMode="auto">
          <a:xfrm>
            <a:off x="4911506" y="1969610"/>
            <a:ext cx="1645920" cy="64008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IE" dirty="0">
                <a:latin typeface="+mj-lt"/>
              </a:rPr>
              <a:t>Representation and Description</a:t>
            </a:r>
            <a:endParaRPr lang="en-US" dirty="0">
              <a:latin typeface="+mj-lt"/>
            </a:endParaRPr>
          </a:p>
        </p:txBody>
      </p:sp>
      <p:sp>
        <p:nvSpPr>
          <p:cNvPr id="8" name="Rectangle 24"/>
          <p:cNvSpPr>
            <a:spLocks noChangeArrowheads="1"/>
          </p:cNvSpPr>
          <p:nvPr/>
        </p:nvSpPr>
        <p:spPr bwMode="auto">
          <a:xfrm>
            <a:off x="6691092" y="2910530"/>
            <a:ext cx="1645920" cy="64008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IE" dirty="0">
                <a:latin typeface="+mj-lt"/>
              </a:rPr>
              <a:t>Recognition and Interpretation</a:t>
            </a:r>
            <a:endParaRPr lang="en-US" dirty="0">
              <a:latin typeface="+mj-lt"/>
            </a:endParaRPr>
          </a:p>
        </p:txBody>
      </p:sp>
      <p:sp>
        <p:nvSpPr>
          <p:cNvPr id="9" name="Up Arrow 8"/>
          <p:cNvSpPr/>
          <p:nvPr/>
        </p:nvSpPr>
        <p:spPr>
          <a:xfrm>
            <a:off x="1348817" y="3643885"/>
            <a:ext cx="365760" cy="457200"/>
          </a:xfrm>
          <a:prstGeom prst="up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Bent Arrow 9"/>
          <p:cNvSpPr/>
          <p:nvPr/>
        </p:nvSpPr>
        <p:spPr>
          <a:xfrm>
            <a:off x="1165937" y="1923890"/>
            <a:ext cx="731520" cy="731520"/>
          </a:xfrm>
          <a:prstGeom prst="ben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4330531" y="2106770"/>
            <a:ext cx="457200" cy="365760"/>
          </a:xfrm>
          <a:prstGeom prst="righ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Bent Arrow 11"/>
          <p:cNvSpPr/>
          <p:nvPr/>
        </p:nvSpPr>
        <p:spPr>
          <a:xfrm rot="5400000">
            <a:off x="7148292" y="1923890"/>
            <a:ext cx="731520" cy="731520"/>
          </a:xfrm>
          <a:prstGeom prst="bentArrow">
            <a:avLst>
              <a:gd name="adj1" fmla="val 16564"/>
              <a:gd name="adj2" fmla="val 18251"/>
              <a:gd name="adj3" fmla="val 25000"/>
              <a:gd name="adj4" fmla="val 43750"/>
            </a:avLst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Down Arrow 12"/>
          <p:cNvSpPr/>
          <p:nvPr/>
        </p:nvSpPr>
        <p:spPr>
          <a:xfrm>
            <a:off x="7331172" y="3643885"/>
            <a:ext cx="365760" cy="457200"/>
          </a:xfrm>
          <a:prstGeom prst="down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 Box 26"/>
          <p:cNvSpPr txBox="1">
            <a:spLocks noChangeArrowheads="1"/>
          </p:cNvSpPr>
          <p:nvPr/>
        </p:nvSpPr>
        <p:spPr bwMode="auto">
          <a:xfrm>
            <a:off x="708737" y="5381255"/>
            <a:ext cx="1645920" cy="64008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E" dirty="0"/>
              <a:t>Problem Domain</a:t>
            </a:r>
            <a:endParaRPr lang="en-US" dirty="0"/>
          </a:p>
        </p:txBody>
      </p:sp>
      <p:sp>
        <p:nvSpPr>
          <p:cNvPr id="15" name="Text Box 26"/>
          <p:cNvSpPr txBox="1">
            <a:spLocks noChangeArrowheads="1"/>
          </p:cNvSpPr>
          <p:nvPr/>
        </p:nvSpPr>
        <p:spPr bwMode="auto">
          <a:xfrm>
            <a:off x="6691092" y="4203490"/>
            <a:ext cx="1645920" cy="64008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IE" dirty="0">
                <a:latin typeface="+mj-lt"/>
              </a:rPr>
              <a:t>Result</a:t>
            </a:r>
            <a:endParaRPr lang="en-US" dirty="0">
              <a:latin typeface="+mj-lt"/>
            </a:endParaRPr>
          </a:p>
        </p:txBody>
      </p:sp>
      <p:sp>
        <p:nvSpPr>
          <p:cNvPr id="16" name="Text Box 26"/>
          <p:cNvSpPr txBox="1">
            <a:spLocks noChangeArrowheads="1"/>
          </p:cNvSpPr>
          <p:nvPr/>
        </p:nvSpPr>
        <p:spPr bwMode="auto">
          <a:xfrm>
            <a:off x="4913757" y="6021335"/>
            <a:ext cx="2509837" cy="369332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ctr">
              <a:defRPr>
                <a:solidFill>
                  <a:schemeClr val="dk1"/>
                </a:solidFill>
                <a:latin typeface="+mj-lt"/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en-IE" dirty="0">
                <a:solidFill>
                  <a:schemeClr val="tx1"/>
                </a:solidFill>
              </a:rPr>
              <a:t>Gonzales &amp; Wood, 2008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89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Acquisition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911" y="1732445"/>
            <a:ext cx="7590178" cy="4261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5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Processing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24"/>
          <p:cNvPicPr>
            <a:picLocks noChangeAspect="1" noChangeArrowheads="1"/>
          </p:cNvPicPr>
          <p:nvPr/>
        </p:nvPicPr>
        <p:blipFill>
          <a:blip r:embed="rId2"/>
          <a:srcRect l="40881" t="1314" r="19798" b="50453"/>
          <a:stretch>
            <a:fillRect/>
          </a:stretch>
        </p:blipFill>
        <p:spPr bwMode="auto">
          <a:xfrm>
            <a:off x="814701" y="1763626"/>
            <a:ext cx="1850820" cy="1828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Picture 27"/>
          <p:cNvPicPr>
            <a:picLocks noChangeAspect="1" noChangeArrowheads="1"/>
          </p:cNvPicPr>
          <p:nvPr/>
        </p:nvPicPr>
        <p:blipFill>
          <a:blip r:embed="rId2"/>
          <a:srcRect l="1335" t="50766" r="59975"/>
          <a:stretch>
            <a:fillRect/>
          </a:stretch>
        </p:blipFill>
        <p:spPr bwMode="auto">
          <a:xfrm>
            <a:off x="4336925" y="1763626"/>
            <a:ext cx="1784200" cy="1828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6703978" y="2354861"/>
            <a:ext cx="1537600" cy="646331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Image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Enhancement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  <p:sp>
        <p:nvSpPr>
          <p:cNvPr id="8" name="Right Arrow 7"/>
          <p:cNvSpPr/>
          <p:nvPr/>
        </p:nvSpPr>
        <p:spPr>
          <a:xfrm>
            <a:off x="3257494" y="2449426"/>
            <a:ext cx="512762" cy="457200"/>
          </a:xfrm>
          <a:prstGeom prst="righ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 r="60216" b="49875"/>
          <a:stretch>
            <a:fillRect/>
          </a:stretch>
        </p:blipFill>
        <p:spPr bwMode="auto">
          <a:xfrm>
            <a:off x="533391" y="4342051"/>
            <a:ext cx="2413440" cy="1828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/>
          <a:srcRect l="39734" t="50250" r="20204" b="-1212"/>
          <a:stretch>
            <a:fillRect/>
          </a:stretch>
        </p:blipFill>
        <p:spPr bwMode="auto">
          <a:xfrm>
            <a:off x="4033845" y="4342051"/>
            <a:ext cx="2390360" cy="1828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1" name="Right Arrow 10"/>
          <p:cNvSpPr/>
          <p:nvPr/>
        </p:nvSpPr>
        <p:spPr>
          <a:xfrm>
            <a:off x="3257494" y="5027851"/>
            <a:ext cx="512762" cy="457200"/>
          </a:xfrm>
          <a:prstGeom prst="rightArrow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07660" y="4933286"/>
            <a:ext cx="1330236" cy="646331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Image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mbria"/>
                <a:ea typeface="+mn-ea"/>
                <a:cs typeface="+mn-cs"/>
              </a:rPr>
              <a:t>Restoration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mbr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4078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Segmentation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Computer </a:t>
            </a:r>
            <a:r>
              <a:rPr lang="en-US" sz="2800" dirty="0"/>
              <a:t>tries to separate objects from the image background.</a:t>
            </a:r>
          </a:p>
          <a:p>
            <a:pPr lvl="1"/>
            <a:r>
              <a:rPr lang="en-US" dirty="0"/>
              <a:t>It is one of the most </a:t>
            </a:r>
            <a:r>
              <a:rPr lang="en-US" dirty="0">
                <a:solidFill>
                  <a:srgbClr val="FF0000"/>
                </a:solidFill>
              </a:rPr>
              <a:t>difficult tasks</a:t>
            </a:r>
            <a:r>
              <a:rPr lang="en-US" dirty="0"/>
              <a:t> in DIP.</a:t>
            </a:r>
          </a:p>
          <a:p>
            <a:pPr lvl="1"/>
            <a:r>
              <a:rPr lang="en-US" dirty="0"/>
              <a:t>A rugged segmentation procedure brings the process a long way toward successful solution of an image problem.</a:t>
            </a:r>
          </a:p>
          <a:p>
            <a:pPr lvl="1"/>
            <a:r>
              <a:rPr lang="en-US" dirty="0"/>
              <a:t>Output of the segmentation stage is raw pixel data, constituting either the boundary of a region or all the points in the region itself</a:t>
            </a:r>
            <a:r>
              <a:rPr lang="en-US" sz="2400" dirty="0"/>
              <a:t>.</a:t>
            </a:r>
          </a:p>
          <a:p>
            <a:endParaRPr lang="en-US" dirty="0"/>
          </a:p>
        </p:txBody>
      </p:sp>
      <p:pic>
        <p:nvPicPr>
          <p:cNvPr id="4" name="Picture 2" descr="D:\OnlineDocument\Dropbox\LectureClass\rap-imageprocessing\angkatan20gorontalo\Case\lion6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545" y="4600032"/>
            <a:ext cx="2793711" cy="18626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5" name="Picture 3" descr="D:\OnlineDocument\Dropbox\LectureClass\rap-imageprocessing\angkatan20gorontalo\Case\lion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595" y="4600033"/>
            <a:ext cx="2794000" cy="18626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47907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Representation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711114045"/>
              </p:ext>
            </p:extLst>
          </p:nvPr>
        </p:nvGraphicFramePr>
        <p:xfrm>
          <a:off x="381000" y="2438400"/>
          <a:ext cx="8382000" cy="297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20" name="Equation" r:id="rId3" imgW="3441600" imgH="914400" progId="Equation.3">
                  <p:embed/>
                </p:oleObj>
              </mc:Choice>
              <mc:Fallback>
                <p:oleObj name="Equation" r:id="rId3" imgW="3441600" imgH="9144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2438400"/>
                        <a:ext cx="8382000" cy="297180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 w="5715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Line 8"/>
          <p:cNvSpPr>
            <a:spLocks noChangeShapeType="1"/>
          </p:cNvSpPr>
          <p:nvPr/>
        </p:nvSpPr>
        <p:spPr bwMode="auto">
          <a:xfrm>
            <a:off x="1676400" y="2057400"/>
            <a:ext cx="4724400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6469063" y="1787525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i="1" dirty="0">
                <a:solidFill>
                  <a:schemeClr val="accent1"/>
                </a:solidFill>
              </a:rPr>
              <a:t>y</a:t>
            </a:r>
          </a:p>
        </p:txBody>
      </p:sp>
      <p:sp>
        <p:nvSpPr>
          <p:cNvPr id="8" name="Line 10"/>
          <p:cNvSpPr>
            <a:spLocks noChangeShapeType="1"/>
          </p:cNvSpPr>
          <p:nvPr/>
        </p:nvSpPr>
        <p:spPr bwMode="auto">
          <a:xfrm>
            <a:off x="1676400" y="2057400"/>
            <a:ext cx="0" cy="9906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endParaRPr lang="en-US"/>
          </a:p>
        </p:txBody>
      </p: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1482725" y="3033713"/>
            <a:ext cx="990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400" i="1">
                <a:solidFill>
                  <a:schemeClr val="accent1"/>
                </a:solidFill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267754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Representation</a:t>
            </a:r>
          </a:p>
        </p:txBody>
      </p:sp>
      <p:pic>
        <p:nvPicPr>
          <p:cNvPr id="8194" name="Picture 2" descr="D:\VGalery\Pictures\Vacation\Turk, Casablanca, Africa, 201205\sesi2\IMG_9201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516981"/>
            <a:ext cx="4038600" cy="2692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819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536784"/>
            <a:ext cx="4038600" cy="26527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Flowchart: Or 4"/>
          <p:cNvSpPr/>
          <p:nvPr/>
        </p:nvSpPr>
        <p:spPr>
          <a:xfrm>
            <a:off x="2344510" y="3928265"/>
            <a:ext cx="153620" cy="76810"/>
          </a:xfrm>
          <a:prstGeom prst="flowChartOr">
            <a:avLst/>
          </a:prstGeom>
          <a:solidFill>
            <a:schemeClr val="tx1"/>
          </a:solidFill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89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Recognition </a:t>
            </a:r>
            <a:r>
              <a:rPr lang="en-US" dirty="0"/>
              <a:t>Interpretation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Recognition -&gt; the process that assigns a label to an object based on the information provided by its descriptors.</a:t>
            </a:r>
          </a:p>
          <a:p>
            <a:r>
              <a:rPr lang="en-US" dirty="0"/>
              <a:t>Interpretation -&gt; assigning meaning to an ensemble of recognized objects.</a:t>
            </a:r>
          </a:p>
          <a:p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902" y="2968140"/>
            <a:ext cx="5073271" cy="33412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036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Image to Image Digital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4338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PEMBENTUKAN CITRA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Citra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fungsi</a:t>
            </a:r>
            <a:r>
              <a:rPr lang="en-US" dirty="0" smtClean="0"/>
              <a:t> continue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cahaya</a:t>
            </a:r>
            <a:endParaRPr lang="en-US" dirty="0" smtClean="0"/>
          </a:p>
          <a:p>
            <a:r>
              <a:rPr lang="en-US" dirty="0"/>
              <a:t>Citra digital </a:t>
            </a:r>
            <a:r>
              <a:rPr lang="en-US" dirty="0" err="1"/>
              <a:t>dibentuk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kumpulan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yang </a:t>
            </a:r>
            <a:r>
              <a:rPr lang="en-US" dirty="0" err="1"/>
              <a:t>dinamakan</a:t>
            </a:r>
            <a:r>
              <a:rPr lang="en-US" dirty="0"/>
              <a:t> </a:t>
            </a:r>
            <a:r>
              <a:rPr lang="en-US" dirty="0" err="1"/>
              <a:t>piksel</a:t>
            </a:r>
            <a:r>
              <a:rPr lang="en-US" dirty="0"/>
              <a:t> (</a:t>
            </a:r>
            <a:r>
              <a:rPr lang="en-US" i="1" dirty="0"/>
              <a:t>pixel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“picture element”).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piksel</a:t>
            </a:r>
            <a:r>
              <a:rPr lang="en-US" dirty="0"/>
              <a:t> </a:t>
            </a:r>
            <a:r>
              <a:rPr lang="en-US" dirty="0" err="1"/>
              <a:t>digambarkan</a:t>
            </a:r>
            <a:r>
              <a:rPr lang="en-US" dirty="0"/>
              <a:t> </a:t>
            </a:r>
            <a:r>
              <a:rPr lang="en-US" dirty="0" err="1"/>
              <a:t>sebagai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kotak</a:t>
            </a:r>
            <a:r>
              <a:rPr lang="en-US" dirty="0"/>
              <a:t> </a:t>
            </a:r>
            <a:r>
              <a:rPr lang="en-US" dirty="0" err="1"/>
              <a:t>kecil</a:t>
            </a:r>
            <a:r>
              <a:rPr lang="en-US" dirty="0"/>
              <a:t>.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piksel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koordinat</a:t>
            </a:r>
            <a:r>
              <a:rPr lang="en-US" dirty="0"/>
              <a:t> </a:t>
            </a:r>
            <a:r>
              <a:rPr lang="en-US" dirty="0" err="1"/>
              <a:t>posisi</a:t>
            </a:r>
            <a:r>
              <a:rPr lang="en-US" dirty="0" smtClean="0"/>
              <a:t> </a:t>
            </a:r>
          </a:p>
          <a:p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 smtClean="0"/>
              <a:t>matematis</a:t>
            </a:r>
            <a:r>
              <a:rPr lang="en-US" dirty="0" smtClean="0"/>
              <a:t>  </a:t>
            </a:r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/>
              <a:t>intensitas</a:t>
            </a:r>
            <a:r>
              <a:rPr lang="en-US" dirty="0"/>
              <a:t> </a:t>
            </a:r>
            <a:r>
              <a:rPr lang="en-US" dirty="0" err="1"/>
              <a:t>cahaya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bidang</a:t>
            </a:r>
            <a:r>
              <a:rPr lang="en-US" dirty="0"/>
              <a:t> </a:t>
            </a:r>
            <a:r>
              <a:rPr lang="en-US" dirty="0" err="1"/>
              <a:t>dwimatra</a:t>
            </a:r>
            <a:r>
              <a:rPr lang="en-US" dirty="0"/>
              <a:t> </a:t>
            </a:r>
            <a:r>
              <a:rPr lang="en-US" dirty="0" err="1"/>
              <a:t>disimbolkan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i="1" dirty="0"/>
              <a:t>f(x, y), </a:t>
            </a:r>
            <a:r>
              <a:rPr lang="en-US" i="1" dirty="0" smtClean="0"/>
              <a:t>yang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:</a:t>
            </a:r>
          </a:p>
          <a:p>
            <a:r>
              <a:rPr lang="es-ES" dirty="0"/>
              <a:t> (</a:t>
            </a:r>
            <a:r>
              <a:rPr lang="es-ES" i="1" dirty="0"/>
              <a:t>x, y) : </a:t>
            </a:r>
            <a:r>
              <a:rPr lang="es-ES" i="1" dirty="0" err="1"/>
              <a:t>koordinat</a:t>
            </a:r>
            <a:r>
              <a:rPr lang="es-ES" i="1" dirty="0"/>
              <a:t> pada </a:t>
            </a:r>
            <a:r>
              <a:rPr lang="es-ES" i="1" dirty="0" err="1"/>
              <a:t>bidang</a:t>
            </a:r>
            <a:r>
              <a:rPr lang="es-ES" i="1" dirty="0"/>
              <a:t> </a:t>
            </a:r>
            <a:r>
              <a:rPr lang="es-ES" i="1" dirty="0" err="1"/>
              <a:t>dwimatra</a:t>
            </a:r>
            <a:endParaRPr lang="es-ES" i="1" dirty="0"/>
          </a:p>
          <a:p>
            <a:r>
              <a:rPr lang="es-ES" dirty="0"/>
              <a:t> </a:t>
            </a:r>
            <a:r>
              <a:rPr lang="es-ES" i="1" dirty="0"/>
              <a:t>f(x, y) : intensitas </a:t>
            </a:r>
            <a:r>
              <a:rPr lang="es-ES" i="1" dirty="0" err="1"/>
              <a:t>cahaya</a:t>
            </a:r>
            <a:r>
              <a:rPr lang="es-ES" i="1" dirty="0"/>
              <a:t> (</a:t>
            </a:r>
            <a:r>
              <a:rPr lang="es-ES" i="1" dirty="0" err="1"/>
              <a:t>brightness</a:t>
            </a:r>
            <a:r>
              <a:rPr lang="es-ES" i="1" dirty="0"/>
              <a:t>) pada </a:t>
            </a:r>
            <a:r>
              <a:rPr lang="es-ES" i="1" dirty="0" err="1"/>
              <a:t>titik</a:t>
            </a:r>
            <a:r>
              <a:rPr lang="es-ES" i="1" dirty="0"/>
              <a:t> (x, y)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08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4940" y="1431940"/>
            <a:ext cx="4454979" cy="4454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7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cahaya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energi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intensitas</a:t>
            </a:r>
            <a:r>
              <a:rPr lang="en-US" dirty="0"/>
              <a:t> </a:t>
            </a:r>
            <a:r>
              <a:rPr lang="en-US" dirty="0" err="1"/>
              <a:t>cahaya</a:t>
            </a:r>
            <a:r>
              <a:rPr lang="en-US" dirty="0"/>
              <a:t> </a:t>
            </a:r>
            <a:r>
              <a:rPr lang="en-US" dirty="0" err="1"/>
              <a:t>bernilai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smtClean="0"/>
              <a:t>0 </a:t>
            </a:r>
            <a:r>
              <a:rPr lang="en-US" dirty="0" err="1" smtClean="0"/>
              <a:t>sampai</a:t>
            </a:r>
            <a:r>
              <a:rPr lang="en-US" dirty="0" smtClean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berhingga</a:t>
            </a:r>
            <a:r>
              <a:rPr lang="en-US" dirty="0"/>
              <a:t>,  </a:t>
            </a:r>
          </a:p>
          <a:p>
            <a:r>
              <a:rPr lang="en-US" dirty="0"/>
              <a:t> </a:t>
            </a:r>
          </a:p>
          <a:p>
            <a:r>
              <a:rPr lang="en-US" dirty="0"/>
              <a:t> 0 £ </a:t>
            </a:r>
            <a:r>
              <a:rPr lang="en-US" i="1" dirty="0"/>
              <a:t>f(x, y) &lt; </a:t>
            </a:r>
            <a:r>
              <a:rPr lang="en-US" i="1" dirty="0" smtClean="0"/>
              <a:t>¥</a:t>
            </a:r>
          </a:p>
          <a:p>
            <a:endParaRPr lang="en-US" i="1" dirty="0"/>
          </a:p>
          <a:p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i="1" dirty="0"/>
              <a:t>f(x, y) </a:t>
            </a:r>
            <a:r>
              <a:rPr lang="en-US" i="1" dirty="0" err="1"/>
              <a:t>sebenarnya</a:t>
            </a:r>
            <a:r>
              <a:rPr lang="en-US" i="1" dirty="0"/>
              <a:t> </a:t>
            </a:r>
            <a:r>
              <a:rPr lang="en-US" i="1" dirty="0" err="1"/>
              <a:t>adalah</a:t>
            </a:r>
            <a:r>
              <a:rPr lang="en-US" i="1" dirty="0"/>
              <a:t> </a:t>
            </a:r>
            <a:r>
              <a:rPr lang="en-US" i="1" dirty="0" err="1"/>
              <a:t>hasil</a:t>
            </a:r>
            <a:r>
              <a:rPr lang="en-US" i="1" dirty="0"/>
              <a:t> kali </a:t>
            </a:r>
            <a:r>
              <a:rPr lang="en-US" i="1" dirty="0" err="1"/>
              <a:t>dari</a:t>
            </a:r>
            <a:r>
              <a:rPr lang="en-US" i="1" dirty="0"/>
              <a:t> [GON77]:</a:t>
            </a:r>
          </a:p>
          <a:p>
            <a:r>
              <a:rPr lang="en-US" dirty="0" smtClean="0"/>
              <a:t> </a:t>
            </a:r>
            <a:r>
              <a:rPr lang="en-US" i="1" dirty="0" err="1"/>
              <a:t>i</a:t>
            </a:r>
            <a:r>
              <a:rPr lang="en-US" i="1" dirty="0"/>
              <a:t>(x, y) =</a:t>
            </a:r>
            <a:r>
              <a:rPr lang="en-US" i="1" dirty="0" err="1"/>
              <a:t>jumlah</a:t>
            </a:r>
            <a:r>
              <a:rPr lang="en-US" i="1" dirty="0"/>
              <a:t> </a:t>
            </a:r>
            <a:r>
              <a:rPr lang="en-US" i="1" dirty="0" err="1"/>
              <a:t>cahaya</a:t>
            </a:r>
            <a:r>
              <a:rPr lang="en-US" i="1" dirty="0"/>
              <a:t> yang </a:t>
            </a:r>
            <a:r>
              <a:rPr lang="en-US" i="1" dirty="0" err="1"/>
              <a:t>berasal</a:t>
            </a:r>
            <a:r>
              <a:rPr lang="en-US" i="1" dirty="0"/>
              <a:t> </a:t>
            </a:r>
            <a:r>
              <a:rPr lang="en-US" i="1" dirty="0" err="1"/>
              <a:t>dari</a:t>
            </a:r>
            <a:r>
              <a:rPr lang="en-US" i="1" dirty="0"/>
              <a:t> </a:t>
            </a:r>
            <a:r>
              <a:rPr lang="en-US" i="1" dirty="0" err="1"/>
              <a:t>sumbernya</a:t>
            </a:r>
            <a:r>
              <a:rPr lang="en-US" i="1" dirty="0"/>
              <a:t> (illumination), </a:t>
            </a:r>
            <a:r>
              <a:rPr lang="en-US" i="1" dirty="0" err="1"/>
              <a:t>nilainya</a:t>
            </a:r>
            <a:r>
              <a:rPr lang="en-US" i="1" dirty="0"/>
              <a:t> </a:t>
            </a:r>
            <a:r>
              <a:rPr lang="en-US" i="1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/>
              <a:t>0 </a:t>
            </a:r>
            <a:r>
              <a:rPr lang="en-US" dirty="0" err="1"/>
              <a:t>sampai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berhingga</a:t>
            </a:r>
            <a:r>
              <a:rPr lang="en-US" dirty="0"/>
              <a:t>, </a:t>
            </a:r>
            <a:r>
              <a:rPr lang="en-US" dirty="0" err="1"/>
              <a:t>dan</a:t>
            </a:r>
            <a:endParaRPr lang="en-US" dirty="0"/>
          </a:p>
          <a:p>
            <a:r>
              <a:rPr lang="en-US" i="1" dirty="0" smtClean="0"/>
              <a:t>r(x</a:t>
            </a:r>
            <a:r>
              <a:rPr lang="en-US" i="1" dirty="0"/>
              <a:t>, y) = </a:t>
            </a:r>
            <a:r>
              <a:rPr lang="en-US" i="1" dirty="0" err="1"/>
              <a:t>derajat</a:t>
            </a:r>
            <a:r>
              <a:rPr lang="en-US" i="1" dirty="0"/>
              <a:t> </a:t>
            </a:r>
            <a:r>
              <a:rPr lang="en-US" i="1" dirty="0" err="1"/>
              <a:t>kemampuan</a:t>
            </a:r>
            <a:r>
              <a:rPr lang="en-US" i="1" dirty="0"/>
              <a:t> </a:t>
            </a:r>
            <a:r>
              <a:rPr lang="en-US" i="1" dirty="0" err="1"/>
              <a:t>obyek</a:t>
            </a:r>
            <a:r>
              <a:rPr lang="en-US" i="1" dirty="0"/>
              <a:t> </a:t>
            </a:r>
            <a:r>
              <a:rPr lang="en-US" i="1" dirty="0" err="1"/>
              <a:t>memantulkan</a:t>
            </a:r>
            <a:r>
              <a:rPr lang="en-US" i="1" dirty="0"/>
              <a:t> </a:t>
            </a:r>
            <a:r>
              <a:rPr lang="en-US" i="1" dirty="0" err="1"/>
              <a:t>cahaya</a:t>
            </a:r>
            <a:r>
              <a:rPr lang="en-US" i="1" dirty="0"/>
              <a:t> (reflection), </a:t>
            </a:r>
            <a:r>
              <a:rPr lang="en-US" dirty="0" err="1" smtClean="0"/>
              <a:t>nilainya</a:t>
            </a:r>
            <a:r>
              <a:rPr lang="en-US" dirty="0" smtClean="0"/>
              <a:t> </a:t>
            </a:r>
            <a:r>
              <a:rPr lang="en-US" dirty="0" err="1"/>
              <a:t>antara</a:t>
            </a:r>
            <a:r>
              <a:rPr lang="en-US" dirty="0"/>
              <a:t> 0 </a:t>
            </a:r>
            <a:r>
              <a:rPr lang="en-US" dirty="0" err="1"/>
              <a:t>dan</a:t>
            </a:r>
            <a:r>
              <a:rPr lang="en-US" dirty="0"/>
              <a:t> 1.</a:t>
            </a:r>
          </a:p>
          <a:p>
            <a:endParaRPr lang="en-US" dirty="0"/>
          </a:p>
          <a:p>
            <a:endParaRPr lang="en-US" i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73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Hasil kali antara </a:t>
            </a:r>
            <a:r>
              <a:rPr lang="pt-BR" i="1" dirty="0"/>
              <a:t>i(x, y) dan r(x</a:t>
            </a:r>
            <a:r>
              <a:rPr lang="pt-BR" i="1" dirty="0" smtClean="0"/>
              <a:t>,  </a:t>
            </a:r>
            <a:r>
              <a:rPr lang="en-US" i="1" dirty="0" smtClean="0"/>
              <a:t>y</a:t>
            </a:r>
            <a:r>
              <a:rPr lang="en-US" i="1" dirty="0"/>
              <a:t>) </a:t>
            </a:r>
            <a:r>
              <a:rPr lang="en-US" i="1" dirty="0" err="1"/>
              <a:t>menyatakan</a:t>
            </a:r>
            <a:r>
              <a:rPr lang="en-US" i="1" dirty="0"/>
              <a:t> </a:t>
            </a:r>
            <a:r>
              <a:rPr lang="en-US" i="1" dirty="0" err="1"/>
              <a:t>intensitas</a:t>
            </a:r>
            <a:r>
              <a:rPr lang="en-US" i="1" dirty="0"/>
              <a:t> </a:t>
            </a:r>
            <a:r>
              <a:rPr lang="en-US" i="1" dirty="0" err="1"/>
              <a:t>cahaya</a:t>
            </a:r>
            <a:r>
              <a:rPr lang="en-US" i="1" dirty="0"/>
              <a:t> </a:t>
            </a:r>
            <a:r>
              <a:rPr lang="en-US" i="1" dirty="0" err="1"/>
              <a:t>pada</a:t>
            </a:r>
            <a:r>
              <a:rPr lang="en-US" i="1" dirty="0"/>
              <a:t> </a:t>
            </a:r>
            <a:r>
              <a:rPr lang="en-US" i="1" dirty="0" err="1"/>
              <a:t>koordinat</a:t>
            </a:r>
            <a:r>
              <a:rPr lang="en-US" i="1" dirty="0"/>
              <a:t> (x, y) yang </a:t>
            </a:r>
            <a:r>
              <a:rPr lang="en-US" i="1" dirty="0" err="1"/>
              <a:t>ditangkap</a:t>
            </a:r>
            <a:r>
              <a:rPr lang="en-US" i="1" dirty="0"/>
              <a:t> </a:t>
            </a:r>
            <a:r>
              <a:rPr lang="en-US" i="1" dirty="0" err="1"/>
              <a:t>oleh</a:t>
            </a:r>
            <a:r>
              <a:rPr lang="en-US" i="1" dirty="0"/>
              <a:t> </a:t>
            </a:r>
            <a:r>
              <a:rPr lang="en-US" i="1" dirty="0" smtClean="0"/>
              <a:t>sensor </a:t>
            </a:r>
            <a:r>
              <a:rPr lang="en-US" dirty="0" smtClean="0"/>
              <a:t>visual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optik</a:t>
            </a:r>
            <a:r>
              <a:rPr lang="en-US" dirty="0"/>
              <a:t>.  </a:t>
            </a:r>
          </a:p>
          <a:p>
            <a:endParaRPr lang="en-US" dirty="0"/>
          </a:p>
          <a:p>
            <a:r>
              <a:rPr lang="en-US" dirty="0" err="1"/>
              <a:t>Jadi</a:t>
            </a:r>
            <a:r>
              <a:rPr lang="en-US" dirty="0"/>
              <a:t>, </a:t>
            </a:r>
            <a:r>
              <a:rPr lang="en-US" i="1" dirty="0"/>
              <a:t> </a:t>
            </a:r>
            <a:r>
              <a:rPr lang="es-ES" i="1" dirty="0" smtClean="0"/>
              <a:t> </a:t>
            </a:r>
            <a:r>
              <a:rPr lang="es-ES" i="1" dirty="0"/>
              <a:t>f(x, y) = i(x, y) ×  r(x, y) </a:t>
            </a:r>
          </a:p>
          <a:p>
            <a:r>
              <a:rPr lang="en-US" dirty="0" smtClean="0"/>
              <a:t>yang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,  </a:t>
            </a:r>
          </a:p>
          <a:p>
            <a:endParaRPr lang="en-US" dirty="0"/>
          </a:p>
          <a:p>
            <a:r>
              <a:rPr lang="en-US" dirty="0"/>
              <a:t> 0 </a:t>
            </a:r>
            <a:r>
              <a:rPr lang="en-US" dirty="0" smtClean="0"/>
              <a:t>&lt;= </a:t>
            </a:r>
            <a:r>
              <a:rPr lang="en-US" i="1" dirty="0" err="1"/>
              <a:t>i</a:t>
            </a:r>
            <a:r>
              <a:rPr lang="en-US" i="1" dirty="0"/>
              <a:t>(x, y) &lt; ¥</a:t>
            </a:r>
          </a:p>
          <a:p>
            <a:r>
              <a:rPr lang="en-US" dirty="0"/>
              <a:t> 0 </a:t>
            </a:r>
            <a:r>
              <a:rPr lang="en-US" dirty="0" smtClean="0"/>
              <a:t>&lt;= </a:t>
            </a:r>
            <a:r>
              <a:rPr lang="en-US" i="1" dirty="0"/>
              <a:t>r(x, y) &lt;</a:t>
            </a:r>
            <a:r>
              <a:rPr lang="en-US" i="1" dirty="0" smtClean="0"/>
              <a:t> </a:t>
            </a:r>
            <a:r>
              <a:rPr lang="en-US" i="1" dirty="0"/>
              <a:t>1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3716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i="1" dirty="0" err="1"/>
              <a:t>i</a:t>
            </a:r>
            <a:r>
              <a:rPr lang="en-US" i="1" dirty="0"/>
              <a:t>(x, y) </a:t>
            </a:r>
            <a:r>
              <a:rPr lang="en-US" i="1" dirty="0" err="1"/>
              <a:t>ditentukan</a:t>
            </a:r>
            <a:r>
              <a:rPr lang="en-US" i="1" dirty="0"/>
              <a:t> </a:t>
            </a:r>
            <a:r>
              <a:rPr lang="en-US" i="1" dirty="0" err="1"/>
              <a:t>oleh</a:t>
            </a:r>
            <a:r>
              <a:rPr lang="en-US" i="1" dirty="0"/>
              <a:t> </a:t>
            </a:r>
            <a:r>
              <a:rPr lang="en-US" i="1" dirty="0" err="1"/>
              <a:t>sumber</a:t>
            </a:r>
            <a:r>
              <a:rPr lang="en-US" i="1" dirty="0"/>
              <a:t> </a:t>
            </a:r>
            <a:r>
              <a:rPr lang="en-US" i="1" dirty="0" err="1"/>
              <a:t>cahaya</a:t>
            </a:r>
            <a:r>
              <a:rPr lang="en-US" i="1" dirty="0"/>
              <a:t>, </a:t>
            </a:r>
            <a:r>
              <a:rPr lang="en-US" i="1" dirty="0" err="1"/>
              <a:t>sedangkan</a:t>
            </a:r>
            <a:r>
              <a:rPr lang="en-US" i="1" dirty="0"/>
              <a:t> r(x, y) </a:t>
            </a:r>
            <a:r>
              <a:rPr lang="en-US" i="1" dirty="0" err="1"/>
              <a:t>ditentukan</a:t>
            </a:r>
            <a:r>
              <a:rPr lang="en-US" i="1" dirty="0"/>
              <a:t> </a:t>
            </a:r>
            <a:r>
              <a:rPr lang="en-US" i="1" dirty="0" err="1" smtClean="0"/>
              <a:t>oleh</a:t>
            </a:r>
            <a:r>
              <a:rPr lang="en-US" i="1" dirty="0" smtClean="0"/>
              <a:t>  </a:t>
            </a:r>
            <a:r>
              <a:rPr lang="nn-NO" dirty="0" smtClean="0"/>
              <a:t>karakteristik </a:t>
            </a:r>
            <a:r>
              <a:rPr lang="nn-NO" dirty="0"/>
              <a:t>objek di dalam gambar</a:t>
            </a:r>
            <a:r>
              <a:rPr lang="nn-NO" dirty="0" smtClean="0"/>
              <a:t>.</a:t>
            </a:r>
          </a:p>
          <a:p>
            <a:r>
              <a:rPr lang="nn-NO" dirty="0" smtClean="0"/>
              <a:t> </a:t>
            </a:r>
            <a:r>
              <a:rPr lang="nn-NO" dirty="0"/>
              <a:t>Nilai </a:t>
            </a:r>
            <a:r>
              <a:rPr lang="nn-NO" i="1" dirty="0"/>
              <a:t>r(x,y) = 0 mengindikasikan </a:t>
            </a:r>
            <a:r>
              <a:rPr lang="nn-NO" i="1" dirty="0" smtClean="0"/>
              <a:t>penerapan </a:t>
            </a:r>
            <a:r>
              <a:rPr lang="en-US" dirty="0" smtClean="0"/>
              <a:t>total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i="1" dirty="0"/>
              <a:t>r(</a:t>
            </a:r>
            <a:r>
              <a:rPr lang="en-US" i="1" dirty="0" err="1"/>
              <a:t>x,y</a:t>
            </a:r>
            <a:r>
              <a:rPr lang="en-US" i="1" dirty="0"/>
              <a:t>) = 1 </a:t>
            </a:r>
            <a:r>
              <a:rPr lang="en-US" i="1" dirty="0" err="1"/>
              <a:t>menyatakan</a:t>
            </a:r>
            <a:r>
              <a:rPr lang="en-US" i="1" dirty="0"/>
              <a:t> </a:t>
            </a:r>
            <a:r>
              <a:rPr lang="en-US" i="1" dirty="0" err="1"/>
              <a:t>pemantulan</a:t>
            </a:r>
            <a:r>
              <a:rPr lang="en-US" i="1" dirty="0"/>
              <a:t> total. </a:t>
            </a:r>
            <a:endParaRPr lang="en-US" i="1" dirty="0" smtClean="0"/>
          </a:p>
          <a:p>
            <a:r>
              <a:rPr lang="en-US" dirty="0" err="1"/>
              <a:t>Intensitas</a:t>
            </a:r>
            <a:r>
              <a:rPr lang="en-US" dirty="0"/>
              <a:t> </a:t>
            </a:r>
            <a:r>
              <a:rPr lang="en-US" i="1" dirty="0"/>
              <a:t>f </a:t>
            </a:r>
            <a:r>
              <a:rPr lang="en-US" i="1" dirty="0" err="1"/>
              <a:t>dari</a:t>
            </a:r>
            <a:r>
              <a:rPr lang="en-US" i="1" dirty="0"/>
              <a:t> </a:t>
            </a:r>
            <a:r>
              <a:rPr lang="en-US" i="1" dirty="0" err="1"/>
              <a:t>gambar</a:t>
            </a:r>
            <a:r>
              <a:rPr lang="en-US" i="1" dirty="0"/>
              <a:t> </a:t>
            </a:r>
            <a:r>
              <a:rPr lang="en-US" i="1" dirty="0" err="1"/>
              <a:t>hitam</a:t>
            </a:r>
            <a:r>
              <a:rPr lang="en-US" i="1" dirty="0"/>
              <a:t> </a:t>
            </a:r>
            <a:r>
              <a:rPr lang="en-US" i="1" dirty="0" err="1"/>
              <a:t>putih</a:t>
            </a:r>
            <a:r>
              <a:rPr lang="en-US" i="1" dirty="0"/>
              <a:t> </a:t>
            </a:r>
            <a:r>
              <a:rPr lang="en-US" i="1" dirty="0" err="1"/>
              <a:t>pada</a:t>
            </a:r>
            <a:r>
              <a:rPr lang="en-US" i="1" dirty="0"/>
              <a:t> </a:t>
            </a:r>
            <a:r>
              <a:rPr lang="en-US" i="1" dirty="0" err="1"/>
              <a:t>titik</a:t>
            </a:r>
            <a:r>
              <a:rPr lang="en-US" i="1" dirty="0"/>
              <a:t> (x, y) </a:t>
            </a:r>
            <a:r>
              <a:rPr lang="en-US" i="1" dirty="0" err="1"/>
              <a:t>disebut</a:t>
            </a:r>
            <a:r>
              <a:rPr lang="en-US" i="1" dirty="0"/>
              <a:t> </a:t>
            </a:r>
            <a:r>
              <a:rPr lang="en-US" b="1" i="1" dirty="0" err="1"/>
              <a:t>derajat</a:t>
            </a:r>
            <a:r>
              <a:rPr lang="en-US" b="1" i="1" dirty="0"/>
              <a:t> </a:t>
            </a:r>
            <a:r>
              <a:rPr lang="en-US" b="1" i="1" dirty="0" err="1" smtClean="0"/>
              <a:t>keabuan</a:t>
            </a:r>
            <a:r>
              <a:rPr lang="en-US" b="1" i="1" dirty="0" smtClean="0"/>
              <a:t> </a:t>
            </a:r>
            <a:r>
              <a:rPr lang="en-US" dirty="0" smtClean="0"/>
              <a:t>(</a:t>
            </a:r>
            <a:r>
              <a:rPr lang="en-US" i="1" dirty="0"/>
              <a:t>grey level), yang </a:t>
            </a:r>
            <a:r>
              <a:rPr lang="en-US" i="1" dirty="0" err="1"/>
              <a:t>dalam</a:t>
            </a:r>
            <a:r>
              <a:rPr lang="en-US" i="1" dirty="0"/>
              <a:t> </a:t>
            </a:r>
            <a:r>
              <a:rPr lang="en-US" i="1" dirty="0" err="1"/>
              <a:t>hal</a:t>
            </a:r>
            <a:r>
              <a:rPr lang="en-US" i="1" dirty="0"/>
              <a:t> </a:t>
            </a:r>
            <a:r>
              <a:rPr lang="en-US" i="1" dirty="0" err="1"/>
              <a:t>ini</a:t>
            </a:r>
            <a:r>
              <a:rPr lang="en-US" i="1" dirty="0"/>
              <a:t> </a:t>
            </a:r>
            <a:r>
              <a:rPr lang="en-US" i="1" dirty="0" err="1"/>
              <a:t>derajat</a:t>
            </a:r>
            <a:r>
              <a:rPr lang="en-US" i="1" dirty="0"/>
              <a:t> </a:t>
            </a:r>
            <a:r>
              <a:rPr lang="en-US" i="1" dirty="0" err="1"/>
              <a:t>keabuannya</a:t>
            </a:r>
            <a:r>
              <a:rPr lang="en-US" i="1" dirty="0"/>
              <a:t> </a:t>
            </a:r>
            <a:r>
              <a:rPr lang="en-US" i="1" dirty="0" err="1"/>
              <a:t>bergerak</a:t>
            </a:r>
            <a:r>
              <a:rPr lang="en-US" i="1" dirty="0"/>
              <a:t> </a:t>
            </a:r>
            <a:r>
              <a:rPr lang="en-US" i="1" dirty="0" err="1"/>
              <a:t>dari</a:t>
            </a:r>
            <a:r>
              <a:rPr lang="en-US" i="1" dirty="0"/>
              <a:t> </a:t>
            </a:r>
            <a:r>
              <a:rPr lang="en-US" i="1" dirty="0" err="1"/>
              <a:t>hitam</a:t>
            </a:r>
            <a:r>
              <a:rPr lang="en-US" i="1" dirty="0"/>
              <a:t> </a:t>
            </a:r>
            <a:r>
              <a:rPr lang="en-US" i="1" dirty="0" err="1"/>
              <a:t>ke</a:t>
            </a:r>
            <a:r>
              <a:rPr lang="en-US" i="1" dirty="0"/>
              <a:t> </a:t>
            </a:r>
            <a:r>
              <a:rPr lang="en-US" i="1" dirty="0" err="1"/>
              <a:t>putih</a:t>
            </a:r>
            <a:r>
              <a:rPr lang="en-US" i="1" dirty="0"/>
              <a:t>,</a:t>
            </a:r>
          </a:p>
          <a:p>
            <a:r>
              <a:rPr lang="en-US" dirty="0" smtClean="0"/>
              <a:t> </a:t>
            </a:r>
            <a:r>
              <a:rPr lang="en-US" dirty="0" err="1"/>
              <a:t>citranya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b="1" dirty="0" err="1"/>
              <a:t>citra</a:t>
            </a:r>
            <a:r>
              <a:rPr lang="en-US" b="1" dirty="0"/>
              <a:t> </a:t>
            </a:r>
            <a:r>
              <a:rPr lang="en-US" b="1" dirty="0" err="1"/>
              <a:t>hitam-putih</a:t>
            </a:r>
            <a:r>
              <a:rPr lang="en-US" b="1" dirty="0"/>
              <a:t> (</a:t>
            </a:r>
            <a:r>
              <a:rPr lang="en-US" b="1" i="1" dirty="0"/>
              <a:t>greyscale image) </a:t>
            </a:r>
            <a:r>
              <a:rPr lang="en-US" b="1" i="1" dirty="0" err="1"/>
              <a:t>atau</a:t>
            </a:r>
            <a:r>
              <a:rPr lang="en-US" b="1" i="1" dirty="0"/>
              <a:t> </a:t>
            </a:r>
            <a:r>
              <a:rPr lang="en-US" b="1" i="1" dirty="0" err="1"/>
              <a:t>citra</a:t>
            </a:r>
            <a:r>
              <a:rPr lang="en-US" b="1" i="1" dirty="0"/>
              <a:t> </a:t>
            </a:r>
          </a:p>
          <a:p>
            <a:pPr marL="0" indent="0">
              <a:buNone/>
            </a:pPr>
            <a:r>
              <a:rPr lang="en-US" b="1" dirty="0" smtClean="0"/>
              <a:t>   </a:t>
            </a:r>
            <a:r>
              <a:rPr lang="en-US" b="1" dirty="0" err="1" smtClean="0"/>
              <a:t>monokrom</a:t>
            </a:r>
            <a:r>
              <a:rPr lang="en-US" b="1" dirty="0" smtClean="0"/>
              <a:t> </a:t>
            </a:r>
            <a:r>
              <a:rPr lang="en-US" b="1" dirty="0"/>
              <a:t>(</a:t>
            </a:r>
            <a:r>
              <a:rPr lang="en-US" b="1" i="1" dirty="0"/>
              <a:t>monochrome image). </a:t>
            </a:r>
            <a:endParaRPr lang="en-US" b="1" i="1" dirty="0" smtClean="0"/>
          </a:p>
          <a:p>
            <a:r>
              <a:rPr lang="en-US" dirty="0" err="1"/>
              <a:t>Derajat</a:t>
            </a:r>
            <a:r>
              <a:rPr lang="en-US" dirty="0"/>
              <a:t> </a:t>
            </a:r>
            <a:r>
              <a:rPr lang="en-US" dirty="0" err="1"/>
              <a:t>keabuan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rentang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i="1" dirty="0" smtClean="0"/>
              <a:t>l </a:t>
            </a:r>
            <a:r>
              <a:rPr lang="en-US" i="1" dirty="0" err="1" smtClean="0"/>
              <a:t>l</a:t>
            </a:r>
            <a:r>
              <a:rPr lang="en-US" i="1" dirty="0" smtClean="0"/>
              <a:t> </a:t>
            </a:r>
            <a:r>
              <a:rPr lang="en-US" dirty="0" smtClean="0"/>
              <a:t>min   </a:t>
            </a:r>
            <a:r>
              <a:rPr lang="en-US" dirty="0"/>
              <a:t>&lt; </a:t>
            </a:r>
            <a:r>
              <a:rPr lang="en-US" i="1" dirty="0"/>
              <a:t>f &lt; </a:t>
            </a:r>
            <a:r>
              <a:rPr lang="en-US" i="1" dirty="0" smtClean="0"/>
              <a:t>l </a:t>
            </a:r>
            <a:r>
              <a:rPr lang="en-US" dirty="0" smtClean="0"/>
              <a:t>max </a:t>
            </a:r>
            <a:endParaRPr lang="en-US" b="1" i="1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70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DIGITALISASI CITRA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dirty="0"/>
              <a:t>Proses digitalisasi citra ada dua macam: </a:t>
            </a:r>
          </a:p>
          <a:p>
            <a:r>
              <a:rPr lang="en-US" dirty="0"/>
              <a:t>1. </a:t>
            </a:r>
            <a:r>
              <a:rPr lang="en-US" dirty="0" err="1"/>
              <a:t>Digitalisasi</a:t>
            </a:r>
            <a:r>
              <a:rPr lang="en-US" dirty="0"/>
              <a:t> </a:t>
            </a:r>
            <a:r>
              <a:rPr lang="en-US" dirty="0" err="1"/>
              <a:t>spasial</a:t>
            </a:r>
            <a:r>
              <a:rPr lang="en-US" dirty="0"/>
              <a:t> (</a:t>
            </a:r>
            <a:r>
              <a:rPr lang="en-US" i="1" dirty="0"/>
              <a:t>x, y), </a:t>
            </a:r>
            <a:r>
              <a:rPr lang="en-US" i="1" dirty="0" err="1"/>
              <a:t>sering</a:t>
            </a:r>
            <a:r>
              <a:rPr lang="en-US" i="1" dirty="0"/>
              <a:t> </a:t>
            </a:r>
            <a:r>
              <a:rPr lang="en-US" i="1" dirty="0" err="1"/>
              <a:t>disebut</a:t>
            </a:r>
            <a:r>
              <a:rPr lang="en-US" i="1" dirty="0"/>
              <a:t> </a:t>
            </a:r>
            <a:r>
              <a:rPr lang="en-US" i="1" dirty="0" err="1"/>
              <a:t>sebagai</a:t>
            </a:r>
            <a:r>
              <a:rPr lang="en-US" i="1" dirty="0"/>
              <a:t> </a:t>
            </a:r>
            <a:r>
              <a:rPr lang="en-US" i="1" dirty="0" err="1"/>
              <a:t>penerokan</a:t>
            </a:r>
            <a:r>
              <a:rPr lang="en-US" i="1" dirty="0"/>
              <a:t> (sampling).</a:t>
            </a:r>
          </a:p>
          <a:p>
            <a:r>
              <a:rPr lang="en-US" dirty="0"/>
              <a:t>2. </a:t>
            </a:r>
            <a:r>
              <a:rPr lang="en-US" dirty="0" err="1"/>
              <a:t>Digitalisasi</a:t>
            </a:r>
            <a:r>
              <a:rPr lang="en-US" dirty="0"/>
              <a:t> </a:t>
            </a:r>
            <a:r>
              <a:rPr lang="en-US" dirty="0" err="1"/>
              <a:t>intensitas</a:t>
            </a:r>
            <a:r>
              <a:rPr lang="en-US" dirty="0"/>
              <a:t> </a:t>
            </a:r>
            <a:r>
              <a:rPr lang="en-US" i="1" dirty="0"/>
              <a:t>f(x, y), </a:t>
            </a:r>
            <a:r>
              <a:rPr lang="en-US" i="1" dirty="0" err="1"/>
              <a:t>sering</a:t>
            </a:r>
            <a:r>
              <a:rPr lang="en-US" i="1" dirty="0"/>
              <a:t> </a:t>
            </a:r>
            <a:r>
              <a:rPr lang="en-US" i="1" dirty="0" err="1"/>
              <a:t>disebut</a:t>
            </a:r>
            <a:r>
              <a:rPr lang="en-US" i="1" dirty="0"/>
              <a:t> </a:t>
            </a:r>
            <a:r>
              <a:rPr lang="en-US" i="1" dirty="0" err="1"/>
              <a:t>sebagai</a:t>
            </a:r>
            <a:r>
              <a:rPr lang="en-US" i="1" dirty="0"/>
              <a:t> </a:t>
            </a:r>
            <a:r>
              <a:rPr lang="en-US" i="1" dirty="0" err="1"/>
              <a:t>kuantisasi</a:t>
            </a:r>
            <a:r>
              <a:rPr lang="en-US" i="1" dirty="0"/>
              <a:t>.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524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05075"/>
            <a:ext cx="8229600" cy="2121088"/>
          </a:xfrm>
        </p:spPr>
        <p:txBody>
          <a:bodyPr/>
          <a:lstStyle/>
          <a:p>
            <a:r>
              <a:rPr lang="en-US" dirty="0"/>
              <a:t>Sampling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pixel (</a:t>
            </a:r>
            <a:r>
              <a:rPr lang="en-US" dirty="0" err="1"/>
              <a:t>blok</a:t>
            </a:r>
            <a:r>
              <a:rPr lang="en-US" dirty="0"/>
              <a:t>)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mendefinisikan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.</a:t>
            </a:r>
          </a:p>
          <a:p>
            <a:r>
              <a:rPr lang="en-US" dirty="0" err="1"/>
              <a:t>Kuantisasi</a:t>
            </a:r>
            <a:r>
              <a:rPr lang="en-US" dirty="0"/>
              <a:t> 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banyaknya</a:t>
            </a:r>
            <a:r>
              <a:rPr lang="en-US" dirty="0"/>
              <a:t> </a:t>
            </a:r>
            <a:r>
              <a:rPr lang="en-US" dirty="0" err="1"/>
              <a:t>derajat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pixel (</a:t>
            </a:r>
            <a:r>
              <a:rPr lang="en-US" dirty="0" err="1"/>
              <a:t>menunjukkan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bit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digital) </a:t>
            </a:r>
            <a:endParaRPr lang="en-US" dirty="0">
              <a:sym typeface="Wingdings" pitchFamily="2" charset="2"/>
            </a:endParaRPr>
          </a:p>
          <a:p>
            <a:endParaRPr lang="en-US" dirty="0"/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00" y="1815750"/>
            <a:ext cx="2729674" cy="1899634"/>
          </a:xfrm>
          <a:prstGeom prst="rect">
            <a:avLst/>
          </a:prstGeom>
          <a:noFill/>
          <a:ln w="9525">
            <a:solidFill>
              <a:srgbClr val="0099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626" y="1802447"/>
            <a:ext cx="2729674" cy="1899634"/>
          </a:xfrm>
          <a:prstGeom prst="rect">
            <a:avLst/>
          </a:prstGeom>
          <a:noFill/>
          <a:ln w="9525">
            <a:solidFill>
              <a:srgbClr val="0099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AutoShape 9"/>
          <p:cNvSpPr>
            <a:spLocks noChangeArrowheads="1"/>
          </p:cNvSpPr>
          <p:nvPr/>
        </p:nvSpPr>
        <p:spPr bwMode="auto">
          <a:xfrm>
            <a:off x="3574195" y="2165612"/>
            <a:ext cx="1898468" cy="1009680"/>
          </a:xfrm>
          <a:prstGeom prst="rightArrow">
            <a:avLst>
              <a:gd name="adj1" fmla="val 50000"/>
              <a:gd name="adj2" fmla="val 43709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3753377" y="1999328"/>
            <a:ext cx="118814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F6FC6"/>
                </a:solidFill>
              </a:rPr>
              <a:t>Sampling</a:t>
            </a:r>
          </a:p>
        </p:txBody>
      </p:sp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3573470" y="2963778"/>
            <a:ext cx="1547960" cy="40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 dirty="0" smtClean="0">
                <a:solidFill>
                  <a:srgbClr val="0F6FC6"/>
                </a:solidFill>
              </a:rPr>
              <a:t>Quantitation</a:t>
            </a:r>
          </a:p>
        </p:txBody>
      </p:sp>
    </p:spTree>
    <p:extLst>
      <p:ext uri="{BB962C8B-B14F-4D97-AF65-F5344CB8AC3E}">
        <p14:creationId xmlns:p14="http://schemas.microsoft.com/office/powerpoint/2010/main" val="156670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Sampling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Sampling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transformasi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kontinu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digital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membagi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analog (</a:t>
            </a:r>
            <a:r>
              <a:rPr lang="en-US" dirty="0" err="1"/>
              <a:t>kontinu</a:t>
            </a:r>
            <a:r>
              <a:rPr lang="en-US" dirty="0"/>
              <a:t>) </a:t>
            </a:r>
            <a:r>
              <a:rPr lang="en-US" dirty="0" err="1"/>
              <a:t>menjadi</a:t>
            </a:r>
            <a:r>
              <a:rPr lang="en-US" dirty="0"/>
              <a:t> M  </a:t>
            </a:r>
            <a:r>
              <a:rPr lang="en-US" dirty="0" err="1"/>
              <a:t>kolom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N  </a:t>
            </a:r>
            <a:r>
              <a:rPr lang="en-US" dirty="0" err="1"/>
              <a:t>baris</a:t>
            </a:r>
            <a:r>
              <a:rPr lang="en-US" dirty="0"/>
              <a:t>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diskrit</a:t>
            </a:r>
            <a:r>
              <a:rPr lang="en-US" dirty="0"/>
              <a:t>. </a:t>
            </a: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71"/>
          <a:stretch>
            <a:fillRect/>
          </a:stretch>
        </p:blipFill>
        <p:spPr bwMode="auto">
          <a:xfrm>
            <a:off x="2976563" y="3581400"/>
            <a:ext cx="4948237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954463"/>
            <a:ext cx="1649413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17"/>
          <p:cNvGrpSpPr>
            <a:grpSpLocks/>
          </p:cNvGrpSpPr>
          <p:nvPr/>
        </p:nvGrpSpPr>
        <p:grpSpPr bwMode="auto">
          <a:xfrm>
            <a:off x="5181600" y="2819400"/>
            <a:ext cx="3962400" cy="1489075"/>
            <a:chOff x="3264" y="1776"/>
            <a:chExt cx="2496" cy="938"/>
          </a:xfrm>
        </p:grpSpPr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3264" y="1776"/>
              <a:ext cx="249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 dirty="0" err="1"/>
                <a:t>Sebagian</a:t>
              </a:r>
              <a:r>
                <a:rPr lang="en-US" sz="2000" dirty="0"/>
                <a:t> </a:t>
              </a:r>
              <a:r>
                <a:rPr lang="en-US" sz="2000" dirty="0" err="1"/>
                <a:t>informasi</a:t>
              </a:r>
              <a:r>
                <a:rPr lang="en-US" sz="2000" dirty="0"/>
                <a:t> yang </a:t>
              </a:r>
              <a:r>
                <a:rPr lang="en-US" sz="2000" dirty="0" err="1"/>
                <a:t>hilang</a:t>
              </a:r>
              <a:endParaRPr lang="en-US" sz="2000" dirty="0"/>
            </a:p>
          </p:txBody>
        </p:sp>
        <p:sp>
          <p:nvSpPr>
            <p:cNvPr id="8" name="Line 15"/>
            <p:cNvSpPr>
              <a:spLocks noChangeShapeType="1"/>
            </p:cNvSpPr>
            <p:nvPr/>
          </p:nvSpPr>
          <p:spPr bwMode="auto">
            <a:xfrm>
              <a:off x="3770" y="2042"/>
              <a:ext cx="0" cy="672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Line 16"/>
            <p:cNvSpPr>
              <a:spLocks noChangeShapeType="1"/>
            </p:cNvSpPr>
            <p:nvPr/>
          </p:nvSpPr>
          <p:spPr bwMode="auto">
            <a:xfrm>
              <a:off x="4163" y="2042"/>
              <a:ext cx="0" cy="576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797758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Kuantisasi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Transformasi</a:t>
            </a:r>
            <a:r>
              <a:rPr lang="en-US" dirty="0"/>
              <a:t> </a:t>
            </a:r>
            <a:r>
              <a:rPr lang="en-US" dirty="0" err="1"/>
              <a:t>intensitas</a:t>
            </a:r>
            <a:r>
              <a:rPr lang="en-US" dirty="0"/>
              <a:t> analog yang </a:t>
            </a:r>
            <a:r>
              <a:rPr lang="en-US" dirty="0" err="1"/>
              <a:t>bersifat</a:t>
            </a:r>
            <a:r>
              <a:rPr lang="en-US" dirty="0"/>
              <a:t> </a:t>
            </a:r>
            <a:r>
              <a:rPr lang="en-US" dirty="0" err="1"/>
              <a:t>kontinu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daerah</a:t>
            </a:r>
            <a:r>
              <a:rPr lang="en-US" dirty="0"/>
              <a:t> </a:t>
            </a:r>
            <a:r>
              <a:rPr lang="en-US" dirty="0" err="1"/>
              <a:t>intensitas</a:t>
            </a:r>
            <a:r>
              <a:rPr lang="en-US" dirty="0"/>
              <a:t> </a:t>
            </a:r>
            <a:r>
              <a:rPr lang="en-US" dirty="0" err="1"/>
              <a:t>diskrit</a:t>
            </a:r>
            <a:r>
              <a:rPr lang="en-US" dirty="0"/>
              <a:t>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kuantisasi</a:t>
            </a:r>
            <a:r>
              <a:rPr lang="en-US" dirty="0"/>
              <a:t>. </a:t>
            </a:r>
          </a:p>
          <a:p>
            <a:endParaRPr lang="en-US" dirty="0"/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4438650" y="3124200"/>
            <a:ext cx="4552950" cy="2452688"/>
            <a:chOff x="4110" y="5856"/>
            <a:chExt cx="4890" cy="3144"/>
          </a:xfrm>
        </p:grpSpPr>
        <p:grpSp>
          <p:nvGrpSpPr>
            <p:cNvPr id="5" name="Group 5"/>
            <p:cNvGrpSpPr>
              <a:grpSpLocks/>
            </p:cNvGrpSpPr>
            <p:nvPr/>
          </p:nvGrpSpPr>
          <p:grpSpPr bwMode="auto">
            <a:xfrm>
              <a:off x="4110" y="5856"/>
              <a:ext cx="4890" cy="540"/>
              <a:chOff x="4035" y="3240"/>
              <a:chExt cx="4890" cy="540"/>
            </a:xfrm>
          </p:grpSpPr>
          <p:sp>
            <p:nvSpPr>
              <p:cNvPr id="12" name="Text Box 6"/>
              <p:cNvSpPr txBox="1">
                <a:spLocks noChangeArrowheads="1"/>
              </p:cNvSpPr>
              <p:nvPr/>
            </p:nvSpPr>
            <p:spPr bwMode="auto">
              <a:xfrm>
                <a:off x="4035" y="3240"/>
                <a:ext cx="465" cy="540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/>
                  <a:t>0</a:t>
                </a:r>
                <a:endParaRPr lang="en-US"/>
              </a:p>
            </p:txBody>
          </p:sp>
          <p:sp>
            <p:nvSpPr>
              <p:cNvPr id="13" name="Text Box 7"/>
              <p:cNvSpPr txBox="1">
                <a:spLocks noChangeArrowheads="1"/>
              </p:cNvSpPr>
              <p:nvPr/>
            </p:nvSpPr>
            <p:spPr bwMode="auto">
              <a:xfrm>
                <a:off x="4530" y="3240"/>
                <a:ext cx="540" cy="540"/>
              </a:xfrm>
              <a:prstGeom prst="rect">
                <a:avLst/>
              </a:prstGeom>
              <a:solidFill>
                <a:srgbClr val="80808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>
                    <a:solidFill>
                      <a:srgbClr val="FFFFFF"/>
                    </a:solidFill>
                  </a:rPr>
                  <a:t>1</a:t>
                </a:r>
                <a:endParaRPr lang="en-US"/>
              </a:p>
            </p:txBody>
          </p:sp>
          <p:sp>
            <p:nvSpPr>
              <p:cNvPr id="14" name="Text Box 8"/>
              <p:cNvSpPr txBox="1">
                <a:spLocks noChangeArrowheads="1"/>
              </p:cNvSpPr>
              <p:nvPr/>
            </p:nvSpPr>
            <p:spPr bwMode="auto">
              <a:xfrm>
                <a:off x="5100" y="3240"/>
                <a:ext cx="540" cy="540"/>
              </a:xfrm>
              <a:prstGeom prst="rect">
                <a:avLst/>
              </a:prstGeom>
              <a:solidFill>
                <a:srgbClr val="969696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 dirty="0">
                    <a:solidFill>
                      <a:srgbClr val="FFFFFF"/>
                    </a:solidFill>
                  </a:rPr>
                  <a:t>2</a:t>
                </a:r>
                <a:endParaRPr lang="en-US" dirty="0"/>
              </a:p>
            </p:txBody>
          </p:sp>
          <p:sp>
            <p:nvSpPr>
              <p:cNvPr id="15" name="Text Box 9"/>
              <p:cNvSpPr txBox="1">
                <a:spLocks noChangeArrowheads="1"/>
              </p:cNvSpPr>
              <p:nvPr/>
            </p:nvSpPr>
            <p:spPr bwMode="auto">
              <a:xfrm>
                <a:off x="7530" y="3240"/>
                <a:ext cx="705" cy="540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/>
                  <a:t>6</a:t>
                </a:r>
                <a:endParaRPr lang="en-US"/>
              </a:p>
            </p:txBody>
          </p:sp>
          <p:sp>
            <p:nvSpPr>
              <p:cNvPr id="16" name="Text Box 10"/>
              <p:cNvSpPr txBox="1">
                <a:spLocks noChangeArrowheads="1"/>
              </p:cNvSpPr>
              <p:nvPr/>
            </p:nvSpPr>
            <p:spPr bwMode="auto">
              <a:xfrm>
                <a:off x="6810" y="3240"/>
                <a:ext cx="750" cy="540"/>
              </a:xfrm>
              <a:prstGeom prst="rect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/>
                  <a:t>5</a:t>
                </a:r>
                <a:endParaRPr lang="en-US"/>
              </a:p>
            </p:txBody>
          </p:sp>
          <p:sp>
            <p:nvSpPr>
              <p:cNvPr id="17" name="Text Box 11"/>
              <p:cNvSpPr txBox="1">
                <a:spLocks noChangeArrowheads="1"/>
              </p:cNvSpPr>
              <p:nvPr/>
            </p:nvSpPr>
            <p:spPr bwMode="auto">
              <a:xfrm>
                <a:off x="6240" y="3240"/>
                <a:ext cx="540" cy="540"/>
              </a:xfrm>
              <a:prstGeom prst="rect">
                <a:avLst/>
              </a:prstGeom>
              <a:solidFill>
                <a:srgbClr val="C0C0C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>
                    <a:solidFill>
                      <a:srgbClr val="FFFFFF"/>
                    </a:solidFill>
                  </a:rPr>
                  <a:t>4</a:t>
                </a:r>
                <a:endParaRPr lang="en-US"/>
              </a:p>
            </p:txBody>
          </p:sp>
          <p:sp>
            <p:nvSpPr>
              <p:cNvPr id="18" name="Text Box 12"/>
              <p:cNvSpPr txBox="1">
                <a:spLocks noChangeArrowheads="1"/>
              </p:cNvSpPr>
              <p:nvPr/>
            </p:nvSpPr>
            <p:spPr bwMode="auto">
              <a:xfrm>
                <a:off x="5670" y="3240"/>
                <a:ext cx="540" cy="540"/>
              </a:xfrm>
              <a:prstGeom prst="rect">
                <a:avLst/>
              </a:prstGeom>
              <a:solidFill>
                <a:srgbClr val="B2B2B2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>
                    <a:solidFill>
                      <a:srgbClr val="FFFFFF"/>
                    </a:solidFill>
                  </a:rPr>
                  <a:t>3</a:t>
                </a:r>
                <a:endParaRPr lang="en-US"/>
              </a:p>
            </p:txBody>
          </p:sp>
          <p:sp>
            <p:nvSpPr>
              <p:cNvPr id="19" name="Text Box 13"/>
              <p:cNvSpPr txBox="1">
                <a:spLocks noChangeArrowheads="1"/>
              </p:cNvSpPr>
              <p:nvPr/>
            </p:nvSpPr>
            <p:spPr bwMode="auto">
              <a:xfrm>
                <a:off x="8235" y="3240"/>
                <a:ext cx="69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/>
                  <a:t>7</a:t>
                </a:r>
                <a:endParaRPr lang="en-US"/>
              </a:p>
            </p:txBody>
          </p:sp>
        </p:grpSp>
        <p:pic>
          <p:nvPicPr>
            <p:cNvPr id="6" name="Picture 1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755" r="20695" b="20732"/>
            <a:stretch>
              <a:fillRect/>
            </a:stretch>
          </p:blipFill>
          <p:spPr bwMode="auto">
            <a:xfrm>
              <a:off x="5220" y="6660"/>
              <a:ext cx="2340" cy="2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Line 15"/>
            <p:cNvSpPr>
              <a:spLocks noChangeShapeType="1"/>
            </p:cNvSpPr>
            <p:nvPr/>
          </p:nvSpPr>
          <p:spPr bwMode="auto">
            <a:xfrm>
              <a:off x="4875" y="6300"/>
              <a:ext cx="525" cy="108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8" name="Line 16"/>
            <p:cNvSpPr>
              <a:spLocks noChangeShapeType="1"/>
            </p:cNvSpPr>
            <p:nvPr/>
          </p:nvSpPr>
          <p:spPr bwMode="auto">
            <a:xfrm>
              <a:off x="5400" y="6300"/>
              <a:ext cx="540" cy="126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9" name="Line 17"/>
            <p:cNvSpPr>
              <a:spLocks noChangeShapeType="1"/>
            </p:cNvSpPr>
            <p:nvPr/>
          </p:nvSpPr>
          <p:spPr bwMode="auto">
            <a:xfrm flipH="1">
              <a:off x="6300" y="6300"/>
              <a:ext cx="360" cy="144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0" name="Line 18"/>
            <p:cNvSpPr>
              <a:spLocks noChangeShapeType="1"/>
            </p:cNvSpPr>
            <p:nvPr/>
          </p:nvSpPr>
          <p:spPr bwMode="auto">
            <a:xfrm flipH="1">
              <a:off x="6120" y="6300"/>
              <a:ext cx="1260" cy="18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Line 19"/>
            <p:cNvSpPr>
              <a:spLocks noChangeShapeType="1"/>
            </p:cNvSpPr>
            <p:nvPr/>
          </p:nvSpPr>
          <p:spPr bwMode="auto">
            <a:xfrm flipH="1">
              <a:off x="7200" y="6300"/>
              <a:ext cx="1455" cy="9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</p:grpSp>
      <p:pic>
        <p:nvPicPr>
          <p:cNvPr id="20" name="Picture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71"/>
          <a:stretch>
            <a:fillRect/>
          </a:stretch>
        </p:blipFill>
        <p:spPr bwMode="auto">
          <a:xfrm>
            <a:off x="381000" y="3733800"/>
            <a:ext cx="4338638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2089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Kuantisasi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362200"/>
            <a:ext cx="45720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Group 4"/>
          <p:cNvGrpSpPr>
            <a:grpSpLocks/>
          </p:cNvGrpSpPr>
          <p:nvPr/>
        </p:nvGrpSpPr>
        <p:grpSpPr bwMode="auto">
          <a:xfrm>
            <a:off x="318649" y="1719989"/>
            <a:ext cx="4552950" cy="2452688"/>
            <a:chOff x="4110" y="5856"/>
            <a:chExt cx="4890" cy="3144"/>
          </a:xfrm>
        </p:grpSpPr>
        <p:grpSp>
          <p:nvGrpSpPr>
            <p:cNvPr id="22" name="Group 5"/>
            <p:cNvGrpSpPr>
              <a:grpSpLocks/>
            </p:cNvGrpSpPr>
            <p:nvPr/>
          </p:nvGrpSpPr>
          <p:grpSpPr bwMode="auto">
            <a:xfrm>
              <a:off x="4110" y="5856"/>
              <a:ext cx="4890" cy="540"/>
              <a:chOff x="4035" y="3240"/>
              <a:chExt cx="4890" cy="540"/>
            </a:xfrm>
          </p:grpSpPr>
          <p:sp>
            <p:nvSpPr>
              <p:cNvPr id="29" name="Text Box 6"/>
              <p:cNvSpPr txBox="1">
                <a:spLocks noChangeArrowheads="1"/>
              </p:cNvSpPr>
              <p:nvPr/>
            </p:nvSpPr>
            <p:spPr bwMode="auto">
              <a:xfrm>
                <a:off x="4035" y="3240"/>
                <a:ext cx="465" cy="540"/>
              </a:xfrm>
              <a:prstGeom prst="re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/>
                  <a:t>0</a:t>
                </a:r>
                <a:endParaRPr lang="en-US"/>
              </a:p>
            </p:txBody>
          </p:sp>
          <p:sp>
            <p:nvSpPr>
              <p:cNvPr id="30" name="Text Box 7"/>
              <p:cNvSpPr txBox="1">
                <a:spLocks noChangeArrowheads="1"/>
              </p:cNvSpPr>
              <p:nvPr/>
            </p:nvSpPr>
            <p:spPr bwMode="auto">
              <a:xfrm>
                <a:off x="4530" y="3240"/>
                <a:ext cx="540" cy="540"/>
              </a:xfrm>
              <a:prstGeom prst="rect">
                <a:avLst/>
              </a:prstGeom>
              <a:solidFill>
                <a:srgbClr val="80808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>
                    <a:solidFill>
                      <a:srgbClr val="FFFFFF"/>
                    </a:solidFill>
                  </a:rPr>
                  <a:t>1</a:t>
                </a:r>
                <a:endParaRPr lang="en-US"/>
              </a:p>
            </p:txBody>
          </p:sp>
          <p:sp>
            <p:nvSpPr>
              <p:cNvPr id="31" name="Text Box 8"/>
              <p:cNvSpPr txBox="1">
                <a:spLocks noChangeArrowheads="1"/>
              </p:cNvSpPr>
              <p:nvPr/>
            </p:nvSpPr>
            <p:spPr bwMode="auto">
              <a:xfrm>
                <a:off x="5100" y="3240"/>
                <a:ext cx="540" cy="540"/>
              </a:xfrm>
              <a:prstGeom prst="rect">
                <a:avLst/>
              </a:prstGeom>
              <a:solidFill>
                <a:srgbClr val="969696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 dirty="0">
                    <a:solidFill>
                      <a:srgbClr val="FFFFFF"/>
                    </a:solidFill>
                  </a:rPr>
                  <a:t>2</a:t>
                </a:r>
                <a:endParaRPr lang="en-US" dirty="0"/>
              </a:p>
            </p:txBody>
          </p:sp>
          <p:sp>
            <p:nvSpPr>
              <p:cNvPr id="32" name="Text Box 9"/>
              <p:cNvSpPr txBox="1">
                <a:spLocks noChangeArrowheads="1"/>
              </p:cNvSpPr>
              <p:nvPr/>
            </p:nvSpPr>
            <p:spPr bwMode="auto">
              <a:xfrm>
                <a:off x="7530" y="3240"/>
                <a:ext cx="705" cy="540"/>
              </a:xfrm>
              <a:prstGeom prst="rect">
                <a:avLst/>
              </a:prstGeom>
              <a:solidFill>
                <a:srgbClr val="EAEAEA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/>
                  <a:t>6</a:t>
                </a:r>
                <a:endParaRPr lang="en-US"/>
              </a:p>
            </p:txBody>
          </p:sp>
          <p:sp>
            <p:nvSpPr>
              <p:cNvPr id="33" name="Text Box 10"/>
              <p:cNvSpPr txBox="1">
                <a:spLocks noChangeArrowheads="1"/>
              </p:cNvSpPr>
              <p:nvPr/>
            </p:nvSpPr>
            <p:spPr bwMode="auto">
              <a:xfrm>
                <a:off x="6810" y="3240"/>
                <a:ext cx="750" cy="540"/>
              </a:xfrm>
              <a:prstGeom prst="rect">
                <a:avLst/>
              </a:prstGeom>
              <a:solidFill>
                <a:srgbClr val="DDDDDD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/>
                  <a:t>5</a:t>
                </a:r>
                <a:endParaRPr lang="en-US"/>
              </a:p>
            </p:txBody>
          </p:sp>
          <p:sp>
            <p:nvSpPr>
              <p:cNvPr id="34" name="Text Box 11"/>
              <p:cNvSpPr txBox="1">
                <a:spLocks noChangeArrowheads="1"/>
              </p:cNvSpPr>
              <p:nvPr/>
            </p:nvSpPr>
            <p:spPr bwMode="auto">
              <a:xfrm>
                <a:off x="6240" y="3240"/>
                <a:ext cx="540" cy="540"/>
              </a:xfrm>
              <a:prstGeom prst="rect">
                <a:avLst/>
              </a:prstGeom>
              <a:solidFill>
                <a:srgbClr val="C0C0C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>
                    <a:solidFill>
                      <a:srgbClr val="FFFFFF"/>
                    </a:solidFill>
                  </a:rPr>
                  <a:t>4</a:t>
                </a:r>
                <a:endParaRPr lang="en-US"/>
              </a:p>
            </p:txBody>
          </p:sp>
          <p:sp>
            <p:nvSpPr>
              <p:cNvPr id="35" name="Text Box 12"/>
              <p:cNvSpPr txBox="1">
                <a:spLocks noChangeArrowheads="1"/>
              </p:cNvSpPr>
              <p:nvPr/>
            </p:nvSpPr>
            <p:spPr bwMode="auto">
              <a:xfrm>
                <a:off x="5670" y="3240"/>
                <a:ext cx="540" cy="540"/>
              </a:xfrm>
              <a:prstGeom prst="rect">
                <a:avLst/>
              </a:prstGeom>
              <a:solidFill>
                <a:srgbClr val="B2B2B2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>
                    <a:solidFill>
                      <a:srgbClr val="FFFFFF"/>
                    </a:solidFill>
                  </a:rPr>
                  <a:t>3</a:t>
                </a:r>
                <a:endParaRPr lang="en-US"/>
              </a:p>
            </p:txBody>
          </p:sp>
          <p:sp>
            <p:nvSpPr>
              <p:cNvPr id="36" name="Text Box 13"/>
              <p:cNvSpPr txBox="1">
                <a:spLocks noChangeArrowheads="1"/>
              </p:cNvSpPr>
              <p:nvPr/>
            </p:nvSpPr>
            <p:spPr bwMode="auto">
              <a:xfrm>
                <a:off x="8235" y="3240"/>
                <a:ext cx="690" cy="54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1400" b="1"/>
                  <a:t>7</a:t>
                </a:r>
                <a:endParaRPr lang="en-US"/>
              </a:p>
            </p:txBody>
          </p:sp>
        </p:grpSp>
        <p:pic>
          <p:nvPicPr>
            <p:cNvPr id="23" name="Picture 1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755" r="20695" b="20732"/>
            <a:stretch>
              <a:fillRect/>
            </a:stretch>
          </p:blipFill>
          <p:spPr bwMode="auto">
            <a:xfrm>
              <a:off x="5220" y="6660"/>
              <a:ext cx="2340" cy="23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Line 15"/>
            <p:cNvSpPr>
              <a:spLocks noChangeShapeType="1"/>
            </p:cNvSpPr>
            <p:nvPr/>
          </p:nvSpPr>
          <p:spPr bwMode="auto">
            <a:xfrm>
              <a:off x="4875" y="6300"/>
              <a:ext cx="525" cy="108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5" name="Line 16"/>
            <p:cNvSpPr>
              <a:spLocks noChangeShapeType="1"/>
            </p:cNvSpPr>
            <p:nvPr/>
          </p:nvSpPr>
          <p:spPr bwMode="auto">
            <a:xfrm>
              <a:off x="5400" y="6300"/>
              <a:ext cx="540" cy="126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6" name="Line 17"/>
            <p:cNvSpPr>
              <a:spLocks noChangeShapeType="1"/>
            </p:cNvSpPr>
            <p:nvPr/>
          </p:nvSpPr>
          <p:spPr bwMode="auto">
            <a:xfrm flipH="1">
              <a:off x="6300" y="6300"/>
              <a:ext cx="360" cy="144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7" name="Line 18"/>
            <p:cNvSpPr>
              <a:spLocks noChangeShapeType="1"/>
            </p:cNvSpPr>
            <p:nvPr/>
          </p:nvSpPr>
          <p:spPr bwMode="auto">
            <a:xfrm flipH="1">
              <a:off x="6120" y="6300"/>
              <a:ext cx="1260" cy="18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8" name="Line 19"/>
            <p:cNvSpPr>
              <a:spLocks noChangeShapeType="1"/>
            </p:cNvSpPr>
            <p:nvPr/>
          </p:nvSpPr>
          <p:spPr bwMode="auto">
            <a:xfrm flipH="1">
              <a:off x="7200" y="6300"/>
              <a:ext cx="1455" cy="900"/>
            </a:xfrm>
            <a:prstGeom prst="line">
              <a:avLst/>
            </a:prstGeom>
            <a:ln>
              <a:headEnd/>
              <a:tailEnd type="triangle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675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Kuantisasi</a:t>
            </a:r>
            <a:endParaRPr lang="en-US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444" y="1600200"/>
            <a:ext cx="5975111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69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Kuantisasi</a:t>
            </a:r>
            <a:endParaRPr lang="en-US" dirty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89" y="1600200"/>
            <a:ext cx="768042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47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Sampling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Kuantisasi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en-US" sz="2600" dirty="0" smtClean="0">
                    <a:latin typeface="+mj-lt"/>
                  </a:rPr>
                  <a:t>Computer </a:t>
                </a:r>
                <a:r>
                  <a:rPr lang="en-US" sz="2600" dirty="0" err="1" smtClean="0">
                    <a:latin typeface="+mj-lt"/>
                  </a:rPr>
                  <a:t>menangani</a:t>
                </a:r>
                <a:r>
                  <a:rPr lang="en-US" sz="2600" dirty="0" smtClean="0">
                    <a:latin typeface="+mj-lt"/>
                  </a:rPr>
                  <a:t> data – data </a:t>
                </a:r>
                <a:r>
                  <a:rPr lang="en-US" sz="2600" dirty="0" err="1" smtClean="0">
                    <a:latin typeface="+mj-lt"/>
                  </a:rPr>
                  <a:t>diskrit</a:t>
                </a:r>
                <a:r>
                  <a:rPr lang="en-US" sz="2600" dirty="0" smtClean="0">
                    <a:latin typeface="+mj-lt"/>
                  </a:rPr>
                  <a:t> </a:t>
                </a:r>
                <a:endParaRPr lang="en-US" sz="2600" dirty="0">
                  <a:latin typeface="+mj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600" dirty="0" smtClean="0">
                    <a:latin typeface="+mj-lt"/>
                  </a:rPr>
                  <a:t>Sampling </a:t>
                </a:r>
                <a:r>
                  <a:rPr lang="en-US" sz="2600" dirty="0" err="1" smtClean="0">
                    <a:latin typeface="+mj-lt"/>
                  </a:rPr>
                  <a:t>berarti</a:t>
                </a:r>
                <a:r>
                  <a:rPr lang="en-US" sz="2600" dirty="0" smtClean="0">
                    <a:latin typeface="+mj-lt"/>
                  </a:rPr>
                  <a:t> </a:t>
                </a:r>
              </a:p>
              <a:p>
                <a:pPr lvl="1">
                  <a:lnSpc>
                    <a:spcPct val="120000"/>
                  </a:lnSpc>
                </a:pPr>
                <a:r>
                  <a:rPr lang="en-US" sz="2200" dirty="0" err="1" smtClean="0">
                    <a:latin typeface="+mj-lt"/>
                  </a:rPr>
                  <a:t>mengukur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nilai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dari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suatu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gambar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atau</a:t>
                </a:r>
                <a:r>
                  <a:rPr lang="en-US" sz="2200" dirty="0" smtClean="0">
                    <a:latin typeface="+mj-lt"/>
                  </a:rPr>
                  <a:t> </a:t>
                </a:r>
              </a:p>
              <a:p>
                <a:pPr lvl="1">
                  <a:lnSpc>
                    <a:spcPct val="120000"/>
                  </a:lnSpc>
                </a:pPr>
                <a:r>
                  <a:rPr lang="en-US" sz="2200" dirty="0" err="1" smtClean="0">
                    <a:latin typeface="+mj-lt"/>
                  </a:rPr>
                  <a:t>transformasi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citra</a:t>
                </a:r>
                <a:r>
                  <a:rPr lang="en-US" sz="2200" dirty="0" smtClean="0">
                    <a:latin typeface="+mj-lt"/>
                  </a:rPr>
                  <a:t> analog </a:t>
                </a:r>
                <a:r>
                  <a:rPr lang="en-US" sz="2200" dirty="0" err="1" smtClean="0">
                    <a:latin typeface="+mj-lt"/>
                  </a:rPr>
                  <a:t>menjadi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citra</a:t>
                </a:r>
                <a:r>
                  <a:rPr lang="en-US" sz="2200" dirty="0" smtClean="0">
                    <a:latin typeface="+mj-lt"/>
                  </a:rPr>
                  <a:t> digital </a:t>
                </a:r>
                <a:r>
                  <a:rPr lang="en-US" sz="2200" dirty="0" err="1" smtClean="0">
                    <a:latin typeface="+mj-lt"/>
                  </a:rPr>
                  <a:t>dengan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cara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membagi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citra</a:t>
                </a:r>
                <a:r>
                  <a:rPr lang="en-US" sz="2200" dirty="0" smtClean="0">
                    <a:latin typeface="+mj-lt"/>
                  </a:rPr>
                  <a:t> digital </a:t>
                </a:r>
                <a:r>
                  <a:rPr lang="en-US" sz="2200" dirty="0" err="1" smtClean="0">
                    <a:latin typeface="+mj-lt"/>
                  </a:rPr>
                  <a:t>menjadi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kolom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dan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baris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sehingga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menjadi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citra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diskrit</a:t>
                </a:r>
                <a:r>
                  <a:rPr lang="en-US" sz="2200" dirty="0" smtClean="0">
                    <a:latin typeface="+mj-lt"/>
                  </a:rPr>
                  <a:t>.</a:t>
                </a:r>
                <a:endParaRPr lang="en-US" sz="2200" dirty="0">
                  <a:latin typeface="+mj-lt"/>
                </a:endParaRPr>
              </a:p>
              <a:p>
                <a:pPr>
                  <a:lnSpc>
                    <a:spcPct val="120000"/>
                  </a:lnSpc>
                </a:pPr>
                <a:endParaRPr lang="en-US" sz="2600" dirty="0" smtClean="0">
                  <a:latin typeface="+mj-lt"/>
                </a:endParaRPr>
              </a:p>
              <a:p>
                <a:pPr>
                  <a:lnSpc>
                    <a:spcPct val="120000"/>
                  </a:lnSpc>
                </a:pPr>
                <a:endParaRPr lang="en-US" sz="2600" dirty="0">
                  <a:latin typeface="+mj-lt"/>
                </a:endParaRPr>
              </a:p>
              <a:p>
                <a:pPr>
                  <a:lnSpc>
                    <a:spcPct val="120000"/>
                  </a:lnSpc>
                </a:pPr>
                <a:endParaRPr lang="en-US" sz="2600" dirty="0" smtClean="0">
                  <a:latin typeface="+mj-lt"/>
                </a:endParaRPr>
              </a:p>
              <a:p>
                <a:pPr>
                  <a:lnSpc>
                    <a:spcPct val="120000"/>
                  </a:lnSpc>
                </a:pPr>
                <a:endParaRPr lang="en-US" sz="2600" dirty="0">
                  <a:latin typeface="+mj-lt"/>
                </a:endParaRPr>
              </a:p>
              <a:p>
                <a:pPr>
                  <a:lnSpc>
                    <a:spcPct val="120000"/>
                  </a:lnSpc>
                </a:pPr>
                <a:endParaRPr lang="en-US" sz="2600" dirty="0" smtClean="0">
                  <a:latin typeface="+mj-lt"/>
                </a:endParaRPr>
              </a:p>
              <a:p>
                <a:pPr>
                  <a:lnSpc>
                    <a:spcPct val="120000"/>
                  </a:lnSpc>
                </a:pPr>
                <a:endParaRPr lang="en-US" sz="2600" dirty="0" smtClean="0">
                  <a:latin typeface="+mj-lt"/>
                </a:endParaRPr>
              </a:p>
              <a:p>
                <a:pPr>
                  <a:lnSpc>
                    <a:spcPct val="120000"/>
                  </a:lnSpc>
                </a:pPr>
                <a:endParaRPr lang="en-US" sz="2600" dirty="0">
                  <a:latin typeface="+mj-lt"/>
                </a:endParaRPr>
              </a:p>
              <a:p>
                <a:pPr>
                  <a:lnSpc>
                    <a:spcPct val="120000"/>
                  </a:lnSpc>
                </a:pPr>
                <a:endParaRPr lang="en-US" sz="2600" dirty="0" smtClean="0">
                  <a:latin typeface="+mj-lt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en-US" sz="2600" dirty="0" smtClean="0">
                    <a:latin typeface="+mj-lt"/>
                  </a:rPr>
                  <a:t>Quantization </a:t>
                </a:r>
                <a:r>
                  <a:rPr lang="en-US" sz="2600" dirty="0" err="1" smtClean="0">
                    <a:latin typeface="+mj-lt"/>
                  </a:rPr>
                  <a:t>merupakan</a:t>
                </a:r>
                <a:r>
                  <a:rPr lang="en-US" sz="2600" dirty="0" smtClean="0">
                    <a:latin typeface="+mj-lt"/>
                  </a:rPr>
                  <a:t> </a:t>
                </a:r>
                <a:r>
                  <a:rPr lang="en-US" sz="2600" dirty="0" err="1" smtClean="0">
                    <a:latin typeface="+mj-lt"/>
                  </a:rPr>
                  <a:t>gambaran</a:t>
                </a:r>
                <a:r>
                  <a:rPr lang="en-US" sz="2600" dirty="0" smtClean="0">
                    <a:latin typeface="+mj-lt"/>
                  </a:rPr>
                  <a:t> </a:t>
                </a:r>
                <a:r>
                  <a:rPr lang="en-US" sz="2600" dirty="0" err="1" smtClean="0">
                    <a:latin typeface="+mj-lt"/>
                  </a:rPr>
                  <a:t>dari</a:t>
                </a:r>
                <a:r>
                  <a:rPr lang="en-US" sz="2600" dirty="0" smtClean="0">
                    <a:latin typeface="+mj-lt"/>
                  </a:rPr>
                  <a:t> </a:t>
                </a:r>
                <a:r>
                  <a:rPr lang="en-US" sz="2600" dirty="0" err="1" smtClean="0">
                    <a:latin typeface="+mj-lt"/>
                  </a:rPr>
                  <a:t>nilai</a:t>
                </a:r>
                <a:r>
                  <a:rPr lang="en-US" sz="2600" dirty="0" smtClean="0">
                    <a:latin typeface="+mj-lt"/>
                  </a:rPr>
                  <a:t> yang 				</a:t>
                </a:r>
                <a:r>
                  <a:rPr lang="en-US" sz="2600" dirty="0" err="1" smtClean="0">
                    <a:latin typeface="+mj-lt"/>
                  </a:rPr>
                  <a:t>diukur</a:t>
                </a:r>
                <a:r>
                  <a:rPr lang="en-US" sz="2600" dirty="0" smtClean="0">
                    <a:latin typeface="+mj-lt"/>
                  </a:rPr>
                  <a:t> </a:t>
                </a:r>
                <a:r>
                  <a:rPr lang="en-US" sz="2600" dirty="0" err="1" smtClean="0">
                    <a:latin typeface="+mj-lt"/>
                  </a:rPr>
                  <a:t>pada</a:t>
                </a:r>
                <a:r>
                  <a:rPr lang="en-US" sz="2600" dirty="0" smtClean="0">
                    <a:latin typeface="+mj-lt"/>
                  </a:rPr>
                  <a:t> </a:t>
                </a:r>
                <a:r>
                  <a:rPr lang="en-US" sz="2600" dirty="0" err="1" smtClean="0">
                    <a:latin typeface="+mj-lt"/>
                  </a:rPr>
                  <a:t>titik</a:t>
                </a:r>
                <a:r>
                  <a:rPr lang="en-US" sz="2600" dirty="0" smtClean="0">
                    <a:latin typeface="+mj-lt"/>
                  </a:rPr>
                  <a:t> sample.</a:t>
                </a:r>
                <a:endParaRPr lang="en-US" dirty="0"/>
              </a:p>
              <a:p>
                <a:pPr lvl="1">
                  <a:lnSpc>
                    <a:spcPct val="120000"/>
                  </a:lnSpc>
                </a:pPr>
                <a14:m>
                  <m:oMath xmlns:m="http://schemas.openxmlformats.org/officeDocument/2006/math">
                    <m:r>
                      <a:rPr lang="en-US" sz="2200" i="1" dirty="0" smtClean="0">
                        <a:latin typeface="Cambria Math"/>
                      </a:rPr>
                      <m:t>𝑓</m:t>
                    </m:r>
                    <m:r>
                      <a:rPr lang="en-US" sz="2200" i="1" dirty="0" smtClean="0">
                        <a:latin typeface="Cambria Math"/>
                      </a:rPr>
                      <m:t>(</m:t>
                    </m:r>
                    <m:r>
                      <a:rPr lang="en-US" sz="2200" i="1" dirty="0" smtClean="0">
                        <a:latin typeface="Cambria Math"/>
                      </a:rPr>
                      <m:t>𝑥</m:t>
                    </m:r>
                    <m:r>
                      <a:rPr lang="en-US" sz="2200" i="1" dirty="0" smtClean="0">
                        <a:latin typeface="Cambria Math"/>
                      </a:rPr>
                      <m:t>, </m:t>
                    </m:r>
                    <m:r>
                      <a:rPr lang="en-US" sz="2200" i="1" dirty="0" smtClean="0">
                        <a:latin typeface="Cambria Math"/>
                      </a:rPr>
                      <m:t>𝑦</m:t>
                    </m:r>
                    <m:r>
                      <a:rPr lang="en-US" sz="2200" i="1" dirty="0" smtClean="0">
                        <a:latin typeface="Cambria Math"/>
                      </a:rPr>
                      <m:t>) = 7 −&gt; </m:t>
                    </m:r>
                  </m:oMath>
                </a14:m>
                <a:r>
                  <a:rPr lang="en-US" sz="2200" dirty="0" err="1" smtClean="0">
                    <a:latin typeface="+mj-lt"/>
                  </a:rPr>
                  <a:t>berarti</a:t>
                </a:r>
                <a:r>
                  <a:rPr lang="en-US" sz="2200" dirty="0" smtClean="0">
                    <a:latin typeface="+mj-lt"/>
                  </a:rPr>
                  <a:t> pixel </a:t>
                </a:r>
                <a:r>
                  <a:rPr lang="en-US" sz="2200" dirty="0" err="1" smtClean="0">
                    <a:latin typeface="+mj-lt"/>
                  </a:rPr>
                  <a:t>mempunyai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nilai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intensitas</a:t>
                </a:r>
                <a:r>
                  <a:rPr lang="en-US" sz="2200" dirty="0" smtClean="0">
                    <a:latin typeface="+mj-lt"/>
                  </a:rPr>
                  <a:t> </a:t>
                </a:r>
                <a:r>
                  <a:rPr lang="en-US" sz="2200" dirty="0" err="1" smtClean="0">
                    <a:latin typeface="+mj-lt"/>
                  </a:rPr>
                  <a:t>sebesar</a:t>
                </a:r>
                <a:r>
                  <a:rPr lang="en-US" sz="2200" dirty="0" smtClean="0">
                    <a:latin typeface="+mj-lt"/>
                  </a:rPr>
                  <a:t> 7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3"/>
                <a:stretch>
                  <a:fillRect l="-222" t="-539" b="-2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87" t="6075" b="4878"/>
          <a:stretch/>
        </p:blipFill>
        <p:spPr bwMode="auto">
          <a:xfrm>
            <a:off x="1376630" y="3137372"/>
            <a:ext cx="2204770" cy="2120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92265" y="3066871"/>
            <a:ext cx="3276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latin typeface="+mj-lt"/>
              </a:rPr>
              <a:t>Semakin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banyak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nilai</a:t>
            </a:r>
            <a:r>
              <a:rPr lang="en-US" dirty="0">
                <a:latin typeface="+mj-lt"/>
              </a:rPr>
              <a:t> M </a:t>
            </a:r>
            <a:r>
              <a:rPr lang="en-US" dirty="0" err="1">
                <a:latin typeface="+mj-lt"/>
              </a:rPr>
              <a:t>dan</a:t>
            </a:r>
            <a:r>
              <a:rPr lang="en-US" dirty="0">
                <a:latin typeface="+mj-lt"/>
              </a:rPr>
              <a:t> N, </a:t>
            </a:r>
            <a:r>
              <a:rPr lang="en-US" dirty="0" err="1">
                <a:latin typeface="+mj-lt"/>
              </a:rPr>
              <a:t>semakin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halus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citra</a:t>
            </a:r>
            <a:r>
              <a:rPr lang="en-US" dirty="0">
                <a:latin typeface="+mj-lt"/>
              </a:rPr>
              <a:t> yang </a:t>
            </a:r>
            <a:r>
              <a:rPr lang="en-US" dirty="0" err="1">
                <a:latin typeface="+mj-lt"/>
              </a:rPr>
              <a:t>dihasilkan</a:t>
            </a:r>
            <a:r>
              <a:rPr lang="en-US" dirty="0">
                <a:latin typeface="+mj-lt"/>
              </a:rPr>
              <a:t> (</a:t>
            </a:r>
            <a:r>
              <a:rPr lang="en-US" dirty="0" err="1">
                <a:latin typeface="+mj-lt"/>
              </a:rPr>
              <a:t>resolusi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citra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semakin</a:t>
            </a:r>
            <a:r>
              <a:rPr lang="en-US" dirty="0">
                <a:latin typeface="+mj-lt"/>
              </a:rPr>
              <a:t> </a:t>
            </a:r>
            <a:r>
              <a:rPr lang="en-US" dirty="0" err="1">
                <a:latin typeface="+mj-lt"/>
              </a:rPr>
              <a:t>tinggi</a:t>
            </a:r>
            <a:r>
              <a:rPr lang="en-US" dirty="0">
                <a:latin typeface="+mj-lt"/>
              </a:rPr>
              <a:t>)</a:t>
            </a:r>
          </a:p>
        </p:txBody>
      </p: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7162800" y="2679713"/>
            <a:ext cx="1219200" cy="968804"/>
            <a:chOff x="4464" y="1746"/>
            <a:chExt cx="1104" cy="702"/>
          </a:xfrm>
        </p:grpSpPr>
        <p:sp>
          <p:nvSpPr>
            <p:cNvPr id="7" name="Line 4"/>
            <p:cNvSpPr>
              <a:spLocks noChangeShapeType="1"/>
            </p:cNvSpPr>
            <p:nvPr/>
          </p:nvSpPr>
          <p:spPr bwMode="auto">
            <a:xfrm>
              <a:off x="4464" y="2016"/>
              <a:ext cx="110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Line 5"/>
            <p:cNvSpPr>
              <a:spLocks noChangeShapeType="1"/>
            </p:cNvSpPr>
            <p:nvPr/>
          </p:nvSpPr>
          <p:spPr bwMode="auto">
            <a:xfrm>
              <a:off x="4464" y="1890"/>
              <a:ext cx="110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Line 6"/>
            <p:cNvSpPr>
              <a:spLocks noChangeShapeType="1"/>
            </p:cNvSpPr>
            <p:nvPr/>
          </p:nvSpPr>
          <p:spPr bwMode="auto">
            <a:xfrm>
              <a:off x="4464" y="2160"/>
              <a:ext cx="110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Line 7"/>
            <p:cNvSpPr>
              <a:spLocks noChangeShapeType="1"/>
            </p:cNvSpPr>
            <p:nvPr/>
          </p:nvSpPr>
          <p:spPr bwMode="auto">
            <a:xfrm>
              <a:off x="4464" y="2304"/>
              <a:ext cx="110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Line 8"/>
            <p:cNvSpPr>
              <a:spLocks noChangeShapeType="1"/>
            </p:cNvSpPr>
            <p:nvPr/>
          </p:nvSpPr>
          <p:spPr bwMode="auto">
            <a:xfrm flipH="1">
              <a:off x="4656" y="1746"/>
              <a:ext cx="0" cy="70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Line 9"/>
            <p:cNvSpPr>
              <a:spLocks noChangeShapeType="1"/>
            </p:cNvSpPr>
            <p:nvPr/>
          </p:nvSpPr>
          <p:spPr bwMode="auto">
            <a:xfrm flipH="1">
              <a:off x="4800" y="1746"/>
              <a:ext cx="0" cy="70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Line 10"/>
            <p:cNvSpPr>
              <a:spLocks noChangeShapeType="1"/>
            </p:cNvSpPr>
            <p:nvPr/>
          </p:nvSpPr>
          <p:spPr bwMode="auto">
            <a:xfrm flipH="1">
              <a:off x="4944" y="1746"/>
              <a:ext cx="0" cy="70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Line 11"/>
            <p:cNvSpPr>
              <a:spLocks noChangeShapeType="1"/>
            </p:cNvSpPr>
            <p:nvPr/>
          </p:nvSpPr>
          <p:spPr bwMode="auto">
            <a:xfrm flipH="1">
              <a:off x="5088" y="1746"/>
              <a:ext cx="0" cy="70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 flipH="1">
              <a:off x="5232" y="1746"/>
              <a:ext cx="0" cy="70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Line 13"/>
            <p:cNvSpPr>
              <a:spLocks noChangeShapeType="1"/>
            </p:cNvSpPr>
            <p:nvPr/>
          </p:nvSpPr>
          <p:spPr bwMode="auto">
            <a:xfrm flipH="1">
              <a:off x="5376" y="1746"/>
              <a:ext cx="0" cy="70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dash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7" name="Group 29"/>
          <p:cNvGrpSpPr>
            <a:grpSpLocks/>
          </p:cNvGrpSpPr>
          <p:nvPr/>
        </p:nvGrpSpPr>
        <p:grpSpPr bwMode="auto">
          <a:xfrm>
            <a:off x="7337275" y="4278087"/>
            <a:ext cx="1295400" cy="1784350"/>
            <a:chOff x="4752" y="2332"/>
            <a:chExt cx="864" cy="1480"/>
          </a:xfrm>
        </p:grpSpPr>
        <p:sp>
          <p:nvSpPr>
            <p:cNvPr id="18" name="Line 16"/>
            <p:cNvSpPr>
              <a:spLocks noChangeShapeType="1"/>
            </p:cNvSpPr>
            <p:nvPr/>
          </p:nvSpPr>
          <p:spPr bwMode="auto">
            <a:xfrm>
              <a:off x="4752" y="3744"/>
              <a:ext cx="14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Line 17"/>
            <p:cNvSpPr>
              <a:spLocks noChangeShapeType="1"/>
            </p:cNvSpPr>
            <p:nvPr/>
          </p:nvSpPr>
          <p:spPr bwMode="auto">
            <a:xfrm flipV="1">
              <a:off x="4800" y="2448"/>
              <a:ext cx="0" cy="129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Line 18"/>
            <p:cNvSpPr>
              <a:spLocks noChangeShapeType="1"/>
            </p:cNvSpPr>
            <p:nvPr/>
          </p:nvSpPr>
          <p:spPr bwMode="auto">
            <a:xfrm>
              <a:off x="4752" y="2448"/>
              <a:ext cx="14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Text Box 19"/>
            <p:cNvSpPr txBox="1">
              <a:spLocks noChangeArrowheads="1"/>
            </p:cNvSpPr>
            <p:nvPr/>
          </p:nvSpPr>
          <p:spPr bwMode="auto">
            <a:xfrm>
              <a:off x="4944" y="3600"/>
              <a:ext cx="624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1600" dirty="0">
                  <a:effectLst/>
                  <a:latin typeface="Times New Roman" pitchFamily="18" charset="0"/>
                </a:rPr>
                <a:t>0 (black)</a:t>
              </a:r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auto">
            <a:xfrm>
              <a:off x="4896" y="2332"/>
              <a:ext cx="720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sz="1600">
                  <a:effectLst/>
                  <a:latin typeface="Times New Roman" pitchFamily="18" charset="0"/>
                </a:rPr>
                <a:t>255 (white)</a:t>
              </a:r>
            </a:p>
          </p:txBody>
        </p:sp>
        <p:sp>
          <p:nvSpPr>
            <p:cNvPr id="23" name="Line 21"/>
            <p:cNvSpPr>
              <a:spLocks noChangeShapeType="1"/>
            </p:cNvSpPr>
            <p:nvPr/>
          </p:nvSpPr>
          <p:spPr bwMode="auto">
            <a:xfrm>
              <a:off x="4800" y="2592"/>
              <a:ext cx="9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Line 22"/>
            <p:cNvSpPr>
              <a:spLocks noChangeShapeType="1"/>
            </p:cNvSpPr>
            <p:nvPr/>
          </p:nvSpPr>
          <p:spPr bwMode="auto">
            <a:xfrm>
              <a:off x="4800" y="2736"/>
              <a:ext cx="9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Line 23"/>
            <p:cNvSpPr>
              <a:spLocks noChangeShapeType="1"/>
            </p:cNvSpPr>
            <p:nvPr/>
          </p:nvSpPr>
          <p:spPr bwMode="auto">
            <a:xfrm>
              <a:off x="4800" y="2880"/>
              <a:ext cx="9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6" name="Line 24"/>
            <p:cNvSpPr>
              <a:spLocks noChangeShapeType="1"/>
            </p:cNvSpPr>
            <p:nvPr/>
          </p:nvSpPr>
          <p:spPr bwMode="auto">
            <a:xfrm>
              <a:off x="4800" y="3024"/>
              <a:ext cx="9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7" name="Line 25"/>
            <p:cNvSpPr>
              <a:spLocks noChangeShapeType="1"/>
            </p:cNvSpPr>
            <p:nvPr/>
          </p:nvSpPr>
          <p:spPr bwMode="auto">
            <a:xfrm>
              <a:off x="4800" y="3168"/>
              <a:ext cx="9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Line 26"/>
            <p:cNvSpPr>
              <a:spLocks noChangeShapeType="1"/>
            </p:cNvSpPr>
            <p:nvPr/>
          </p:nvSpPr>
          <p:spPr bwMode="auto">
            <a:xfrm>
              <a:off x="4800" y="3312"/>
              <a:ext cx="9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Line 27"/>
            <p:cNvSpPr>
              <a:spLocks noChangeShapeType="1"/>
            </p:cNvSpPr>
            <p:nvPr/>
          </p:nvSpPr>
          <p:spPr bwMode="auto">
            <a:xfrm>
              <a:off x="4800" y="3456"/>
              <a:ext cx="9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Line 28"/>
            <p:cNvSpPr>
              <a:spLocks noChangeShapeType="1"/>
            </p:cNvSpPr>
            <p:nvPr/>
          </p:nvSpPr>
          <p:spPr bwMode="auto">
            <a:xfrm>
              <a:off x="4800" y="3600"/>
              <a:ext cx="96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3305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153400" cy="1189038"/>
          </a:xfrm>
        </p:spPr>
        <p:txBody>
          <a:bodyPr>
            <a:norm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Spatial </a:t>
            </a:r>
            <a:r>
              <a:rPr 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Intensity Resolution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1600" dirty="0">
                <a:latin typeface="+mj-lt"/>
              </a:rPr>
              <a:t>Spatial </a:t>
            </a:r>
            <a:r>
              <a:rPr lang="en-US" sz="1600" dirty="0" smtClean="0">
                <a:latin typeface="+mj-lt"/>
              </a:rPr>
              <a:t>resolution</a:t>
            </a:r>
          </a:p>
          <a:p>
            <a:pPr lvl="1"/>
            <a:r>
              <a:rPr lang="en-US" sz="1600" dirty="0" err="1" smtClean="0">
                <a:latin typeface="+mj-lt"/>
                <a:cs typeface="Tahoma" pitchFamily="34" charset="0"/>
              </a:rPr>
              <a:t>Ditentukan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oleh</a:t>
            </a:r>
            <a:r>
              <a:rPr lang="en-US" sz="1600" dirty="0" smtClean="0">
                <a:latin typeface="+mj-lt"/>
                <a:cs typeface="Tahoma" pitchFamily="34" charset="0"/>
              </a:rPr>
              <a:t> sampling yang </a:t>
            </a:r>
            <a:r>
              <a:rPr lang="en-US" sz="1600" dirty="0" err="1" smtClean="0">
                <a:latin typeface="+mj-lt"/>
                <a:cs typeface="Tahoma" pitchFamily="34" charset="0"/>
              </a:rPr>
              <a:t>dilakukan</a:t>
            </a:r>
            <a:r>
              <a:rPr lang="en-US" sz="1600" dirty="0" smtClean="0">
                <a:latin typeface="+mj-lt"/>
                <a:cs typeface="Tahoma" pitchFamily="34" charset="0"/>
              </a:rPr>
              <a:t>, </a:t>
            </a:r>
            <a:r>
              <a:rPr lang="en-US" sz="1600" dirty="0" err="1" smtClean="0">
                <a:latin typeface="+mj-lt"/>
                <a:cs typeface="Tahoma" pitchFamily="34" charset="0"/>
              </a:rPr>
              <a:t>hanya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mengacu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pada</a:t>
            </a:r>
            <a:r>
              <a:rPr lang="en-US" sz="1600" dirty="0" smtClean="0">
                <a:latin typeface="+mj-lt"/>
                <a:cs typeface="Tahoma" pitchFamily="34" charset="0"/>
              </a:rPr>
              <a:t> detail </a:t>
            </a:r>
            <a:r>
              <a:rPr lang="en-US" sz="1600" dirty="0" err="1" smtClean="0">
                <a:latin typeface="+mj-lt"/>
                <a:cs typeface="Tahoma" pitchFamily="34" charset="0"/>
              </a:rPr>
              <a:t>terkecil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dari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gambar</a:t>
            </a:r>
            <a:r>
              <a:rPr lang="en-US" sz="1600" dirty="0" smtClean="0">
                <a:latin typeface="+mj-lt"/>
                <a:cs typeface="Tahoma" pitchFamily="34" charset="0"/>
              </a:rPr>
              <a:t>.</a:t>
            </a:r>
          </a:p>
          <a:p>
            <a:pPr lvl="1"/>
            <a:r>
              <a:rPr lang="en-US" sz="1600" dirty="0" err="1" smtClean="0">
                <a:latin typeface="+mj-lt"/>
                <a:cs typeface="Tahoma" pitchFamily="34" charset="0"/>
              </a:rPr>
              <a:t>Ukuran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halus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dan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kasar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dipengaruhi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saat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pembagian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baris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dan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kolom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pada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saat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melalukan</a:t>
            </a:r>
            <a:r>
              <a:rPr lang="en-US" sz="1600" dirty="0" smtClean="0">
                <a:latin typeface="+mj-lt"/>
                <a:cs typeface="Tahoma" pitchFamily="34" charset="0"/>
              </a:rPr>
              <a:t> sampling.</a:t>
            </a:r>
          </a:p>
          <a:p>
            <a:pPr lvl="1"/>
            <a:r>
              <a:rPr lang="en-US" sz="1600" dirty="0" err="1" smtClean="0">
                <a:latin typeface="+mj-lt"/>
                <a:cs typeface="Tahoma" pitchFamily="34" charset="0"/>
              </a:rPr>
              <a:t>Transformasi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citra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kontinue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ke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citra</a:t>
            </a:r>
            <a:r>
              <a:rPr lang="en-US" sz="1600" dirty="0">
                <a:latin typeface="+mj-lt"/>
                <a:cs typeface="Tahoma" pitchFamily="34" charset="0"/>
              </a:rPr>
              <a:t> digital </a:t>
            </a:r>
            <a:r>
              <a:rPr lang="en-US" sz="1600" dirty="0" err="1">
                <a:latin typeface="+mj-lt"/>
                <a:cs typeface="Tahoma" pitchFamily="34" charset="0"/>
              </a:rPr>
              <a:t>adalah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digitalisasi</a:t>
            </a:r>
            <a:r>
              <a:rPr lang="en-US" sz="1600" dirty="0">
                <a:latin typeface="+mj-lt"/>
                <a:cs typeface="Tahoma" pitchFamily="34" charset="0"/>
              </a:rPr>
              <a:t> (sampling)</a:t>
            </a:r>
          </a:p>
          <a:p>
            <a:pPr lvl="1"/>
            <a:r>
              <a:rPr lang="en-US" sz="1600" dirty="0" err="1">
                <a:latin typeface="+mj-lt"/>
                <a:cs typeface="Tahoma" pitchFamily="34" charset="0"/>
              </a:rPr>
              <a:t>Hasil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digitalisasi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dengan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jumlah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baris</a:t>
            </a:r>
            <a:r>
              <a:rPr lang="en-US" sz="1600" dirty="0">
                <a:latin typeface="+mj-lt"/>
                <a:cs typeface="Tahoma" pitchFamily="34" charset="0"/>
              </a:rPr>
              <a:t> 256 </a:t>
            </a:r>
            <a:r>
              <a:rPr lang="en-US" sz="1600" dirty="0" err="1">
                <a:latin typeface="+mj-lt"/>
                <a:cs typeface="Tahoma" pitchFamily="34" charset="0"/>
              </a:rPr>
              <a:t>dan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jumlah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kolom</a:t>
            </a:r>
            <a:r>
              <a:rPr lang="en-US" sz="1600" dirty="0">
                <a:latin typeface="+mj-lt"/>
                <a:cs typeface="Tahoma" pitchFamily="34" charset="0"/>
              </a:rPr>
              <a:t> 256 </a:t>
            </a:r>
            <a:r>
              <a:rPr lang="en-US" sz="1600" dirty="0" err="1">
                <a:latin typeface="+mj-lt"/>
                <a:cs typeface="Tahoma" pitchFamily="34" charset="0"/>
              </a:rPr>
              <a:t>jadi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resolusi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spasial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adalah</a:t>
            </a:r>
            <a:r>
              <a:rPr lang="en-US" sz="1600" dirty="0">
                <a:latin typeface="+mj-lt"/>
                <a:cs typeface="Tahoma" pitchFamily="34" charset="0"/>
              </a:rPr>
              <a:t> 256 x 256</a:t>
            </a:r>
          </a:p>
          <a:p>
            <a:pPr lvl="1"/>
            <a:endParaRPr lang="en-US" sz="1600" dirty="0" smtClean="0">
              <a:latin typeface="+mj-lt"/>
              <a:cs typeface="Tahoma" pitchFamily="34" charset="0"/>
            </a:endParaRPr>
          </a:p>
          <a:p>
            <a:r>
              <a:rPr lang="en-US" sz="1600" dirty="0" smtClean="0">
                <a:latin typeface="+mj-lt"/>
              </a:rPr>
              <a:t>Intensity resolution</a:t>
            </a:r>
          </a:p>
          <a:p>
            <a:pPr lvl="1"/>
            <a:r>
              <a:rPr lang="en-US" sz="1600" dirty="0" err="1" smtClean="0">
                <a:latin typeface="+mj-lt"/>
                <a:cs typeface="Tahoma" pitchFamily="34" charset="0"/>
              </a:rPr>
              <a:t>Dilihat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dari</a:t>
            </a:r>
            <a:r>
              <a:rPr lang="en-US" sz="1600" dirty="0" smtClean="0">
                <a:latin typeface="+mj-lt"/>
                <a:cs typeface="Tahoma" pitchFamily="34" charset="0"/>
              </a:rPr>
              <a:t> level </a:t>
            </a:r>
            <a:r>
              <a:rPr lang="en-US" sz="1600" dirty="0" err="1" smtClean="0">
                <a:latin typeface="+mj-lt"/>
                <a:cs typeface="Tahoma" pitchFamily="34" charset="0"/>
              </a:rPr>
              <a:t>perubahan</a:t>
            </a:r>
            <a:r>
              <a:rPr lang="en-US" sz="1600" dirty="0" smtClean="0">
                <a:latin typeface="+mj-lt"/>
                <a:cs typeface="Tahoma" pitchFamily="34" charset="0"/>
              </a:rPr>
              <a:t> </a:t>
            </a:r>
            <a:r>
              <a:rPr lang="en-US" sz="1600" dirty="0" err="1" smtClean="0">
                <a:latin typeface="+mj-lt"/>
                <a:cs typeface="Tahoma" pitchFamily="34" charset="0"/>
              </a:rPr>
              <a:t>intensitas</a:t>
            </a:r>
            <a:r>
              <a:rPr lang="en-US" sz="1600" dirty="0" smtClean="0">
                <a:latin typeface="+mj-lt"/>
                <a:cs typeface="Tahoma" pitchFamily="34" charset="0"/>
              </a:rPr>
              <a:t>.</a:t>
            </a:r>
          </a:p>
          <a:p>
            <a:pPr lvl="1"/>
            <a:r>
              <a:rPr lang="en-US" sz="1600" dirty="0" err="1">
                <a:latin typeface="+mj-lt"/>
                <a:cs typeface="Tahoma" pitchFamily="34" charset="0"/>
              </a:rPr>
              <a:t>Halus</a:t>
            </a:r>
            <a:r>
              <a:rPr lang="en-US" sz="1600" dirty="0">
                <a:latin typeface="+mj-lt"/>
                <a:cs typeface="Tahoma" pitchFamily="34" charset="0"/>
              </a:rPr>
              <a:t> / </a:t>
            </a:r>
            <a:r>
              <a:rPr lang="en-US" sz="1600" dirty="0" err="1">
                <a:latin typeface="+mj-lt"/>
                <a:cs typeface="Tahoma" pitchFamily="34" charset="0"/>
              </a:rPr>
              <a:t>kasarnya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pembagian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tingkat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kecemerlangan</a:t>
            </a:r>
            <a:r>
              <a:rPr lang="en-US" sz="1600" dirty="0">
                <a:latin typeface="+mj-lt"/>
                <a:cs typeface="Tahoma" pitchFamily="34" charset="0"/>
              </a:rPr>
              <a:t> / brightness.</a:t>
            </a:r>
          </a:p>
          <a:p>
            <a:pPr lvl="1"/>
            <a:r>
              <a:rPr lang="en-US" sz="1600" dirty="0" err="1">
                <a:latin typeface="+mj-lt"/>
                <a:cs typeface="Tahoma" pitchFamily="34" charset="0"/>
              </a:rPr>
              <a:t>Transformasi</a:t>
            </a:r>
            <a:r>
              <a:rPr lang="en-US" sz="1600" dirty="0">
                <a:latin typeface="+mj-lt"/>
                <a:cs typeface="Tahoma" pitchFamily="34" charset="0"/>
              </a:rPr>
              <a:t> data analog yang </a:t>
            </a:r>
            <a:r>
              <a:rPr lang="en-US" sz="1600" dirty="0" err="1">
                <a:latin typeface="+mj-lt"/>
                <a:cs typeface="Tahoma" pitchFamily="34" charset="0"/>
              </a:rPr>
              <a:t>bersifat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kontinue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ke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daerah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intensitas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diskrit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disebut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kwantisasi</a:t>
            </a:r>
            <a:r>
              <a:rPr lang="en-US" sz="1600" dirty="0">
                <a:latin typeface="+mj-lt"/>
                <a:cs typeface="Tahoma" pitchFamily="34" charset="0"/>
              </a:rPr>
              <a:t>.</a:t>
            </a:r>
          </a:p>
          <a:p>
            <a:pPr lvl="1"/>
            <a:r>
              <a:rPr lang="en-US" sz="1600" dirty="0" err="1">
                <a:latin typeface="+mj-lt"/>
                <a:cs typeface="Tahoma" pitchFamily="34" charset="0"/>
              </a:rPr>
              <a:t>Intensitas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piksel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berkisar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antara</a:t>
            </a:r>
            <a:r>
              <a:rPr lang="en-US" sz="1600" dirty="0">
                <a:latin typeface="+mj-lt"/>
                <a:cs typeface="Tahoma" pitchFamily="34" charset="0"/>
              </a:rPr>
              <a:t> 0 </a:t>
            </a:r>
            <a:r>
              <a:rPr lang="en-US" sz="1600" dirty="0" err="1">
                <a:latin typeface="+mj-lt"/>
                <a:cs typeface="Tahoma" pitchFamily="34" charset="0"/>
              </a:rPr>
              <a:t>dan</a:t>
            </a:r>
            <a:r>
              <a:rPr lang="en-US" sz="1600" dirty="0">
                <a:latin typeface="+mj-lt"/>
                <a:cs typeface="Tahoma" pitchFamily="34" charset="0"/>
              </a:rPr>
              <a:t> 255 </a:t>
            </a:r>
            <a:r>
              <a:rPr lang="en-US" sz="1600" dirty="0" err="1">
                <a:latin typeface="+mj-lt"/>
                <a:cs typeface="Tahoma" pitchFamily="34" charset="0"/>
              </a:rPr>
              <a:t>maka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resolusi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kecemerlangan</a:t>
            </a:r>
            <a:r>
              <a:rPr lang="en-US" sz="1600" dirty="0">
                <a:latin typeface="+mj-lt"/>
                <a:cs typeface="Tahoma" pitchFamily="34" charset="0"/>
              </a:rPr>
              <a:t> </a:t>
            </a:r>
            <a:r>
              <a:rPr lang="en-US" sz="1600" dirty="0" err="1">
                <a:latin typeface="+mj-lt"/>
                <a:cs typeface="Tahoma" pitchFamily="34" charset="0"/>
              </a:rPr>
              <a:t>adalah</a:t>
            </a:r>
            <a:r>
              <a:rPr lang="en-US" sz="1600" dirty="0">
                <a:latin typeface="+mj-lt"/>
                <a:cs typeface="Tahoma" pitchFamily="34" charset="0"/>
              </a:rPr>
              <a:t> 256.</a:t>
            </a:r>
          </a:p>
          <a:p>
            <a:pPr lvl="1"/>
            <a:endParaRPr lang="en-US" sz="2000" i="1" dirty="0">
              <a:latin typeface="+mj-lt"/>
              <a:cs typeface="Tahoma" pitchFamily="34" charset="0"/>
            </a:endParaRPr>
          </a:p>
          <a:p>
            <a:endParaRPr lang="en-US" sz="2000" dirty="0">
              <a:latin typeface="+mj-lt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/>
          <a:srcRect b="12932"/>
          <a:stretch>
            <a:fillRect/>
          </a:stretch>
        </p:blipFill>
        <p:spPr bwMode="auto">
          <a:xfrm>
            <a:off x="5257800" y="3657601"/>
            <a:ext cx="2231416" cy="1058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604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Citra Digital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 dirty="0"/>
              <a:t>Citra Biner (Monokrom)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/>
              <a:t>Citra </a:t>
            </a:r>
            <a:r>
              <a:rPr lang="en-US" dirty="0" err="1"/>
              <a:t>Grayscale</a:t>
            </a:r>
            <a:r>
              <a:rPr lang="en-US" dirty="0"/>
              <a:t> (</a:t>
            </a:r>
            <a:r>
              <a:rPr lang="en-US" dirty="0" err="1"/>
              <a:t>Skala</a:t>
            </a:r>
            <a:r>
              <a:rPr lang="en-US" dirty="0"/>
              <a:t> </a:t>
            </a:r>
            <a:r>
              <a:rPr lang="en-US" dirty="0" err="1"/>
              <a:t>keabuan</a:t>
            </a:r>
            <a:r>
              <a:rPr lang="en-US" dirty="0"/>
              <a:t>) 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/>
              <a:t>Citra </a:t>
            </a:r>
            <a:r>
              <a:rPr lang="en-US" dirty="0" err="1"/>
              <a:t>warna</a:t>
            </a:r>
            <a:r>
              <a:rPr lang="en-US" dirty="0"/>
              <a:t> RGB (Red Green Blue</a:t>
            </a:r>
            <a:r>
              <a:rPr lang="en-US" dirty="0" smtClean="0"/>
              <a:t>)</a:t>
            </a:r>
          </a:p>
          <a:p>
            <a:pPr lvl="1"/>
            <a:r>
              <a:rPr lang="en-US" dirty="0" err="1"/>
              <a:t>Kedalaman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smtClean="0"/>
              <a:t>3x8bir = 24 </a:t>
            </a:r>
            <a:r>
              <a:rPr lang="en-US" dirty="0"/>
              <a:t>bit = </a:t>
            </a:r>
            <a:r>
              <a:rPr lang="en-US" dirty="0" smtClean="0"/>
              <a:t>2^24 </a:t>
            </a:r>
            <a:r>
              <a:rPr lang="en-US" dirty="0" err="1"/>
              <a:t>warna</a:t>
            </a:r>
            <a:r>
              <a:rPr lang="en-US" dirty="0"/>
              <a:t> = 16 </a:t>
            </a:r>
            <a:r>
              <a:rPr lang="en-US" dirty="0" err="1"/>
              <a:t>juta</a:t>
            </a:r>
            <a:r>
              <a:rPr lang="en-US" dirty="0"/>
              <a:t> </a:t>
            </a:r>
            <a:r>
              <a:rPr lang="en-US" dirty="0" err="1"/>
              <a:t>warna</a:t>
            </a:r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grpSp>
        <p:nvGrpSpPr>
          <p:cNvPr id="6" name="Group 11"/>
          <p:cNvGrpSpPr>
            <a:grpSpLocks/>
          </p:cNvGrpSpPr>
          <p:nvPr/>
        </p:nvGrpSpPr>
        <p:grpSpPr bwMode="auto">
          <a:xfrm>
            <a:off x="5109670" y="1676400"/>
            <a:ext cx="3105150" cy="342900"/>
            <a:chOff x="4035" y="3084"/>
            <a:chExt cx="4890" cy="540"/>
          </a:xfrm>
        </p:grpSpPr>
        <p:sp>
          <p:nvSpPr>
            <p:cNvPr id="7" name="Text Box 12"/>
            <p:cNvSpPr txBox="1">
              <a:spLocks noChangeArrowheads="1"/>
            </p:cNvSpPr>
            <p:nvPr/>
          </p:nvSpPr>
          <p:spPr bwMode="auto">
            <a:xfrm>
              <a:off x="4035" y="3084"/>
              <a:ext cx="2445" cy="540"/>
            </a:xfrm>
            <a:prstGeom prst="rect">
              <a:avLst/>
            </a:prstGeom>
            <a:solidFill>
              <a:srgbClr val="00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sz="1400" b="1">
                  <a:solidFill>
                    <a:srgbClr val="FFFFFF"/>
                  </a:solidFill>
                </a:rPr>
                <a:t>0</a:t>
              </a:r>
              <a:endParaRPr lang="en-US"/>
            </a:p>
          </p:txBody>
        </p:sp>
        <p:sp>
          <p:nvSpPr>
            <p:cNvPr id="8" name="Text Box 13"/>
            <p:cNvSpPr txBox="1">
              <a:spLocks noChangeArrowheads="1"/>
            </p:cNvSpPr>
            <p:nvPr/>
          </p:nvSpPr>
          <p:spPr bwMode="auto">
            <a:xfrm>
              <a:off x="6480" y="3084"/>
              <a:ext cx="2445" cy="54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sz="1400" b="1"/>
                <a:t>1</a:t>
              </a:r>
              <a:endParaRPr lang="en-US"/>
            </a:p>
          </p:txBody>
        </p:sp>
      </p:grp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832835" y="2567064"/>
            <a:ext cx="7541259" cy="2444622"/>
            <a:chOff x="212" y="1872"/>
            <a:chExt cx="4898" cy="2064"/>
          </a:xfrm>
        </p:grpSpPr>
        <p:pic>
          <p:nvPicPr>
            <p:cNvPr id="10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670" r="3178"/>
            <a:stretch>
              <a:fillRect/>
            </a:stretch>
          </p:blipFill>
          <p:spPr bwMode="auto">
            <a:xfrm>
              <a:off x="1152" y="1872"/>
              <a:ext cx="3216" cy="2052"/>
            </a:xfrm>
            <a:prstGeom prst="roundRect">
              <a:avLst>
                <a:gd name="adj" fmla="val 11111"/>
              </a:avLst>
            </a:prstGeom>
            <a:ln w="190500" cap="rnd">
              <a:solidFill>
                <a:srgbClr val="C8C6BD"/>
              </a:solidFill>
              <a:prstDash val="solid"/>
            </a:ln>
            <a:effectLst>
              <a:outerShdw blurRad="101600" dist="50800" dir="7200000" algn="tl" rotWithShape="0">
                <a:srgbClr val="000000">
                  <a:alpha val="45000"/>
                </a:srgbClr>
              </a:outerShdw>
            </a:effectLst>
            <a:scene3d>
              <a:camera prst="perspectiveFront" fov="5400000"/>
              <a:lightRig rig="threePt" dir="t">
                <a:rot lat="0" lon="0" rev="19200000"/>
              </a:lightRig>
            </a:scene3d>
            <a:sp3d extrusionH="25400">
              <a:bevelT w="304800" h="152400" prst="hardEdge"/>
              <a:extrusionClr>
                <a:srgbClr val="FFFFFF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Text Box 9"/>
            <p:cNvSpPr txBox="1">
              <a:spLocks noChangeArrowheads="1"/>
            </p:cNvSpPr>
            <p:nvPr/>
          </p:nvSpPr>
          <p:spPr bwMode="auto">
            <a:xfrm>
              <a:off x="382" y="1872"/>
              <a:ext cx="864" cy="3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 dirty="0"/>
                <a:t>2 </a:t>
              </a:r>
              <a:r>
                <a:rPr lang="en-US" sz="2000" dirty="0" err="1"/>
                <a:t>warna</a:t>
              </a:r>
              <a:endParaRPr lang="en-US" sz="2000" dirty="0"/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380" y="2210"/>
              <a:ext cx="840" cy="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 dirty="0"/>
                <a:t>4 </a:t>
              </a:r>
              <a:r>
                <a:rPr lang="en-US" sz="2000" dirty="0" err="1"/>
                <a:t>warna</a:t>
              </a:r>
              <a:endParaRPr lang="en-US" sz="2000" dirty="0"/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308" y="2544"/>
              <a:ext cx="1056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/>
                <a:t>32 warna</a:t>
              </a:r>
            </a:p>
          </p:txBody>
        </p:sp>
        <p:sp>
          <p:nvSpPr>
            <p:cNvPr id="14" name="Text Box 12"/>
            <p:cNvSpPr txBox="1">
              <a:spLocks noChangeArrowheads="1"/>
            </p:cNvSpPr>
            <p:nvPr/>
          </p:nvSpPr>
          <p:spPr bwMode="auto">
            <a:xfrm>
              <a:off x="308" y="2867"/>
              <a:ext cx="1056" cy="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/>
                <a:t>64 warna</a:t>
              </a:r>
            </a:p>
          </p:txBody>
        </p:sp>
        <p:sp>
          <p:nvSpPr>
            <p:cNvPr id="15" name="Text Box 13"/>
            <p:cNvSpPr txBox="1">
              <a:spLocks noChangeArrowheads="1"/>
            </p:cNvSpPr>
            <p:nvPr/>
          </p:nvSpPr>
          <p:spPr bwMode="auto">
            <a:xfrm>
              <a:off x="221" y="3198"/>
              <a:ext cx="960" cy="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/>
                <a:t>128 warna</a:t>
              </a:r>
            </a:p>
          </p:txBody>
        </p:sp>
        <p:sp>
          <p:nvSpPr>
            <p:cNvPr id="16" name="Text Box 14"/>
            <p:cNvSpPr txBox="1">
              <a:spLocks noChangeArrowheads="1"/>
            </p:cNvSpPr>
            <p:nvPr/>
          </p:nvSpPr>
          <p:spPr bwMode="auto">
            <a:xfrm>
              <a:off x="212" y="3552"/>
              <a:ext cx="1104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/>
                <a:t>256 warna</a:t>
              </a:r>
            </a:p>
          </p:txBody>
        </p:sp>
        <p:sp>
          <p:nvSpPr>
            <p:cNvPr id="17" name="Text Box 15"/>
            <p:cNvSpPr txBox="1">
              <a:spLocks noChangeArrowheads="1"/>
            </p:cNvSpPr>
            <p:nvPr/>
          </p:nvSpPr>
          <p:spPr bwMode="auto">
            <a:xfrm>
              <a:off x="4368" y="1898"/>
              <a:ext cx="672" cy="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/>
                <a:t>1 bit</a:t>
              </a:r>
            </a:p>
          </p:txBody>
        </p:sp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4390" y="2221"/>
              <a:ext cx="7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/>
                <a:t>2 bit</a:t>
              </a:r>
            </a:p>
          </p:txBody>
        </p:sp>
        <p:sp>
          <p:nvSpPr>
            <p:cNvPr id="19" name="Text Box 17"/>
            <p:cNvSpPr txBox="1">
              <a:spLocks noChangeArrowheads="1"/>
            </p:cNvSpPr>
            <p:nvPr/>
          </p:nvSpPr>
          <p:spPr bwMode="auto">
            <a:xfrm>
              <a:off x="4390" y="2566"/>
              <a:ext cx="432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/>
                <a:t>5 bit</a:t>
              </a:r>
            </a:p>
          </p:txBody>
        </p:sp>
        <p:sp>
          <p:nvSpPr>
            <p:cNvPr id="20" name="Text Box 18"/>
            <p:cNvSpPr txBox="1">
              <a:spLocks noChangeArrowheads="1"/>
            </p:cNvSpPr>
            <p:nvPr/>
          </p:nvSpPr>
          <p:spPr bwMode="auto">
            <a:xfrm>
              <a:off x="4403" y="2915"/>
              <a:ext cx="624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/>
                <a:t>6 bit</a:t>
              </a:r>
            </a:p>
          </p:txBody>
        </p:sp>
        <p:sp>
          <p:nvSpPr>
            <p:cNvPr id="21" name="Text Box 19"/>
            <p:cNvSpPr txBox="1">
              <a:spLocks noChangeArrowheads="1"/>
            </p:cNvSpPr>
            <p:nvPr/>
          </p:nvSpPr>
          <p:spPr bwMode="auto">
            <a:xfrm>
              <a:off x="4403" y="3251"/>
              <a:ext cx="624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/>
                <a:t>7 bit</a:t>
              </a:r>
            </a:p>
          </p:txBody>
        </p:sp>
        <p:sp>
          <p:nvSpPr>
            <p:cNvPr id="22" name="Text Box 20"/>
            <p:cNvSpPr txBox="1">
              <a:spLocks noChangeArrowheads="1"/>
            </p:cNvSpPr>
            <p:nvPr/>
          </p:nvSpPr>
          <p:spPr bwMode="auto">
            <a:xfrm>
              <a:off x="4403" y="3535"/>
              <a:ext cx="624" cy="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2000"/>
                <a:t>8 bit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6445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Binary</a:t>
            </a:r>
          </a:p>
          <a:p>
            <a:pPr lvl="1"/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/>
              <a:t>pixel </a:t>
            </a:r>
            <a:r>
              <a:rPr lang="en-US" dirty="0" err="1" smtClean="0"/>
              <a:t>diasumsikan</a:t>
            </a:r>
            <a:r>
              <a:rPr lang="en-US" dirty="0" smtClean="0"/>
              <a:t> </a:t>
            </a:r>
            <a:r>
              <a:rPr lang="en-US" dirty="0" err="1" smtClean="0"/>
              <a:t>salah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 smtClean="0"/>
              <a:t>diskrit</a:t>
            </a:r>
            <a:r>
              <a:rPr lang="en-US" dirty="0" smtClean="0"/>
              <a:t> 0 and 1.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/>
              <a:t>hitam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putih</a:t>
            </a:r>
            <a:r>
              <a:rPr lang="en-US" dirty="0"/>
              <a:t>,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pixel,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memerlukan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bit per pixel. 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Efficient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penyimpanan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Image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binary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cocok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untuk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text (printed or handwriting), fingerprint,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architectural plans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1"/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3115740"/>
            <a:ext cx="3733800" cy="176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Type of Digital Image</a:t>
            </a:r>
          </a:p>
        </p:txBody>
      </p:sp>
      <p:sp>
        <p:nvSpPr>
          <p:cNvPr id="4" name="Rectangle 3"/>
          <p:cNvSpPr/>
          <p:nvPr/>
        </p:nvSpPr>
        <p:spPr>
          <a:xfrm>
            <a:off x="5867400" y="2967335"/>
            <a:ext cx="2667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 load trees</a:t>
            </a:r>
          </a:p>
          <a:p>
            <a:r>
              <a:rPr lang="en-US" dirty="0"/>
              <a:t>BW = im2bw(X,map,0.4);</a:t>
            </a:r>
          </a:p>
          <a:p>
            <a:r>
              <a:rPr lang="en-US" dirty="0" err="1"/>
              <a:t>imshow</a:t>
            </a:r>
            <a:r>
              <a:rPr lang="en-US" dirty="0"/>
              <a:t>(</a:t>
            </a:r>
            <a:r>
              <a:rPr lang="en-US" dirty="0" err="1"/>
              <a:t>X,map</a:t>
            </a:r>
            <a:r>
              <a:rPr lang="en-US" dirty="0"/>
              <a:t>), figure, </a:t>
            </a:r>
            <a:r>
              <a:rPr lang="en-US" dirty="0" err="1"/>
              <a:t>imshow</a:t>
            </a:r>
            <a:r>
              <a:rPr lang="en-US" dirty="0"/>
              <a:t>(BW</a:t>
            </a:r>
            <a:r>
              <a:rPr lang="en-US" dirty="0" smtClean="0"/>
              <a:t>)</a:t>
            </a:r>
          </a:p>
          <a:p>
            <a:r>
              <a:rPr lang="en-US" dirty="0" err="1" smtClean="0"/>
              <a:t>Imtool</a:t>
            </a:r>
            <a:r>
              <a:rPr lang="en-US" dirty="0" smtClean="0"/>
              <a:t>(BW)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14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 of Digital 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err="1" smtClean="0"/>
              <a:t>Grayscale</a:t>
            </a:r>
            <a:endParaRPr lang="en-US" sz="2400" dirty="0" smtClean="0"/>
          </a:p>
          <a:p>
            <a:pPr lvl="1"/>
            <a:r>
              <a:rPr lang="en-US" sz="2000" dirty="0" err="1" smtClean="0"/>
              <a:t>Setiap</a:t>
            </a:r>
            <a:r>
              <a:rPr lang="en-US" sz="2000" dirty="0" smtClean="0"/>
              <a:t> </a:t>
            </a:r>
            <a:r>
              <a:rPr lang="en-US" sz="2000" dirty="0"/>
              <a:t>pixel </a:t>
            </a:r>
            <a:r>
              <a:rPr lang="en-US" sz="2000" dirty="0" err="1"/>
              <a:t>berwarna</a:t>
            </a:r>
            <a:r>
              <a:rPr lang="en-US" sz="2000" dirty="0"/>
              <a:t> </a:t>
            </a:r>
            <a:r>
              <a:rPr lang="en-US" sz="2000" dirty="0" err="1"/>
              <a:t>abu-abu</a:t>
            </a:r>
            <a:r>
              <a:rPr lang="en-US" sz="2000" dirty="0"/>
              <a:t>, </a:t>
            </a:r>
            <a:r>
              <a:rPr lang="en-US" sz="2000" dirty="0" err="1"/>
              <a:t>biasanya</a:t>
            </a:r>
            <a:r>
              <a:rPr lang="en-US" sz="2000" dirty="0"/>
              <a:t> </a:t>
            </a:r>
            <a:r>
              <a:rPr lang="en-US" sz="2000" dirty="0" err="1"/>
              <a:t>dari</a:t>
            </a:r>
            <a:r>
              <a:rPr lang="en-US" sz="2000" dirty="0"/>
              <a:t> 0 (</a:t>
            </a:r>
            <a:r>
              <a:rPr lang="en-US" sz="2000" dirty="0" err="1"/>
              <a:t>hitam</a:t>
            </a:r>
            <a:r>
              <a:rPr lang="en-US" sz="2000" dirty="0"/>
              <a:t>) </a:t>
            </a:r>
            <a:r>
              <a:rPr lang="en-US" sz="2000" dirty="0" err="1"/>
              <a:t>ke</a:t>
            </a:r>
            <a:r>
              <a:rPr lang="en-US" sz="2000" dirty="0"/>
              <a:t> 255 (</a:t>
            </a:r>
            <a:r>
              <a:rPr lang="en-US" sz="2000" dirty="0" err="1"/>
              <a:t>putih</a:t>
            </a:r>
            <a:r>
              <a:rPr lang="en-US" sz="2000" dirty="0"/>
              <a:t>). </a:t>
            </a:r>
            <a:endParaRPr lang="en-US" sz="2000" dirty="0" smtClean="0"/>
          </a:p>
          <a:p>
            <a:pPr lvl="1"/>
            <a:r>
              <a:rPr lang="en-US" sz="2000" dirty="0" err="1" smtClean="0"/>
              <a:t>Rentang</a:t>
            </a:r>
            <a:r>
              <a:rPr lang="en-US" sz="2000" dirty="0" smtClean="0"/>
              <a:t> </a:t>
            </a:r>
            <a:r>
              <a:rPr lang="en-US" sz="2000" dirty="0" err="1"/>
              <a:t>ini</a:t>
            </a:r>
            <a:r>
              <a:rPr lang="en-US" sz="2000" dirty="0"/>
              <a:t> </a:t>
            </a:r>
            <a:r>
              <a:rPr lang="en-US" sz="2000" dirty="0" err="1"/>
              <a:t>berarti</a:t>
            </a:r>
            <a:r>
              <a:rPr lang="en-US" sz="2000" dirty="0"/>
              <a:t> </a:t>
            </a:r>
            <a:r>
              <a:rPr lang="en-US" sz="2000" dirty="0" err="1"/>
              <a:t>bawa</a:t>
            </a:r>
            <a:r>
              <a:rPr lang="en-US" sz="2000" dirty="0"/>
              <a:t> </a:t>
            </a:r>
            <a:r>
              <a:rPr lang="en-US" sz="2000" dirty="0" err="1"/>
              <a:t>setiap</a:t>
            </a:r>
            <a:r>
              <a:rPr lang="en-US" sz="2000" dirty="0"/>
              <a:t> pixel </a:t>
            </a:r>
            <a:r>
              <a:rPr lang="en-US" sz="2000" dirty="0" err="1"/>
              <a:t>diwakili</a:t>
            </a:r>
            <a:r>
              <a:rPr lang="en-US" sz="2000" dirty="0"/>
              <a:t> </a:t>
            </a:r>
            <a:r>
              <a:rPr lang="en-US" sz="2000" dirty="0" err="1"/>
              <a:t>oleh</a:t>
            </a:r>
            <a:r>
              <a:rPr lang="en-US" sz="2000" dirty="0"/>
              <a:t> 8 bits, </a:t>
            </a:r>
            <a:r>
              <a:rPr lang="en-US" sz="2000" dirty="0" err="1"/>
              <a:t>atau</a:t>
            </a:r>
            <a:r>
              <a:rPr lang="en-US" sz="2000" dirty="0"/>
              <a:t> 1 byte. </a:t>
            </a:r>
            <a:endParaRPr lang="en-US" sz="2000" dirty="0" smtClean="0"/>
          </a:p>
          <a:p>
            <a:pPr lvl="1"/>
            <a:r>
              <a:rPr lang="en-US" sz="2000" dirty="0" err="1" smtClean="0"/>
              <a:t>Biasanya</a:t>
            </a:r>
            <a:r>
              <a:rPr lang="en-US" sz="2000" dirty="0" smtClean="0"/>
              <a:t> </a:t>
            </a:r>
            <a:r>
              <a:rPr lang="en-US" sz="2000" dirty="0" err="1"/>
              <a:t>grayscale</a:t>
            </a:r>
            <a:r>
              <a:rPr lang="en-US" sz="2000" dirty="0"/>
              <a:t> </a:t>
            </a:r>
            <a:r>
              <a:rPr lang="en-US" sz="2000" dirty="0" err="1"/>
              <a:t>dimanfaatkan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bidang</a:t>
            </a:r>
            <a:r>
              <a:rPr lang="en-US" sz="2000" dirty="0"/>
              <a:t> </a:t>
            </a:r>
            <a:r>
              <a:rPr lang="en-US" sz="2000" dirty="0" err="1"/>
              <a:t>kedokteran</a:t>
            </a:r>
            <a:r>
              <a:rPr lang="en-US" sz="2000" dirty="0"/>
              <a:t> (X-ray), images of printed works </a:t>
            </a:r>
          </a:p>
          <a:p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3" t="5594" r="10743" b="10139"/>
          <a:stretch/>
        </p:blipFill>
        <p:spPr bwMode="auto">
          <a:xfrm>
            <a:off x="990600" y="4161472"/>
            <a:ext cx="2807702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0585" y="3814237"/>
            <a:ext cx="1739815" cy="11503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6" name="Rectangle 5"/>
          <p:cNvSpPr/>
          <p:nvPr/>
        </p:nvSpPr>
        <p:spPr>
          <a:xfrm>
            <a:off x="1965959" y="4656772"/>
            <a:ext cx="45719" cy="45719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>
            <a:stCxn id="6" idx="0"/>
          </p:cNvCxnSpPr>
          <p:nvPr/>
        </p:nvCxnSpPr>
        <p:spPr>
          <a:xfrm flipV="1">
            <a:off x="1988819" y="3814237"/>
            <a:ext cx="3281766" cy="842535"/>
          </a:xfrm>
          <a:prstGeom prst="line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cxnSp>
        <p:nvCxnSpPr>
          <p:cNvPr id="12" name="Straight Connector 11"/>
          <p:cNvCxnSpPr>
            <a:stCxn id="6" idx="2"/>
          </p:cNvCxnSpPr>
          <p:nvPr/>
        </p:nvCxnSpPr>
        <p:spPr>
          <a:xfrm>
            <a:off x="1988819" y="4702491"/>
            <a:ext cx="3281766" cy="262115"/>
          </a:xfrm>
          <a:prstGeom prst="line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cxnSp>
      <p:sp>
        <p:nvSpPr>
          <p:cNvPr id="4" name="Rectangle 3"/>
          <p:cNvSpPr/>
          <p:nvPr/>
        </p:nvSpPr>
        <p:spPr>
          <a:xfrm>
            <a:off x="4746885" y="5304472"/>
            <a:ext cx="3886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X,map</a:t>
            </a:r>
            <a:r>
              <a:rPr lang="en-US" dirty="0"/>
              <a:t>] = </a:t>
            </a:r>
            <a:r>
              <a:rPr lang="en-US" dirty="0" err="1"/>
              <a:t>imread</a:t>
            </a:r>
            <a:r>
              <a:rPr lang="en-US" dirty="0"/>
              <a:t>('</a:t>
            </a:r>
            <a:r>
              <a:rPr lang="en-US" dirty="0" err="1"/>
              <a:t>trees.tif</a:t>
            </a:r>
            <a:r>
              <a:rPr lang="en-US" dirty="0"/>
              <a:t>');</a:t>
            </a:r>
          </a:p>
          <a:p>
            <a:r>
              <a:rPr lang="en-US" dirty="0"/>
              <a:t>    </a:t>
            </a:r>
            <a:r>
              <a:rPr lang="en-US" dirty="0" err="1"/>
              <a:t>gmap</a:t>
            </a:r>
            <a:r>
              <a:rPr lang="en-US" dirty="0"/>
              <a:t> = rgb2gray(map);</a:t>
            </a:r>
          </a:p>
          <a:p>
            <a:r>
              <a:rPr lang="en-US" dirty="0"/>
              <a:t>    figure, </a:t>
            </a:r>
            <a:r>
              <a:rPr lang="en-US" dirty="0" err="1"/>
              <a:t>imshow</a:t>
            </a:r>
            <a:r>
              <a:rPr lang="en-US" dirty="0"/>
              <a:t>(</a:t>
            </a:r>
            <a:r>
              <a:rPr lang="en-US" dirty="0" err="1"/>
              <a:t>X,map</a:t>
            </a:r>
            <a:r>
              <a:rPr lang="en-US" dirty="0"/>
              <a:t>), 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  figure</a:t>
            </a:r>
            <a:r>
              <a:rPr lang="en-US" dirty="0"/>
              <a:t>, </a:t>
            </a:r>
            <a:r>
              <a:rPr lang="en-US" dirty="0" err="1"/>
              <a:t>imshow</a:t>
            </a:r>
            <a:r>
              <a:rPr lang="en-US" dirty="0"/>
              <a:t>(</a:t>
            </a:r>
            <a:r>
              <a:rPr lang="en-US" dirty="0" err="1"/>
              <a:t>X,gmap</a:t>
            </a:r>
            <a:r>
              <a:rPr lang="en-US" dirty="0" smtClean="0"/>
              <a:t>);</a:t>
            </a:r>
          </a:p>
          <a:p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 err="1" smtClean="0"/>
              <a:t>imtool</a:t>
            </a:r>
            <a:r>
              <a:rPr lang="en-US" dirty="0" smtClean="0"/>
              <a:t>(</a:t>
            </a:r>
            <a:r>
              <a:rPr lang="en-US" dirty="0" err="1" smtClean="0"/>
              <a:t>gmap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1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 of Digital 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RGB</a:t>
            </a:r>
          </a:p>
          <a:p>
            <a:pPr lvl="1"/>
            <a:r>
              <a:rPr lang="en-US" dirty="0" err="1"/>
              <a:t>Disini</a:t>
            </a:r>
            <a:r>
              <a:rPr lang="en-US" dirty="0"/>
              <a:t> </a:t>
            </a:r>
            <a:r>
              <a:rPr lang="en-US" dirty="0" err="1"/>
              <a:t>masing</a:t>
            </a:r>
            <a:r>
              <a:rPr lang="en-US" dirty="0"/>
              <a:t> </a:t>
            </a:r>
            <a:r>
              <a:rPr lang="en-US" dirty="0" err="1"/>
              <a:t>masing</a:t>
            </a:r>
            <a:r>
              <a:rPr lang="en-US" dirty="0"/>
              <a:t> pixel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red, green </a:t>
            </a:r>
            <a:r>
              <a:rPr lang="en-US" dirty="0" err="1"/>
              <a:t>dan</a:t>
            </a:r>
            <a:r>
              <a:rPr lang="en-US" dirty="0"/>
              <a:t> blue di </a:t>
            </a:r>
            <a:r>
              <a:rPr lang="en-US" dirty="0" err="1"/>
              <a:t>dalamnya</a:t>
            </a:r>
            <a:r>
              <a:rPr lang="en-US" dirty="0"/>
              <a:t>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74" t="5245" r="11008" b="10139"/>
          <a:stretch/>
        </p:blipFill>
        <p:spPr bwMode="auto">
          <a:xfrm>
            <a:off x="1066800" y="3352800"/>
            <a:ext cx="2767761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4114800" y="320040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componentnya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memiliki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range 0-255,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yang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terdiri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warna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Sehingga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totalnya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adalah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255 power of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16, 777, 216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warna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image.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Total bit yang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diperlukan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tiap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pixel 24,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atau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biasa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disebut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24-bit color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image.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965959" y="4229100"/>
            <a:ext cx="4104641" cy="1952399"/>
            <a:chOff x="1965959" y="4229100"/>
            <a:chExt cx="4104641" cy="1952399"/>
          </a:xfrm>
        </p:grpSpPr>
        <p:pic>
          <p:nvPicPr>
            <p:cNvPr id="307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1800" y="4954726"/>
              <a:ext cx="1828800" cy="1226773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</p:pic>
        <p:sp>
          <p:nvSpPr>
            <p:cNvPr id="7" name="Rectangle 6"/>
            <p:cNvSpPr/>
            <p:nvPr/>
          </p:nvSpPr>
          <p:spPr>
            <a:xfrm>
              <a:off x="1965959" y="4229100"/>
              <a:ext cx="45719" cy="45719"/>
            </a:xfrm>
            <a:prstGeom prst="rect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" name="Straight Connector 7"/>
            <p:cNvCxnSpPr>
              <a:stCxn id="7" idx="0"/>
            </p:cNvCxnSpPr>
            <p:nvPr/>
          </p:nvCxnSpPr>
          <p:spPr>
            <a:xfrm>
              <a:off x="1988819" y="4229100"/>
              <a:ext cx="2252981" cy="725626"/>
            </a:xfrm>
            <a:prstGeom prst="line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</p:cxnSp>
        <p:cxnSp>
          <p:nvCxnSpPr>
            <p:cNvPr id="9" name="Straight Connector 8"/>
            <p:cNvCxnSpPr>
              <a:stCxn id="7" idx="2"/>
            </p:cNvCxnSpPr>
            <p:nvPr/>
          </p:nvCxnSpPr>
          <p:spPr>
            <a:xfrm>
              <a:off x="1988819" y="4274819"/>
              <a:ext cx="2252981" cy="1906680"/>
            </a:xfrm>
            <a:prstGeom prst="line">
              <a:avLst/>
            </a:prstGeom>
            <a:ln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</p:cxnSp>
      </p:grpSp>
      <p:sp>
        <p:nvSpPr>
          <p:cNvPr id="6" name="Rectangle 5"/>
          <p:cNvSpPr/>
          <p:nvPr/>
        </p:nvSpPr>
        <p:spPr>
          <a:xfrm>
            <a:off x="6123066" y="5043493"/>
            <a:ext cx="28378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[</a:t>
            </a:r>
            <a:r>
              <a:rPr lang="en-US" dirty="0" err="1"/>
              <a:t>X,map</a:t>
            </a:r>
            <a:r>
              <a:rPr lang="en-US" dirty="0"/>
              <a:t>] = </a:t>
            </a:r>
            <a:r>
              <a:rPr lang="en-US" dirty="0" err="1"/>
              <a:t>imread</a:t>
            </a:r>
            <a:r>
              <a:rPr lang="en-US" dirty="0"/>
              <a:t>('</a:t>
            </a:r>
            <a:r>
              <a:rPr lang="en-US" dirty="0" err="1"/>
              <a:t>trees.tif</a:t>
            </a:r>
            <a:r>
              <a:rPr lang="en-US" dirty="0" smtClean="0"/>
              <a:t>');</a:t>
            </a:r>
          </a:p>
          <a:p>
            <a:r>
              <a:rPr lang="en-US" dirty="0" err="1" smtClean="0"/>
              <a:t>Imtool</a:t>
            </a:r>
            <a:r>
              <a:rPr lang="en-US" dirty="0" smtClean="0"/>
              <a:t>(map)</a:t>
            </a:r>
            <a:endParaRPr lang="en-US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314" y="433410"/>
            <a:ext cx="2021786" cy="16130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016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 of Digital Image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53000" cy="4525963"/>
          </a:xfrm>
        </p:spPr>
        <p:txBody>
          <a:bodyPr>
            <a:normAutofit/>
          </a:bodyPr>
          <a:lstStyle/>
          <a:p>
            <a:r>
              <a:rPr lang="en-US" sz="2800" dirty="0"/>
              <a:t>Indexed</a:t>
            </a:r>
            <a:endParaRPr lang="en-US" dirty="0"/>
          </a:p>
          <a:p>
            <a:pPr lvl="1"/>
            <a:r>
              <a:rPr lang="en-US" sz="1800" dirty="0" err="1"/>
              <a:t>Gambar</a:t>
            </a:r>
            <a:r>
              <a:rPr lang="en-US" sz="1800" dirty="0"/>
              <a:t> </a:t>
            </a:r>
            <a:r>
              <a:rPr lang="en-US" sz="1800" dirty="0" err="1"/>
              <a:t>berwarna</a:t>
            </a:r>
            <a:r>
              <a:rPr lang="en-US" sz="1800" dirty="0"/>
              <a:t> </a:t>
            </a:r>
            <a:r>
              <a:rPr lang="en-US" sz="1800" dirty="0" err="1"/>
              <a:t>kebanyakan</a:t>
            </a:r>
            <a:r>
              <a:rPr lang="en-US" sz="1800" dirty="0"/>
              <a:t> </a:t>
            </a:r>
            <a:r>
              <a:rPr lang="en-US" sz="1800" dirty="0" err="1"/>
              <a:t>memiliki</a:t>
            </a:r>
            <a:r>
              <a:rPr lang="en-US" sz="1800" dirty="0"/>
              <a:t>  </a:t>
            </a:r>
            <a:r>
              <a:rPr lang="en-US" sz="1800" dirty="0" smtClean="0"/>
              <a:t>   subset</a:t>
            </a:r>
            <a:r>
              <a:rPr lang="en-US" sz="1800" dirty="0"/>
              <a:t> </a:t>
            </a:r>
            <a:r>
              <a:rPr lang="en-US" sz="1800" dirty="0" err="1"/>
              <a:t>kecil</a:t>
            </a:r>
            <a:r>
              <a:rPr lang="en-US" sz="1800" dirty="0"/>
              <a:t> </a:t>
            </a:r>
            <a:r>
              <a:rPr lang="en-US" sz="1800" dirty="0" err="1"/>
              <a:t>lebih</a:t>
            </a:r>
            <a:r>
              <a:rPr lang="en-US" sz="1800" dirty="0"/>
              <a:t> 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enam</a:t>
            </a:r>
            <a:r>
              <a:rPr lang="en-US" sz="1800" dirty="0"/>
              <a:t> </a:t>
            </a:r>
            <a:r>
              <a:rPr lang="en-US" sz="1800" dirty="0" err="1"/>
              <a:t>belas</a:t>
            </a:r>
            <a:r>
              <a:rPr lang="en-US" sz="1800" dirty="0"/>
              <a:t> </a:t>
            </a:r>
            <a:r>
              <a:rPr lang="en-US" sz="1800" dirty="0" err="1"/>
              <a:t>juta</a:t>
            </a:r>
            <a:r>
              <a:rPr lang="en-US" sz="1800" dirty="0"/>
              <a:t> </a:t>
            </a:r>
            <a:r>
              <a:rPr lang="en-US" sz="1800" dirty="0" err="1" smtClean="0"/>
              <a:t>warna</a:t>
            </a:r>
            <a:r>
              <a:rPr lang="en-US" sz="1800" dirty="0" smtClean="0"/>
              <a:t>.</a:t>
            </a:r>
          </a:p>
          <a:p>
            <a:pPr lvl="1"/>
            <a:r>
              <a:rPr lang="en-US" sz="1800" dirty="0" err="1" smtClean="0"/>
              <a:t>Untuk</a:t>
            </a:r>
            <a:r>
              <a:rPr lang="en-US" sz="1800" dirty="0" smtClean="0"/>
              <a:t> </a:t>
            </a:r>
            <a:r>
              <a:rPr lang="en-US" sz="1800" dirty="0" err="1"/>
              <a:t>memudahkan</a:t>
            </a:r>
            <a:r>
              <a:rPr lang="en-US" sz="1800" dirty="0"/>
              <a:t> </a:t>
            </a:r>
            <a:r>
              <a:rPr lang="en-US" sz="1800" dirty="0" err="1"/>
              <a:t>penyimpanan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penanganan</a:t>
            </a:r>
            <a:r>
              <a:rPr lang="en-US" sz="1800" dirty="0"/>
              <a:t> file, </a:t>
            </a:r>
            <a:r>
              <a:rPr lang="en-US" sz="1800" dirty="0" err="1"/>
              <a:t>gambar</a:t>
            </a:r>
            <a:r>
              <a:rPr lang="en-US" sz="1800" dirty="0"/>
              <a:t> </a:t>
            </a:r>
            <a:r>
              <a:rPr lang="en-US" sz="1800" dirty="0" err="1"/>
              <a:t>memiliki</a:t>
            </a:r>
            <a:r>
              <a:rPr lang="en-US" sz="1800" dirty="0"/>
              <a:t> </a:t>
            </a:r>
            <a:r>
              <a:rPr lang="en-US" sz="1800" dirty="0" err="1"/>
              <a:t>peta</a:t>
            </a:r>
            <a:r>
              <a:rPr lang="en-US" sz="1800" dirty="0"/>
              <a:t> </a:t>
            </a:r>
            <a:r>
              <a:rPr lang="en-US" sz="1800" dirty="0" err="1"/>
              <a:t>warna</a:t>
            </a:r>
            <a:r>
              <a:rPr lang="en-US" sz="1800" dirty="0"/>
              <a:t> yang </a:t>
            </a:r>
            <a:r>
              <a:rPr lang="en-US" sz="1800" dirty="0" err="1"/>
              <a:t>terkait</a:t>
            </a:r>
            <a:r>
              <a:rPr lang="en-US" sz="1800" dirty="0"/>
              <a:t>, </a:t>
            </a:r>
            <a:r>
              <a:rPr lang="en-US" sz="1800" dirty="0" err="1"/>
              <a:t>atau</a:t>
            </a:r>
            <a:r>
              <a:rPr lang="en-US" sz="1800" dirty="0"/>
              <a:t> </a:t>
            </a:r>
            <a:r>
              <a:rPr lang="en-US" sz="1800" dirty="0" err="1"/>
              <a:t>palet</a:t>
            </a:r>
            <a:r>
              <a:rPr lang="en-US" sz="1800" dirty="0"/>
              <a:t> </a:t>
            </a:r>
            <a:r>
              <a:rPr lang="en-US" sz="1800" dirty="0" err="1"/>
              <a:t>warna</a:t>
            </a:r>
            <a:r>
              <a:rPr lang="en-US" sz="1800" dirty="0"/>
              <a:t>. </a:t>
            </a:r>
            <a:endParaRPr lang="en-US" sz="1800" dirty="0" smtClean="0"/>
          </a:p>
          <a:p>
            <a:pPr lvl="1"/>
            <a:r>
              <a:rPr lang="en-US" sz="1800" dirty="0" err="1" smtClean="0"/>
              <a:t>Palet</a:t>
            </a:r>
            <a:r>
              <a:rPr lang="en-US" sz="1800" dirty="0" smtClean="0"/>
              <a:t> </a:t>
            </a:r>
            <a:r>
              <a:rPr lang="en-US" sz="1800" dirty="0" err="1"/>
              <a:t>warna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merupakan</a:t>
            </a:r>
            <a:r>
              <a:rPr lang="en-US" sz="1800" dirty="0"/>
              <a:t> </a:t>
            </a:r>
            <a:r>
              <a:rPr lang="en-US" sz="1800" dirty="0" err="1"/>
              <a:t>daftar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semua</a:t>
            </a:r>
            <a:r>
              <a:rPr lang="en-US" sz="1800" dirty="0"/>
              <a:t>  </a:t>
            </a:r>
            <a:r>
              <a:rPr lang="en-US" sz="1800" dirty="0" err="1"/>
              <a:t>warna</a:t>
            </a:r>
            <a:r>
              <a:rPr lang="en-US" sz="1800" dirty="0"/>
              <a:t> yang </a:t>
            </a:r>
            <a:r>
              <a:rPr lang="en-US" sz="1800" dirty="0" err="1"/>
              <a:t>digunakan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gambar</a:t>
            </a:r>
            <a:r>
              <a:rPr lang="en-US" sz="1800" dirty="0"/>
              <a:t> </a:t>
            </a:r>
            <a:r>
              <a:rPr lang="en-US" sz="1800" dirty="0" err="1"/>
              <a:t>tersebut</a:t>
            </a:r>
            <a:r>
              <a:rPr lang="en-US" sz="1800" dirty="0"/>
              <a:t>. </a:t>
            </a:r>
          </a:p>
          <a:p>
            <a:pPr lvl="1"/>
            <a:r>
              <a:rPr lang="en-US" sz="1800" dirty="0" err="1" smtClean="0"/>
              <a:t>Setiap</a:t>
            </a:r>
            <a:r>
              <a:rPr lang="en-US" sz="1800" dirty="0"/>
              <a:t> pixel </a:t>
            </a:r>
            <a:r>
              <a:rPr lang="en-US" sz="1800" dirty="0" err="1"/>
              <a:t>memiliki</a:t>
            </a:r>
            <a:r>
              <a:rPr lang="en-US" sz="1800" dirty="0"/>
              <a:t> </a:t>
            </a:r>
            <a:r>
              <a:rPr lang="en-US" sz="1800" dirty="0" err="1"/>
              <a:t>nilai</a:t>
            </a:r>
            <a:r>
              <a:rPr lang="en-US" sz="1800" dirty="0"/>
              <a:t> </a:t>
            </a:r>
            <a:r>
              <a:rPr lang="en-US" sz="1800" dirty="0" err="1"/>
              <a:t>indeks</a:t>
            </a:r>
            <a:r>
              <a:rPr lang="en-US" sz="1800" dirty="0"/>
              <a:t> </a:t>
            </a:r>
            <a:r>
              <a:rPr lang="en-US" sz="1800" dirty="0" err="1"/>
              <a:t>warna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peta</a:t>
            </a:r>
            <a:r>
              <a:rPr lang="en-US" sz="1800" dirty="0"/>
              <a:t>, </a:t>
            </a:r>
            <a:r>
              <a:rPr lang="en-US" sz="1800" dirty="0" err="1"/>
              <a:t>tidak</a:t>
            </a:r>
            <a:r>
              <a:rPr lang="en-US" sz="1800" dirty="0"/>
              <a:t> </a:t>
            </a:r>
            <a:r>
              <a:rPr lang="en-US" sz="1800" dirty="0" err="1"/>
              <a:t>seperti</a:t>
            </a:r>
            <a:r>
              <a:rPr lang="en-US" sz="1800" dirty="0"/>
              <a:t> </a:t>
            </a:r>
            <a:r>
              <a:rPr lang="en-US" sz="1800" dirty="0" err="1"/>
              <a:t>pemberian</a:t>
            </a:r>
            <a:r>
              <a:rPr lang="en-US" sz="1800" dirty="0"/>
              <a:t> </a:t>
            </a:r>
            <a:r>
              <a:rPr lang="en-US" sz="1800" dirty="0" err="1"/>
              <a:t>warna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gambar</a:t>
            </a:r>
            <a:r>
              <a:rPr lang="en-US" sz="1800" dirty="0"/>
              <a:t> RGB</a:t>
            </a:r>
            <a:r>
              <a:rPr lang="en-US" sz="2400" dirty="0" smtClean="0"/>
              <a:t>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9137284"/>
              </p:ext>
            </p:extLst>
          </p:nvPr>
        </p:nvGraphicFramePr>
        <p:xfrm>
          <a:off x="6629400" y="3352800"/>
          <a:ext cx="2286000" cy="2667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2000"/>
                <a:gridCol w="762000"/>
                <a:gridCol w="762000"/>
              </a:tblGrid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0.137255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0.501961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0.796078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0.756863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0.231373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0.129412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0.164706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0.078431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0.537255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0.435294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0.098039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0.207843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0.266667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0.133333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 smtClean="0">
                          <a:effectLst/>
                        </a:rPr>
                        <a:t>0.784314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0.878431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0.92549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0.215686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0.431373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0.65098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0.615686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0.588235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0.188235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0.152941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0.298039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0.443137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0.035294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0.070588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0.015686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0.231373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0.384314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0.54902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0.713725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0.733333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0.658824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0.372549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0.290196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0.070588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0.466667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>
                          <a:effectLst/>
                        </a:rPr>
                        <a:t>0.576471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u="none" strike="noStrike" dirty="0">
                          <a:effectLst/>
                        </a:rPr>
                        <a:t>0.654902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1752600"/>
            <a:ext cx="1828800" cy="122677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  <p:sp>
        <p:nvSpPr>
          <p:cNvPr id="8" name="Oval 7"/>
          <p:cNvSpPr/>
          <p:nvPr/>
        </p:nvSpPr>
        <p:spPr>
          <a:xfrm>
            <a:off x="6537325" y="2215904"/>
            <a:ext cx="304800" cy="99647"/>
          </a:xfrm>
          <a:prstGeom prst="ellipse">
            <a:avLst/>
          </a:prstGeom>
          <a:noFill/>
          <a:ln w="95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>
            <a:stCxn id="8" idx="2"/>
            <a:endCxn id="15" idx="1"/>
          </p:cNvCxnSpPr>
          <p:nvPr/>
        </p:nvCxnSpPr>
        <p:spPr>
          <a:xfrm>
            <a:off x="6537325" y="2265728"/>
            <a:ext cx="152400" cy="2153872"/>
          </a:xfrm>
          <a:prstGeom prst="line">
            <a:avLst/>
          </a:prstGeom>
          <a:noFill/>
          <a:ln w="95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5" name="Rectangle 14"/>
          <p:cNvSpPr/>
          <p:nvPr/>
        </p:nvSpPr>
        <p:spPr>
          <a:xfrm>
            <a:off x="6689725" y="4343400"/>
            <a:ext cx="2225675" cy="1524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>
            <a:stCxn id="8" idx="6"/>
            <a:endCxn id="15" idx="3"/>
          </p:cNvCxnSpPr>
          <p:nvPr/>
        </p:nvCxnSpPr>
        <p:spPr>
          <a:xfrm>
            <a:off x="6842125" y="2265728"/>
            <a:ext cx="2073275" cy="2153872"/>
          </a:xfrm>
          <a:prstGeom prst="line">
            <a:avLst/>
          </a:prstGeom>
          <a:noFill/>
          <a:ln w="952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1" name="Rectangle 10"/>
          <p:cNvSpPr/>
          <p:nvPr/>
        </p:nvSpPr>
        <p:spPr>
          <a:xfrm>
            <a:off x="3657304" y="5352871"/>
            <a:ext cx="2972096" cy="1200329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dirty="0"/>
              <a:t>[X</a:t>
            </a:r>
            <a:r>
              <a:rPr lang="en-US" dirty="0" smtClean="0"/>
              <a:t>,</a:t>
            </a:r>
            <a:r>
              <a:rPr lang="en-US" dirty="0"/>
              <a:t> RGB</a:t>
            </a:r>
            <a:r>
              <a:rPr lang="en-US" dirty="0" smtClean="0"/>
              <a:t>] </a:t>
            </a:r>
            <a:r>
              <a:rPr lang="en-US" dirty="0"/>
              <a:t>= </a:t>
            </a:r>
            <a:r>
              <a:rPr lang="en-US" dirty="0" err="1"/>
              <a:t>imread</a:t>
            </a:r>
            <a:r>
              <a:rPr lang="en-US" dirty="0"/>
              <a:t>('</a:t>
            </a:r>
            <a:r>
              <a:rPr lang="en-US" dirty="0" err="1"/>
              <a:t>trees.tif</a:t>
            </a:r>
            <a:r>
              <a:rPr lang="en-US" dirty="0" smtClean="0"/>
              <a:t>');</a:t>
            </a:r>
          </a:p>
          <a:p>
            <a:r>
              <a:rPr lang="en-US" dirty="0"/>
              <a:t>[</a:t>
            </a:r>
            <a:r>
              <a:rPr lang="en-US" dirty="0" err="1"/>
              <a:t>IND,map</a:t>
            </a:r>
            <a:r>
              <a:rPr lang="en-US" dirty="0"/>
              <a:t>] = rgb2ind(RGB,32</a:t>
            </a:r>
            <a:r>
              <a:rPr lang="en-US" dirty="0" smtClean="0"/>
              <a:t>);</a:t>
            </a:r>
          </a:p>
          <a:p>
            <a:r>
              <a:rPr lang="en-US" dirty="0" err="1"/>
              <a:t>imagesc</a:t>
            </a:r>
            <a:r>
              <a:rPr lang="en-US" dirty="0"/>
              <a:t>(IND)</a:t>
            </a:r>
          </a:p>
          <a:p>
            <a:r>
              <a:rPr lang="en-US" dirty="0" err="1"/>
              <a:t>colormap</a:t>
            </a:r>
            <a:r>
              <a:rPr lang="en-US" dirty="0"/>
              <a:t>(map)</a:t>
            </a:r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Created by rpram_s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43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5" grpId="0" animBg="1"/>
      <p:bldP spid="1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Element Citra digital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>
            <a:noAutofit/>
          </a:bodyPr>
          <a:lstStyle/>
          <a:p>
            <a:r>
              <a:rPr lang="en-US" sz="2400" dirty="0" err="1">
                <a:latin typeface="+mj-lt"/>
              </a:rPr>
              <a:t>Warna</a:t>
            </a:r>
            <a:endParaRPr lang="en-US" sz="2400" dirty="0">
              <a:latin typeface="+mj-lt"/>
            </a:endParaRPr>
          </a:p>
          <a:p>
            <a:pPr lvl="1"/>
            <a:r>
              <a:rPr lang="en-US" sz="2400" dirty="0" err="1">
                <a:latin typeface="+mj-lt"/>
              </a:rPr>
              <a:t>Persepsi</a:t>
            </a:r>
            <a:r>
              <a:rPr lang="en-US" sz="2400" dirty="0">
                <a:latin typeface="+mj-lt"/>
              </a:rPr>
              <a:t> yang </a:t>
            </a:r>
            <a:r>
              <a:rPr lang="en-US" sz="2400" dirty="0" err="1">
                <a:latin typeface="+mj-lt"/>
              </a:rPr>
              <a:t>dirasakan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mata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terhadap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panjang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gelombang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cahaya</a:t>
            </a:r>
            <a:r>
              <a:rPr lang="en-US" sz="2400" dirty="0">
                <a:latin typeface="+mj-lt"/>
              </a:rPr>
              <a:t> </a:t>
            </a:r>
            <a:r>
              <a:rPr lang="el-GR" sz="2400" dirty="0">
                <a:latin typeface="+mj-lt"/>
              </a:rPr>
              <a:t>λ </a:t>
            </a:r>
            <a:r>
              <a:rPr lang="en-US" sz="2400" dirty="0">
                <a:latin typeface="+mj-lt"/>
              </a:rPr>
              <a:t>yang </a:t>
            </a:r>
            <a:r>
              <a:rPr lang="en-US" sz="2400" dirty="0" err="1">
                <a:latin typeface="+mj-lt"/>
              </a:rPr>
              <a:t>dipantulkan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objek</a:t>
            </a:r>
            <a:r>
              <a:rPr lang="en-US" sz="2400" dirty="0">
                <a:latin typeface="+mj-lt"/>
              </a:rPr>
              <a:t>. </a:t>
            </a:r>
            <a:r>
              <a:rPr lang="en-US" sz="2400" dirty="0" err="1">
                <a:latin typeface="+mj-lt"/>
              </a:rPr>
              <a:t>Panjang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gelombang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tertinggi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merah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terendah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ungu</a:t>
            </a:r>
            <a:r>
              <a:rPr lang="en-US" sz="2400" dirty="0">
                <a:latin typeface="+mj-lt"/>
              </a:rPr>
              <a:t> (violet).</a:t>
            </a:r>
          </a:p>
          <a:p>
            <a:r>
              <a:rPr lang="en-US" sz="2400" dirty="0" err="1">
                <a:latin typeface="+mj-lt"/>
              </a:rPr>
              <a:t>Bentuk</a:t>
            </a:r>
            <a:r>
              <a:rPr lang="en-US" sz="2400" dirty="0">
                <a:latin typeface="+mj-lt"/>
              </a:rPr>
              <a:t> (Shape)</a:t>
            </a:r>
          </a:p>
          <a:p>
            <a:pPr lvl="1"/>
            <a:r>
              <a:rPr lang="en-US" sz="2400" dirty="0" err="1">
                <a:latin typeface="+mj-lt"/>
              </a:rPr>
              <a:t>Informasi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bentuk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objek</a:t>
            </a:r>
            <a:r>
              <a:rPr lang="en-US" sz="2400" dirty="0">
                <a:latin typeface="+mj-lt"/>
              </a:rPr>
              <a:t> yang </a:t>
            </a:r>
            <a:r>
              <a:rPr lang="en-US" sz="2400" dirty="0" err="1">
                <a:latin typeface="+mj-lt"/>
              </a:rPr>
              <a:t>diperoleh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dari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citra</a:t>
            </a:r>
            <a:r>
              <a:rPr lang="en-US" sz="2400" dirty="0">
                <a:latin typeface="+mj-lt"/>
              </a:rPr>
              <a:t> yang </a:t>
            </a:r>
            <a:r>
              <a:rPr lang="en-US" sz="2400" dirty="0" err="1">
                <a:latin typeface="+mj-lt"/>
              </a:rPr>
              <a:t>ditangkap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sistem</a:t>
            </a:r>
            <a:r>
              <a:rPr lang="en-US" sz="2400" dirty="0">
                <a:latin typeface="+mj-lt"/>
              </a:rPr>
              <a:t> visual-&gt; </a:t>
            </a:r>
            <a:r>
              <a:rPr lang="en-US" sz="2400" dirty="0" err="1">
                <a:latin typeface="+mj-lt"/>
              </a:rPr>
              <a:t>segmentasi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citra</a:t>
            </a:r>
            <a:r>
              <a:rPr lang="en-US" sz="2400" dirty="0">
                <a:latin typeface="+mj-lt"/>
              </a:rPr>
              <a:t>.</a:t>
            </a:r>
          </a:p>
          <a:p>
            <a:r>
              <a:rPr lang="en-US" sz="2400" dirty="0" err="1">
                <a:latin typeface="+mj-lt"/>
              </a:rPr>
              <a:t>Tekstur</a:t>
            </a:r>
            <a:r>
              <a:rPr lang="en-US" sz="2400" dirty="0">
                <a:latin typeface="+mj-lt"/>
              </a:rPr>
              <a:t> (Texture)</a:t>
            </a:r>
          </a:p>
          <a:p>
            <a:pPr lvl="1"/>
            <a:r>
              <a:rPr lang="en-US" sz="2400" dirty="0" err="1">
                <a:latin typeface="+mj-lt"/>
              </a:rPr>
              <a:t>Distribusi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spasial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dari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derajat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keabuan</a:t>
            </a:r>
            <a:r>
              <a:rPr lang="en-US" sz="2400" dirty="0">
                <a:latin typeface="+mj-lt"/>
              </a:rPr>
              <a:t> di </a:t>
            </a:r>
            <a:r>
              <a:rPr lang="en-US" sz="2400" dirty="0" err="1">
                <a:latin typeface="+mj-lt"/>
              </a:rPr>
              <a:t>dalam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sekumpulan</a:t>
            </a:r>
            <a:r>
              <a:rPr lang="en-US" sz="2400" dirty="0">
                <a:latin typeface="+mj-lt"/>
              </a:rPr>
              <a:t> pixel yang </a:t>
            </a:r>
            <a:r>
              <a:rPr lang="en-US" sz="2400" dirty="0" err="1">
                <a:latin typeface="+mj-lt"/>
              </a:rPr>
              <a:t>bertetangga</a:t>
            </a:r>
            <a:r>
              <a:rPr lang="en-US" sz="2400" dirty="0">
                <a:latin typeface="+mj-lt"/>
              </a:rPr>
              <a:t>. </a:t>
            </a:r>
            <a:r>
              <a:rPr lang="en-US" sz="2400" dirty="0" err="1">
                <a:latin typeface="+mj-lt"/>
              </a:rPr>
              <a:t>Sistem</a:t>
            </a:r>
            <a:r>
              <a:rPr lang="en-US" sz="2400" dirty="0">
                <a:latin typeface="+mj-lt"/>
              </a:rPr>
              <a:t> visual </a:t>
            </a:r>
            <a:r>
              <a:rPr lang="en-US" sz="2400" dirty="0" err="1">
                <a:latin typeface="+mj-lt"/>
              </a:rPr>
              <a:t>manusia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tidak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menerima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informasi</a:t>
            </a:r>
            <a:r>
              <a:rPr lang="en-US" sz="2400" dirty="0">
                <a:latin typeface="+mj-lt"/>
              </a:rPr>
              <a:t> per pixel, </a:t>
            </a:r>
            <a:r>
              <a:rPr lang="en-US" sz="2400" dirty="0" err="1">
                <a:latin typeface="+mj-lt"/>
              </a:rPr>
              <a:t>tetapi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sekumpulan</a:t>
            </a:r>
            <a:r>
              <a:rPr lang="en-US" sz="2400" dirty="0">
                <a:latin typeface="+mj-lt"/>
              </a:rPr>
              <a:t> pixel </a:t>
            </a:r>
            <a:r>
              <a:rPr lang="en-US" sz="2400" dirty="0" err="1">
                <a:latin typeface="+mj-lt"/>
              </a:rPr>
              <a:t>sebagai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satu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kesatuan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272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 in Image Processing</a:t>
            </a:r>
          </a:p>
        </p:txBody>
      </p:sp>
    </p:spTree>
    <p:extLst>
      <p:ext uri="{BB962C8B-B14F-4D97-AF65-F5344CB8AC3E}">
        <p14:creationId xmlns:p14="http://schemas.microsoft.com/office/powerpoint/2010/main" val="382557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Problem in Image Processing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Capture</a:t>
            </a:r>
          </a:p>
          <a:p>
            <a:r>
              <a:rPr lang="en-US" sz="3200" dirty="0" smtClean="0"/>
              <a:t>Modeling</a:t>
            </a:r>
          </a:p>
          <a:p>
            <a:r>
              <a:rPr lang="en-US" sz="3200" dirty="0" smtClean="0"/>
              <a:t>Feature </a:t>
            </a:r>
            <a:r>
              <a:rPr lang="en-US" sz="3200" dirty="0"/>
              <a:t>Extraction</a:t>
            </a:r>
          </a:p>
          <a:p>
            <a:r>
              <a:rPr lang="en-US" sz="3200" dirty="0"/>
              <a:t>Image Segmentation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856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Capture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3200" dirty="0"/>
              <a:t>Capture (</a:t>
            </a:r>
            <a:r>
              <a:rPr lang="en-US" sz="3200" dirty="0" err="1"/>
              <a:t>Menangkap</a:t>
            </a:r>
            <a:r>
              <a:rPr lang="en-US" sz="3200" dirty="0"/>
              <a:t> </a:t>
            </a:r>
            <a:r>
              <a:rPr lang="en-US" sz="3200" dirty="0" err="1"/>
              <a:t>Gambar</a:t>
            </a:r>
            <a:r>
              <a:rPr lang="en-US" sz="3200" dirty="0"/>
              <a:t>) </a:t>
            </a:r>
            <a:r>
              <a:rPr lang="en-US" sz="3200" dirty="0" err="1"/>
              <a:t>merupakan</a:t>
            </a:r>
            <a:r>
              <a:rPr lang="en-US" sz="3200" dirty="0"/>
              <a:t> proses </a:t>
            </a:r>
            <a:r>
              <a:rPr lang="en-US" sz="3200" dirty="0" err="1"/>
              <a:t>awal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image processing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mendapatkan</a:t>
            </a:r>
            <a:r>
              <a:rPr lang="en-US" sz="3200" dirty="0"/>
              <a:t> </a:t>
            </a:r>
            <a:r>
              <a:rPr lang="en-US" sz="3200" dirty="0" err="1"/>
              <a:t>gambar</a:t>
            </a:r>
            <a:r>
              <a:rPr lang="en-US" sz="3200" dirty="0"/>
              <a:t>.</a:t>
            </a:r>
          </a:p>
          <a:p>
            <a:pPr>
              <a:lnSpc>
                <a:spcPct val="90000"/>
              </a:lnSpc>
            </a:pPr>
            <a:r>
              <a:rPr lang="en-US" sz="3200" dirty="0"/>
              <a:t>Proses capture </a:t>
            </a:r>
            <a:r>
              <a:rPr lang="en-US" sz="3200" dirty="0" err="1"/>
              <a:t>membutuhkan</a:t>
            </a:r>
            <a:r>
              <a:rPr lang="en-US" sz="3200" dirty="0"/>
              <a:t> </a:t>
            </a:r>
            <a:r>
              <a:rPr lang="en-US" sz="3200" dirty="0" err="1"/>
              <a:t>alat-alat</a:t>
            </a:r>
            <a:r>
              <a:rPr lang="en-US" sz="3200" dirty="0"/>
              <a:t> capture yang </a:t>
            </a:r>
            <a:r>
              <a:rPr lang="en-US" sz="3200" dirty="0" err="1"/>
              <a:t>baik</a:t>
            </a:r>
            <a:r>
              <a:rPr lang="en-US" sz="3200" dirty="0"/>
              <a:t> </a:t>
            </a:r>
            <a:r>
              <a:rPr lang="en-US" sz="3200" dirty="0" err="1"/>
              <a:t>seperti</a:t>
            </a:r>
            <a:r>
              <a:rPr lang="en-US" sz="3200" dirty="0"/>
              <a:t> </a:t>
            </a:r>
            <a:r>
              <a:rPr lang="en-US" sz="3200" dirty="0" err="1"/>
              <a:t>kamera</a:t>
            </a:r>
            <a:r>
              <a:rPr lang="en-US" sz="3200" dirty="0"/>
              <a:t>, scanner, light-pen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lainnya</a:t>
            </a:r>
            <a:r>
              <a:rPr lang="en-US" sz="3200" dirty="0"/>
              <a:t>, agar </a:t>
            </a:r>
            <a:r>
              <a:rPr lang="en-US" sz="3200" dirty="0" err="1"/>
              <a:t>diperoleh</a:t>
            </a:r>
            <a:r>
              <a:rPr lang="en-US" sz="3200" dirty="0"/>
              <a:t> </a:t>
            </a:r>
            <a:r>
              <a:rPr lang="en-US" sz="3200" dirty="0" err="1"/>
              <a:t>gambar</a:t>
            </a:r>
            <a:r>
              <a:rPr lang="en-US" sz="3200" dirty="0"/>
              <a:t> yang </a:t>
            </a:r>
            <a:r>
              <a:rPr lang="en-US" sz="3200" dirty="0" err="1"/>
              <a:t>baik</a:t>
            </a:r>
            <a:r>
              <a:rPr lang="en-US" sz="3200" dirty="0"/>
              <a:t>.</a:t>
            </a:r>
          </a:p>
          <a:p>
            <a:pPr>
              <a:lnSpc>
                <a:spcPct val="90000"/>
              </a:lnSpc>
            </a:pPr>
            <a:r>
              <a:rPr lang="en-US" sz="3200" dirty="0" err="1"/>
              <a:t>Gambar</a:t>
            </a:r>
            <a:r>
              <a:rPr lang="en-US" sz="3200" dirty="0"/>
              <a:t> yang </a:t>
            </a:r>
            <a:r>
              <a:rPr lang="en-US" sz="3200" dirty="0" err="1"/>
              <a:t>baik</a:t>
            </a:r>
            <a:r>
              <a:rPr lang="en-US" sz="3200" dirty="0"/>
              <a:t> </a:t>
            </a:r>
            <a:r>
              <a:rPr lang="en-US" sz="3200" dirty="0" err="1"/>
              <a:t>akan</a:t>
            </a:r>
            <a:r>
              <a:rPr lang="en-US" sz="3200" dirty="0"/>
              <a:t> </a:t>
            </a:r>
            <a:r>
              <a:rPr lang="en-US" sz="3200" dirty="0" err="1"/>
              <a:t>banyak</a:t>
            </a:r>
            <a:r>
              <a:rPr lang="en-US" sz="3200" dirty="0"/>
              <a:t> </a:t>
            </a:r>
            <a:r>
              <a:rPr lang="en-US" sz="3200" dirty="0" err="1"/>
              <a:t>membantu</a:t>
            </a:r>
            <a:r>
              <a:rPr lang="en-US" sz="3200" dirty="0"/>
              <a:t> </a:t>
            </a:r>
            <a:r>
              <a:rPr lang="en-US" sz="3200" dirty="0" err="1"/>
              <a:t>dalam</a:t>
            </a:r>
            <a:r>
              <a:rPr lang="en-US" sz="3200" dirty="0"/>
              <a:t> proses </a:t>
            </a:r>
            <a:r>
              <a:rPr lang="en-US" sz="3200" dirty="0" err="1"/>
              <a:t>selanjutnya</a:t>
            </a:r>
            <a:r>
              <a:rPr lang="en-US" sz="32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501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 smtClean="0"/>
              <a:t>Modeling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sz="3200" dirty="0"/>
              <a:t>Dalam modeling diperlukan analisa matematika yang cukup rumit, khususnya pemakaian kalkulus, dan transformasi geometri. </a:t>
            </a:r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5713563"/>
              </p:ext>
            </p:extLst>
          </p:nvPr>
        </p:nvGraphicFramePr>
        <p:xfrm>
          <a:off x="808310" y="3415489"/>
          <a:ext cx="7068982" cy="31243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58" name="Bitmap Image" r:id="rId3" imgW="3448531" imgH="1523810" progId="PBrush">
                  <p:embed/>
                </p:oleObj>
              </mc:Choice>
              <mc:Fallback>
                <p:oleObj name="Bitmap Image" r:id="rId3" imgW="3448531" imgH="1523810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8310" y="3415489"/>
                        <a:ext cx="7068982" cy="3124315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bg2"/>
                        </a:solidFill>
                        <a:miter lim="800000"/>
                        <a:headEnd/>
                        <a:tailEnd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722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Feature </a:t>
            </a:r>
            <a:r>
              <a:rPr lang="en-US" dirty="0" smtClean="0"/>
              <a:t>Extraction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200" dirty="0" err="1"/>
              <a:t>Setiap</a:t>
            </a:r>
            <a:r>
              <a:rPr lang="en-US" sz="3200" dirty="0"/>
              <a:t> </a:t>
            </a:r>
            <a:r>
              <a:rPr lang="en-US" sz="3200" dirty="0" err="1"/>
              <a:t>gambar</a:t>
            </a:r>
            <a:r>
              <a:rPr lang="en-US" sz="3200" dirty="0"/>
              <a:t> </a:t>
            </a:r>
            <a:r>
              <a:rPr lang="en-US" sz="3200" dirty="0" err="1"/>
              <a:t>mempunyai</a:t>
            </a:r>
            <a:r>
              <a:rPr lang="en-US" sz="3200" dirty="0"/>
              <a:t> </a:t>
            </a:r>
            <a:r>
              <a:rPr lang="en-US" sz="3200" dirty="0" err="1"/>
              <a:t>karakteristik</a:t>
            </a:r>
            <a:r>
              <a:rPr lang="en-US" sz="3200" dirty="0"/>
              <a:t> </a:t>
            </a:r>
            <a:r>
              <a:rPr lang="en-US" sz="3200" dirty="0" err="1"/>
              <a:t>tersendiri</a:t>
            </a:r>
            <a:r>
              <a:rPr lang="en-US" sz="3200" dirty="0"/>
              <a:t>, </a:t>
            </a:r>
            <a:r>
              <a:rPr lang="en-US" sz="3200" dirty="0" err="1"/>
              <a:t>sehingga</a:t>
            </a:r>
            <a:r>
              <a:rPr lang="en-US" sz="3200" dirty="0"/>
              <a:t> </a:t>
            </a:r>
            <a:r>
              <a:rPr lang="en-US" sz="3200" dirty="0" err="1"/>
              <a:t>fitur</a:t>
            </a:r>
            <a:r>
              <a:rPr lang="en-US" sz="3200" dirty="0"/>
              <a:t>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bersifat</a:t>
            </a:r>
            <a:r>
              <a:rPr lang="en-US" sz="3200" dirty="0"/>
              <a:t> general </a:t>
            </a:r>
            <a:r>
              <a:rPr lang="en-US" sz="3200" dirty="0" err="1"/>
              <a:t>tetapi</a:t>
            </a:r>
            <a:r>
              <a:rPr lang="en-US" sz="3200" dirty="0"/>
              <a:t> </a:t>
            </a:r>
            <a:r>
              <a:rPr lang="en-US" sz="3200" dirty="0" err="1"/>
              <a:t>sangat</a:t>
            </a:r>
            <a:r>
              <a:rPr lang="en-US" sz="3200" dirty="0"/>
              <a:t> </a:t>
            </a:r>
            <a:r>
              <a:rPr lang="en-US" sz="3200" dirty="0" err="1"/>
              <a:t>tergantung</a:t>
            </a:r>
            <a:r>
              <a:rPr lang="en-US" sz="3200" dirty="0"/>
              <a:t> </a:t>
            </a:r>
            <a:r>
              <a:rPr lang="en-US" sz="3200" dirty="0" err="1"/>
              <a:t>pada</a:t>
            </a:r>
            <a:r>
              <a:rPr lang="en-US" sz="3200" dirty="0"/>
              <a:t> model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obyek</a:t>
            </a:r>
            <a:r>
              <a:rPr lang="en-US" sz="3200" dirty="0"/>
              <a:t> </a:t>
            </a:r>
            <a:r>
              <a:rPr lang="en-US" sz="3200" dirty="0" err="1"/>
              <a:t>gambar</a:t>
            </a:r>
            <a:r>
              <a:rPr lang="en-US" sz="3200" dirty="0"/>
              <a:t> yang </a:t>
            </a:r>
            <a:r>
              <a:rPr lang="en-US" sz="3200" dirty="0" err="1"/>
              <a:t>digunakan</a:t>
            </a:r>
            <a:r>
              <a:rPr lang="en-US" sz="3200" dirty="0"/>
              <a:t>.</a:t>
            </a:r>
          </a:p>
          <a:p>
            <a:r>
              <a:rPr lang="en-US" sz="3200" dirty="0" err="1"/>
              <a:t>Fitur</a:t>
            </a:r>
            <a:r>
              <a:rPr lang="en-US" sz="3200" dirty="0"/>
              <a:t> </a:t>
            </a:r>
            <a:r>
              <a:rPr lang="en-US" sz="3200" dirty="0" err="1"/>
              <a:t>dasar</a:t>
            </a:r>
            <a:r>
              <a:rPr lang="en-US" sz="3200" dirty="0"/>
              <a:t> yang </a:t>
            </a:r>
            <a:r>
              <a:rPr lang="en-US" sz="3200" dirty="0" err="1"/>
              <a:t>bisa</a:t>
            </a:r>
            <a:r>
              <a:rPr lang="en-US" sz="3200" dirty="0"/>
              <a:t> </a:t>
            </a:r>
            <a:r>
              <a:rPr lang="en-US" sz="3200" dirty="0" err="1"/>
              <a:t>diambil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>
                <a:solidFill>
                  <a:schemeClr val="tx1"/>
                </a:solidFill>
              </a:rPr>
              <a:t>warna</a:t>
            </a:r>
            <a:r>
              <a:rPr lang="en-US" sz="3200" dirty="0">
                <a:solidFill>
                  <a:schemeClr val="tx1"/>
                </a:solidFill>
              </a:rPr>
              <a:t>, </a:t>
            </a:r>
            <a:r>
              <a:rPr lang="en-US" sz="3200" dirty="0" err="1">
                <a:solidFill>
                  <a:schemeClr val="tx1"/>
                </a:solidFill>
              </a:rPr>
              <a:t>bentuk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dan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tekstur</a:t>
            </a:r>
            <a:r>
              <a:rPr lang="en-US" sz="3200" dirty="0">
                <a:solidFill>
                  <a:schemeClr val="tx1"/>
                </a:solidFill>
              </a:rPr>
              <a:t>. </a:t>
            </a:r>
            <a:endParaRPr lang="en-US" sz="3200" dirty="0" smtClean="0">
              <a:solidFill>
                <a:schemeClr val="tx1"/>
              </a:solidFill>
            </a:endParaRPr>
          </a:p>
          <a:p>
            <a:r>
              <a:rPr lang="en-US" sz="3200" dirty="0" err="1" smtClean="0">
                <a:solidFill>
                  <a:schemeClr val="tx1"/>
                </a:solidFill>
              </a:rPr>
              <a:t>Fitur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>
                <a:solidFill>
                  <a:schemeClr val="tx1"/>
                </a:solidFill>
              </a:rPr>
              <a:t>yang </a:t>
            </a:r>
            <a:r>
              <a:rPr lang="en-US" sz="3200" dirty="0" err="1">
                <a:solidFill>
                  <a:schemeClr val="tx1"/>
                </a:solidFill>
              </a:rPr>
              <a:t>lebih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kompleks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menggunakan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en-US" sz="3200" dirty="0" err="1">
                <a:solidFill>
                  <a:schemeClr val="tx1"/>
                </a:solidFill>
              </a:rPr>
              <a:t>segmentasi</a:t>
            </a:r>
            <a:r>
              <a:rPr lang="en-US" sz="3200" dirty="0">
                <a:solidFill>
                  <a:schemeClr val="tx1"/>
                </a:solidFill>
              </a:rPr>
              <a:t>, clustering </a:t>
            </a:r>
            <a:r>
              <a:rPr lang="en-US" sz="3200" dirty="0" err="1">
                <a:solidFill>
                  <a:schemeClr val="tx1"/>
                </a:solidFill>
              </a:rPr>
              <a:t>dan</a:t>
            </a:r>
            <a:r>
              <a:rPr lang="en-US" sz="3200" dirty="0">
                <a:solidFill>
                  <a:schemeClr val="tx1"/>
                </a:solidFill>
              </a:rPr>
              <a:t> motion estimation</a:t>
            </a:r>
            <a:r>
              <a:rPr lang="en-US" sz="3200" dirty="0"/>
              <a:t>.</a:t>
            </a:r>
          </a:p>
          <a:p>
            <a:r>
              <a:rPr lang="en-US" sz="3200" dirty="0" err="1" smtClean="0"/>
              <a:t>Pemakaian</a:t>
            </a:r>
            <a:r>
              <a:rPr lang="en-US" sz="3200" dirty="0" smtClean="0"/>
              <a:t> </a:t>
            </a:r>
            <a:r>
              <a:rPr lang="en-US" sz="3200" dirty="0" err="1"/>
              <a:t>statistik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probabilitas</a:t>
            </a:r>
            <a:r>
              <a:rPr lang="en-US" sz="3200" dirty="0"/>
              <a:t>, </a:t>
            </a:r>
            <a:r>
              <a:rPr lang="en-US" sz="3200" dirty="0" err="1"/>
              <a:t>pengolahan</a:t>
            </a:r>
            <a:r>
              <a:rPr lang="en-US" sz="3200" dirty="0"/>
              <a:t> </a:t>
            </a:r>
            <a:r>
              <a:rPr lang="en-US" sz="3200" dirty="0" err="1"/>
              <a:t>sinyal</a:t>
            </a:r>
            <a:r>
              <a:rPr lang="en-US" sz="3200" dirty="0"/>
              <a:t>  </a:t>
            </a:r>
            <a:r>
              <a:rPr lang="en-US" sz="3200" dirty="0" err="1" smtClean="0"/>
              <a:t>dan</a:t>
            </a:r>
            <a:r>
              <a:rPr lang="en-US" sz="3200" dirty="0" smtClean="0"/>
              <a:t> machine </a:t>
            </a:r>
            <a:r>
              <a:rPr lang="en-US" sz="3200" dirty="0"/>
              <a:t>learning </a:t>
            </a:r>
            <a:r>
              <a:rPr lang="en-US" sz="3200" dirty="0" err="1" smtClean="0"/>
              <a:t>diperlukan</a:t>
            </a:r>
            <a:r>
              <a:rPr lang="en-US" sz="3200" dirty="0" smtClean="0"/>
              <a:t>.</a:t>
            </a:r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Color Feature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Fitur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yang </a:t>
            </a:r>
            <a:r>
              <a:rPr lang="en-US" dirty="0" err="1" smtClean="0"/>
              <a:t>spesifik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  <p:grpSp>
        <p:nvGrpSpPr>
          <p:cNvPr id="15" name="Group 14"/>
          <p:cNvGrpSpPr/>
          <p:nvPr/>
        </p:nvGrpSpPr>
        <p:grpSpPr>
          <a:xfrm>
            <a:off x="895350" y="2570122"/>
            <a:ext cx="3100917" cy="1372633"/>
            <a:chOff x="895350" y="2494517"/>
            <a:chExt cx="3100917" cy="1372633"/>
          </a:xfrm>
        </p:grpSpPr>
        <p:pic>
          <p:nvPicPr>
            <p:cNvPr id="9" name="Picture 7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051" t="5159" r="1802" b="7141"/>
            <a:stretch/>
          </p:blipFill>
          <p:spPr bwMode="auto">
            <a:xfrm>
              <a:off x="2743200" y="2868612"/>
              <a:ext cx="1253067" cy="998538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  <a:extLst/>
          </p:spPr>
        </p:pic>
        <p:pic>
          <p:nvPicPr>
            <p:cNvPr id="20482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5350" y="2870994"/>
              <a:ext cx="1255713" cy="993775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  <a:extLst/>
          </p:spPr>
        </p:pic>
        <p:sp>
          <p:nvSpPr>
            <p:cNvPr id="13" name="Rectangle 12"/>
            <p:cNvSpPr/>
            <p:nvPr/>
          </p:nvSpPr>
          <p:spPr>
            <a:xfrm>
              <a:off x="914399" y="2494517"/>
              <a:ext cx="3081867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/>
                <a:t>Threshold </a:t>
              </a:r>
              <a:r>
                <a:rPr lang="en-US" dirty="0" smtClean="0"/>
                <a:t>for Red Color</a:t>
              </a:r>
              <a:endParaRPr lang="en-US" dirty="0"/>
            </a:p>
          </p:txBody>
        </p:sp>
        <p:sp>
          <p:nvSpPr>
            <p:cNvPr id="16" name="Striped Right Arrow 15"/>
            <p:cNvSpPr/>
            <p:nvPr/>
          </p:nvSpPr>
          <p:spPr>
            <a:xfrm>
              <a:off x="2209800" y="3215481"/>
              <a:ext cx="478631" cy="304800"/>
            </a:xfrm>
            <a:prstGeom prst="stripedRightArrow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914399" y="4355427"/>
            <a:ext cx="3122412" cy="1494237"/>
            <a:chOff x="2125979" y="4157264"/>
            <a:chExt cx="3122412" cy="1494237"/>
          </a:xfrm>
        </p:grpSpPr>
        <p:pic>
          <p:nvPicPr>
            <p:cNvPr id="20483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2400" y="4648200"/>
              <a:ext cx="1285991" cy="1003301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  <a:extLst/>
          </p:spPr>
        </p:pic>
        <p:pic>
          <p:nvPicPr>
            <p:cNvPr id="19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5979" y="4648200"/>
              <a:ext cx="1255713" cy="993775"/>
            </a:xfrm>
            <a:prstGeom prst="roundRect">
              <a:avLst>
                <a:gd name="adj" fmla="val 4167"/>
              </a:avLst>
            </a:prstGeom>
            <a:solidFill>
              <a:srgbClr val="FFFFFF"/>
            </a:solidFill>
            <a:ln w="76200" cap="sq">
              <a:solidFill>
                <a:srgbClr val="EAEAEA"/>
              </a:solidFill>
              <a:miter lim="800000"/>
            </a:ln>
            <a:effectLst>
              <a:reflection blurRad="12700" stA="33000" endPos="28000" dist="5000" dir="5400000" sy="-100000" algn="bl" rotWithShape="0"/>
            </a:effectLst>
            <a:scene3d>
              <a:camera prst="orthographicFront"/>
              <a:lightRig rig="threePt" dir="t">
                <a:rot lat="0" lon="0" rev="2700000"/>
              </a:lightRig>
            </a:scene3d>
            <a:sp3d contourW="6350">
              <a:bevelT h="38100"/>
              <a:contourClr>
                <a:srgbClr val="C0C0C0"/>
              </a:contourClr>
            </a:sp3d>
            <a:extLst/>
          </p:spPr>
        </p:pic>
        <p:sp>
          <p:nvSpPr>
            <p:cNvPr id="20" name="Striped Right Arrow 19"/>
            <p:cNvSpPr/>
            <p:nvPr/>
          </p:nvSpPr>
          <p:spPr>
            <a:xfrm>
              <a:off x="3432095" y="4992687"/>
              <a:ext cx="478631" cy="304800"/>
            </a:xfrm>
            <a:prstGeom prst="stripedRightArrow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2125979" y="4157264"/>
              <a:ext cx="3122412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/>
                <a:t>Threshold </a:t>
              </a:r>
              <a:r>
                <a:rPr lang="en-US" dirty="0" smtClean="0"/>
                <a:t>for Green Color</a:t>
              </a:r>
              <a:endParaRPr lang="en-US" dirty="0"/>
            </a:p>
          </p:txBody>
        </p:sp>
      </p:grpSp>
      <p:pic>
        <p:nvPicPr>
          <p:cNvPr id="31" name="Picture 4" descr="E:\Coding\Matlab\Experiment\ExperimentClass\meylaFixed\bowling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7720" y="2946599"/>
            <a:ext cx="1494234" cy="99615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416" y="4775637"/>
            <a:ext cx="1518843" cy="103029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  <p:sp>
        <p:nvSpPr>
          <p:cNvPr id="33" name="Striped Right Arrow 32"/>
          <p:cNvSpPr/>
          <p:nvPr/>
        </p:nvSpPr>
        <p:spPr>
          <a:xfrm rot="5400000">
            <a:off x="5735521" y="4202552"/>
            <a:ext cx="478631" cy="304800"/>
          </a:xfrm>
          <a:prstGeom prst="striped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4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Shape Feature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Fitur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bentuk</a:t>
            </a:r>
            <a:r>
              <a:rPr lang="en-US" dirty="0"/>
              <a:t> yang </a:t>
            </a:r>
            <a:r>
              <a:rPr lang="en-US" dirty="0" err="1" smtClean="0"/>
              <a:t>spesifik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914399" y="2390458"/>
            <a:ext cx="3014664" cy="1623537"/>
            <a:chOff x="914399" y="2390458"/>
            <a:chExt cx="3014664" cy="1623537"/>
          </a:xfrm>
        </p:grpSpPr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914399" y="2390458"/>
              <a:ext cx="3014664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dirty="0" smtClean="0"/>
                <a:t>Edge Detection</a:t>
              </a:r>
              <a:endParaRPr lang="en-US" dirty="0"/>
            </a:p>
          </p:txBody>
        </p:sp>
        <p:pic>
          <p:nvPicPr>
            <p:cNvPr id="2150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4399" y="2758282"/>
              <a:ext cx="1262063" cy="125571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0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7000" y="2758282"/>
              <a:ext cx="1262063" cy="125571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Striped Right Arrow 12"/>
            <p:cNvSpPr/>
            <p:nvPr/>
          </p:nvSpPr>
          <p:spPr>
            <a:xfrm>
              <a:off x="2209800" y="3233738"/>
              <a:ext cx="478631" cy="304800"/>
            </a:xfrm>
            <a:prstGeom prst="stripedRightArrow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14399" y="4478337"/>
            <a:ext cx="3046255" cy="1630046"/>
            <a:chOff x="914399" y="4478337"/>
            <a:chExt cx="3046255" cy="1630046"/>
          </a:xfrm>
        </p:grpSpPr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914399" y="4478337"/>
              <a:ext cx="3046255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dirty="0" smtClean="0"/>
                <a:t>Average Quantitation </a:t>
              </a:r>
              <a:endParaRPr lang="en-US" dirty="0"/>
            </a:p>
          </p:txBody>
        </p:sp>
        <p:pic>
          <p:nvPicPr>
            <p:cNvPr id="2150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0749" y="4845050"/>
              <a:ext cx="1255713" cy="124936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1509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1291" y="4852670"/>
              <a:ext cx="1249363" cy="1255713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Striped Right Arrow 14"/>
            <p:cNvSpPr/>
            <p:nvPr/>
          </p:nvSpPr>
          <p:spPr>
            <a:xfrm>
              <a:off x="2209800" y="5317331"/>
              <a:ext cx="478631" cy="304800"/>
            </a:xfrm>
            <a:prstGeom prst="stripedRightArrow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5029200" y="2546193"/>
            <a:ext cx="2895600" cy="3298188"/>
            <a:chOff x="5029200" y="2546193"/>
            <a:chExt cx="2895600" cy="3298188"/>
          </a:xfrm>
        </p:grpSpPr>
        <p:sp>
          <p:nvSpPr>
            <p:cNvPr id="18" name="Text Box 10"/>
            <p:cNvSpPr txBox="1">
              <a:spLocks noChangeArrowheads="1"/>
            </p:cNvSpPr>
            <p:nvPr/>
          </p:nvSpPr>
          <p:spPr bwMode="auto">
            <a:xfrm>
              <a:off x="5029200" y="2546193"/>
              <a:ext cx="289560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dirty="0" smtClean="0"/>
                <a:t>Integral Projection</a:t>
              </a:r>
              <a:endParaRPr lang="en-US" dirty="0"/>
            </a:p>
          </p:txBody>
        </p:sp>
        <p:pic>
          <p:nvPicPr>
            <p:cNvPr id="21510" name="Picture 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9200" y="2949575"/>
              <a:ext cx="1920875" cy="189547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511" name="Picture 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3100" y="2952432"/>
              <a:ext cx="901700" cy="19018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1512" name="Picture 8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29200" y="4910931"/>
              <a:ext cx="1927225" cy="93345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0037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Feature Texture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Beberapa</a:t>
            </a:r>
            <a:r>
              <a:rPr lang="en-US" dirty="0"/>
              <a:t> </a:t>
            </a:r>
            <a:r>
              <a:rPr lang="en-US" dirty="0" err="1"/>
              <a:t>algoritma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fitur</a:t>
            </a:r>
            <a:r>
              <a:rPr lang="en-US" dirty="0"/>
              <a:t> </a:t>
            </a:r>
            <a:r>
              <a:rPr lang="en-US" dirty="0" err="1"/>
              <a:t>tekstur</a:t>
            </a:r>
            <a:r>
              <a:rPr lang="en-US" dirty="0" smtClean="0"/>
              <a:t>:</a:t>
            </a:r>
          </a:p>
          <a:p>
            <a:pPr lvl="1"/>
            <a:r>
              <a:rPr lang="de-DE" dirty="0" smtClean="0"/>
              <a:t>FFT</a:t>
            </a:r>
            <a:endParaRPr lang="de-DE" dirty="0"/>
          </a:p>
          <a:p>
            <a:pPr lvl="1"/>
            <a:r>
              <a:rPr lang="de-DE" dirty="0"/>
              <a:t>Wavelets</a:t>
            </a:r>
          </a:p>
          <a:p>
            <a:pPr lvl="1"/>
            <a:r>
              <a:rPr lang="de-DE" dirty="0"/>
              <a:t>Image Filter</a:t>
            </a:r>
          </a:p>
          <a:p>
            <a:pPr lvl="1"/>
            <a:r>
              <a:rPr lang="de-DE" dirty="0"/>
              <a:t>Filter Gabor</a:t>
            </a:r>
          </a:p>
          <a:p>
            <a:endParaRPr lang="en-US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133600"/>
            <a:ext cx="4760913" cy="4445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2950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Segmentation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memisahkan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backgroundnya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memisahkan</a:t>
            </a:r>
            <a:r>
              <a:rPr lang="en-US" dirty="0"/>
              <a:t> </a:t>
            </a:r>
            <a:r>
              <a:rPr lang="en-US" dirty="0" err="1"/>
              <a:t>setiap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.</a:t>
            </a:r>
          </a:p>
          <a:p>
            <a:pPr>
              <a:lnSpc>
                <a:spcPct val="90000"/>
              </a:lnSpc>
            </a:pPr>
            <a:r>
              <a:rPr lang="en-US" dirty="0" err="1"/>
              <a:t>Teknik</a:t>
            </a:r>
            <a:r>
              <a:rPr lang="en-US" dirty="0"/>
              <a:t> clustering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model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obyek</a:t>
            </a:r>
            <a:r>
              <a:rPr lang="en-US" dirty="0"/>
              <a:t> </a:t>
            </a:r>
            <a:r>
              <a:rPr lang="en-US" dirty="0" err="1"/>
              <a:t>gambar</a:t>
            </a:r>
            <a:r>
              <a:rPr lang="en-US" dirty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  <p:pic>
        <p:nvPicPr>
          <p:cNvPr id="7" name="Picture 2" descr="D:\OnlineDocument\Dropbox\LectureClass\rap-imageprocessing\angkatan20gorontalo\Case\lion6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886200"/>
            <a:ext cx="2793711" cy="18626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D:\OnlineDocument\Dropbox\LectureClass\rap-imageprocessing\angkatan20gorontalo\Case\lion6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886200"/>
            <a:ext cx="2794000" cy="18626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723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Sample 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/>
              <a:t>Biometric</a:t>
            </a:r>
            <a:endParaRPr lang="fr-FR" dirty="0"/>
          </a:p>
          <a:p>
            <a:r>
              <a:rPr lang="fr-FR" dirty="0" err="1"/>
              <a:t>Medical</a:t>
            </a:r>
            <a:r>
              <a:rPr lang="fr-FR" dirty="0"/>
              <a:t> Image</a:t>
            </a:r>
          </a:p>
          <a:p>
            <a:r>
              <a:rPr lang="fr-FR" dirty="0"/>
              <a:t>Image </a:t>
            </a:r>
            <a:r>
              <a:rPr lang="fr-FR" dirty="0" err="1"/>
              <a:t>Databases</a:t>
            </a:r>
            <a:endParaRPr lang="fr-FR" dirty="0"/>
          </a:p>
          <a:p>
            <a:r>
              <a:rPr lang="fr-FR" dirty="0"/>
              <a:t>Robot Vision</a:t>
            </a:r>
          </a:p>
          <a:p>
            <a:r>
              <a:rPr lang="fr-FR" dirty="0"/>
              <a:t>Motion Capture</a:t>
            </a:r>
          </a:p>
          <a:p>
            <a:r>
              <a:rPr lang="fr-FR" dirty="0"/>
              <a:t>Document </a:t>
            </a:r>
            <a:r>
              <a:rPr lang="fr-FR" dirty="0" err="1" smtClean="0"/>
              <a:t>Analysis</a:t>
            </a:r>
            <a:endParaRPr lang="fr-FR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07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769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indent="0" eaLnBrk="1" fontAlgn="auto" hangingPunct="1">
              <a:spcAft>
                <a:spcPts val="0"/>
              </a:spcAft>
              <a:defRPr/>
            </a:pPr>
            <a:r>
              <a:rPr lang="en-US" dirty="0" smtClean="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latin typeface="+mn-lt"/>
              </a:rPr>
              <a:t>Format File Citra Bitmap</a:t>
            </a:r>
            <a:endParaRPr lang="en-US" sz="3600" dirty="0" smtClean="0">
              <a:solidFill>
                <a:schemeClr val="tx2">
                  <a:tint val="100000"/>
                  <a:shade val="90000"/>
                  <a:satMod val="250000"/>
                  <a:alpha val="10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507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Microsoft Windows </a:t>
            </a:r>
            <a:br>
              <a:rPr lang="en-US" dirty="0"/>
            </a:br>
            <a:r>
              <a:rPr lang="en-US" dirty="0"/>
              <a:t>Device Independent Bitmap (BMP)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600" dirty="0" err="1"/>
              <a:t>Tiap</a:t>
            </a:r>
            <a:r>
              <a:rPr lang="en-US" sz="3600" dirty="0"/>
              <a:t> file </a:t>
            </a:r>
            <a:r>
              <a:rPr lang="en-US" sz="3600" dirty="0" err="1"/>
              <a:t>terdiri</a:t>
            </a:r>
            <a:r>
              <a:rPr lang="en-US" sz="3600" dirty="0"/>
              <a:t> </a:t>
            </a:r>
            <a:r>
              <a:rPr lang="en-US" sz="3600" dirty="0" err="1"/>
              <a:t>dari</a:t>
            </a:r>
            <a:r>
              <a:rPr lang="en-US" sz="3600" dirty="0"/>
              <a:t> (</a:t>
            </a:r>
            <a:r>
              <a:rPr lang="en-US" sz="3600" dirty="0" err="1"/>
              <a:t>muncul</a:t>
            </a:r>
            <a:r>
              <a:rPr lang="en-US" sz="3600" dirty="0"/>
              <a:t> </a:t>
            </a:r>
            <a:r>
              <a:rPr lang="en-US" sz="3600" dirty="0" err="1"/>
              <a:t>berurutan</a:t>
            </a:r>
            <a:r>
              <a:rPr lang="en-US" sz="3600" dirty="0"/>
              <a:t>):</a:t>
            </a:r>
          </a:p>
          <a:p>
            <a:pPr lvl="1"/>
            <a:r>
              <a:rPr lang="en-US" sz="3200" dirty="0"/>
              <a:t>File header</a:t>
            </a:r>
          </a:p>
          <a:p>
            <a:pPr lvl="1"/>
            <a:r>
              <a:rPr lang="en-US" sz="3200" dirty="0"/>
              <a:t>Bitmap header</a:t>
            </a:r>
          </a:p>
          <a:p>
            <a:pPr lvl="1"/>
            <a:r>
              <a:rPr lang="en-US" sz="3200" dirty="0"/>
              <a:t>Color map (</a:t>
            </a:r>
            <a:r>
              <a:rPr lang="en-US" sz="3200" dirty="0" err="1"/>
              <a:t>kecuali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citra</a:t>
            </a:r>
            <a:r>
              <a:rPr lang="en-US" sz="3200" dirty="0"/>
              <a:t> 24-bit)</a:t>
            </a:r>
          </a:p>
          <a:p>
            <a:pPr lvl="1"/>
            <a:r>
              <a:rPr lang="en-US" sz="3200" dirty="0"/>
              <a:t>Bitmap data</a:t>
            </a:r>
          </a:p>
          <a:p>
            <a:r>
              <a:rPr lang="en-US" sz="3600" dirty="0" err="1"/>
              <a:t>Konvensi</a:t>
            </a:r>
            <a:r>
              <a:rPr lang="en-US" sz="3600" dirty="0"/>
              <a:t> </a:t>
            </a:r>
            <a:r>
              <a:rPr lang="en-US" sz="3600" dirty="0" err="1"/>
              <a:t>sesuai</a:t>
            </a:r>
            <a:r>
              <a:rPr lang="en-US" sz="3600" dirty="0"/>
              <a:t> </a:t>
            </a:r>
            <a:r>
              <a:rPr lang="en-US" sz="3600" dirty="0" err="1"/>
              <a:t>yg</a:t>
            </a:r>
            <a:r>
              <a:rPr lang="en-US" sz="3600" dirty="0"/>
              <a:t> </a:t>
            </a:r>
            <a:r>
              <a:rPr lang="en-US" sz="3600" dirty="0" err="1"/>
              <a:t>digunakan</a:t>
            </a:r>
            <a:r>
              <a:rPr lang="en-US" sz="3600" dirty="0"/>
              <a:t> Intel:</a:t>
            </a:r>
          </a:p>
          <a:p>
            <a:pPr lvl="1"/>
            <a:r>
              <a:rPr lang="en-US" sz="3200" dirty="0"/>
              <a:t>Low byte </a:t>
            </a:r>
            <a:r>
              <a:rPr lang="en-US" sz="3200" dirty="0" err="1"/>
              <a:t>disimpan</a:t>
            </a:r>
            <a:r>
              <a:rPr lang="en-US" sz="3200" dirty="0"/>
              <a:t> </a:t>
            </a:r>
            <a:r>
              <a:rPr lang="en-US" sz="3200" dirty="0" err="1"/>
              <a:t>lebih</a:t>
            </a:r>
            <a:r>
              <a:rPr lang="en-US" sz="3200" dirty="0"/>
              <a:t> </a:t>
            </a:r>
            <a:r>
              <a:rPr lang="en-US" sz="3200" dirty="0" err="1"/>
              <a:t>dulu</a:t>
            </a:r>
            <a:endParaRPr lang="en-US" sz="3200" dirty="0"/>
          </a:p>
          <a:p>
            <a:pPr lvl="1"/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menggunakan</a:t>
            </a:r>
            <a:r>
              <a:rPr lang="en-US" sz="3200" dirty="0"/>
              <a:t> word alignment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9420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Kedalaman</a:t>
            </a:r>
            <a:r>
              <a:rPr lang="en-US" dirty="0"/>
              <a:t> </a:t>
            </a:r>
            <a:r>
              <a:rPr lang="en-US" dirty="0" err="1"/>
              <a:t>warna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File </a:t>
            </a:r>
            <a:r>
              <a:rPr lang="en-US" sz="3200" dirty="0" err="1"/>
              <a:t>Ms</a:t>
            </a:r>
            <a:r>
              <a:rPr lang="en-US" sz="3200" dirty="0"/>
              <a:t> DIB </a:t>
            </a:r>
            <a:r>
              <a:rPr lang="en-US" sz="3200" dirty="0" err="1"/>
              <a:t>bisa</a:t>
            </a:r>
            <a:r>
              <a:rPr lang="en-US" sz="3200" dirty="0"/>
              <a:t> </a:t>
            </a:r>
            <a:r>
              <a:rPr lang="en-US" sz="3200" dirty="0" err="1"/>
              <a:t>memuat</a:t>
            </a:r>
            <a:r>
              <a:rPr lang="en-US" sz="3200" dirty="0"/>
              <a:t> </a:t>
            </a:r>
            <a:r>
              <a:rPr lang="en-US" sz="3200" dirty="0" err="1"/>
              <a:t>citra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kedalaman</a:t>
            </a:r>
            <a:r>
              <a:rPr lang="en-US" sz="3200" dirty="0"/>
              <a:t> </a:t>
            </a:r>
            <a:r>
              <a:rPr lang="en-US" sz="3200" dirty="0" err="1"/>
              <a:t>warna</a:t>
            </a:r>
            <a:r>
              <a:rPr lang="en-US" sz="3200" dirty="0"/>
              <a:t> 1, 4, 8, </a:t>
            </a:r>
            <a:r>
              <a:rPr lang="en-US" sz="3200" dirty="0" err="1"/>
              <a:t>atau</a:t>
            </a:r>
            <a:r>
              <a:rPr lang="en-US" sz="3200" dirty="0"/>
              <a:t> 24 bit</a:t>
            </a:r>
          </a:p>
          <a:p>
            <a:r>
              <a:rPr lang="en-US" sz="3200" dirty="0"/>
              <a:t>Citra 1, 4, </a:t>
            </a:r>
            <a:r>
              <a:rPr lang="en-US" sz="3200" dirty="0" err="1"/>
              <a:t>dan</a:t>
            </a:r>
            <a:r>
              <a:rPr lang="en-US" sz="3200" dirty="0"/>
              <a:t> 8 bit </a:t>
            </a:r>
            <a:r>
              <a:rPr lang="en-US" sz="3200" dirty="0" err="1"/>
              <a:t>memiliki</a:t>
            </a:r>
            <a:r>
              <a:rPr lang="en-US" sz="3200" dirty="0"/>
              <a:t> color map</a:t>
            </a:r>
          </a:p>
          <a:p>
            <a:r>
              <a:rPr lang="en-US" sz="3200" dirty="0"/>
              <a:t>Citra 24 bit  direct color</a:t>
            </a:r>
          </a:p>
          <a:p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478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Pembacaan</a:t>
            </a:r>
            <a:r>
              <a:rPr lang="en-US" dirty="0"/>
              <a:t> Citra 24 bit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3930287"/>
              </p:ext>
            </p:extLst>
          </p:nvPr>
        </p:nvGraphicFramePr>
        <p:xfrm>
          <a:off x="838200" y="2286000"/>
          <a:ext cx="7766050" cy="300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1" name="Visio" r:id="rId3" imgW="4378171" imgH="1691944" progId="Visio.Drawing.11">
                  <p:embed/>
                </p:oleObj>
              </mc:Choice>
              <mc:Fallback>
                <p:oleObj name="Visio" r:id="rId3" imgW="4378171" imgH="1691944" progId="Visio.Drawing.11">
                  <p:embed/>
                  <p:pic>
                    <p:nvPicPr>
                      <p:cNvPr id="0" name="Object 6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2286000"/>
                        <a:ext cx="7766050" cy="3001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275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Penentuan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Layar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err="1"/>
              <a:t>Untuk</a:t>
            </a:r>
            <a:r>
              <a:rPr lang="en-US" sz="3200" dirty="0"/>
              <a:t> file 24 bit </a:t>
            </a:r>
            <a:r>
              <a:rPr lang="en-US" sz="3200" dirty="0" err="1"/>
              <a:t>Informasi</a:t>
            </a:r>
            <a:r>
              <a:rPr lang="en-US" sz="3200" dirty="0"/>
              <a:t> </a:t>
            </a:r>
            <a:r>
              <a:rPr lang="en-US" sz="3200" dirty="0" err="1"/>
              <a:t>intensitas</a:t>
            </a:r>
            <a:r>
              <a:rPr lang="en-US" sz="3200" dirty="0"/>
              <a:t> RGB </a:t>
            </a:r>
            <a:r>
              <a:rPr lang="en-US" sz="3200" dirty="0" err="1"/>
              <a:t>sudah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langsung</a:t>
            </a:r>
            <a:r>
              <a:rPr lang="en-US" sz="3200" dirty="0"/>
              <a:t> </a:t>
            </a:r>
            <a:r>
              <a:rPr lang="en-US" sz="3200" dirty="0" err="1"/>
              <a:t>diketahui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bitmap data, </a:t>
            </a:r>
            <a:r>
              <a:rPr lang="en-US" sz="3200" dirty="0" err="1"/>
              <a:t>sedangkan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file 1</a:t>
            </a:r>
            <a:r>
              <a:rPr lang="en-US" sz="3200" dirty="0" smtClean="0"/>
              <a:t>, 4, 8 </a:t>
            </a:r>
            <a:r>
              <a:rPr lang="en-US" sz="3200" dirty="0"/>
              <a:t>bit </a:t>
            </a:r>
            <a:r>
              <a:rPr lang="en-US" sz="3200" dirty="0" err="1"/>
              <a:t>informasi</a:t>
            </a:r>
            <a:r>
              <a:rPr lang="en-US" sz="3200" dirty="0"/>
              <a:t> RGB </a:t>
            </a:r>
            <a:r>
              <a:rPr lang="en-US" sz="3200" dirty="0" err="1"/>
              <a:t>diperoleh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Color Map</a:t>
            </a:r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990600" y="3981450"/>
          <a:ext cx="7696200" cy="2322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5" name="Visio" r:id="rId3" imgW="3583751" imgH="1081256" progId="Visio.Drawing.11">
                  <p:embed/>
                </p:oleObj>
              </mc:Choice>
              <mc:Fallback>
                <p:oleObj name="Visio" r:id="rId3" imgW="3583751" imgH="1081256" progId="Visio.Drawing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3981450"/>
                        <a:ext cx="7696200" cy="2322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33476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Penentuan</a:t>
            </a:r>
            <a:r>
              <a:rPr lang="en-US" dirty="0"/>
              <a:t> </a:t>
            </a:r>
            <a:r>
              <a:rPr lang="en-US" dirty="0" err="1"/>
              <a:t>Posisi</a:t>
            </a:r>
            <a:r>
              <a:rPr lang="en-US" dirty="0"/>
              <a:t> Pixel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err="1"/>
              <a:t>Perlu</a:t>
            </a:r>
            <a:r>
              <a:rPr lang="en-US" sz="3200" dirty="0"/>
              <a:t> </a:t>
            </a:r>
            <a:r>
              <a:rPr lang="en-US" sz="3200" dirty="0" err="1"/>
              <a:t>diperhatikan</a:t>
            </a:r>
            <a:r>
              <a:rPr lang="en-US" sz="3200" dirty="0"/>
              <a:t> </a:t>
            </a:r>
            <a:r>
              <a:rPr lang="en-US" sz="3200" dirty="0" err="1"/>
              <a:t>bahwa</a:t>
            </a:r>
            <a:r>
              <a:rPr lang="en-US" sz="3200" dirty="0"/>
              <a:t> </a:t>
            </a:r>
            <a:r>
              <a:rPr lang="en-US" sz="3200" dirty="0" err="1"/>
              <a:t>dalam</a:t>
            </a:r>
            <a:r>
              <a:rPr lang="en-US" sz="3200" dirty="0"/>
              <a:t> file data </a:t>
            </a:r>
            <a:r>
              <a:rPr lang="en-US" sz="3200" dirty="0" err="1"/>
              <a:t>disimpan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belakang</a:t>
            </a:r>
            <a:r>
              <a:rPr lang="en-US" sz="3200" dirty="0"/>
              <a:t> </a:t>
            </a:r>
            <a:r>
              <a:rPr lang="en-US" sz="3200" dirty="0" err="1"/>
              <a:t>ke</a:t>
            </a:r>
            <a:r>
              <a:rPr lang="en-US" sz="3200" dirty="0"/>
              <a:t> </a:t>
            </a:r>
            <a:r>
              <a:rPr lang="en-US" sz="3200" dirty="0" err="1"/>
              <a:t>depan</a:t>
            </a:r>
            <a:r>
              <a:rPr lang="en-US" sz="3200" dirty="0"/>
              <a:t> </a:t>
            </a:r>
            <a:r>
              <a:rPr lang="en-US" sz="3200" dirty="0" err="1"/>
              <a:t>secara</a:t>
            </a:r>
            <a:r>
              <a:rPr lang="en-US" sz="3200" dirty="0"/>
              <a:t> sequential. </a:t>
            </a:r>
            <a:r>
              <a:rPr lang="en-US" sz="3200" dirty="0" err="1"/>
              <a:t>Berarti</a:t>
            </a:r>
            <a:r>
              <a:rPr lang="en-US" sz="3200" dirty="0"/>
              <a:t> bitmap data </a:t>
            </a:r>
            <a:r>
              <a:rPr lang="en-US" sz="3200" dirty="0" err="1"/>
              <a:t>pertama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pixel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posisi</a:t>
            </a:r>
            <a:r>
              <a:rPr lang="en-US" sz="3200" dirty="0"/>
              <a:t> A </a:t>
            </a:r>
            <a:r>
              <a:rPr lang="en-US" sz="3200" dirty="0" err="1"/>
              <a:t>dan</a:t>
            </a:r>
            <a:r>
              <a:rPr lang="en-US" sz="3200" dirty="0"/>
              <a:t> bitmap data </a:t>
            </a:r>
            <a:r>
              <a:rPr lang="en-US" sz="3200" dirty="0" err="1"/>
              <a:t>terakhir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pixel </a:t>
            </a:r>
            <a:r>
              <a:rPr lang="en-US" sz="3200" dirty="0" err="1"/>
              <a:t>pada</a:t>
            </a:r>
            <a:r>
              <a:rPr lang="en-US" sz="3200" dirty="0"/>
              <a:t> </a:t>
            </a:r>
            <a:r>
              <a:rPr lang="en-US" sz="3200" dirty="0" err="1"/>
              <a:t>posisi</a:t>
            </a:r>
            <a:r>
              <a:rPr lang="en-US" sz="3200" dirty="0"/>
              <a:t> B</a:t>
            </a:r>
          </a:p>
          <a:p>
            <a:endParaRPr lang="en-US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223172" y="6007893"/>
            <a:ext cx="5334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A</a:t>
            </a: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5550283" y="4523844"/>
            <a:ext cx="533400" cy="381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>
                <a:latin typeface="Arial" charset="0"/>
              </a:rPr>
              <a:t>B</a:t>
            </a:r>
          </a:p>
        </p:txBody>
      </p:sp>
      <p:pic>
        <p:nvPicPr>
          <p:cNvPr id="7" name="Picture 2" descr="D:\OnlineDocument\Dropbox\LectureClass\rap-imageprocessing\angkatan20gorontalo\Case\lion61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572" y="4526226"/>
            <a:ext cx="2793711" cy="18626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66385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map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39605"/>
          </a:xfrm>
        </p:spPr>
        <p:txBody>
          <a:bodyPr>
            <a:noAutofit/>
          </a:bodyPr>
          <a:lstStyle/>
          <a:p>
            <a:r>
              <a:rPr lang="en-US" dirty="0"/>
              <a:t>Citra 1, 4, </a:t>
            </a:r>
            <a:r>
              <a:rPr lang="en-US" dirty="0" err="1"/>
              <a:t>dan</a:t>
            </a:r>
            <a:r>
              <a:rPr lang="en-US" dirty="0"/>
              <a:t> 8 bit per pixel </a:t>
            </a:r>
            <a:r>
              <a:rPr lang="en-US" dirty="0" err="1"/>
              <a:t>butuh</a:t>
            </a:r>
            <a:r>
              <a:rPr lang="en-US" dirty="0"/>
              <a:t> color map</a:t>
            </a:r>
          </a:p>
          <a:p>
            <a:r>
              <a:rPr lang="en-US" dirty="0" err="1"/>
              <a:t>Entri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color map (palette) </a:t>
            </a:r>
            <a:r>
              <a:rPr lang="en-US" dirty="0" err="1"/>
              <a:t>biasanya</a:t>
            </a:r>
            <a:r>
              <a:rPr lang="en-US" dirty="0"/>
              <a:t> 2, 16, </a:t>
            </a:r>
            <a:r>
              <a:rPr lang="en-US" dirty="0" err="1"/>
              <a:t>atau</a:t>
            </a:r>
            <a:r>
              <a:rPr lang="en-US" dirty="0"/>
              <a:t> 256</a:t>
            </a:r>
          </a:p>
          <a:p>
            <a:pPr lvl="1"/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sedikit</a:t>
            </a:r>
            <a:r>
              <a:rPr lang="en-US" sz="2400" dirty="0"/>
              <a:t> </a:t>
            </a:r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 </a:t>
            </a:r>
            <a:r>
              <a:rPr lang="en-US" sz="2400" dirty="0" err="1"/>
              <a:t>tidak</a:t>
            </a:r>
            <a:r>
              <a:rPr lang="en-US" sz="2400" dirty="0"/>
              <a:t> </a:t>
            </a:r>
            <a:r>
              <a:rPr lang="en-US" sz="2400" dirty="0" err="1"/>
              <a:t>membutuhkan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warna</a:t>
            </a:r>
            <a:r>
              <a:rPr lang="en-US" sz="2400" dirty="0"/>
              <a:t> yang </a:t>
            </a:r>
            <a:r>
              <a:rPr lang="en-US" sz="2400" dirty="0" err="1"/>
              <a:t>tersedia</a:t>
            </a:r>
            <a:endParaRPr lang="en-US" sz="2400" dirty="0"/>
          </a:p>
          <a:p>
            <a:pPr lvl="1"/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warna</a:t>
            </a:r>
            <a:r>
              <a:rPr lang="en-US" sz="2400" dirty="0"/>
              <a:t> yang </a:t>
            </a:r>
            <a:r>
              <a:rPr lang="en-US" sz="2400" dirty="0" err="1"/>
              <a:t>digunakan</a:t>
            </a:r>
            <a:r>
              <a:rPr lang="en-US" sz="2400" dirty="0"/>
              <a:t> = </a:t>
            </a:r>
            <a:r>
              <a:rPr lang="en-US" sz="2400" dirty="0" err="1"/>
              <a:t>biClrUsed</a:t>
            </a:r>
            <a:endParaRPr lang="en-US" sz="2400" dirty="0"/>
          </a:p>
          <a:p>
            <a:pPr lvl="1"/>
            <a:r>
              <a:rPr lang="en-US" sz="2400" dirty="0" err="1"/>
              <a:t>biClrUsed</a:t>
            </a:r>
            <a:r>
              <a:rPr lang="en-US" sz="2400" dirty="0"/>
              <a:t> = 0  color map </a:t>
            </a:r>
            <a:r>
              <a:rPr lang="en-US" sz="2400" dirty="0" err="1"/>
              <a:t>memuat</a:t>
            </a:r>
            <a:r>
              <a:rPr lang="en-US" sz="2400" dirty="0"/>
              <a:t> </a:t>
            </a:r>
            <a:r>
              <a:rPr lang="en-US" sz="2400" dirty="0" err="1"/>
              <a:t>semua</a:t>
            </a:r>
            <a:r>
              <a:rPr lang="en-US" sz="2400" dirty="0"/>
              <a:t> </a:t>
            </a:r>
            <a:r>
              <a:rPr lang="en-US" sz="2400" dirty="0" err="1"/>
              <a:t>warna</a:t>
            </a:r>
            <a:endParaRPr lang="en-US" sz="2400" dirty="0"/>
          </a:p>
          <a:p>
            <a:pPr lvl="1"/>
            <a:r>
              <a:rPr lang="en-US" sz="2400" dirty="0"/>
              <a:t>4 byte per </a:t>
            </a:r>
            <a:r>
              <a:rPr lang="en-US" sz="2400" dirty="0" err="1"/>
              <a:t>entri</a:t>
            </a:r>
            <a:endParaRPr lang="en-US" sz="2400" dirty="0"/>
          </a:p>
          <a:p>
            <a:r>
              <a:rPr lang="en-US" dirty="0" err="1"/>
              <a:t>Entri</a:t>
            </a:r>
            <a:r>
              <a:rPr lang="en-US" dirty="0"/>
              <a:t> </a:t>
            </a:r>
            <a:r>
              <a:rPr lang="en-US" dirty="0" err="1"/>
              <a:t>awal</a:t>
            </a:r>
            <a:r>
              <a:rPr lang="en-US" dirty="0"/>
              <a:t> color map =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penting</a:t>
            </a:r>
            <a:endParaRPr lang="en-US" dirty="0"/>
          </a:p>
          <a:p>
            <a:pPr lvl="1"/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warna</a:t>
            </a:r>
            <a:r>
              <a:rPr lang="en-US" sz="2400" dirty="0"/>
              <a:t> </a:t>
            </a:r>
            <a:r>
              <a:rPr lang="en-US" sz="2400" dirty="0" err="1"/>
              <a:t>penting</a:t>
            </a:r>
            <a:r>
              <a:rPr lang="en-US" sz="2400" dirty="0"/>
              <a:t> = </a:t>
            </a:r>
            <a:r>
              <a:rPr lang="en-US" sz="2400" dirty="0" err="1"/>
              <a:t>biClrImportant</a:t>
            </a:r>
            <a:r>
              <a:rPr lang="en-US" sz="2400" dirty="0"/>
              <a:t>  </a:t>
            </a:r>
            <a:r>
              <a:rPr lang="en-US" sz="2400" dirty="0" err="1"/>
              <a:t>jumlah</a:t>
            </a:r>
            <a:r>
              <a:rPr lang="en-US" sz="2400" dirty="0"/>
              <a:t> </a:t>
            </a:r>
            <a:r>
              <a:rPr lang="en-US" sz="2400" dirty="0" err="1"/>
              <a:t>warna</a:t>
            </a:r>
            <a:r>
              <a:rPr lang="en-US" sz="2400" dirty="0"/>
              <a:t> yang </a:t>
            </a:r>
            <a:r>
              <a:rPr lang="en-US" sz="2400" dirty="0" err="1"/>
              <a:t>diperlukan</a:t>
            </a:r>
            <a:r>
              <a:rPr lang="en-US" sz="2400" dirty="0"/>
              <a:t> </a:t>
            </a:r>
            <a:r>
              <a:rPr lang="en-US" sz="2400" dirty="0" err="1"/>
              <a:t>untuk</a:t>
            </a:r>
            <a:r>
              <a:rPr lang="en-US" sz="2400" dirty="0"/>
              <a:t> </a:t>
            </a:r>
            <a:r>
              <a:rPr lang="en-US" sz="2400" dirty="0" err="1"/>
              <a:t>mendapat</a:t>
            </a:r>
            <a:r>
              <a:rPr lang="en-US" sz="2400" dirty="0"/>
              <a:t> </a:t>
            </a:r>
            <a:r>
              <a:rPr lang="en-US" sz="2400" dirty="0" err="1"/>
              <a:t>tampilan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 yang </a:t>
            </a:r>
            <a:r>
              <a:rPr lang="en-US" sz="2400" dirty="0" err="1"/>
              <a:t>cukup</a:t>
            </a:r>
            <a:r>
              <a:rPr lang="en-US" sz="2400" dirty="0"/>
              <a:t> </a:t>
            </a:r>
            <a:r>
              <a:rPr lang="en-US" sz="2400" dirty="0" err="1"/>
              <a:t>bagus</a:t>
            </a:r>
            <a:endParaRPr lang="en-US" sz="24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05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Pembacaan</a:t>
            </a:r>
            <a:r>
              <a:rPr lang="en-US" dirty="0"/>
              <a:t> Citra 8 bit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 err="1"/>
              <a:t>Analogi</a:t>
            </a:r>
            <a:r>
              <a:rPr lang="en-US" sz="3200" dirty="0"/>
              <a:t> Color Map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mengindex</a:t>
            </a:r>
            <a:r>
              <a:rPr lang="en-US" sz="3200" dirty="0"/>
              <a:t> </a:t>
            </a:r>
            <a:r>
              <a:rPr lang="en-US" sz="3200" dirty="0" err="1"/>
              <a:t>warna</a:t>
            </a:r>
            <a:r>
              <a:rPr lang="en-US" sz="3200" dirty="0"/>
              <a:t> yang </a:t>
            </a:r>
            <a:r>
              <a:rPr lang="en-US" sz="3200" dirty="0" err="1"/>
              <a:t>ada</a:t>
            </a:r>
            <a:r>
              <a:rPr lang="en-US" sz="3200" dirty="0"/>
              <a:t> </a:t>
            </a:r>
            <a:r>
              <a:rPr lang="en-US" sz="3200" dirty="0" err="1"/>
              <a:t>kedalam</a:t>
            </a:r>
            <a:r>
              <a:rPr lang="en-US" sz="3200" dirty="0"/>
              <a:t> </a:t>
            </a:r>
            <a:r>
              <a:rPr lang="en-US" sz="3200" dirty="0" err="1"/>
              <a:t>tabel</a:t>
            </a:r>
            <a:r>
              <a:rPr lang="en-US" sz="3200" dirty="0"/>
              <a:t> </a:t>
            </a:r>
            <a:r>
              <a:rPr lang="en-US" sz="3200" dirty="0" err="1"/>
              <a:t>sehingga</a:t>
            </a:r>
            <a:r>
              <a:rPr lang="en-US" sz="3200" dirty="0"/>
              <a:t> bitmap data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lagi</a:t>
            </a:r>
            <a:r>
              <a:rPr lang="en-US" sz="3200" dirty="0"/>
              <a:t> </a:t>
            </a:r>
            <a:r>
              <a:rPr lang="en-US" sz="3200" dirty="0" err="1"/>
              <a:t>berisi</a:t>
            </a:r>
            <a:r>
              <a:rPr lang="en-US" sz="3200" dirty="0"/>
              <a:t> data </a:t>
            </a:r>
            <a:r>
              <a:rPr lang="en-US" sz="3200" dirty="0" err="1"/>
              <a:t>intensitas</a:t>
            </a:r>
            <a:r>
              <a:rPr lang="en-US" sz="3200" dirty="0"/>
              <a:t> RGB </a:t>
            </a:r>
            <a:r>
              <a:rPr lang="en-US" sz="3200" dirty="0" err="1"/>
              <a:t>namun</a:t>
            </a:r>
            <a:r>
              <a:rPr lang="en-US" sz="3200" dirty="0"/>
              <a:t> </a:t>
            </a:r>
            <a:r>
              <a:rPr lang="en-US" sz="3200" dirty="0" err="1"/>
              <a:t>mengandung</a:t>
            </a:r>
            <a:r>
              <a:rPr lang="en-US" sz="3200" dirty="0"/>
              <a:t> index </a:t>
            </a:r>
            <a:r>
              <a:rPr lang="en-US" sz="3200" dirty="0" err="1"/>
              <a:t>warna</a:t>
            </a:r>
            <a:endParaRPr lang="en-US" sz="3200" dirty="0"/>
          </a:p>
          <a:p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mengetahui</a:t>
            </a:r>
            <a:r>
              <a:rPr lang="en-US" sz="3200" dirty="0"/>
              <a:t> </a:t>
            </a:r>
            <a:r>
              <a:rPr lang="en-US" sz="3200" dirty="0" err="1"/>
              <a:t>warna</a:t>
            </a:r>
            <a:r>
              <a:rPr lang="en-US" sz="3200" dirty="0"/>
              <a:t> pixel(x) </a:t>
            </a:r>
            <a:r>
              <a:rPr lang="en-US" sz="3200" dirty="0" err="1"/>
              <a:t>maka</a:t>
            </a:r>
            <a:r>
              <a:rPr lang="en-US" sz="3200" dirty="0"/>
              <a:t> </a:t>
            </a:r>
            <a:r>
              <a:rPr lang="en-US" sz="3200" dirty="0" err="1"/>
              <a:t>kita</a:t>
            </a:r>
            <a:r>
              <a:rPr lang="en-US" sz="3200" dirty="0"/>
              <a:t> </a:t>
            </a:r>
            <a:r>
              <a:rPr lang="en-US" sz="3200" dirty="0" err="1"/>
              <a:t>mengakses</a:t>
            </a:r>
            <a:r>
              <a:rPr lang="en-US" sz="3200" dirty="0"/>
              <a:t> color map </a:t>
            </a:r>
            <a:r>
              <a:rPr lang="en-US" sz="3200" dirty="0" err="1"/>
              <a:t>dengan</a:t>
            </a:r>
            <a:r>
              <a:rPr lang="en-US" sz="3200" dirty="0"/>
              <a:t> index </a:t>
            </a:r>
            <a:r>
              <a:rPr lang="en-US" sz="3200" dirty="0" err="1"/>
              <a:t>sesuai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nilai</a:t>
            </a:r>
            <a:r>
              <a:rPr lang="en-US" sz="3200" dirty="0"/>
              <a:t> yang </a:t>
            </a:r>
            <a:r>
              <a:rPr lang="en-US" sz="3200" dirty="0" err="1"/>
              <a:t>tersimpan</a:t>
            </a:r>
            <a:r>
              <a:rPr lang="en-US" sz="3200" dirty="0"/>
              <a:t> </a:t>
            </a:r>
            <a:r>
              <a:rPr lang="en-US" sz="3200" dirty="0" err="1"/>
              <a:t>pada</a:t>
            </a:r>
            <a:r>
              <a:rPr lang="en-US" sz="3200" dirty="0"/>
              <a:t> bitmap data</a:t>
            </a:r>
          </a:p>
          <a:p>
            <a:endParaRPr lang="en-US" sz="32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1788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Proses </a:t>
            </a:r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Color Map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4" name="Object 15"/>
          <p:cNvGraphicFramePr>
            <a:graphicFrameLocks noChangeAspect="1"/>
          </p:cNvGraphicFramePr>
          <p:nvPr/>
        </p:nvGraphicFramePr>
        <p:xfrm>
          <a:off x="1143000" y="1771650"/>
          <a:ext cx="2978150" cy="440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0" name="Visio" r:id="rId3" imgW="1965579" imgH="2903220" progId="Visio.Drawing.11">
                  <p:embed/>
                </p:oleObj>
              </mc:Choice>
              <mc:Fallback>
                <p:oleObj name="Visio" r:id="rId3" imgW="1965579" imgH="290322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1771650"/>
                        <a:ext cx="2978150" cy="4400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7"/>
          <p:cNvGraphicFramePr>
            <a:graphicFrameLocks noChangeAspect="1"/>
          </p:cNvGraphicFramePr>
          <p:nvPr/>
        </p:nvGraphicFramePr>
        <p:xfrm>
          <a:off x="5011738" y="2079625"/>
          <a:ext cx="3408362" cy="47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1" name="Visio" r:id="rId5" imgW="1800236" imgH="251852" progId="Visio.Drawing.6">
                  <p:embed/>
                </p:oleObj>
              </mc:Choice>
              <mc:Fallback>
                <p:oleObj name="Visio" r:id="rId5" imgW="1800236" imgH="251852" progId="Visio.Drawing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1738" y="2079625"/>
                        <a:ext cx="3408362" cy="477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5105400" y="3962400"/>
            <a:ext cx="320040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pixel 1 </a:t>
            </a:r>
            <a:r>
              <a:rPr lang="en-US" dirty="0" err="1"/>
              <a:t>intensitas</a:t>
            </a:r>
            <a:r>
              <a:rPr lang="en-US" dirty="0"/>
              <a:t> RGB : 56 5 9</a:t>
            </a:r>
          </a:p>
          <a:p>
            <a:pPr>
              <a:spcBef>
                <a:spcPct val="50000"/>
              </a:spcBef>
            </a:pP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pixel 2 </a:t>
            </a:r>
            <a:r>
              <a:rPr lang="en-US" dirty="0" err="1"/>
              <a:t>intensitas</a:t>
            </a:r>
            <a:r>
              <a:rPr lang="en-US" dirty="0"/>
              <a:t> RGB : 5 34 67</a:t>
            </a:r>
            <a:endParaRPr lang="id-ID" dirty="0"/>
          </a:p>
          <a:p>
            <a:pPr>
              <a:spcBef>
                <a:spcPct val="50000"/>
              </a:spcBef>
            </a:pPr>
            <a:r>
              <a:rPr lang="en-US" dirty="0" err="1"/>
              <a:t>Berarti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pixel 3 </a:t>
            </a:r>
            <a:r>
              <a:rPr lang="en-US" dirty="0" err="1"/>
              <a:t>intensitas</a:t>
            </a:r>
            <a:r>
              <a:rPr lang="en-US" dirty="0"/>
              <a:t> RGB : 5 34 67</a:t>
            </a:r>
            <a:endParaRPr lang="id-ID" dirty="0"/>
          </a:p>
          <a:p>
            <a:pPr>
              <a:spcBef>
                <a:spcPct val="50000"/>
              </a:spcBef>
            </a:pPr>
            <a:endParaRPr lang="id-ID" dirty="0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>
            <a:off x="533400" y="2362200"/>
            <a:ext cx="4572000" cy="1752600"/>
          </a:xfrm>
          <a:custGeom>
            <a:avLst/>
            <a:gdLst>
              <a:gd name="T0" fmla="*/ 2147483647 w 2720"/>
              <a:gd name="T1" fmla="*/ 0 h 1104"/>
              <a:gd name="T2" fmla="*/ 2147483647 w 2720"/>
              <a:gd name="T3" fmla="*/ 2147483647 h 1104"/>
              <a:gd name="T4" fmla="*/ 2147483647 w 2720"/>
              <a:gd name="T5" fmla="*/ 2147483647 h 1104"/>
              <a:gd name="T6" fmla="*/ 0 60000 65536"/>
              <a:gd name="T7" fmla="*/ 0 60000 65536"/>
              <a:gd name="T8" fmla="*/ 0 60000 65536"/>
              <a:gd name="T9" fmla="*/ 0 w 2720"/>
              <a:gd name="T10" fmla="*/ 0 h 1104"/>
              <a:gd name="T11" fmla="*/ 2720 w 2720"/>
              <a:gd name="T12" fmla="*/ 1104 h 110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20" h="1104">
                <a:moveTo>
                  <a:pt x="2720" y="0"/>
                </a:moveTo>
                <a:cubicBezTo>
                  <a:pt x="1680" y="316"/>
                  <a:pt x="640" y="632"/>
                  <a:pt x="320" y="816"/>
                </a:cubicBezTo>
                <a:cubicBezTo>
                  <a:pt x="0" y="1000"/>
                  <a:pt x="400" y="1052"/>
                  <a:pt x="800" y="1104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" name="Freeform 11"/>
          <p:cNvSpPr>
            <a:spLocks/>
          </p:cNvSpPr>
          <p:nvPr/>
        </p:nvSpPr>
        <p:spPr bwMode="auto">
          <a:xfrm>
            <a:off x="828675" y="2581275"/>
            <a:ext cx="4864100" cy="3148013"/>
          </a:xfrm>
          <a:custGeom>
            <a:avLst/>
            <a:gdLst>
              <a:gd name="T0" fmla="*/ 2147483647 w 3064"/>
              <a:gd name="T1" fmla="*/ 0 h 1983"/>
              <a:gd name="T2" fmla="*/ 2147483647 w 3064"/>
              <a:gd name="T3" fmla="*/ 2147483647 h 1983"/>
              <a:gd name="T4" fmla="*/ 2147483647 w 3064"/>
              <a:gd name="T5" fmla="*/ 2147483647 h 1983"/>
              <a:gd name="T6" fmla="*/ 0 60000 65536"/>
              <a:gd name="T7" fmla="*/ 0 60000 65536"/>
              <a:gd name="T8" fmla="*/ 0 60000 65536"/>
              <a:gd name="T9" fmla="*/ 0 w 3064"/>
              <a:gd name="T10" fmla="*/ 0 h 1983"/>
              <a:gd name="T11" fmla="*/ 3064 w 3064"/>
              <a:gd name="T12" fmla="*/ 1983 h 198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3064" h="1983">
                <a:moveTo>
                  <a:pt x="3064" y="0"/>
                </a:moveTo>
                <a:cubicBezTo>
                  <a:pt x="2618" y="296"/>
                  <a:pt x="780" y="1581"/>
                  <a:pt x="390" y="1782"/>
                </a:cubicBezTo>
                <a:cubicBezTo>
                  <a:pt x="0" y="1983"/>
                  <a:pt x="662" y="1302"/>
                  <a:pt x="726" y="1206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Freeform 12"/>
          <p:cNvSpPr>
            <a:spLocks/>
          </p:cNvSpPr>
          <p:nvPr/>
        </p:nvSpPr>
        <p:spPr bwMode="auto">
          <a:xfrm>
            <a:off x="1447800" y="2667000"/>
            <a:ext cx="4724400" cy="4191000"/>
          </a:xfrm>
          <a:custGeom>
            <a:avLst/>
            <a:gdLst>
              <a:gd name="T0" fmla="*/ 2147483647 w 2768"/>
              <a:gd name="T1" fmla="*/ 0 h 2712"/>
              <a:gd name="T2" fmla="*/ 2147483647 w 2768"/>
              <a:gd name="T3" fmla="*/ 2147483647 h 2712"/>
              <a:gd name="T4" fmla="*/ 2147483647 w 2768"/>
              <a:gd name="T5" fmla="*/ 2147483647 h 2712"/>
              <a:gd name="T6" fmla="*/ 0 60000 65536"/>
              <a:gd name="T7" fmla="*/ 0 60000 65536"/>
              <a:gd name="T8" fmla="*/ 0 60000 65536"/>
              <a:gd name="T9" fmla="*/ 0 w 2768"/>
              <a:gd name="T10" fmla="*/ 0 h 2712"/>
              <a:gd name="T11" fmla="*/ 2768 w 2768"/>
              <a:gd name="T12" fmla="*/ 2712 h 27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768" h="2712">
                <a:moveTo>
                  <a:pt x="2768" y="0"/>
                </a:moveTo>
                <a:cubicBezTo>
                  <a:pt x="1800" y="996"/>
                  <a:pt x="832" y="1992"/>
                  <a:pt x="416" y="2352"/>
                </a:cubicBezTo>
                <a:cubicBezTo>
                  <a:pt x="0" y="2712"/>
                  <a:pt x="288" y="2192"/>
                  <a:pt x="272" y="216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61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Menentukan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File </a:t>
            </a:r>
            <a:r>
              <a:rPr lang="en-US" dirty="0" err="1"/>
              <a:t>dari</a:t>
            </a:r>
            <a:r>
              <a:rPr lang="en-US" dirty="0"/>
              <a:t> Bitmap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Yang </a:t>
            </a:r>
            <a:r>
              <a:rPr lang="en-US" dirty="0" err="1"/>
              <a:t>membedakan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1,4,8,24 bit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ukuran</a:t>
            </a:r>
            <a:r>
              <a:rPr lang="en-US" dirty="0"/>
              <a:t> storage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menyimpan</a:t>
            </a:r>
            <a:r>
              <a:rPr lang="en-US" dirty="0"/>
              <a:t> </a:t>
            </a:r>
            <a:r>
              <a:rPr lang="en-US" dirty="0" err="1"/>
              <a:t>warna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1 </a:t>
            </a:r>
            <a:r>
              <a:rPr lang="en-US" dirty="0" err="1"/>
              <a:t>buah</a:t>
            </a:r>
            <a:r>
              <a:rPr lang="en-US" dirty="0"/>
              <a:t> pixel</a:t>
            </a:r>
          </a:p>
          <a:p>
            <a:pPr lvl="1"/>
            <a:r>
              <a:rPr lang="en-US" sz="2400" dirty="0" err="1"/>
              <a:t>Misalkan</a:t>
            </a:r>
            <a:r>
              <a:rPr lang="en-US" sz="2400" dirty="0"/>
              <a:t>: </a:t>
            </a:r>
            <a:r>
              <a:rPr lang="en-US" sz="2400" dirty="0" err="1"/>
              <a:t>citra</a:t>
            </a:r>
            <a:r>
              <a:rPr lang="en-US" sz="2400" dirty="0"/>
              <a:t> A :200 x 200 pixel</a:t>
            </a:r>
          </a:p>
          <a:p>
            <a:r>
              <a:rPr lang="en-US" dirty="0" err="1"/>
              <a:t>Hitung</a:t>
            </a:r>
            <a:r>
              <a:rPr lang="en-US" dirty="0"/>
              <a:t> </a:t>
            </a:r>
            <a:r>
              <a:rPr lang="en-US" dirty="0" err="1"/>
              <a:t>berapa</a:t>
            </a:r>
            <a:r>
              <a:rPr lang="en-US" dirty="0"/>
              <a:t> minimum byte </a:t>
            </a:r>
            <a:r>
              <a:rPr lang="en-US" dirty="0" err="1"/>
              <a:t>dari</a:t>
            </a:r>
            <a:r>
              <a:rPr lang="en-US" dirty="0"/>
              <a:t> file bitmap yang </a:t>
            </a:r>
            <a:r>
              <a:rPr lang="en-US" dirty="0" err="1"/>
              <a:t>dihasilkan</a:t>
            </a:r>
            <a:r>
              <a:rPr lang="en-US" dirty="0"/>
              <a:t> </a:t>
            </a:r>
            <a:r>
              <a:rPr lang="en-US" dirty="0" err="1"/>
              <a:t>bila</a:t>
            </a:r>
            <a:r>
              <a:rPr lang="en-US" dirty="0"/>
              <a:t>: </a:t>
            </a:r>
            <a:r>
              <a:rPr lang="en-US" dirty="0" err="1"/>
              <a:t>citra</a:t>
            </a:r>
            <a:r>
              <a:rPr lang="en-US" dirty="0"/>
              <a:t> A </a:t>
            </a:r>
            <a:r>
              <a:rPr lang="en-US" dirty="0" err="1"/>
              <a:t>disimpan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24 bit </a:t>
            </a:r>
            <a:r>
              <a:rPr lang="en-US" dirty="0" err="1"/>
              <a:t>dan</a:t>
            </a:r>
            <a:r>
              <a:rPr lang="en-US" dirty="0"/>
              <a:t> 8 bit</a:t>
            </a:r>
          </a:p>
          <a:p>
            <a:pPr lvl="1"/>
            <a:r>
              <a:rPr lang="en-US" sz="2400" dirty="0"/>
              <a:t>200 x 200 x 3 + 54 byte = 120054 byte</a:t>
            </a:r>
          </a:p>
          <a:p>
            <a:pPr lvl="1"/>
            <a:r>
              <a:rPr lang="en-US" sz="2400" dirty="0"/>
              <a:t>200 x 200 x 1 + 54 + 256*3 = 40822 byte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399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piksel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pengertian</a:t>
            </a:r>
            <a:r>
              <a:rPr lang="en-US" dirty="0"/>
              <a:t> connectivity</a:t>
            </a:r>
          </a:p>
        </p:txBody>
      </p:sp>
    </p:spTree>
    <p:extLst>
      <p:ext uri="{BB962C8B-B14F-4D97-AF65-F5344CB8AC3E}">
        <p14:creationId xmlns:p14="http://schemas.microsoft.com/office/powerpoint/2010/main" val="1256244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piksel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pengertian</a:t>
            </a:r>
            <a:r>
              <a:rPr lang="en-US" dirty="0"/>
              <a:t> connectivity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62665" y="1739295"/>
            <a:ext cx="8218670" cy="433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4-tetangga </a:t>
            </a:r>
            <a:r>
              <a:rPr lang="en-US" sz="2400" dirty="0" err="1">
                <a:latin typeface="Tahoma" pitchFamily="34" charset="0"/>
              </a:rPr>
              <a:t>piksel</a:t>
            </a:r>
            <a:r>
              <a:rPr lang="en-US" sz="2400" dirty="0">
                <a:latin typeface="Tahoma" pitchFamily="34" charset="0"/>
              </a:rPr>
              <a:t> P                   8-tetangga </a:t>
            </a:r>
            <a:r>
              <a:rPr lang="en-US" sz="2400" dirty="0" err="1">
                <a:latin typeface="Tahoma" pitchFamily="34" charset="0"/>
              </a:rPr>
              <a:t>piksel</a:t>
            </a:r>
            <a:r>
              <a:rPr lang="en-US" sz="2400" dirty="0">
                <a:latin typeface="Tahoma" pitchFamily="34" charset="0"/>
              </a:rPr>
              <a:t> P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            X                                      </a:t>
            </a:r>
            <a:r>
              <a:rPr lang="en-US" sz="2400" dirty="0" err="1">
                <a:latin typeface="Tahoma" pitchFamily="34" charset="0"/>
              </a:rPr>
              <a:t>X</a:t>
            </a:r>
            <a:r>
              <a:rPr lang="en-US" sz="2400" dirty="0">
                <a:latin typeface="Tahoma" pitchFamily="34" charset="0"/>
              </a:rPr>
              <a:t>     </a:t>
            </a:r>
            <a:r>
              <a:rPr lang="en-US" sz="2400" dirty="0" err="1">
                <a:latin typeface="Tahoma" pitchFamily="34" charset="0"/>
              </a:rPr>
              <a:t>X</a:t>
            </a:r>
            <a:r>
              <a:rPr lang="en-US" sz="2400" dirty="0">
                <a:latin typeface="Tahoma" pitchFamily="34" charset="0"/>
              </a:rPr>
              <a:t>    </a:t>
            </a:r>
            <a:r>
              <a:rPr lang="en-US" sz="2400" dirty="0" err="1">
                <a:latin typeface="Tahoma" pitchFamily="34" charset="0"/>
              </a:rPr>
              <a:t>X</a:t>
            </a:r>
            <a:endParaRPr lang="en-US" sz="2400" dirty="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      X    P    X                                </a:t>
            </a:r>
            <a:r>
              <a:rPr lang="en-US" sz="2400" dirty="0" err="1">
                <a:latin typeface="Tahoma" pitchFamily="34" charset="0"/>
              </a:rPr>
              <a:t>X</a:t>
            </a:r>
            <a:r>
              <a:rPr lang="en-US" sz="2400" dirty="0">
                <a:latin typeface="Tahoma" pitchFamily="34" charset="0"/>
              </a:rPr>
              <a:t>     P    X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            X                                      </a:t>
            </a:r>
            <a:r>
              <a:rPr lang="en-US" sz="2400" dirty="0" err="1">
                <a:latin typeface="Tahoma" pitchFamily="34" charset="0"/>
              </a:rPr>
              <a:t>X</a:t>
            </a:r>
            <a:r>
              <a:rPr lang="en-US" sz="2400" dirty="0">
                <a:latin typeface="Tahoma" pitchFamily="34" charset="0"/>
              </a:rPr>
              <a:t>     </a:t>
            </a:r>
            <a:r>
              <a:rPr lang="en-US" sz="2400" dirty="0" err="1">
                <a:latin typeface="Tahoma" pitchFamily="34" charset="0"/>
              </a:rPr>
              <a:t>X</a:t>
            </a:r>
            <a:r>
              <a:rPr lang="en-US" sz="2400" dirty="0">
                <a:latin typeface="Tahoma" pitchFamily="34" charset="0"/>
              </a:rPr>
              <a:t>    </a:t>
            </a:r>
            <a:r>
              <a:rPr lang="en-US" sz="2400" dirty="0" err="1">
                <a:latin typeface="Tahoma" pitchFamily="34" charset="0"/>
              </a:rPr>
              <a:t>X</a:t>
            </a:r>
            <a:endParaRPr lang="en-US" sz="2400" dirty="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endParaRPr lang="en-US" sz="2400" dirty="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Connectivity/</a:t>
            </a:r>
            <a:r>
              <a:rPr lang="en-US" sz="2400" dirty="0" err="1">
                <a:latin typeface="Tahoma" pitchFamily="34" charset="0"/>
              </a:rPr>
              <a:t>Konektivitas</a:t>
            </a:r>
            <a:r>
              <a:rPr lang="en-US" sz="2400" dirty="0">
                <a:latin typeface="Tahoma" pitchFamily="34" charset="0"/>
              </a:rPr>
              <a:t>: 4-tetangga </a:t>
            </a:r>
            <a:r>
              <a:rPr lang="en-US" sz="2400" dirty="0" err="1">
                <a:latin typeface="Tahoma" pitchFamily="34" charset="0"/>
              </a:rPr>
              <a:t>atau</a:t>
            </a:r>
            <a:r>
              <a:rPr lang="en-US" sz="2400" dirty="0">
                <a:latin typeface="Tahoma" pitchFamily="34" charset="0"/>
              </a:rPr>
              <a:t> 8-tetangga </a:t>
            </a:r>
            <a:r>
              <a:rPr lang="en-US" sz="2400" dirty="0" err="1">
                <a:latin typeface="Tahoma" pitchFamily="34" charset="0"/>
              </a:rPr>
              <a:t>dengan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kriteria</a:t>
            </a:r>
            <a:r>
              <a:rPr lang="en-US" sz="2400" dirty="0">
                <a:latin typeface="Tahoma" pitchFamily="34" charset="0"/>
              </a:rPr>
              <a:t> gray level yang </a:t>
            </a:r>
            <a:r>
              <a:rPr lang="en-US" sz="2400" dirty="0" err="1">
                <a:latin typeface="Tahoma" pitchFamily="34" charset="0"/>
              </a:rPr>
              <a:t>sama</a:t>
            </a:r>
            <a:r>
              <a:rPr lang="en-US" sz="2400" dirty="0">
                <a:latin typeface="Tahoma" pitchFamily="34" charset="0"/>
              </a:rPr>
              <a:t>, </a:t>
            </a:r>
            <a:r>
              <a:rPr lang="en-US" sz="2400" dirty="0" err="1">
                <a:latin typeface="Tahoma" pitchFamily="34" charset="0"/>
              </a:rPr>
              <a:t>misal</a:t>
            </a:r>
            <a:r>
              <a:rPr lang="en-US" sz="2400" dirty="0">
                <a:latin typeface="Tahoma" pitchFamily="34" charset="0"/>
              </a:rPr>
              <a:t>: </a:t>
            </a:r>
            <a:r>
              <a:rPr lang="en-US" sz="2400" dirty="0" err="1">
                <a:latin typeface="Tahoma" pitchFamily="34" charset="0"/>
              </a:rPr>
              <a:t>sama-sama</a:t>
            </a:r>
            <a:r>
              <a:rPr lang="en-US" sz="2400" dirty="0">
                <a:latin typeface="Tahoma" pitchFamily="34" charset="0"/>
              </a:rPr>
              <a:t> 0 </a:t>
            </a:r>
            <a:r>
              <a:rPr lang="en-US" sz="2400" dirty="0" err="1">
                <a:latin typeface="Tahoma" pitchFamily="34" charset="0"/>
              </a:rPr>
              <a:t>atau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sama-sama</a:t>
            </a:r>
            <a:r>
              <a:rPr lang="en-US" sz="2400" dirty="0">
                <a:latin typeface="Tahoma" pitchFamily="34" charset="0"/>
              </a:rPr>
              <a:t> 1 </a:t>
            </a:r>
            <a:r>
              <a:rPr lang="en-US" sz="2400" dirty="0" err="1">
                <a:latin typeface="Tahoma" pitchFamily="34" charset="0"/>
              </a:rPr>
              <a:t>atau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sama-sama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bedanya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tidak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lebih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dari</a:t>
            </a:r>
            <a:r>
              <a:rPr lang="en-US" sz="2400" dirty="0">
                <a:latin typeface="Tahoma" pitchFamily="34" charset="0"/>
              </a:rPr>
              <a:t> 5 </a:t>
            </a:r>
            <a:r>
              <a:rPr lang="en-US" sz="2400" dirty="0" err="1">
                <a:latin typeface="Tahoma" pitchFamily="34" charset="0"/>
              </a:rPr>
              <a:t>tingkat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keabuan</a:t>
            </a:r>
            <a:r>
              <a:rPr lang="en-US" sz="2400" dirty="0">
                <a:latin typeface="Tahoma" pitchFamily="34" charset="0"/>
              </a:rPr>
              <a:t>, </a:t>
            </a:r>
            <a:r>
              <a:rPr lang="en-US" sz="2400" dirty="0" err="1">
                <a:latin typeface="Tahoma" pitchFamily="34" charset="0"/>
              </a:rPr>
              <a:t>dlsb.nya</a:t>
            </a:r>
            <a:endParaRPr lang="en-US" sz="2400" dirty="0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07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Labelling</a:t>
            </a:r>
            <a:r>
              <a:rPr lang="en-US" dirty="0"/>
              <a:t> of connected component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456005" y="1585560"/>
            <a:ext cx="8225330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err="1">
                <a:latin typeface="Tahoma" pitchFamily="34" charset="0"/>
              </a:rPr>
              <a:t>Dengan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kriteria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piksel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sama-sama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bernilai</a:t>
            </a:r>
            <a:r>
              <a:rPr lang="en-US" sz="2400" dirty="0">
                <a:latin typeface="Tahoma" pitchFamily="34" charset="0"/>
              </a:rPr>
              <a:t> 1: (a) </a:t>
            </a:r>
            <a:r>
              <a:rPr lang="en-US" sz="2400" dirty="0" err="1">
                <a:latin typeface="Tahoma" pitchFamily="34" charset="0"/>
              </a:rPr>
              <a:t>dengan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aturan</a:t>
            </a:r>
            <a:r>
              <a:rPr lang="en-US" sz="2400" dirty="0">
                <a:latin typeface="Tahoma" pitchFamily="34" charset="0"/>
              </a:rPr>
              <a:t> 4-tetangga </a:t>
            </a:r>
            <a:r>
              <a:rPr lang="en-US" sz="2400" dirty="0" err="1">
                <a:latin typeface="Tahoma" pitchFamily="34" charset="0"/>
              </a:rPr>
              <a:t>dan</a:t>
            </a:r>
            <a:r>
              <a:rPr lang="en-US" sz="2400" dirty="0">
                <a:latin typeface="Tahoma" pitchFamily="34" charset="0"/>
              </a:rPr>
              <a:t> (b) </a:t>
            </a:r>
            <a:r>
              <a:rPr lang="en-US" sz="2400" dirty="0" err="1">
                <a:latin typeface="Tahoma" pitchFamily="34" charset="0"/>
              </a:rPr>
              <a:t>dengan</a:t>
            </a:r>
            <a:r>
              <a:rPr lang="en-US" sz="2400" dirty="0">
                <a:latin typeface="Tahoma" pitchFamily="34" charset="0"/>
              </a:rPr>
              <a:t> </a:t>
            </a:r>
            <a:r>
              <a:rPr lang="en-US" sz="2400" dirty="0" err="1">
                <a:latin typeface="Tahoma" pitchFamily="34" charset="0"/>
              </a:rPr>
              <a:t>aturan</a:t>
            </a:r>
            <a:r>
              <a:rPr lang="en-US" sz="2400" dirty="0">
                <a:latin typeface="Tahoma" pitchFamily="34" charset="0"/>
              </a:rPr>
              <a:t> 8 </a:t>
            </a:r>
            <a:r>
              <a:rPr lang="en-US" sz="2400" dirty="0" err="1">
                <a:latin typeface="Tahoma" pitchFamily="34" charset="0"/>
              </a:rPr>
              <a:t>tetangga</a:t>
            </a:r>
            <a:r>
              <a:rPr lang="en-US" sz="2400" dirty="0">
                <a:latin typeface="Tahoma" pitchFamily="34" charset="0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0   0   0   0   0   0                      0   0   0   0   0   0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0   0   1   1   0   0                      0   0   1   1   0   0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0   1   1   0   0   0		         0   1   1   0   0   0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0   1   1   0   1   1                      0   1   1   0   1   1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0   0   0   1   1   1                      0   0   0   1   1   1</a:t>
            </a:r>
          </a:p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0   0   0   0   0   0                      0   0   0   0   0   0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403743" y="3092098"/>
            <a:ext cx="715246" cy="457200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932255" y="3625498"/>
            <a:ext cx="286098" cy="457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464068" y="3585810"/>
            <a:ext cx="214574" cy="457200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359293" y="3509610"/>
            <a:ext cx="357623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887805" y="4176360"/>
            <a:ext cx="786771" cy="457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2227655" y="4192235"/>
            <a:ext cx="786771" cy="3810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1803793" y="4771673"/>
            <a:ext cx="286098" cy="3048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Rectangle 11"/>
          <p:cNvSpPr>
            <a:spLocks noChangeArrowheads="1"/>
          </p:cNvSpPr>
          <p:nvPr/>
        </p:nvSpPr>
        <p:spPr bwMode="auto">
          <a:xfrm>
            <a:off x="933843" y="4223985"/>
            <a:ext cx="643721" cy="304800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Oval 12"/>
          <p:cNvSpPr>
            <a:spLocks noChangeArrowheads="1"/>
          </p:cNvSpPr>
          <p:nvPr/>
        </p:nvSpPr>
        <p:spPr bwMode="auto">
          <a:xfrm>
            <a:off x="2122880" y="4663723"/>
            <a:ext cx="1001345" cy="6096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Oval 13"/>
          <p:cNvSpPr>
            <a:spLocks noChangeArrowheads="1"/>
          </p:cNvSpPr>
          <p:nvPr/>
        </p:nvSpPr>
        <p:spPr bwMode="auto">
          <a:xfrm>
            <a:off x="2241943" y="4787548"/>
            <a:ext cx="786771" cy="3048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Text Box 14"/>
          <p:cNvSpPr txBox="1">
            <a:spLocks noChangeArrowheads="1"/>
          </p:cNvSpPr>
          <p:nvPr/>
        </p:nvSpPr>
        <p:spPr bwMode="auto">
          <a:xfrm>
            <a:off x="438543" y="5771705"/>
            <a:ext cx="7367035" cy="86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latin typeface="Tahoma" pitchFamily="34" charset="0"/>
              </a:rPr>
              <a:t>      </a:t>
            </a:r>
            <a:r>
              <a:rPr lang="en-US" dirty="0" err="1">
                <a:latin typeface="Tahoma" pitchFamily="34" charset="0"/>
              </a:rPr>
              <a:t>ekivalen</a:t>
            </a:r>
            <a:r>
              <a:rPr lang="en-US" dirty="0">
                <a:latin typeface="Tahoma" pitchFamily="34" charset="0"/>
              </a:rPr>
              <a:t> </a:t>
            </a:r>
            <a:r>
              <a:rPr lang="en-US" dirty="0" err="1">
                <a:latin typeface="Tahoma" pitchFamily="34" charset="0"/>
              </a:rPr>
              <a:t>dengan</a:t>
            </a:r>
            <a:r>
              <a:rPr lang="en-US" sz="2400" dirty="0">
                <a:latin typeface="Tahoma" pitchFamily="34" charset="0"/>
              </a:rPr>
              <a:t>                                </a:t>
            </a:r>
            <a:endParaRPr lang="en-US" dirty="0">
              <a:latin typeface="Tahoma" pitchFamily="34" charset="0"/>
            </a:endParaRPr>
          </a:p>
          <a:p>
            <a:pPr>
              <a:spcBef>
                <a:spcPct val="50000"/>
              </a:spcBef>
            </a:pPr>
            <a:r>
              <a:rPr lang="en-US" dirty="0">
                <a:latin typeface="Tahoma" pitchFamily="34" charset="0"/>
              </a:rPr>
              <a:t>        </a:t>
            </a:r>
            <a:r>
              <a:rPr lang="en-US" dirty="0" err="1">
                <a:latin typeface="Tahoma" pitchFamily="34" charset="0"/>
              </a:rPr>
              <a:t>ekivalen</a:t>
            </a:r>
            <a:r>
              <a:rPr lang="en-US" dirty="0">
                <a:latin typeface="Tahoma" pitchFamily="34" charset="0"/>
              </a:rPr>
              <a:t> </a:t>
            </a:r>
            <a:r>
              <a:rPr lang="en-US" dirty="0" err="1">
                <a:latin typeface="Tahoma" pitchFamily="34" charset="0"/>
              </a:rPr>
              <a:t>dengan</a:t>
            </a:r>
            <a:r>
              <a:rPr lang="en-US" dirty="0">
                <a:latin typeface="Tahoma" pitchFamily="34" charset="0"/>
              </a:rPr>
              <a:t>                                           </a:t>
            </a:r>
            <a:endParaRPr lang="en-US" sz="2400" dirty="0">
              <a:latin typeface="Tahoma" pitchFamily="34" charset="0"/>
            </a:endParaRP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590943" y="5963730"/>
            <a:ext cx="357623" cy="228600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16"/>
          <p:cNvSpPr>
            <a:spLocks noChangeArrowheads="1"/>
          </p:cNvSpPr>
          <p:nvPr/>
        </p:nvSpPr>
        <p:spPr bwMode="auto">
          <a:xfrm>
            <a:off x="2800743" y="5963730"/>
            <a:ext cx="357623" cy="228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Oval 17"/>
          <p:cNvSpPr>
            <a:spLocks noChangeArrowheads="1"/>
          </p:cNvSpPr>
          <p:nvPr/>
        </p:nvSpPr>
        <p:spPr bwMode="auto">
          <a:xfrm>
            <a:off x="590943" y="6268530"/>
            <a:ext cx="429148" cy="381000"/>
          </a:xfrm>
          <a:prstGeom prst="ellipse">
            <a:avLst/>
          </a:prstGeom>
          <a:noFill/>
          <a:ln w="28575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Oval 18"/>
          <p:cNvSpPr>
            <a:spLocks noChangeArrowheads="1"/>
          </p:cNvSpPr>
          <p:nvPr/>
        </p:nvSpPr>
        <p:spPr bwMode="auto">
          <a:xfrm>
            <a:off x="2800743" y="6344730"/>
            <a:ext cx="429148" cy="304800"/>
          </a:xfrm>
          <a:prstGeom prst="ellips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Line 19"/>
          <p:cNvSpPr>
            <a:spLocks noChangeShapeType="1"/>
          </p:cNvSpPr>
          <p:nvPr/>
        </p:nvSpPr>
        <p:spPr bwMode="auto">
          <a:xfrm>
            <a:off x="1230765" y="2971448"/>
            <a:ext cx="92982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Line 20"/>
          <p:cNvSpPr>
            <a:spLocks noChangeShapeType="1"/>
          </p:cNvSpPr>
          <p:nvPr/>
        </p:nvSpPr>
        <p:spPr bwMode="auto">
          <a:xfrm>
            <a:off x="1230765" y="2971448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Line 21"/>
          <p:cNvSpPr>
            <a:spLocks noChangeShapeType="1"/>
          </p:cNvSpPr>
          <p:nvPr/>
        </p:nvSpPr>
        <p:spPr bwMode="auto">
          <a:xfrm flipH="1">
            <a:off x="792555" y="3519135"/>
            <a:ext cx="42914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Line 22"/>
          <p:cNvSpPr>
            <a:spLocks noChangeShapeType="1"/>
          </p:cNvSpPr>
          <p:nvPr/>
        </p:nvSpPr>
        <p:spPr bwMode="auto">
          <a:xfrm>
            <a:off x="792555" y="3519135"/>
            <a:ext cx="0" cy="1219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Line 23"/>
          <p:cNvSpPr>
            <a:spLocks noChangeShapeType="1"/>
          </p:cNvSpPr>
          <p:nvPr/>
        </p:nvSpPr>
        <p:spPr bwMode="auto">
          <a:xfrm>
            <a:off x="792555" y="4738335"/>
            <a:ext cx="100134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Line 24"/>
          <p:cNvSpPr>
            <a:spLocks noChangeShapeType="1"/>
          </p:cNvSpPr>
          <p:nvPr/>
        </p:nvSpPr>
        <p:spPr bwMode="auto">
          <a:xfrm flipV="1">
            <a:off x="1806840" y="3595335"/>
            <a:ext cx="0" cy="1143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8" name="Line 25"/>
          <p:cNvSpPr>
            <a:spLocks noChangeShapeType="1"/>
          </p:cNvSpPr>
          <p:nvPr/>
        </p:nvSpPr>
        <p:spPr bwMode="auto">
          <a:xfrm>
            <a:off x="1768435" y="3595335"/>
            <a:ext cx="41275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Line 26"/>
          <p:cNvSpPr>
            <a:spLocks noChangeShapeType="1"/>
          </p:cNvSpPr>
          <p:nvPr/>
        </p:nvSpPr>
        <p:spPr bwMode="auto">
          <a:xfrm>
            <a:off x="2190890" y="2971448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Line 27"/>
          <p:cNvSpPr>
            <a:spLocks noChangeShapeType="1"/>
          </p:cNvSpPr>
          <p:nvPr/>
        </p:nvSpPr>
        <p:spPr bwMode="auto">
          <a:xfrm>
            <a:off x="1919680" y="4130323"/>
            <a:ext cx="0" cy="68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Line 28"/>
          <p:cNvSpPr>
            <a:spLocks noChangeShapeType="1"/>
          </p:cNvSpPr>
          <p:nvPr/>
        </p:nvSpPr>
        <p:spPr bwMode="auto">
          <a:xfrm flipH="1">
            <a:off x="1691080" y="4816123"/>
            <a:ext cx="21457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Line 29"/>
          <p:cNvSpPr>
            <a:spLocks noChangeShapeType="1"/>
          </p:cNvSpPr>
          <p:nvPr/>
        </p:nvSpPr>
        <p:spPr bwMode="auto">
          <a:xfrm>
            <a:off x="1691080" y="4816123"/>
            <a:ext cx="0" cy="457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Line 30"/>
          <p:cNvSpPr>
            <a:spLocks noChangeShapeType="1"/>
          </p:cNvSpPr>
          <p:nvPr/>
        </p:nvSpPr>
        <p:spPr bwMode="auto">
          <a:xfrm>
            <a:off x="1919680" y="4130323"/>
            <a:ext cx="100134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Line 31"/>
          <p:cNvSpPr>
            <a:spLocks noChangeShapeType="1"/>
          </p:cNvSpPr>
          <p:nvPr/>
        </p:nvSpPr>
        <p:spPr bwMode="auto">
          <a:xfrm>
            <a:off x="2958990" y="4130323"/>
            <a:ext cx="0" cy="1143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Line 32"/>
          <p:cNvSpPr>
            <a:spLocks noChangeShapeType="1"/>
          </p:cNvSpPr>
          <p:nvPr/>
        </p:nvSpPr>
        <p:spPr bwMode="auto">
          <a:xfrm>
            <a:off x="1705368" y="5274910"/>
            <a:ext cx="121591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Rectangle 33"/>
          <p:cNvSpPr>
            <a:spLocks noChangeArrowheads="1"/>
          </p:cNvSpPr>
          <p:nvPr/>
        </p:nvSpPr>
        <p:spPr bwMode="auto">
          <a:xfrm>
            <a:off x="5928118" y="3019073"/>
            <a:ext cx="715246" cy="457200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Rectangle 34"/>
          <p:cNvSpPr>
            <a:spLocks noChangeArrowheads="1"/>
          </p:cNvSpPr>
          <p:nvPr/>
        </p:nvSpPr>
        <p:spPr bwMode="auto">
          <a:xfrm>
            <a:off x="5547118" y="3628673"/>
            <a:ext cx="643721" cy="914400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8" name="Rectangle 35"/>
          <p:cNvSpPr>
            <a:spLocks noChangeArrowheads="1"/>
          </p:cNvSpPr>
          <p:nvPr/>
        </p:nvSpPr>
        <p:spPr bwMode="auto">
          <a:xfrm>
            <a:off x="6786955" y="4217635"/>
            <a:ext cx="715246" cy="533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36"/>
          <p:cNvSpPr>
            <a:spLocks noChangeArrowheads="1"/>
          </p:cNvSpPr>
          <p:nvPr/>
        </p:nvSpPr>
        <p:spPr bwMode="auto">
          <a:xfrm>
            <a:off x="6329755" y="4827235"/>
            <a:ext cx="1072869" cy="457200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ot"/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Line 37"/>
          <p:cNvSpPr>
            <a:spLocks noChangeShapeType="1"/>
          </p:cNvSpPr>
          <p:nvPr/>
        </p:nvSpPr>
        <p:spPr bwMode="auto">
          <a:xfrm>
            <a:off x="5851918" y="2942873"/>
            <a:ext cx="85829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" name="Line 38"/>
          <p:cNvSpPr>
            <a:spLocks noChangeShapeType="1"/>
          </p:cNvSpPr>
          <p:nvPr/>
        </p:nvSpPr>
        <p:spPr bwMode="auto">
          <a:xfrm>
            <a:off x="5851918" y="2942873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Line 39"/>
          <p:cNvSpPr>
            <a:spLocks noChangeShapeType="1"/>
          </p:cNvSpPr>
          <p:nvPr/>
        </p:nvSpPr>
        <p:spPr bwMode="auto">
          <a:xfrm flipH="1">
            <a:off x="5394718" y="3552473"/>
            <a:ext cx="42914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Line 40"/>
          <p:cNvSpPr>
            <a:spLocks noChangeShapeType="1"/>
          </p:cNvSpPr>
          <p:nvPr/>
        </p:nvSpPr>
        <p:spPr bwMode="auto">
          <a:xfrm>
            <a:off x="5394718" y="3552473"/>
            <a:ext cx="0" cy="1066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4" name="Line 41"/>
          <p:cNvSpPr>
            <a:spLocks noChangeShapeType="1"/>
          </p:cNvSpPr>
          <p:nvPr/>
        </p:nvSpPr>
        <p:spPr bwMode="auto">
          <a:xfrm>
            <a:off x="5394718" y="4619273"/>
            <a:ext cx="85829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Line 42"/>
          <p:cNvSpPr>
            <a:spLocks noChangeShapeType="1"/>
          </p:cNvSpPr>
          <p:nvPr/>
        </p:nvSpPr>
        <p:spPr bwMode="auto">
          <a:xfrm>
            <a:off x="6309118" y="3552473"/>
            <a:ext cx="42914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Line 43"/>
          <p:cNvSpPr>
            <a:spLocks noChangeShapeType="1"/>
          </p:cNvSpPr>
          <p:nvPr/>
        </p:nvSpPr>
        <p:spPr bwMode="auto">
          <a:xfrm>
            <a:off x="6722680" y="2942873"/>
            <a:ext cx="0" cy="609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7" name="Line 44"/>
          <p:cNvSpPr>
            <a:spLocks noChangeShapeType="1"/>
          </p:cNvSpPr>
          <p:nvPr/>
        </p:nvSpPr>
        <p:spPr bwMode="auto">
          <a:xfrm>
            <a:off x="6620268" y="4139848"/>
            <a:ext cx="92982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Rectangle 45"/>
          <p:cNvSpPr>
            <a:spLocks noChangeArrowheads="1"/>
          </p:cNvSpPr>
          <p:nvPr/>
        </p:nvSpPr>
        <p:spPr bwMode="auto">
          <a:xfrm>
            <a:off x="6255143" y="4735160"/>
            <a:ext cx="1215918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9" name="Line 46"/>
          <p:cNvSpPr>
            <a:spLocks noChangeShapeType="1"/>
          </p:cNvSpPr>
          <p:nvPr/>
        </p:nvSpPr>
        <p:spPr bwMode="auto">
          <a:xfrm>
            <a:off x="6191643" y="4679598"/>
            <a:ext cx="0" cy="685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" name="Line 47"/>
          <p:cNvSpPr>
            <a:spLocks noChangeShapeType="1"/>
          </p:cNvSpPr>
          <p:nvPr/>
        </p:nvSpPr>
        <p:spPr bwMode="auto">
          <a:xfrm>
            <a:off x="6177355" y="5379685"/>
            <a:ext cx="135896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" name="Line 48"/>
          <p:cNvSpPr>
            <a:spLocks noChangeShapeType="1"/>
          </p:cNvSpPr>
          <p:nvPr/>
        </p:nvSpPr>
        <p:spPr bwMode="auto">
          <a:xfrm>
            <a:off x="7567590" y="4112860"/>
            <a:ext cx="0" cy="1295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2" name="Line 49"/>
          <p:cNvSpPr>
            <a:spLocks noChangeShapeType="1"/>
          </p:cNvSpPr>
          <p:nvPr/>
        </p:nvSpPr>
        <p:spPr bwMode="auto">
          <a:xfrm>
            <a:off x="6634555" y="4141435"/>
            <a:ext cx="0" cy="533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3" name="Line 50"/>
          <p:cNvSpPr>
            <a:spLocks noChangeShapeType="1"/>
          </p:cNvSpPr>
          <p:nvPr/>
        </p:nvSpPr>
        <p:spPr bwMode="auto">
          <a:xfrm>
            <a:off x="6309118" y="3552473"/>
            <a:ext cx="0" cy="990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4" name="Line 51"/>
          <p:cNvSpPr>
            <a:spLocks noChangeShapeType="1"/>
          </p:cNvSpPr>
          <p:nvPr/>
        </p:nvSpPr>
        <p:spPr bwMode="auto">
          <a:xfrm>
            <a:off x="6177355" y="4674835"/>
            <a:ext cx="429148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258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Aritmetik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 smtClean="0"/>
              <a:t>citra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+  </a:t>
            </a:r>
            <a:r>
              <a:rPr lang="en-US" dirty="0"/>
              <a:t>-   x   /</a:t>
            </a:r>
          </a:p>
          <a:p>
            <a:r>
              <a:rPr lang="en-US" dirty="0"/>
              <a:t>Band ratio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sensor </a:t>
            </a:r>
            <a:r>
              <a:rPr lang="en-US" dirty="0" err="1"/>
              <a:t>optik</a:t>
            </a:r>
            <a:r>
              <a:rPr lang="en-US" dirty="0"/>
              <a:t> Landsat TM band 3 </a:t>
            </a:r>
            <a:r>
              <a:rPr lang="en-US" dirty="0" err="1"/>
              <a:t>dan</a:t>
            </a:r>
            <a:r>
              <a:rPr lang="en-US" dirty="0"/>
              <a:t> band 4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vegetasi</a:t>
            </a:r>
            <a:r>
              <a:rPr lang="en-US" dirty="0"/>
              <a:t>, </a:t>
            </a:r>
            <a:r>
              <a:rPr lang="en-US" dirty="0" err="1"/>
              <a:t>begitu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ratio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selisih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jumlahnya</a:t>
            </a:r>
            <a:r>
              <a:rPr lang="en-US" dirty="0"/>
              <a:t>.</a:t>
            </a:r>
          </a:p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selisih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dua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temporal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deteksi</a:t>
            </a:r>
            <a:r>
              <a:rPr lang="en-US" dirty="0"/>
              <a:t> </a:t>
            </a:r>
            <a:r>
              <a:rPr lang="en-US" dirty="0" err="1"/>
              <a:t>perubahan</a:t>
            </a:r>
            <a:r>
              <a:rPr lang="en-US" dirty="0"/>
              <a:t> </a:t>
            </a:r>
            <a:r>
              <a:rPr lang="en-US" dirty="0" err="1"/>
              <a:t>wilayah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63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Operasi-operasi</a:t>
            </a:r>
            <a:r>
              <a:rPr lang="en-US" dirty="0"/>
              <a:t> yang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pengolahan</a:t>
            </a:r>
            <a:r>
              <a:rPr lang="en-US" dirty="0"/>
              <a:t> </a:t>
            </a:r>
            <a:r>
              <a:rPr lang="en-US" dirty="0" err="1"/>
              <a:t>citra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dirty="0" err="1"/>
              <a:t>aras</a:t>
            </a:r>
            <a:r>
              <a:rPr lang="en-US" dirty="0"/>
              <a:t> </a:t>
            </a:r>
            <a:r>
              <a:rPr lang="en-US" dirty="0" smtClean="0"/>
              <a:t>(level) </a:t>
            </a:r>
            <a:r>
              <a:rPr lang="en-US" dirty="0" err="1" smtClean="0"/>
              <a:t>titik</a:t>
            </a:r>
            <a:r>
              <a:rPr lang="en-US" dirty="0" smtClean="0"/>
              <a:t>,</a:t>
            </a:r>
          </a:p>
          <a:p>
            <a:r>
              <a:rPr lang="en-US" dirty="0" smtClean="0"/>
              <a:t> </a:t>
            </a:r>
            <a:r>
              <a:rPr lang="en-US" dirty="0" err="1"/>
              <a:t>aras</a:t>
            </a:r>
            <a:r>
              <a:rPr lang="en-US" dirty="0"/>
              <a:t> </a:t>
            </a:r>
            <a:r>
              <a:rPr lang="en-US" dirty="0" err="1"/>
              <a:t>lokal</a:t>
            </a:r>
            <a:r>
              <a:rPr lang="en-US" dirty="0"/>
              <a:t>, </a:t>
            </a:r>
            <a:endParaRPr lang="en-US" dirty="0" smtClean="0"/>
          </a:p>
          <a:p>
            <a:r>
              <a:rPr lang="en-US" dirty="0" err="1" smtClean="0"/>
              <a:t>aras</a:t>
            </a:r>
            <a:r>
              <a:rPr lang="en-US" dirty="0" smtClean="0"/>
              <a:t> </a:t>
            </a:r>
            <a:r>
              <a:rPr lang="en-US" dirty="0"/>
              <a:t>global, </a:t>
            </a:r>
          </a:p>
          <a:p>
            <a:r>
              <a:rPr lang="en-US" dirty="0" err="1"/>
              <a:t>aras</a:t>
            </a:r>
            <a:r>
              <a:rPr lang="en-US" dirty="0"/>
              <a:t> </a:t>
            </a:r>
            <a:r>
              <a:rPr lang="en-US" dirty="0" err="1"/>
              <a:t>objek</a:t>
            </a:r>
            <a:r>
              <a:rPr lang="en-US" dirty="0"/>
              <a:t> [JAI95]</a:t>
            </a:r>
          </a:p>
        </p:txBody>
      </p:sp>
    </p:spTree>
    <p:extLst>
      <p:ext uri="{BB962C8B-B14F-4D97-AF65-F5344CB8AC3E}">
        <p14:creationId xmlns:p14="http://schemas.microsoft.com/office/powerpoint/2010/main" val="178136650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Aras </a:t>
            </a:r>
            <a:r>
              <a:rPr lang="en-US" dirty="0" err="1" smtClean="0"/>
              <a:t>Titik</a:t>
            </a:r>
            <a:r>
              <a:rPr lang="en-US" dirty="0" smtClean="0"/>
              <a:t> (</a:t>
            </a:r>
            <a:r>
              <a:rPr lang="en-US" dirty="0" err="1" smtClean="0"/>
              <a:t>Pointwise</a:t>
            </a:r>
            <a:r>
              <a:rPr lang="en-US" dirty="0" smtClean="0"/>
              <a:t>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aras</a:t>
            </a:r>
            <a:r>
              <a:rPr lang="en-US" dirty="0"/>
              <a:t> </a:t>
            </a:r>
            <a:r>
              <a:rPr lang="en-US" dirty="0" err="1"/>
              <a:t>titik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i="1" dirty="0"/>
              <a:t>pixel </a:t>
            </a:r>
            <a:r>
              <a:rPr lang="en-US" i="1" dirty="0" err="1"/>
              <a:t>tunggal</a:t>
            </a:r>
            <a:r>
              <a:rPr lang="en-US" i="1" dirty="0"/>
              <a:t> di </a:t>
            </a:r>
            <a:r>
              <a:rPr lang="en-US" i="1" dirty="0" err="1"/>
              <a:t>dalam</a:t>
            </a:r>
            <a:r>
              <a:rPr lang="en-US" i="1" dirty="0"/>
              <a:t> </a:t>
            </a:r>
            <a:r>
              <a:rPr lang="en-US" i="1" dirty="0" err="1" smtClean="0"/>
              <a:t>citra</a:t>
            </a:r>
            <a:endParaRPr lang="en-US" i="1" dirty="0" smtClean="0"/>
          </a:p>
          <a:p>
            <a:r>
              <a:rPr lang="sv-SE" dirty="0"/>
              <a:t>pengaksesan </a:t>
            </a:r>
            <a:r>
              <a:rPr lang="sv-SE" i="1" dirty="0"/>
              <a:t>pixel pada lokasi yang diberikan, memodifikasinya dengan </a:t>
            </a:r>
            <a:r>
              <a:rPr lang="sv-SE" i="1" dirty="0" smtClean="0"/>
              <a:t>operasi </a:t>
            </a:r>
            <a:r>
              <a:rPr lang="en-US" dirty="0" err="1" smtClean="0"/>
              <a:t>operasi</a:t>
            </a:r>
            <a:r>
              <a:rPr lang="en-US" dirty="0" smtClean="0"/>
              <a:t> </a:t>
            </a:r>
            <a:r>
              <a:rPr lang="en-US" dirty="0" err="1"/>
              <a:t>lanjar</a:t>
            </a:r>
            <a:r>
              <a:rPr lang="en-US" dirty="0"/>
              <a:t> (</a:t>
            </a:r>
            <a:r>
              <a:rPr lang="en-US" i="1" dirty="0"/>
              <a:t>linear) </a:t>
            </a:r>
            <a:r>
              <a:rPr lang="en-US" i="1" dirty="0" err="1"/>
              <a:t>atau</a:t>
            </a:r>
            <a:r>
              <a:rPr lang="en-US" i="1" dirty="0"/>
              <a:t> </a:t>
            </a:r>
            <a:r>
              <a:rPr lang="en-US" i="1" dirty="0" err="1"/>
              <a:t>nirlanjar</a:t>
            </a:r>
            <a:r>
              <a:rPr lang="en-US" i="1" dirty="0"/>
              <a:t> (nonlinear), </a:t>
            </a:r>
            <a:r>
              <a:rPr lang="en-US" i="1" dirty="0" err="1"/>
              <a:t>dan</a:t>
            </a:r>
            <a:r>
              <a:rPr lang="en-US" i="1" dirty="0"/>
              <a:t> </a:t>
            </a:r>
            <a:r>
              <a:rPr lang="en-US" i="1" dirty="0" err="1"/>
              <a:t>menempatkan</a:t>
            </a:r>
            <a:r>
              <a:rPr lang="en-US" i="1" dirty="0"/>
              <a:t> </a:t>
            </a:r>
            <a:r>
              <a:rPr lang="en-US" i="1" dirty="0" err="1"/>
              <a:t>nilai</a:t>
            </a:r>
            <a:r>
              <a:rPr lang="en-US" i="1" dirty="0"/>
              <a:t> pixel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lokasi</a:t>
            </a:r>
            <a:r>
              <a:rPr lang="en-US" dirty="0"/>
              <a:t> yang </a:t>
            </a:r>
            <a:r>
              <a:rPr lang="en-US" dirty="0" err="1" smtClean="0"/>
              <a:t>ersesuaian</a:t>
            </a:r>
            <a:r>
              <a:rPr lang="en-US" dirty="0" smtClean="0"/>
              <a:t> </a:t>
            </a:r>
            <a:r>
              <a:rPr lang="en-US" dirty="0"/>
              <a:t>di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yang </a:t>
            </a:r>
            <a:r>
              <a:rPr lang="en-US" dirty="0" err="1"/>
              <a:t>baru</a:t>
            </a:r>
            <a:r>
              <a:rPr lang="en-US" dirty="0"/>
              <a:t>. </a:t>
            </a:r>
            <a:endParaRPr lang="en-US" dirty="0" smtClean="0"/>
          </a:p>
          <a:p>
            <a:r>
              <a:rPr lang="en-US" dirty="0" err="1" smtClean="0"/>
              <a:t>Dibagi</a:t>
            </a:r>
            <a:r>
              <a:rPr lang="en-US" dirty="0" smtClean="0"/>
              <a:t> 3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berdasarkan</a:t>
            </a:r>
            <a:r>
              <a:rPr lang="en-US" dirty="0" smtClean="0"/>
              <a:t> </a:t>
            </a:r>
            <a:r>
              <a:rPr lang="en-US" dirty="0" err="1" smtClean="0"/>
              <a:t>intensitas</a:t>
            </a:r>
            <a:r>
              <a:rPr lang="en-US" dirty="0" smtClean="0"/>
              <a:t>,  </a:t>
            </a:r>
            <a:r>
              <a:rPr lang="en-US" dirty="0" err="1" smtClean="0"/>
              <a:t>geometri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gabungan</a:t>
            </a:r>
            <a:r>
              <a:rPr lang="en-US" dirty="0" smtClean="0"/>
              <a:t> </a:t>
            </a:r>
            <a:r>
              <a:rPr lang="en-US" dirty="0" err="1" smtClean="0"/>
              <a:t>keduanya</a:t>
            </a:r>
            <a:r>
              <a:rPr lang="en-US" dirty="0" smtClean="0"/>
              <a:t>. 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1538968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….. </a:t>
            </a:r>
            <a:r>
              <a:rPr lang="en-US" dirty="0"/>
              <a:t>a. </a:t>
            </a:r>
            <a:r>
              <a:rPr lang="en-US" i="1" dirty="0" err="1"/>
              <a:t>Berdasarkan</a:t>
            </a:r>
            <a:r>
              <a:rPr lang="en-US" i="1" dirty="0"/>
              <a:t> </a:t>
            </a:r>
            <a:r>
              <a:rPr lang="en-US" i="1" dirty="0" err="1"/>
              <a:t>intensitas</a:t>
            </a:r>
            <a:r>
              <a:rPr lang="en-US" i="1" dirty="0"/>
              <a:t>.</a:t>
            </a:r>
            <a:br>
              <a:rPr lang="en-US" i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Autofit/>
          </a:bodyPr>
          <a:lstStyle/>
          <a:p>
            <a:r>
              <a:rPr lang="en-US" sz="1800" dirty="0" err="1"/>
              <a:t>Nilai</a:t>
            </a:r>
            <a:r>
              <a:rPr lang="en-US" sz="1800" dirty="0"/>
              <a:t> </a:t>
            </a:r>
            <a:r>
              <a:rPr lang="en-US" sz="1800" dirty="0" err="1"/>
              <a:t>intensitas</a:t>
            </a:r>
            <a:r>
              <a:rPr lang="en-US" sz="1800" dirty="0"/>
              <a:t> </a:t>
            </a:r>
            <a:r>
              <a:rPr lang="en-US" sz="1800" i="1" dirty="0"/>
              <a:t>u </a:t>
            </a:r>
            <a:r>
              <a:rPr lang="en-US" sz="1800" i="1" dirty="0" err="1"/>
              <a:t>suatu</a:t>
            </a:r>
            <a:r>
              <a:rPr lang="en-US" sz="1800" i="1" dirty="0"/>
              <a:t> pixel </a:t>
            </a:r>
            <a:r>
              <a:rPr lang="en-US" sz="1800" i="1" dirty="0" err="1"/>
              <a:t>diubah</a:t>
            </a:r>
            <a:r>
              <a:rPr lang="en-US" sz="1800" i="1" dirty="0"/>
              <a:t> </a:t>
            </a:r>
            <a:r>
              <a:rPr lang="en-US" sz="1800" i="1" dirty="0" err="1"/>
              <a:t>dengan</a:t>
            </a:r>
            <a:r>
              <a:rPr lang="en-US" sz="1800" i="1" dirty="0"/>
              <a:t> </a:t>
            </a:r>
            <a:r>
              <a:rPr lang="en-US" sz="1800" i="1" dirty="0" err="1"/>
              <a:t>transformasi</a:t>
            </a:r>
            <a:r>
              <a:rPr lang="en-US" sz="1800" i="1" dirty="0"/>
              <a:t> h </a:t>
            </a:r>
            <a:r>
              <a:rPr lang="en-US" sz="1800" i="1" dirty="0" err="1"/>
              <a:t>menjadi</a:t>
            </a:r>
            <a:r>
              <a:rPr lang="en-US" sz="1800" i="1" dirty="0"/>
              <a:t> </a:t>
            </a:r>
            <a:r>
              <a:rPr lang="en-US" sz="1800" i="1" dirty="0" err="1"/>
              <a:t>nilai</a:t>
            </a:r>
            <a:r>
              <a:rPr lang="en-US" sz="1800" i="1" dirty="0"/>
              <a:t> </a:t>
            </a:r>
            <a:r>
              <a:rPr lang="en-US" sz="1800" dirty="0" err="1" smtClean="0"/>
              <a:t>intensitas</a:t>
            </a:r>
            <a:r>
              <a:rPr lang="en-US" sz="1800" dirty="0" smtClean="0"/>
              <a:t> </a:t>
            </a:r>
            <a:r>
              <a:rPr lang="en-US" sz="1800" dirty="0" err="1"/>
              <a:t>baru</a:t>
            </a:r>
            <a:r>
              <a:rPr lang="en-US" sz="1800" dirty="0"/>
              <a:t> </a:t>
            </a:r>
            <a:r>
              <a:rPr lang="en-US" sz="1800" i="1" dirty="0"/>
              <a:t>v: </a:t>
            </a:r>
          </a:p>
          <a:p>
            <a:pPr marL="0" indent="0">
              <a:buNone/>
            </a:pPr>
            <a:r>
              <a:rPr lang="en-US" sz="1800" dirty="0"/>
              <a:t> </a:t>
            </a:r>
            <a:r>
              <a:rPr lang="pl-PL" sz="1800" dirty="0" smtClean="0"/>
              <a:t> </a:t>
            </a:r>
            <a:r>
              <a:rPr lang="pl-PL" sz="1800" i="1" dirty="0"/>
              <a:t>v = h(u), u, v ˛ [0, L]     (4.2)</a:t>
            </a:r>
          </a:p>
          <a:p>
            <a:pPr marL="0" indent="0">
              <a:buNone/>
            </a:pPr>
            <a:r>
              <a:rPr lang="en-US" sz="1800" dirty="0" err="1"/>
              <a:t>Contoh</a:t>
            </a:r>
            <a:r>
              <a:rPr lang="en-US" sz="1800" dirty="0"/>
              <a:t> </a:t>
            </a:r>
            <a:r>
              <a:rPr lang="en-US" sz="1800" dirty="0" err="1"/>
              <a:t>operasi</a:t>
            </a:r>
            <a:r>
              <a:rPr lang="en-US" sz="1800" dirty="0"/>
              <a:t> </a:t>
            </a:r>
            <a:r>
              <a:rPr lang="en-US" sz="1800" dirty="0" err="1"/>
              <a:t>titik</a:t>
            </a:r>
            <a:r>
              <a:rPr lang="en-US" sz="1800" dirty="0"/>
              <a:t> </a:t>
            </a:r>
            <a:r>
              <a:rPr lang="en-US" sz="1800" dirty="0" err="1"/>
              <a:t>berdasarkan</a:t>
            </a:r>
            <a:r>
              <a:rPr lang="en-US" sz="1800" dirty="0"/>
              <a:t> </a:t>
            </a:r>
            <a:r>
              <a:rPr lang="en-US" sz="1800" dirty="0" err="1"/>
              <a:t>intensitas</a:t>
            </a:r>
            <a:r>
              <a:rPr lang="en-US" sz="1800" dirty="0"/>
              <a:t> </a:t>
            </a:r>
            <a:r>
              <a:rPr lang="en-US" sz="1800" dirty="0" err="1" smtClean="0"/>
              <a:t>adalah</a:t>
            </a:r>
            <a:endParaRPr lang="en-US" sz="1800" dirty="0" smtClean="0"/>
          </a:p>
          <a:p>
            <a:pPr marL="0" indent="0">
              <a:buNone/>
            </a:pPr>
            <a:r>
              <a:rPr lang="en-US" sz="2800" b="1" dirty="0" smtClean="0"/>
              <a:t> </a:t>
            </a:r>
            <a:r>
              <a:rPr lang="en-US" sz="2800" b="1" dirty="0" err="1"/>
              <a:t>operasi</a:t>
            </a:r>
            <a:r>
              <a:rPr lang="en-US" sz="2800" b="1" dirty="0"/>
              <a:t> </a:t>
            </a:r>
            <a:r>
              <a:rPr lang="en-US" sz="2800" b="1" dirty="0" err="1" smtClean="0"/>
              <a:t>pengambangan</a:t>
            </a:r>
            <a:r>
              <a:rPr lang="en-US" sz="2800" b="1" dirty="0" smtClean="0"/>
              <a:t>  (</a:t>
            </a:r>
            <a:r>
              <a:rPr lang="en-US" sz="2800" b="1" i="1" dirty="0" err="1"/>
              <a:t>thresholding</a:t>
            </a:r>
            <a:r>
              <a:rPr lang="en-US" sz="2800" b="1" i="1" dirty="0"/>
              <a:t>). </a:t>
            </a:r>
            <a:endParaRPr lang="en-US" sz="2800" b="1" i="1" dirty="0" smtClean="0"/>
          </a:p>
          <a:p>
            <a:pPr marL="0" indent="0">
              <a:buNone/>
            </a:pPr>
            <a:r>
              <a:rPr lang="en-US" sz="1800" i="1" dirty="0" err="1" smtClean="0"/>
              <a:t>Pada</a:t>
            </a:r>
            <a:r>
              <a:rPr lang="en-US" sz="1800" i="1" dirty="0" smtClean="0"/>
              <a:t> </a:t>
            </a:r>
            <a:r>
              <a:rPr lang="en-US" sz="1800" i="1" dirty="0" err="1"/>
              <a:t>operasi</a:t>
            </a:r>
            <a:r>
              <a:rPr lang="en-US" sz="1800" i="1" dirty="0"/>
              <a:t> </a:t>
            </a:r>
            <a:r>
              <a:rPr lang="en-US" sz="1800" i="1" dirty="0" err="1"/>
              <a:t>pengambangan</a:t>
            </a:r>
            <a:r>
              <a:rPr lang="en-US" sz="1800" i="1" dirty="0"/>
              <a:t>, </a:t>
            </a:r>
            <a:r>
              <a:rPr lang="en-US" sz="1800" i="1" dirty="0" err="1"/>
              <a:t>nilai</a:t>
            </a:r>
            <a:r>
              <a:rPr lang="en-US" sz="1800" i="1" dirty="0"/>
              <a:t> </a:t>
            </a:r>
            <a:r>
              <a:rPr lang="en-US" sz="1800" i="1" dirty="0" err="1"/>
              <a:t>intensitas</a:t>
            </a:r>
            <a:r>
              <a:rPr lang="en-US" sz="1800" i="1" dirty="0"/>
              <a:t> pixel </a:t>
            </a:r>
            <a:r>
              <a:rPr lang="en-US" sz="1800" i="1" dirty="0" err="1"/>
              <a:t>dipetakan</a:t>
            </a:r>
            <a:r>
              <a:rPr lang="en-US" sz="1800" i="1" dirty="0"/>
              <a:t> </a:t>
            </a:r>
            <a:r>
              <a:rPr lang="en-US" sz="1800" i="1" dirty="0" err="1" smtClean="0"/>
              <a:t>ke</a:t>
            </a:r>
            <a:r>
              <a:rPr lang="en-US" sz="1800" i="1" dirty="0" smtClean="0"/>
              <a:t> </a:t>
            </a:r>
            <a:r>
              <a:rPr lang="fi-FI" sz="1800" dirty="0" smtClean="0"/>
              <a:t>salah </a:t>
            </a:r>
            <a:r>
              <a:rPr lang="fi-FI" sz="1800" dirty="0"/>
              <a:t>satu dari dua nilai, </a:t>
            </a:r>
            <a:r>
              <a:rPr lang="fi-FI" sz="1800" i="1" dirty="0"/>
              <a:t>a</a:t>
            </a:r>
          </a:p>
          <a:p>
            <a:pPr marL="0" indent="0">
              <a:buNone/>
            </a:pPr>
            <a:r>
              <a:rPr lang="en-US" sz="1800" dirty="0"/>
              <a:t> </a:t>
            </a:r>
            <a:r>
              <a:rPr lang="en-US" sz="1800" dirty="0" smtClean="0"/>
              <a:t>   </a:t>
            </a:r>
            <a:r>
              <a:rPr lang="en-US" sz="1800" dirty="0" err="1"/>
              <a:t>Jika</a:t>
            </a:r>
            <a:r>
              <a:rPr lang="en-US" sz="1800" dirty="0"/>
              <a:t> </a:t>
            </a:r>
            <a:r>
              <a:rPr lang="en-US" sz="1800" i="1" dirty="0" smtClean="0"/>
              <a:t>a  </a:t>
            </a:r>
            <a:r>
              <a:rPr lang="en-US" sz="1800" dirty="0" smtClean="0"/>
              <a:t>1  </a:t>
            </a:r>
            <a:r>
              <a:rPr lang="en-US" sz="1800" dirty="0"/>
              <a:t>= 0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i="1" dirty="0" smtClean="0"/>
              <a:t>a  </a:t>
            </a:r>
            <a:r>
              <a:rPr lang="en-US" sz="1800" dirty="0" smtClean="0"/>
              <a:t>2  </a:t>
            </a:r>
            <a:r>
              <a:rPr lang="en-US" sz="1800" dirty="0"/>
              <a:t>= 1, </a:t>
            </a:r>
            <a:r>
              <a:rPr lang="en-US" sz="1800" dirty="0" err="1"/>
              <a:t>maka</a:t>
            </a:r>
            <a:r>
              <a:rPr lang="en-US" sz="1800" dirty="0"/>
              <a:t> </a:t>
            </a:r>
            <a:r>
              <a:rPr lang="en-US" sz="1800" dirty="0" err="1"/>
              <a:t>operasi</a:t>
            </a:r>
            <a:r>
              <a:rPr lang="en-US" sz="1800" dirty="0"/>
              <a:t> </a:t>
            </a:r>
            <a:r>
              <a:rPr lang="en-US" sz="1800" dirty="0" err="1"/>
              <a:t>pengambangan</a:t>
            </a:r>
            <a:r>
              <a:rPr lang="en-US" sz="1800" dirty="0"/>
              <a:t> </a:t>
            </a:r>
            <a:r>
              <a:rPr lang="en-US" sz="1800" dirty="0" err="1"/>
              <a:t>mentransformasikan</a:t>
            </a:r>
            <a:r>
              <a:rPr lang="en-US" sz="1800" dirty="0"/>
              <a:t> </a:t>
            </a:r>
            <a:r>
              <a:rPr lang="en-US" sz="1800" dirty="0" err="1"/>
              <a:t>citra</a:t>
            </a:r>
            <a:endParaRPr lang="en-US" sz="1800" dirty="0"/>
          </a:p>
          <a:p>
            <a:pPr marL="0" indent="0">
              <a:buNone/>
            </a:pPr>
            <a:r>
              <a:rPr lang="en-US" sz="1800" dirty="0" err="1"/>
              <a:t>hitam-putih</a:t>
            </a:r>
            <a:r>
              <a:rPr lang="en-US" sz="1800" dirty="0"/>
              <a:t> </a:t>
            </a:r>
            <a:r>
              <a:rPr lang="en-US" sz="1800" dirty="0" err="1"/>
              <a:t>ke</a:t>
            </a:r>
            <a:r>
              <a:rPr lang="en-US" sz="1800" dirty="0"/>
              <a:t> </a:t>
            </a:r>
            <a:r>
              <a:rPr lang="en-US" sz="1800" b="1" dirty="0" err="1"/>
              <a:t>citra</a:t>
            </a:r>
            <a:r>
              <a:rPr lang="en-US" sz="1800" b="1" dirty="0"/>
              <a:t> </a:t>
            </a:r>
            <a:r>
              <a:rPr lang="en-US" sz="1800" b="1" dirty="0" err="1"/>
              <a:t>biner</a:t>
            </a:r>
            <a:r>
              <a:rPr lang="en-US" sz="1800" b="1" dirty="0"/>
              <a:t>. </a:t>
            </a:r>
            <a:r>
              <a:rPr lang="en-US" sz="1800" b="1" dirty="0" err="1"/>
              <a:t>Dengan</a:t>
            </a:r>
            <a:r>
              <a:rPr lang="en-US" sz="1800" b="1" dirty="0"/>
              <a:t> kata lain, </a:t>
            </a:r>
            <a:r>
              <a:rPr lang="en-US" sz="1800" b="1" dirty="0" err="1"/>
              <a:t>nilai</a:t>
            </a:r>
            <a:r>
              <a:rPr lang="en-US" sz="1800" b="1" dirty="0"/>
              <a:t> </a:t>
            </a:r>
            <a:r>
              <a:rPr lang="en-US" sz="1800" b="1" dirty="0" err="1"/>
              <a:t>intensitas</a:t>
            </a:r>
            <a:r>
              <a:rPr lang="en-US" sz="1800" b="1" dirty="0"/>
              <a:t> </a:t>
            </a:r>
            <a:r>
              <a:rPr lang="en-US" sz="1800" b="1" i="1" dirty="0"/>
              <a:t>pixel </a:t>
            </a:r>
            <a:r>
              <a:rPr lang="en-US" sz="1800" b="1" i="1" dirty="0" err="1"/>
              <a:t>semula</a:t>
            </a:r>
            <a:endParaRPr lang="en-US" sz="1800" b="1" i="1" dirty="0"/>
          </a:p>
          <a:p>
            <a:pPr marL="0" indent="0">
              <a:buNone/>
            </a:pPr>
            <a:r>
              <a:rPr lang="en-US" sz="1800" dirty="0" err="1"/>
              <a:t>dipetakan</a:t>
            </a:r>
            <a:r>
              <a:rPr lang="en-US" sz="1800" dirty="0"/>
              <a:t> </a:t>
            </a:r>
            <a:r>
              <a:rPr lang="en-US" sz="1800" dirty="0" err="1"/>
              <a:t>ke</a:t>
            </a:r>
            <a:r>
              <a:rPr lang="en-US" sz="1800" dirty="0"/>
              <a:t> </a:t>
            </a:r>
            <a:r>
              <a:rPr lang="en-US" sz="1800" dirty="0" err="1"/>
              <a:t>dua</a:t>
            </a:r>
            <a:r>
              <a:rPr lang="en-US" sz="1800" dirty="0"/>
              <a:t> </a:t>
            </a:r>
            <a:r>
              <a:rPr lang="en-US" sz="1800" dirty="0" err="1"/>
              <a:t>nilai</a:t>
            </a:r>
            <a:r>
              <a:rPr lang="en-US" sz="1800" dirty="0"/>
              <a:t> </a:t>
            </a:r>
            <a:r>
              <a:rPr lang="en-US" sz="1800" dirty="0" err="1"/>
              <a:t>saja</a:t>
            </a:r>
            <a:r>
              <a:rPr lang="en-US" sz="1800" dirty="0"/>
              <a:t>: </a:t>
            </a:r>
            <a:r>
              <a:rPr lang="en-US" sz="1800" dirty="0" err="1"/>
              <a:t>hitam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 smtClean="0"/>
              <a:t>putih</a:t>
            </a:r>
            <a:r>
              <a:rPr lang="en-US" sz="1800" dirty="0" smtClean="0"/>
              <a:t>.</a:t>
            </a:r>
          </a:p>
          <a:p>
            <a:pPr marL="0" indent="0">
              <a:buNone/>
            </a:pPr>
            <a:r>
              <a:rPr lang="en-US" sz="1800" dirty="0" smtClean="0"/>
              <a:t>F(</a:t>
            </a:r>
            <a:r>
              <a:rPr lang="en-US" sz="1800" dirty="0" err="1" smtClean="0"/>
              <a:t>x,y</a:t>
            </a:r>
            <a:r>
              <a:rPr lang="en-US" sz="1800" dirty="0" smtClean="0"/>
              <a:t>) = {0  f(</a:t>
            </a:r>
            <a:r>
              <a:rPr lang="en-US" sz="1800" dirty="0" err="1" smtClean="0"/>
              <a:t>xy</a:t>
            </a:r>
            <a:r>
              <a:rPr lang="en-US" sz="1800" dirty="0" smtClean="0"/>
              <a:t>) &lt; 128 </a:t>
            </a:r>
          </a:p>
          <a:p>
            <a:pPr marL="0" indent="0">
              <a:buNone/>
            </a:pPr>
            <a:r>
              <a:rPr lang="en-US" sz="1800" dirty="0"/>
              <a:t> </a:t>
            </a:r>
            <a:r>
              <a:rPr lang="en-US" sz="1800" dirty="0" smtClean="0"/>
              <a:t>             1  f(</a:t>
            </a:r>
            <a:r>
              <a:rPr lang="en-US" sz="1800" dirty="0" err="1" smtClean="0"/>
              <a:t>x,y</a:t>
            </a:r>
            <a:r>
              <a:rPr lang="en-US" sz="1800" dirty="0" smtClean="0"/>
              <a:t>)&gt;=128 </a:t>
            </a:r>
          </a:p>
          <a:p>
            <a:r>
              <a:rPr lang="en-US" sz="1800" dirty="0" err="1"/>
              <a:t>menyatakan</a:t>
            </a:r>
            <a:r>
              <a:rPr lang="en-US" sz="1800" dirty="0"/>
              <a:t> </a:t>
            </a:r>
            <a:r>
              <a:rPr lang="en-US" sz="1800" dirty="0" err="1"/>
              <a:t>bahwa</a:t>
            </a:r>
            <a:r>
              <a:rPr lang="en-US" sz="1800" dirty="0"/>
              <a:t> </a:t>
            </a:r>
            <a:r>
              <a:rPr lang="en-US" sz="1800" i="1" dirty="0"/>
              <a:t>pixel-pixel yang </a:t>
            </a:r>
            <a:r>
              <a:rPr lang="en-US" sz="1800" i="1" dirty="0" err="1"/>
              <a:t>nilai</a:t>
            </a:r>
            <a:r>
              <a:rPr lang="en-US" sz="1800" i="1" dirty="0"/>
              <a:t> </a:t>
            </a:r>
            <a:r>
              <a:rPr lang="en-US" sz="1800" i="1" dirty="0" err="1"/>
              <a:t>intensitasnya</a:t>
            </a:r>
            <a:r>
              <a:rPr lang="en-US" sz="1800" i="1" dirty="0"/>
              <a:t> di </a:t>
            </a:r>
            <a:r>
              <a:rPr lang="en-US" sz="1800" i="1" dirty="0" err="1"/>
              <a:t>bawah</a:t>
            </a:r>
            <a:endParaRPr lang="en-US" sz="1800" i="1" dirty="0"/>
          </a:p>
          <a:p>
            <a:r>
              <a:rPr lang="en-US" sz="1800" dirty="0"/>
              <a:t>128 </a:t>
            </a:r>
            <a:r>
              <a:rPr lang="en-US" sz="1800" dirty="0" err="1"/>
              <a:t>diubah</a:t>
            </a:r>
            <a:r>
              <a:rPr lang="en-US" sz="1800" dirty="0"/>
              <a:t> </a:t>
            </a:r>
            <a:r>
              <a:rPr lang="en-US" sz="1800" dirty="0" err="1"/>
              <a:t>menjadi</a:t>
            </a:r>
            <a:r>
              <a:rPr lang="en-US" sz="1800" dirty="0"/>
              <a:t> </a:t>
            </a:r>
            <a:r>
              <a:rPr lang="en-US" sz="1800" dirty="0" err="1"/>
              <a:t>hitam</a:t>
            </a:r>
            <a:r>
              <a:rPr lang="en-US" sz="1800" dirty="0"/>
              <a:t> (</a:t>
            </a:r>
            <a:r>
              <a:rPr lang="en-US" sz="1800" dirty="0" err="1"/>
              <a:t>nilai</a:t>
            </a:r>
            <a:r>
              <a:rPr lang="en-US" sz="1800" dirty="0"/>
              <a:t> </a:t>
            </a:r>
            <a:r>
              <a:rPr lang="en-US" sz="1800" dirty="0" err="1"/>
              <a:t>intensitas</a:t>
            </a:r>
            <a:r>
              <a:rPr lang="en-US" sz="1800" dirty="0"/>
              <a:t> = 0), </a:t>
            </a:r>
            <a:r>
              <a:rPr lang="en-US" sz="1800" dirty="0" err="1"/>
              <a:t>sedangkan</a:t>
            </a:r>
            <a:r>
              <a:rPr lang="en-US" sz="1800" dirty="0"/>
              <a:t> </a:t>
            </a:r>
            <a:r>
              <a:rPr lang="en-US" sz="1800" i="1" dirty="0"/>
              <a:t>pixel-pixel yang </a:t>
            </a:r>
            <a:r>
              <a:rPr lang="en-US" sz="1800" i="1" dirty="0" err="1"/>
              <a:t>nilai</a:t>
            </a:r>
            <a:endParaRPr lang="en-US" sz="1800" i="1" dirty="0"/>
          </a:p>
          <a:p>
            <a:r>
              <a:rPr lang="en-US" sz="1800" dirty="0" err="1"/>
              <a:t>intensitasnya</a:t>
            </a:r>
            <a:r>
              <a:rPr lang="en-US" sz="1800" dirty="0"/>
              <a:t> di </a:t>
            </a:r>
            <a:r>
              <a:rPr lang="en-US" sz="1800" dirty="0" err="1"/>
              <a:t>atas</a:t>
            </a:r>
            <a:r>
              <a:rPr lang="en-US" sz="1800" dirty="0"/>
              <a:t> 128 </a:t>
            </a:r>
            <a:r>
              <a:rPr lang="en-US" sz="1800" dirty="0" err="1"/>
              <a:t>diubah</a:t>
            </a:r>
            <a:r>
              <a:rPr lang="en-US" sz="1800" dirty="0"/>
              <a:t> </a:t>
            </a:r>
            <a:r>
              <a:rPr lang="en-US" sz="1800" dirty="0" err="1"/>
              <a:t>menjadi</a:t>
            </a:r>
            <a:r>
              <a:rPr lang="en-US" sz="1800" dirty="0"/>
              <a:t> </a:t>
            </a:r>
            <a:r>
              <a:rPr lang="en-US" sz="1800" dirty="0" err="1"/>
              <a:t>putih</a:t>
            </a:r>
            <a:r>
              <a:rPr lang="en-US" sz="1800" dirty="0"/>
              <a:t> (</a:t>
            </a:r>
            <a:r>
              <a:rPr lang="en-US" sz="1800" dirty="0" err="1"/>
              <a:t>nilai</a:t>
            </a:r>
            <a:r>
              <a:rPr lang="en-US" sz="1800" dirty="0"/>
              <a:t> </a:t>
            </a:r>
            <a:r>
              <a:rPr lang="en-US" sz="1800" dirty="0" err="1"/>
              <a:t>intensitas</a:t>
            </a:r>
            <a:r>
              <a:rPr lang="en-US" sz="1800" dirty="0"/>
              <a:t> = 1) </a:t>
            </a:r>
            <a:endParaRPr 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100201465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3720" y="2610743"/>
            <a:ext cx="3276177" cy="32761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470" y="2589775"/>
            <a:ext cx="3297145" cy="329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5906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….. </a:t>
            </a:r>
            <a:r>
              <a:rPr lang="en-US" dirty="0" err="1" smtClean="0"/>
              <a:t>Operasi</a:t>
            </a:r>
            <a:r>
              <a:rPr lang="en-US" dirty="0" smtClean="0"/>
              <a:t> </a:t>
            </a:r>
            <a:r>
              <a:rPr lang="en-US" dirty="0" err="1" smtClean="0"/>
              <a:t>Negatif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Operasi</a:t>
            </a:r>
            <a:r>
              <a:rPr lang="en-US" dirty="0"/>
              <a:t> </a:t>
            </a:r>
            <a:r>
              <a:rPr lang="en-US" dirty="0" err="1"/>
              <a:t>negatif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mendapatkan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negatif</a:t>
            </a:r>
            <a:r>
              <a:rPr lang="en-US" dirty="0"/>
              <a:t> (</a:t>
            </a:r>
            <a:r>
              <a:rPr lang="en-US" i="1" dirty="0"/>
              <a:t>negative image) </a:t>
            </a:r>
            <a:r>
              <a:rPr lang="en-US" i="1" dirty="0" err="1" smtClean="0"/>
              <a:t>meniru</a:t>
            </a:r>
            <a:r>
              <a:rPr lang="en-US" i="1" dirty="0" smtClean="0"/>
              <a:t>  </a:t>
            </a:r>
            <a:r>
              <a:rPr lang="en-US" dirty="0" smtClean="0"/>
              <a:t>film </a:t>
            </a:r>
            <a:r>
              <a:rPr lang="en-US" dirty="0" err="1"/>
              <a:t>negatif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fotografi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mengurangi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 </a:t>
            </a:r>
            <a:r>
              <a:rPr lang="en-US" dirty="0" err="1"/>
              <a:t>intensitas</a:t>
            </a:r>
            <a:r>
              <a:rPr lang="en-US" dirty="0"/>
              <a:t> </a:t>
            </a:r>
            <a:r>
              <a:rPr lang="en-US" i="1" dirty="0"/>
              <a:t>pixel </a:t>
            </a:r>
            <a:r>
              <a:rPr lang="en-US" i="1" dirty="0" err="1" smtClean="0"/>
              <a:t>dari</a:t>
            </a:r>
            <a:r>
              <a:rPr lang="en-US" i="1" dirty="0" smtClean="0"/>
              <a:t>  </a:t>
            </a:r>
            <a:r>
              <a:rPr lang="en-US" dirty="0" err="1" smtClean="0"/>
              <a:t>nilai</a:t>
            </a:r>
            <a:r>
              <a:rPr lang="en-US" dirty="0" smtClean="0"/>
              <a:t> </a:t>
            </a:r>
            <a:r>
              <a:rPr lang="en-US" dirty="0" err="1"/>
              <a:t>keabuan</a:t>
            </a:r>
            <a:r>
              <a:rPr lang="en-US" dirty="0"/>
              <a:t> </a:t>
            </a:r>
            <a:r>
              <a:rPr lang="en-US" dirty="0" err="1"/>
              <a:t>maksimum</a:t>
            </a:r>
            <a:r>
              <a:rPr lang="en-US" dirty="0"/>
              <a:t>. </a:t>
            </a:r>
            <a:r>
              <a:rPr lang="en-US" dirty="0" err="1"/>
              <a:t>Misalnya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256 </a:t>
            </a:r>
            <a:r>
              <a:rPr lang="en-US" dirty="0" err="1"/>
              <a:t>derajat</a:t>
            </a:r>
            <a:r>
              <a:rPr lang="en-US" dirty="0"/>
              <a:t> </a:t>
            </a:r>
            <a:r>
              <a:rPr lang="en-US" dirty="0" err="1"/>
              <a:t>keabuan</a:t>
            </a:r>
            <a:r>
              <a:rPr lang="en-US" dirty="0"/>
              <a:t> (</a:t>
            </a:r>
            <a:r>
              <a:rPr lang="en-US" dirty="0" smtClean="0"/>
              <a:t>8 bit</a:t>
            </a:r>
            <a:r>
              <a:rPr lang="en-US" dirty="0"/>
              <a:t>), </a:t>
            </a:r>
            <a:r>
              <a:rPr lang="en-US" dirty="0" err="1"/>
              <a:t>citra</a:t>
            </a:r>
            <a:r>
              <a:rPr lang="en-US" dirty="0"/>
              <a:t> </a:t>
            </a:r>
            <a:r>
              <a:rPr lang="en-US" dirty="0" err="1"/>
              <a:t>negatif</a:t>
            </a:r>
            <a:r>
              <a:rPr lang="en-US" dirty="0"/>
              <a:t> </a:t>
            </a:r>
            <a:r>
              <a:rPr lang="en-US" dirty="0" err="1"/>
              <a:t>diperoleh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persamaan</a:t>
            </a:r>
            <a:r>
              <a:rPr lang="en-US" dirty="0"/>
              <a:t>: </a:t>
            </a:r>
            <a:endParaRPr lang="en-US" dirty="0" smtClean="0"/>
          </a:p>
          <a:p>
            <a:endParaRPr lang="en-US" dirty="0" smtClean="0"/>
          </a:p>
          <a:p>
            <a:r>
              <a:rPr lang="es-ES" i="1" dirty="0"/>
              <a:t>f(x, y)’ = 255 – f(x, y)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87322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……… </a:t>
            </a:r>
            <a:r>
              <a:rPr lang="en-US" dirty="0" err="1" smtClean="0"/>
              <a:t>Pemotongan</a:t>
            </a:r>
            <a:r>
              <a:rPr lang="en-US" dirty="0" smtClean="0"/>
              <a:t> (clipping)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09588" indent="-509588" algn="just"/>
            <a:r>
              <a:rPr lang="en-US" sz="3200" dirty="0" err="1" smtClean="0"/>
              <a:t>Operasi</a:t>
            </a:r>
            <a:r>
              <a:rPr lang="en-US" sz="3200" dirty="0" smtClean="0"/>
              <a:t> </a:t>
            </a:r>
            <a:r>
              <a:rPr lang="en-US" sz="3200" dirty="0" err="1"/>
              <a:t>ini</a:t>
            </a:r>
            <a:r>
              <a:rPr lang="en-US" sz="3200" dirty="0"/>
              <a:t> </a:t>
            </a:r>
            <a:r>
              <a:rPr lang="en-US" sz="3200" dirty="0" err="1"/>
              <a:t>dilakukan</a:t>
            </a:r>
            <a:r>
              <a:rPr lang="en-US" sz="3200" dirty="0"/>
              <a:t> </a:t>
            </a:r>
            <a:r>
              <a:rPr lang="en-US" sz="3200" dirty="0" err="1"/>
              <a:t>jika</a:t>
            </a:r>
            <a:r>
              <a:rPr lang="en-US" sz="3200" dirty="0"/>
              <a:t> </a:t>
            </a:r>
            <a:r>
              <a:rPr lang="en-US" sz="3200" dirty="0" err="1"/>
              <a:t>nilai</a:t>
            </a:r>
            <a:r>
              <a:rPr lang="en-US" sz="3200" dirty="0"/>
              <a:t> </a:t>
            </a:r>
            <a:r>
              <a:rPr lang="en-US" sz="3200" dirty="0" err="1"/>
              <a:t>intensitas</a:t>
            </a:r>
            <a:r>
              <a:rPr lang="en-US" sz="3200" dirty="0"/>
              <a:t> </a:t>
            </a:r>
            <a:r>
              <a:rPr lang="en-US" sz="3200" i="1" dirty="0"/>
              <a:t>pixel </a:t>
            </a:r>
            <a:r>
              <a:rPr lang="en-US" sz="3200" i="1" dirty="0" err="1"/>
              <a:t>hasil</a:t>
            </a:r>
            <a:r>
              <a:rPr lang="en-US" sz="3200" i="1" dirty="0"/>
              <a:t> </a:t>
            </a:r>
            <a:r>
              <a:rPr lang="en-US" sz="3200" i="1" dirty="0" err="1"/>
              <a:t>suatu</a:t>
            </a:r>
            <a:r>
              <a:rPr lang="en-US" sz="3200" i="1" dirty="0"/>
              <a:t> </a:t>
            </a:r>
            <a:r>
              <a:rPr lang="en-US" sz="3200" i="1" dirty="0" err="1"/>
              <a:t>operasi</a:t>
            </a:r>
            <a:r>
              <a:rPr lang="en-US" sz="3200" i="1" dirty="0"/>
              <a:t> </a:t>
            </a:r>
          </a:p>
          <a:p>
            <a:pPr marL="509588" indent="-509588" algn="just"/>
            <a:r>
              <a:rPr lang="en-US" sz="3200" dirty="0" err="1"/>
              <a:t>pengolahan</a:t>
            </a:r>
            <a:r>
              <a:rPr lang="en-US" sz="3200" dirty="0"/>
              <a:t> </a:t>
            </a:r>
            <a:r>
              <a:rPr lang="en-US" sz="3200" dirty="0" err="1"/>
              <a:t>citra</a:t>
            </a:r>
            <a:r>
              <a:rPr lang="en-US" sz="3200" dirty="0"/>
              <a:t> </a:t>
            </a:r>
            <a:r>
              <a:rPr lang="en-US" sz="3200" dirty="0" err="1"/>
              <a:t>terletak</a:t>
            </a:r>
            <a:r>
              <a:rPr lang="en-US" sz="3200" dirty="0"/>
              <a:t> di </a:t>
            </a:r>
            <a:r>
              <a:rPr lang="en-US" sz="3200" dirty="0" err="1"/>
              <a:t>bawah</a:t>
            </a:r>
            <a:r>
              <a:rPr lang="en-US" sz="3200" dirty="0"/>
              <a:t> </a:t>
            </a:r>
            <a:r>
              <a:rPr lang="en-US" sz="3200" dirty="0" err="1"/>
              <a:t>nilai</a:t>
            </a:r>
            <a:r>
              <a:rPr lang="en-US" sz="3200" dirty="0"/>
              <a:t> </a:t>
            </a:r>
            <a:r>
              <a:rPr lang="en-US" sz="3200" dirty="0" err="1"/>
              <a:t>intensitas</a:t>
            </a:r>
            <a:r>
              <a:rPr lang="en-US" sz="3200" dirty="0"/>
              <a:t> minimum </a:t>
            </a:r>
            <a:r>
              <a:rPr lang="en-US" sz="3200" dirty="0" err="1"/>
              <a:t>atau</a:t>
            </a:r>
            <a:r>
              <a:rPr lang="en-US" sz="3200" dirty="0"/>
              <a:t> di </a:t>
            </a:r>
            <a:r>
              <a:rPr lang="en-US" sz="3200" dirty="0" err="1"/>
              <a:t>atas</a:t>
            </a:r>
            <a:r>
              <a:rPr lang="en-US" sz="3200" dirty="0"/>
              <a:t> </a:t>
            </a:r>
            <a:r>
              <a:rPr lang="en-US" sz="3200" dirty="0" err="1" smtClean="0"/>
              <a:t>nilai</a:t>
            </a:r>
            <a:r>
              <a:rPr lang="en-US" sz="3200" dirty="0" smtClean="0"/>
              <a:t> </a:t>
            </a:r>
            <a:r>
              <a:rPr lang="en-US" sz="3200" dirty="0" err="1" smtClean="0"/>
              <a:t>intensitas</a:t>
            </a:r>
            <a:r>
              <a:rPr lang="en-US" sz="3200" dirty="0" smtClean="0"/>
              <a:t> </a:t>
            </a:r>
            <a:r>
              <a:rPr lang="en-US" sz="3200" dirty="0" err="1"/>
              <a:t>maksimum</a:t>
            </a:r>
            <a:r>
              <a:rPr lang="en-US" sz="3200" dirty="0"/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3850671610"/>
      </p:ext>
    </p:extLst>
  </p:cSld>
  <p:clrMapOvr>
    <a:masterClrMapping/>
  </p:clrMapOvr>
</p:sld>
</file>

<file path=ppt/theme/theme1.xml><?xml version="1.0" encoding="utf-8"?>
<a:theme xmlns:a="http://schemas.openxmlformats.org/drawingml/2006/main" name="Thatch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3073</TotalTime>
  <Words>3335</Words>
  <Application>Microsoft Office PowerPoint</Application>
  <PresentationFormat>On-screen Show (4:3)</PresentationFormat>
  <Paragraphs>507</Paragraphs>
  <Slides>80</Slides>
  <Notes>6</Notes>
  <HiddenSlides>8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80</vt:i4>
      </vt:variant>
    </vt:vector>
  </HeadingPairs>
  <TitlesOfParts>
    <vt:vector size="92" baseType="lpstr">
      <vt:lpstr>Arial</vt:lpstr>
      <vt:lpstr>Calibri</vt:lpstr>
      <vt:lpstr>Cambria</vt:lpstr>
      <vt:lpstr>Cambria Math</vt:lpstr>
      <vt:lpstr>Tahoma</vt:lpstr>
      <vt:lpstr>Times New Roman</vt:lpstr>
      <vt:lpstr>Tw Cen MT</vt:lpstr>
      <vt:lpstr>Wingdings</vt:lpstr>
      <vt:lpstr>Thatch</vt:lpstr>
      <vt:lpstr>Equation</vt:lpstr>
      <vt:lpstr>Bitmap Image</vt:lpstr>
      <vt:lpstr>Visio</vt:lpstr>
      <vt:lpstr>Introduction</vt:lpstr>
      <vt:lpstr>History (1) of Signal</vt:lpstr>
      <vt:lpstr>Pengantar </vt:lpstr>
      <vt:lpstr>History (2) of Signal</vt:lpstr>
      <vt:lpstr>History (3) of Signal</vt:lpstr>
      <vt:lpstr>IMAGE ?</vt:lpstr>
      <vt:lpstr>PowerPoint Presentation</vt:lpstr>
      <vt:lpstr>What is IMAGE?</vt:lpstr>
      <vt:lpstr>PowerPoint Presentation</vt:lpstr>
      <vt:lpstr>PowerPoint Presentation</vt:lpstr>
      <vt:lpstr>What is Digital IMAGE?</vt:lpstr>
      <vt:lpstr>Image Processing ?</vt:lpstr>
      <vt:lpstr>IMAGE</vt:lpstr>
      <vt:lpstr>Definisi Pengolahan Citra </vt:lpstr>
      <vt:lpstr>Operasi-operasi pada pengolahan citra </vt:lpstr>
      <vt:lpstr>Definition</vt:lpstr>
      <vt:lpstr>Image Processing</vt:lpstr>
      <vt:lpstr>Image Processing (why its useful?)</vt:lpstr>
      <vt:lpstr>Related (1) image processing with other science</vt:lpstr>
      <vt:lpstr>Related (2) image processing with other science</vt:lpstr>
      <vt:lpstr>Fundamental Steps in Digital Image Processing</vt:lpstr>
      <vt:lpstr>Fundamental step in digital image processing</vt:lpstr>
      <vt:lpstr>Image Acquisition</vt:lpstr>
      <vt:lpstr>Processing</vt:lpstr>
      <vt:lpstr>Segmentation </vt:lpstr>
      <vt:lpstr>Representation </vt:lpstr>
      <vt:lpstr>Representation</vt:lpstr>
      <vt:lpstr>Recognition Interpretation </vt:lpstr>
      <vt:lpstr>Image to Image Digital</vt:lpstr>
      <vt:lpstr>PEMBENTUKAN CITRA</vt:lpstr>
      <vt:lpstr>PowerPoint Presentation</vt:lpstr>
      <vt:lpstr>PowerPoint Presentation</vt:lpstr>
      <vt:lpstr>PowerPoint Presentation</vt:lpstr>
      <vt:lpstr>PowerPoint Presentation</vt:lpstr>
      <vt:lpstr>DIGITALISASI CITRA </vt:lpstr>
      <vt:lpstr>Image Model</vt:lpstr>
      <vt:lpstr>Sampling </vt:lpstr>
      <vt:lpstr>Kuantisasi</vt:lpstr>
      <vt:lpstr>Kuantisasi</vt:lpstr>
      <vt:lpstr>Kuantisasi</vt:lpstr>
      <vt:lpstr>Kuantisasi</vt:lpstr>
      <vt:lpstr>Sampling dan Kuantisasi</vt:lpstr>
      <vt:lpstr>Spatial and Intensity Resolution</vt:lpstr>
      <vt:lpstr>Jenis Citra Digital</vt:lpstr>
      <vt:lpstr>Type of Digital Image</vt:lpstr>
      <vt:lpstr>Type of Digital Image</vt:lpstr>
      <vt:lpstr>Type of Digital Image</vt:lpstr>
      <vt:lpstr>Type of Digital Image</vt:lpstr>
      <vt:lpstr>Element Citra digital</vt:lpstr>
      <vt:lpstr>Problem in Image Processing</vt:lpstr>
      <vt:lpstr>Problem in Image Processing</vt:lpstr>
      <vt:lpstr>Capture Problems</vt:lpstr>
      <vt:lpstr>Modeling Problems</vt:lpstr>
      <vt:lpstr>Feature Extraction Problems</vt:lpstr>
      <vt:lpstr>Color Feature</vt:lpstr>
      <vt:lpstr>Shape Feature</vt:lpstr>
      <vt:lpstr>Feature Texture</vt:lpstr>
      <vt:lpstr>Segmentation Problems</vt:lpstr>
      <vt:lpstr>Sample Application</vt:lpstr>
      <vt:lpstr>Thanks</vt:lpstr>
      <vt:lpstr>Format File Citra Bitmap</vt:lpstr>
      <vt:lpstr>Microsoft Windows  Device Independent Bitmap (BMP)</vt:lpstr>
      <vt:lpstr>Kedalaman warna</vt:lpstr>
      <vt:lpstr>Proses Pembacaan Citra 24 bit</vt:lpstr>
      <vt:lpstr>Proses Penentuan Warna Ke Layar</vt:lpstr>
      <vt:lpstr>Penentuan Posisi Pixel</vt:lpstr>
      <vt:lpstr>Color map</vt:lpstr>
      <vt:lpstr>Proses Pembacaan Citra 8 bit</vt:lpstr>
      <vt:lpstr>Proses Pengambilan Warna dari Color Map</vt:lpstr>
      <vt:lpstr>Menentukan Ukuran File dari Bitmap</vt:lpstr>
      <vt:lpstr>Hubungan antara piksel dan pengertian connectivity</vt:lpstr>
      <vt:lpstr>Hubungan antara piksel dan pengertian connectivity</vt:lpstr>
      <vt:lpstr>Labelling of connected component</vt:lpstr>
      <vt:lpstr>Operasi Aritmetik antara dua citra</vt:lpstr>
      <vt:lpstr>Operasi-operasi yang dilakukan pada pengolahan citra</vt:lpstr>
      <vt:lpstr>Aras Titik (Pointwise) </vt:lpstr>
      <vt:lpstr>….. a. Berdasarkan intensitas. </vt:lpstr>
      <vt:lpstr>PowerPoint Presentation</vt:lpstr>
      <vt:lpstr>….. Operasi Negatif</vt:lpstr>
      <vt:lpstr>……… Pemotongan (clipping)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vha</dc:creator>
  <cp:lastModifiedBy>gue</cp:lastModifiedBy>
  <cp:revision>71</cp:revision>
  <dcterms:created xsi:type="dcterms:W3CDTF">2006-08-16T00:00:00Z</dcterms:created>
  <dcterms:modified xsi:type="dcterms:W3CDTF">2018-02-12T03:54:10Z</dcterms:modified>
</cp:coreProperties>
</file>