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97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3465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031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776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435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32028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0846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046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53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113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908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1FF48-677F-4D49-89A7-4EA2C8C79FD9}" type="datetimeFigureOut">
              <a:rPr lang="id-ID" smtClean="0"/>
              <a:t>25/05/2021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74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46542" y="140380"/>
            <a:ext cx="9144000" cy="604201"/>
          </a:xfrm>
        </p:spPr>
        <p:txBody>
          <a:bodyPr/>
          <a:lstStyle/>
          <a:p>
            <a:r>
              <a:rPr lang="id-ID" dirty="0" smtClean="0"/>
              <a:t>Latihan Soal Portal 3 sendi tidak </a:t>
            </a:r>
            <a:r>
              <a:rPr lang="id-ID" dirty="0" smtClean="0"/>
              <a:t>simetris dg Konsol</a:t>
            </a:r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619794" y="2390503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606731" y="2442754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886890" y="2063932"/>
            <a:ext cx="2965271" cy="3135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5755656" y="4180114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/>
          <p:cNvSpPr/>
          <p:nvPr/>
        </p:nvSpPr>
        <p:spPr>
          <a:xfrm>
            <a:off x="3775160" y="2364373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Isosceles Triangle 10"/>
          <p:cNvSpPr/>
          <p:nvPr/>
        </p:nvSpPr>
        <p:spPr>
          <a:xfrm>
            <a:off x="1528355" y="4957354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886891" y="1593669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53589" y="3762102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91394" y="1593669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7" name="TextBox 16"/>
          <p:cNvSpPr txBox="1"/>
          <p:nvPr/>
        </p:nvSpPr>
        <p:spPr>
          <a:xfrm>
            <a:off x="500099" y="3377921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ton</a:t>
            </a:r>
            <a:endParaRPr lang="id-ID" dirty="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966413" y="5816937"/>
            <a:ext cx="6124793" cy="22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852160" y="5329646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02364" y="5482046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57631" y="1963001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891231" y="5425444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96370" y="2429691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00573" y="3744684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531203" y="502484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71357" y="1657980"/>
            <a:ext cx="130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q1=4 </a:t>
            </a:r>
            <a:r>
              <a:rPr lang="id-ID" dirty="0" smtClean="0"/>
              <a:t>ton/m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1772002" y="5435322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4684163" y="544760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33" name="TextBox 32"/>
          <p:cNvSpPr txBox="1"/>
          <p:nvPr/>
        </p:nvSpPr>
        <p:spPr>
          <a:xfrm>
            <a:off x="400573" y="265798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34" name="TextBox 33"/>
          <p:cNvSpPr txBox="1"/>
          <p:nvPr/>
        </p:nvSpPr>
        <p:spPr>
          <a:xfrm>
            <a:off x="340489" y="4263323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35" name="Freeform 34"/>
          <p:cNvSpPr/>
          <p:nvPr/>
        </p:nvSpPr>
        <p:spPr>
          <a:xfrm>
            <a:off x="4167051" y="1881051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6" name="TextBox 35"/>
          <p:cNvSpPr txBox="1"/>
          <p:nvPr/>
        </p:nvSpPr>
        <p:spPr>
          <a:xfrm>
            <a:off x="5479219" y="399465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06862" y="362354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86729" y="244353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06715" y="462067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1175639" y="2199693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5177" y="543563"/>
            <a:ext cx="3876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Hitung:</a:t>
            </a:r>
          </a:p>
          <a:p>
            <a:r>
              <a:rPr lang="id-ID" dirty="0" smtClean="0"/>
              <a:t>Gaya2 dalam ( Bidang M, D, N dan FBD)</a:t>
            </a:r>
            <a:endParaRPr lang="id-ID" dirty="0"/>
          </a:p>
        </p:txBody>
      </p:sp>
      <p:sp>
        <p:nvSpPr>
          <p:cNvPr id="44" name="TextBox 43"/>
          <p:cNvSpPr txBox="1"/>
          <p:nvPr/>
        </p:nvSpPr>
        <p:spPr>
          <a:xfrm>
            <a:off x="7836125" y="275629"/>
            <a:ext cx="46659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Jawab :</a:t>
            </a:r>
          </a:p>
          <a:p>
            <a:pPr marL="342900" indent="-342900">
              <a:buAutoNum type="arabicPeriod"/>
            </a:pPr>
            <a:r>
              <a:rPr lang="id-ID" sz="1600" dirty="0" smtClean="0">
                <a:solidFill>
                  <a:srgbClr val="FF0000"/>
                </a:solidFill>
              </a:rPr>
              <a:t>Reaksi Tumpuan</a:t>
            </a:r>
          </a:p>
          <a:p>
            <a:r>
              <a:rPr lang="id-ID" sz="1600" dirty="0" smtClean="0"/>
              <a:t>∑MB=0</a:t>
            </a:r>
          </a:p>
          <a:p>
            <a:r>
              <a:rPr lang="id-ID" sz="1600" dirty="0" smtClean="0"/>
              <a:t>Av.4 </a:t>
            </a:r>
            <a:r>
              <a:rPr lang="id-ID" sz="1600" dirty="0"/>
              <a:t>+</a:t>
            </a:r>
            <a:r>
              <a:rPr lang="id-ID" sz="1600" dirty="0" smtClean="0"/>
              <a:t> </a:t>
            </a:r>
            <a:r>
              <a:rPr lang="id-ID" sz="1600" dirty="0" smtClean="0"/>
              <a:t>Ah. 1 </a:t>
            </a:r>
            <a:r>
              <a:rPr lang="id-ID" sz="1600" dirty="0"/>
              <a:t> </a:t>
            </a:r>
            <a:r>
              <a:rPr lang="id-ID" sz="1600" dirty="0" smtClean="0"/>
              <a:t>+ </a:t>
            </a:r>
            <a:r>
              <a:rPr lang="id-ID" sz="1600" dirty="0" smtClean="0"/>
              <a:t>H </a:t>
            </a:r>
            <a:r>
              <a:rPr lang="id-ID" sz="1600" dirty="0" smtClean="0"/>
              <a:t>. </a:t>
            </a:r>
            <a:r>
              <a:rPr lang="id-ID" sz="1600" dirty="0" smtClean="0"/>
              <a:t>1 </a:t>
            </a:r>
            <a:r>
              <a:rPr lang="id-ID" sz="1600" dirty="0" smtClean="0"/>
              <a:t>–P.3 –(</a:t>
            </a:r>
            <a:r>
              <a:rPr lang="id-ID" sz="1600" dirty="0" smtClean="0"/>
              <a:t>q</a:t>
            </a:r>
            <a:r>
              <a:rPr lang="id-ID" sz="1200" dirty="0" smtClean="0"/>
              <a:t>1</a:t>
            </a:r>
            <a:r>
              <a:rPr lang="id-ID" sz="1600" dirty="0" smtClean="0"/>
              <a:t>.3</a:t>
            </a:r>
            <a:r>
              <a:rPr lang="id-ID" sz="1600" dirty="0" smtClean="0"/>
              <a:t>).</a:t>
            </a:r>
            <a:r>
              <a:rPr lang="id-ID" sz="1600" dirty="0" smtClean="0"/>
              <a:t>1,5 + (q2. 1 . 0,5)  </a:t>
            </a:r>
            <a:r>
              <a:rPr lang="id-ID" sz="1600" dirty="0" smtClean="0"/>
              <a:t>=0</a:t>
            </a:r>
          </a:p>
          <a:p>
            <a:r>
              <a:rPr lang="id-ID" sz="1600" dirty="0" smtClean="0"/>
              <a:t>4Av + </a:t>
            </a:r>
            <a:r>
              <a:rPr lang="id-ID" sz="1600" dirty="0" smtClean="0"/>
              <a:t>Ah + 2 </a:t>
            </a:r>
            <a:r>
              <a:rPr lang="id-ID" sz="1600" dirty="0" smtClean="0"/>
              <a:t>– 6 – </a:t>
            </a:r>
            <a:r>
              <a:rPr lang="id-ID" sz="1600" dirty="0" smtClean="0"/>
              <a:t>18 + 1  </a:t>
            </a:r>
            <a:r>
              <a:rPr lang="id-ID" sz="1600" dirty="0" smtClean="0"/>
              <a:t>= 0</a:t>
            </a:r>
          </a:p>
          <a:p>
            <a:r>
              <a:rPr lang="id-ID" sz="1600" dirty="0" smtClean="0"/>
              <a:t>4Av </a:t>
            </a:r>
            <a:r>
              <a:rPr lang="id-ID" sz="1600" dirty="0" smtClean="0"/>
              <a:t>+ Ah = </a:t>
            </a:r>
            <a:r>
              <a:rPr lang="id-ID" sz="1600" dirty="0" smtClean="0"/>
              <a:t>21</a:t>
            </a:r>
            <a:r>
              <a:rPr lang="id-ID" sz="1600" dirty="0" smtClean="0"/>
              <a:t>   </a:t>
            </a:r>
            <a:r>
              <a:rPr lang="id-ID" sz="1600" dirty="0" smtClean="0"/>
              <a:t>..............(1) </a:t>
            </a:r>
          </a:p>
          <a:p>
            <a:endParaRPr lang="id-ID" sz="1600" dirty="0" smtClean="0"/>
          </a:p>
          <a:p>
            <a:r>
              <a:rPr lang="id-ID" sz="1600" dirty="0" smtClean="0"/>
              <a:t>∑MA=0</a:t>
            </a:r>
          </a:p>
          <a:p>
            <a:r>
              <a:rPr lang="id-ID" sz="1600" dirty="0" smtClean="0"/>
              <a:t>-Bv.4-Bh . </a:t>
            </a:r>
            <a:r>
              <a:rPr lang="id-ID" sz="1600" dirty="0" smtClean="0"/>
              <a:t>1 </a:t>
            </a:r>
            <a:r>
              <a:rPr lang="id-ID" sz="1600" dirty="0" smtClean="0"/>
              <a:t>+(</a:t>
            </a:r>
            <a:r>
              <a:rPr lang="id-ID" sz="1600" dirty="0" smtClean="0"/>
              <a:t>q2. </a:t>
            </a:r>
            <a:r>
              <a:rPr lang="id-ID" sz="1600" dirty="0" smtClean="0"/>
              <a:t>1 </a:t>
            </a:r>
            <a:r>
              <a:rPr lang="id-ID" sz="1600" dirty="0" smtClean="0"/>
              <a:t>).4,5 + (q1. 3) . 2,5 +P </a:t>
            </a:r>
            <a:r>
              <a:rPr lang="id-ID" sz="1600" dirty="0" smtClean="0"/>
              <a:t>. 1 + H. 2 =0</a:t>
            </a:r>
          </a:p>
          <a:p>
            <a:r>
              <a:rPr lang="id-ID" sz="1600" dirty="0" smtClean="0"/>
              <a:t>-4Bv – </a:t>
            </a:r>
            <a:r>
              <a:rPr lang="id-ID" sz="1600" dirty="0" smtClean="0"/>
              <a:t>Bh </a:t>
            </a:r>
            <a:r>
              <a:rPr lang="id-ID" sz="1600" dirty="0" smtClean="0"/>
              <a:t>+ </a:t>
            </a:r>
            <a:r>
              <a:rPr lang="id-ID" sz="1600" dirty="0" smtClean="0"/>
              <a:t>9 +30 </a:t>
            </a:r>
            <a:r>
              <a:rPr lang="id-ID" sz="1600" dirty="0" smtClean="0"/>
              <a:t>+ </a:t>
            </a:r>
            <a:r>
              <a:rPr lang="id-ID" sz="1600" dirty="0" smtClean="0"/>
              <a:t>2 + 4 </a:t>
            </a:r>
            <a:r>
              <a:rPr lang="id-ID" sz="1600" dirty="0" smtClean="0"/>
              <a:t>= 0</a:t>
            </a:r>
          </a:p>
          <a:p>
            <a:r>
              <a:rPr lang="id-ID" sz="1600" dirty="0" smtClean="0"/>
              <a:t>4Bv </a:t>
            </a:r>
            <a:r>
              <a:rPr lang="id-ID" sz="1600" dirty="0" smtClean="0"/>
              <a:t>+ Bh = </a:t>
            </a:r>
            <a:r>
              <a:rPr lang="id-ID" sz="1600" dirty="0" smtClean="0"/>
              <a:t>45 </a:t>
            </a:r>
            <a:r>
              <a:rPr lang="id-ID" sz="1600" dirty="0" smtClean="0"/>
              <a:t>.................(2)</a:t>
            </a:r>
          </a:p>
          <a:p>
            <a:endParaRPr lang="id-ID" sz="1600" dirty="0"/>
          </a:p>
          <a:p>
            <a:r>
              <a:rPr lang="id-ID" sz="1600" dirty="0" smtClean="0"/>
              <a:t>∑MS=0    </a:t>
            </a:r>
            <a:r>
              <a:rPr lang="id-ID" sz="1600" dirty="0" smtClean="0"/>
              <a:t>( kiri potongan)</a:t>
            </a:r>
          </a:p>
          <a:p>
            <a:r>
              <a:rPr lang="id-ID" sz="1600" dirty="0" smtClean="0"/>
              <a:t>Av. 2 + Ah. 4- H. 2 – P. 1 – (</a:t>
            </a:r>
            <a:r>
              <a:rPr lang="id-ID" sz="1600" dirty="0" smtClean="0"/>
              <a:t>q1 </a:t>
            </a:r>
            <a:r>
              <a:rPr lang="id-ID" sz="1600" dirty="0" smtClean="0"/>
              <a:t>.1 . 0,5) =0</a:t>
            </a:r>
          </a:p>
          <a:p>
            <a:r>
              <a:rPr lang="id-ID" sz="1600" dirty="0" smtClean="0"/>
              <a:t>2 Av + 4 Ah – 4 -2 -2 =0 </a:t>
            </a:r>
          </a:p>
          <a:p>
            <a:r>
              <a:rPr lang="id-ID" sz="1600" dirty="0" smtClean="0"/>
              <a:t>Av + 2Ah = 4 ...................(3) </a:t>
            </a:r>
          </a:p>
          <a:p>
            <a:endParaRPr lang="id-ID" sz="1600" dirty="0"/>
          </a:p>
          <a:p>
            <a:r>
              <a:rPr lang="id-ID" sz="1600" dirty="0" smtClean="0"/>
              <a:t>∑MS=0    </a:t>
            </a:r>
            <a:r>
              <a:rPr lang="id-ID" sz="1600" dirty="0"/>
              <a:t>( </a:t>
            </a:r>
            <a:r>
              <a:rPr lang="id-ID" sz="1600" dirty="0" smtClean="0"/>
              <a:t>kanan </a:t>
            </a:r>
            <a:r>
              <a:rPr lang="id-ID" sz="1600" dirty="0"/>
              <a:t>potongan)</a:t>
            </a:r>
          </a:p>
          <a:p>
            <a:r>
              <a:rPr lang="id-ID" sz="1600" dirty="0" smtClean="0"/>
              <a:t>-Bv. </a:t>
            </a:r>
            <a:r>
              <a:rPr lang="id-ID" sz="1600" dirty="0"/>
              <a:t>2 </a:t>
            </a:r>
            <a:r>
              <a:rPr lang="id-ID" sz="1600" dirty="0" smtClean="0"/>
              <a:t>+ </a:t>
            </a:r>
            <a:r>
              <a:rPr lang="id-ID" sz="1600" dirty="0" smtClean="0"/>
              <a:t>Bh. 3 +(q2 . 1) . 2,5 + (q1. 2). 1  </a:t>
            </a:r>
            <a:r>
              <a:rPr lang="id-ID" sz="1600" dirty="0"/>
              <a:t>=0</a:t>
            </a:r>
          </a:p>
          <a:p>
            <a:r>
              <a:rPr lang="id-ID" sz="1600" dirty="0" smtClean="0"/>
              <a:t>-2.Bv + </a:t>
            </a:r>
            <a:r>
              <a:rPr lang="id-ID" sz="1600" dirty="0" smtClean="0"/>
              <a:t>3Bh + 5 + 8 </a:t>
            </a:r>
            <a:r>
              <a:rPr lang="id-ID" sz="1600" dirty="0"/>
              <a:t>=0 </a:t>
            </a:r>
          </a:p>
          <a:p>
            <a:r>
              <a:rPr lang="id-ID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2Bv -3Bh = 13     ..................(4) </a:t>
            </a:r>
            <a:r>
              <a:rPr lang="id-ID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id-ID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id-ID" sz="1600" dirty="0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1602364" y="5355771"/>
            <a:ext cx="0" cy="783771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58223" y="5987923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</a:t>
            </a:r>
            <a:endParaRPr lang="id-ID" dirty="0"/>
          </a:p>
        </p:txBody>
      </p:sp>
      <p:sp>
        <p:nvSpPr>
          <p:cNvPr id="56" name="TextBox 55"/>
          <p:cNvSpPr txBox="1"/>
          <p:nvPr/>
        </p:nvSpPr>
        <p:spPr>
          <a:xfrm>
            <a:off x="2512407" y="4690343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</a:t>
            </a:r>
            <a:endParaRPr lang="id-ID" dirty="0"/>
          </a:p>
        </p:txBody>
      </p:sp>
      <p:sp>
        <p:nvSpPr>
          <p:cNvPr id="57" name="TextBox 56"/>
          <p:cNvSpPr txBox="1"/>
          <p:nvPr/>
        </p:nvSpPr>
        <p:spPr>
          <a:xfrm>
            <a:off x="5424672" y="4642887"/>
            <a:ext cx="41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</a:t>
            </a:r>
            <a:endParaRPr lang="id-ID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3840459" y="537536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891231" y="5440764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2786488" y="244275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81616" y="2443531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1841864" y="4957354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5829058" y="4581648"/>
            <a:ext cx="7265" cy="6190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005890" y="4179324"/>
            <a:ext cx="59085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stCxn id="8" idx="3"/>
            <a:endCxn id="9" idx="0"/>
          </p:cNvCxnSpPr>
          <p:nvPr/>
        </p:nvCxnSpPr>
        <p:spPr>
          <a:xfrm>
            <a:off x="5852161" y="2220687"/>
            <a:ext cx="1467" cy="19594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852160" y="2377441"/>
            <a:ext cx="967264" cy="1306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5872675" y="2220687"/>
            <a:ext cx="946749" cy="1436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TextBox 53"/>
          <p:cNvSpPr txBox="1"/>
          <p:nvPr/>
        </p:nvSpPr>
        <p:spPr>
          <a:xfrm>
            <a:off x="6131933" y="1745066"/>
            <a:ext cx="1354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q2= 2 </a:t>
            </a:r>
            <a:r>
              <a:rPr lang="id-ID" dirty="0" smtClean="0"/>
              <a:t>ton/m</a:t>
            </a:r>
            <a:endParaRPr lang="id-ID" dirty="0"/>
          </a:p>
        </p:txBody>
      </p:sp>
      <p:sp>
        <p:nvSpPr>
          <p:cNvPr id="58" name="Freeform 57"/>
          <p:cNvSpPr/>
          <p:nvPr/>
        </p:nvSpPr>
        <p:spPr>
          <a:xfrm>
            <a:off x="6109128" y="2063932"/>
            <a:ext cx="409244" cy="339640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1" name="TextBox 50"/>
          <p:cNvSpPr txBox="1"/>
          <p:nvPr/>
        </p:nvSpPr>
        <p:spPr>
          <a:xfrm>
            <a:off x="6800742" y="233646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</a:t>
            </a:r>
            <a:endParaRPr lang="id-ID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7263291" y="2199693"/>
            <a:ext cx="0" cy="240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7091206" y="2394855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6863472" y="4179324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6809041" y="301930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3</a:t>
            </a:r>
            <a:r>
              <a:rPr lang="id-ID" dirty="0" smtClean="0"/>
              <a:t>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63" name="TextBox 62"/>
          <p:cNvSpPr txBox="1"/>
          <p:nvPr/>
        </p:nvSpPr>
        <p:spPr>
          <a:xfrm>
            <a:off x="5942835" y="3815572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Bh</a:t>
            </a:r>
            <a:endParaRPr lang="id-ID" dirty="0"/>
          </a:p>
        </p:txBody>
      </p:sp>
      <p:cxnSp>
        <p:nvCxnSpPr>
          <p:cNvPr id="66" name="Straight Connector 65"/>
          <p:cNvCxnSpPr/>
          <p:nvPr/>
        </p:nvCxnSpPr>
        <p:spPr>
          <a:xfrm flipH="1">
            <a:off x="6800742" y="5486401"/>
            <a:ext cx="18682" cy="552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879851" y="546482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cxnSp>
        <p:nvCxnSpPr>
          <p:cNvPr id="71" name="Straight Connector 70"/>
          <p:cNvCxnSpPr/>
          <p:nvPr/>
        </p:nvCxnSpPr>
        <p:spPr>
          <a:xfrm>
            <a:off x="3825661" y="1189894"/>
            <a:ext cx="0" cy="325809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40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0297" y="223377"/>
            <a:ext cx="46659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Jawab :</a:t>
            </a:r>
          </a:p>
          <a:p>
            <a:pPr marL="342900" indent="-342900">
              <a:buAutoNum type="arabicPeriod"/>
            </a:pPr>
            <a:r>
              <a:rPr lang="id-ID" sz="1600" dirty="0" smtClean="0">
                <a:solidFill>
                  <a:srgbClr val="FF0000"/>
                </a:solidFill>
              </a:rPr>
              <a:t>Reaksi Tumpuan</a:t>
            </a:r>
          </a:p>
          <a:p>
            <a:r>
              <a:rPr lang="id-ID" sz="1600" dirty="0" smtClean="0"/>
              <a:t>∑MB=0</a:t>
            </a:r>
          </a:p>
          <a:p>
            <a:r>
              <a:rPr lang="id-ID" sz="1600" dirty="0" smtClean="0"/>
              <a:t>Av.4 </a:t>
            </a:r>
            <a:r>
              <a:rPr lang="id-ID" sz="1600" dirty="0"/>
              <a:t>+</a:t>
            </a:r>
            <a:r>
              <a:rPr lang="id-ID" sz="1600" dirty="0" smtClean="0"/>
              <a:t> </a:t>
            </a:r>
            <a:r>
              <a:rPr lang="id-ID" sz="1600" dirty="0" smtClean="0"/>
              <a:t>Ah. 1 </a:t>
            </a:r>
            <a:r>
              <a:rPr lang="id-ID" sz="1600" dirty="0"/>
              <a:t> </a:t>
            </a:r>
            <a:r>
              <a:rPr lang="id-ID" sz="1600" dirty="0" smtClean="0"/>
              <a:t>+ </a:t>
            </a:r>
            <a:r>
              <a:rPr lang="id-ID" sz="1600" dirty="0" smtClean="0"/>
              <a:t>H </a:t>
            </a:r>
            <a:r>
              <a:rPr lang="id-ID" sz="1600" dirty="0" smtClean="0"/>
              <a:t>. </a:t>
            </a:r>
            <a:r>
              <a:rPr lang="id-ID" sz="1600" dirty="0" smtClean="0"/>
              <a:t>1 </a:t>
            </a:r>
            <a:r>
              <a:rPr lang="id-ID" sz="1600" dirty="0" smtClean="0"/>
              <a:t>–P.3 –(</a:t>
            </a:r>
            <a:r>
              <a:rPr lang="id-ID" sz="1600" dirty="0" smtClean="0"/>
              <a:t>q</a:t>
            </a:r>
            <a:r>
              <a:rPr lang="id-ID" sz="1200" dirty="0" smtClean="0"/>
              <a:t>1</a:t>
            </a:r>
            <a:r>
              <a:rPr lang="id-ID" sz="1600" dirty="0" smtClean="0"/>
              <a:t>.3</a:t>
            </a:r>
            <a:r>
              <a:rPr lang="id-ID" sz="1600" dirty="0" smtClean="0"/>
              <a:t>).</a:t>
            </a:r>
            <a:r>
              <a:rPr lang="id-ID" sz="1600" dirty="0" smtClean="0"/>
              <a:t>1,5 + (q2. 1 . 0,5)  </a:t>
            </a:r>
            <a:r>
              <a:rPr lang="id-ID" sz="1600" dirty="0" smtClean="0"/>
              <a:t>=0</a:t>
            </a:r>
          </a:p>
          <a:p>
            <a:r>
              <a:rPr lang="id-ID" sz="1600" dirty="0" smtClean="0"/>
              <a:t>4Av + </a:t>
            </a:r>
            <a:r>
              <a:rPr lang="id-ID" sz="1600" dirty="0" smtClean="0"/>
              <a:t>Ah + 2 </a:t>
            </a:r>
            <a:r>
              <a:rPr lang="id-ID" sz="1600" dirty="0" smtClean="0"/>
              <a:t>– 6 – </a:t>
            </a:r>
            <a:r>
              <a:rPr lang="id-ID" sz="1600" dirty="0" smtClean="0"/>
              <a:t>18 + 1  </a:t>
            </a:r>
            <a:r>
              <a:rPr lang="id-ID" sz="1600" dirty="0" smtClean="0"/>
              <a:t>= 0</a:t>
            </a:r>
          </a:p>
          <a:p>
            <a:r>
              <a:rPr lang="id-ID" sz="1600" dirty="0" smtClean="0"/>
              <a:t>4Av </a:t>
            </a:r>
            <a:r>
              <a:rPr lang="id-ID" sz="1600" dirty="0" smtClean="0"/>
              <a:t>+ Ah = </a:t>
            </a:r>
            <a:r>
              <a:rPr lang="id-ID" sz="1600" dirty="0" smtClean="0"/>
              <a:t>21   </a:t>
            </a:r>
            <a:r>
              <a:rPr lang="id-ID" sz="1600" dirty="0" smtClean="0"/>
              <a:t>..............(1) </a:t>
            </a:r>
          </a:p>
          <a:p>
            <a:endParaRPr lang="id-ID" sz="1600" dirty="0" smtClean="0"/>
          </a:p>
          <a:p>
            <a:r>
              <a:rPr lang="id-ID" sz="1600" dirty="0" smtClean="0"/>
              <a:t>∑MA=0</a:t>
            </a:r>
          </a:p>
          <a:p>
            <a:r>
              <a:rPr lang="id-ID" sz="1600" dirty="0" smtClean="0"/>
              <a:t>-Bv.4-Bh . </a:t>
            </a:r>
            <a:r>
              <a:rPr lang="id-ID" sz="1600" dirty="0" smtClean="0"/>
              <a:t>1 </a:t>
            </a:r>
            <a:r>
              <a:rPr lang="id-ID" sz="1600" dirty="0" smtClean="0"/>
              <a:t>+(</a:t>
            </a:r>
            <a:r>
              <a:rPr lang="id-ID" sz="1600" dirty="0" smtClean="0"/>
              <a:t>q2. </a:t>
            </a:r>
            <a:r>
              <a:rPr lang="id-ID" sz="1600" dirty="0" smtClean="0"/>
              <a:t>1 </a:t>
            </a:r>
            <a:r>
              <a:rPr lang="id-ID" sz="1600" dirty="0" smtClean="0"/>
              <a:t>).4,5 + (q1. 3) . 2,5 +P </a:t>
            </a:r>
            <a:r>
              <a:rPr lang="id-ID" sz="1600" dirty="0" smtClean="0"/>
              <a:t>. 1 + H. 2 =0</a:t>
            </a:r>
          </a:p>
          <a:p>
            <a:r>
              <a:rPr lang="id-ID" sz="1600" dirty="0" smtClean="0"/>
              <a:t>-4Bv – </a:t>
            </a:r>
            <a:r>
              <a:rPr lang="id-ID" sz="1600" dirty="0" smtClean="0"/>
              <a:t>Bh </a:t>
            </a:r>
            <a:r>
              <a:rPr lang="id-ID" sz="1600" dirty="0" smtClean="0"/>
              <a:t>+ </a:t>
            </a:r>
            <a:r>
              <a:rPr lang="id-ID" sz="1600" dirty="0" smtClean="0"/>
              <a:t>9 +30 </a:t>
            </a:r>
            <a:r>
              <a:rPr lang="id-ID" sz="1600" dirty="0" smtClean="0"/>
              <a:t>+ </a:t>
            </a:r>
            <a:r>
              <a:rPr lang="id-ID" sz="1600" dirty="0" smtClean="0"/>
              <a:t>2 + 4 </a:t>
            </a:r>
            <a:r>
              <a:rPr lang="id-ID" sz="1600" dirty="0" smtClean="0"/>
              <a:t>= 0</a:t>
            </a:r>
          </a:p>
          <a:p>
            <a:r>
              <a:rPr lang="id-ID" sz="1600" dirty="0" smtClean="0"/>
              <a:t>4Bv </a:t>
            </a:r>
            <a:r>
              <a:rPr lang="id-ID" sz="1600" dirty="0" smtClean="0"/>
              <a:t>+ Bh = </a:t>
            </a:r>
            <a:r>
              <a:rPr lang="id-ID" sz="1600" dirty="0" smtClean="0"/>
              <a:t>45 </a:t>
            </a:r>
            <a:r>
              <a:rPr lang="id-ID" sz="1600" dirty="0" smtClean="0"/>
              <a:t>.................(2)</a:t>
            </a:r>
          </a:p>
          <a:p>
            <a:endParaRPr lang="id-ID" sz="1600" dirty="0"/>
          </a:p>
          <a:p>
            <a:r>
              <a:rPr lang="id-ID" sz="1600" dirty="0" smtClean="0"/>
              <a:t>∑MS=0    </a:t>
            </a:r>
            <a:r>
              <a:rPr lang="id-ID" sz="1600" dirty="0" smtClean="0"/>
              <a:t>( kiri potongan)</a:t>
            </a:r>
          </a:p>
          <a:p>
            <a:r>
              <a:rPr lang="id-ID" sz="1600" dirty="0" smtClean="0"/>
              <a:t>Av. 2 + Ah. 4- H. 2 – P. 1 – (</a:t>
            </a:r>
            <a:r>
              <a:rPr lang="id-ID" sz="1600" dirty="0" smtClean="0"/>
              <a:t>q1 </a:t>
            </a:r>
            <a:r>
              <a:rPr lang="id-ID" sz="1600" dirty="0" smtClean="0"/>
              <a:t>.1 . 0,5) =0</a:t>
            </a:r>
          </a:p>
          <a:p>
            <a:r>
              <a:rPr lang="id-ID" sz="1600" dirty="0" smtClean="0"/>
              <a:t>2 Av + 4 Ah – 4 -2 -2 =0 </a:t>
            </a:r>
          </a:p>
          <a:p>
            <a:r>
              <a:rPr lang="id-ID" sz="1600" dirty="0" smtClean="0"/>
              <a:t>Av + 2Ah = 4 ...................(3) </a:t>
            </a:r>
          </a:p>
          <a:p>
            <a:endParaRPr lang="id-ID" sz="1600" dirty="0"/>
          </a:p>
          <a:p>
            <a:r>
              <a:rPr lang="id-ID" sz="1600" dirty="0" smtClean="0"/>
              <a:t>∑MS=0    </a:t>
            </a:r>
            <a:r>
              <a:rPr lang="id-ID" sz="1600" dirty="0"/>
              <a:t>( </a:t>
            </a:r>
            <a:r>
              <a:rPr lang="id-ID" sz="1600" dirty="0" smtClean="0"/>
              <a:t>kanan </a:t>
            </a:r>
            <a:r>
              <a:rPr lang="id-ID" sz="1600" dirty="0"/>
              <a:t>potongan)</a:t>
            </a:r>
          </a:p>
          <a:p>
            <a:r>
              <a:rPr lang="id-ID" sz="1600" dirty="0" smtClean="0"/>
              <a:t>-Bv. </a:t>
            </a:r>
            <a:r>
              <a:rPr lang="id-ID" sz="1600" dirty="0"/>
              <a:t>2 </a:t>
            </a:r>
            <a:r>
              <a:rPr lang="id-ID" sz="1600" dirty="0" smtClean="0"/>
              <a:t>+ </a:t>
            </a:r>
            <a:r>
              <a:rPr lang="id-ID" sz="1600" dirty="0" smtClean="0"/>
              <a:t>Bh. 3 +(q2 . 1) . 2,5 + (q1. 2). 1  </a:t>
            </a:r>
            <a:r>
              <a:rPr lang="id-ID" sz="1600" dirty="0"/>
              <a:t>=0</a:t>
            </a:r>
          </a:p>
          <a:p>
            <a:r>
              <a:rPr lang="id-ID" sz="1600" dirty="0" smtClean="0"/>
              <a:t>-2.Bv + </a:t>
            </a:r>
            <a:r>
              <a:rPr lang="id-ID" sz="1600" dirty="0" smtClean="0"/>
              <a:t>3Bh + 5 + 8 </a:t>
            </a:r>
            <a:r>
              <a:rPr lang="id-ID" sz="1600" dirty="0"/>
              <a:t>=0 </a:t>
            </a:r>
          </a:p>
          <a:p>
            <a:r>
              <a:rPr lang="id-ID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2Bv - 3Bh = 13     ..................(4) </a:t>
            </a:r>
            <a:r>
              <a:rPr lang="id-ID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id-ID" sz="1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id-ID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6008914" y="470263"/>
            <a:ext cx="321947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Substitusi persmaan (1) dan (3) :</a:t>
            </a:r>
          </a:p>
          <a:p>
            <a:r>
              <a:rPr lang="id-ID" dirty="0"/>
              <a:t>4Av + Ah = </a:t>
            </a:r>
            <a:r>
              <a:rPr lang="id-ID" dirty="0" smtClean="0"/>
              <a:t>21       (1)</a:t>
            </a:r>
          </a:p>
          <a:p>
            <a:r>
              <a:rPr lang="id-ID" dirty="0" smtClean="0"/>
              <a:t>4Av </a:t>
            </a:r>
            <a:r>
              <a:rPr lang="id-ID" dirty="0"/>
              <a:t>+ </a:t>
            </a:r>
            <a:r>
              <a:rPr lang="id-ID" dirty="0" smtClean="0"/>
              <a:t>8Ah </a:t>
            </a:r>
            <a:r>
              <a:rPr lang="id-ID" dirty="0"/>
              <a:t>= </a:t>
            </a:r>
            <a:r>
              <a:rPr lang="id-ID" dirty="0" smtClean="0"/>
              <a:t>16      (3)x4</a:t>
            </a:r>
          </a:p>
          <a:p>
            <a:endParaRPr lang="id-ID" dirty="0"/>
          </a:p>
          <a:p>
            <a:r>
              <a:rPr lang="id-ID" dirty="0" smtClean="0"/>
              <a:t>-7 Ah = 5   </a:t>
            </a:r>
          </a:p>
          <a:p>
            <a:r>
              <a:rPr lang="id-ID" dirty="0" smtClean="0"/>
              <a:t>Ah = -5/7 ton = - 0,714 ton </a:t>
            </a:r>
          </a:p>
          <a:p>
            <a:r>
              <a:rPr lang="id-ID" dirty="0" smtClean="0"/>
              <a:t>Atau 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Ah = 0,714 ton </a:t>
            </a:r>
          </a:p>
          <a:p>
            <a:r>
              <a:rPr lang="id-ID" dirty="0">
                <a:solidFill>
                  <a:srgbClr val="FF0000"/>
                </a:solidFill>
              </a:rPr>
              <a:t> </a:t>
            </a:r>
            <a:r>
              <a:rPr lang="id-ID" dirty="0" smtClean="0"/>
              <a:t>(1) .....   4 Av + (-0,714) = 21</a:t>
            </a:r>
          </a:p>
          <a:p>
            <a:r>
              <a:rPr lang="id-ID" dirty="0"/>
              <a:t> </a:t>
            </a:r>
            <a:r>
              <a:rPr lang="id-ID" dirty="0" smtClean="0"/>
              <a:t>    4Av = 21,714</a:t>
            </a:r>
          </a:p>
          <a:p>
            <a:r>
              <a:rPr lang="id-ID" dirty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    Av = 5,428 ton  </a:t>
            </a:r>
          </a:p>
          <a:p>
            <a:endParaRPr lang="id-ID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113417" y="1358537"/>
            <a:ext cx="2364377" cy="26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582297" y="117387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8886655" y="2031274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579460" y="2601685"/>
            <a:ext cx="714708" cy="1088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8186044" y="3102812"/>
            <a:ext cx="0" cy="783771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425542" y="3494697"/>
            <a:ext cx="243303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Substitusi persmaan </a:t>
            </a:r>
          </a:p>
          <a:p>
            <a:r>
              <a:rPr lang="id-ID" dirty="0" smtClean="0"/>
              <a:t>(2) ... ...  4 Bv + Bh = 45</a:t>
            </a:r>
          </a:p>
          <a:p>
            <a:r>
              <a:rPr lang="id-ID" dirty="0" smtClean="0"/>
              <a:t>(4)x2 .... 4 Bv – 6Bh = 26</a:t>
            </a:r>
          </a:p>
          <a:p>
            <a:endParaRPr lang="id-ID" dirty="0"/>
          </a:p>
          <a:p>
            <a:r>
              <a:rPr lang="id-ID" dirty="0" smtClean="0"/>
              <a:t>7 Bh = 19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Bh = 2,714 ton </a:t>
            </a:r>
          </a:p>
          <a:p>
            <a:endParaRPr lang="id-ID" dirty="0" smtClean="0"/>
          </a:p>
          <a:p>
            <a:r>
              <a:rPr lang="id-ID" dirty="0" smtClean="0"/>
              <a:t>(2) .... 4Bv + 2,714 = 45</a:t>
            </a:r>
          </a:p>
          <a:p>
            <a:r>
              <a:rPr lang="id-ID" dirty="0"/>
              <a:t> </a:t>
            </a:r>
            <a:r>
              <a:rPr lang="id-ID" dirty="0" smtClean="0"/>
              <a:t>           </a:t>
            </a:r>
            <a:r>
              <a:rPr lang="id-ID" dirty="0" smtClean="0">
                <a:solidFill>
                  <a:srgbClr val="FF0000"/>
                </a:solidFill>
              </a:rPr>
              <a:t>Bv = 10,572 </a:t>
            </a:r>
            <a:r>
              <a:rPr lang="id-ID" dirty="0" smtClean="0"/>
              <a:t>ton  </a:t>
            </a:r>
          </a:p>
          <a:p>
            <a:endParaRPr lang="id-ID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8294168" y="4421492"/>
            <a:ext cx="2364377" cy="26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842879" y="423336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9963936" y="5054535"/>
            <a:ext cx="59085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10858580" y="5447091"/>
            <a:ext cx="7265" cy="6190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322220" y="3983381"/>
            <a:ext cx="30444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 :</a:t>
            </a:r>
          </a:p>
          <a:p>
            <a:r>
              <a:rPr lang="id-ID" dirty="0" smtClean="0"/>
              <a:t>∑H=0</a:t>
            </a:r>
          </a:p>
          <a:p>
            <a:r>
              <a:rPr lang="id-ID" dirty="0" smtClean="0"/>
              <a:t>H+Ah-Bh = 0</a:t>
            </a:r>
          </a:p>
          <a:p>
            <a:r>
              <a:rPr lang="id-ID" dirty="0" smtClean="0"/>
              <a:t>2 + 0,714 – 2,714 = 0  Oke</a:t>
            </a:r>
          </a:p>
          <a:p>
            <a:r>
              <a:rPr lang="id-ID" dirty="0" smtClean="0"/>
              <a:t>∑V=0</a:t>
            </a:r>
            <a:endParaRPr lang="id-ID" dirty="0"/>
          </a:p>
          <a:p>
            <a:r>
              <a:rPr lang="id-ID" dirty="0" smtClean="0"/>
              <a:t>Av+Bv –P – (q1. 3)- (q2. 1) = 0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5,428 +</a:t>
            </a:r>
            <a:r>
              <a:rPr lang="id-ID" dirty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10,572 – 2 – 12 – 2 = 0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16 – 16 = 0   oke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6041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2024743" y="1632857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2011680" y="1685108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291839" y="1306286"/>
            <a:ext cx="2965271" cy="31350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Isosceles Triangle 6"/>
          <p:cNvSpPr/>
          <p:nvPr/>
        </p:nvSpPr>
        <p:spPr>
          <a:xfrm>
            <a:off x="6160605" y="342246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4180109" y="1606727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933304" y="419970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91840" y="836023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358538" y="3004456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96343" y="836023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905048" y="2620275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ton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371362" y="5059291"/>
            <a:ext cx="6124793" cy="22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257109" y="457200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007313" y="4724400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62580" y="1205355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96180" y="466779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901319" y="1672045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805522" y="298703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936152" y="4267202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76306" y="900334"/>
            <a:ext cx="130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q1=4 </a:t>
            </a:r>
            <a:r>
              <a:rPr lang="id-ID" dirty="0" smtClean="0"/>
              <a:t>ton/m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2176951" y="467767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5089112" y="468995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805522" y="1900339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745438" y="3505677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27" name="Freeform 26"/>
          <p:cNvSpPr/>
          <p:nvPr/>
        </p:nvSpPr>
        <p:spPr>
          <a:xfrm>
            <a:off x="4572000" y="1123405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5884168" y="323701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11811" y="28659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91678" y="168588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64" y="386303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580588" y="1442047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2007313" y="4598125"/>
            <a:ext cx="0" cy="783771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63172" y="5230277"/>
            <a:ext cx="1535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>
                <a:solidFill>
                  <a:srgbClr val="FF0000"/>
                </a:solidFill>
              </a:rPr>
              <a:t>Av = 5,428 ton</a:t>
            </a:r>
            <a:endParaRPr lang="id-ID" dirty="0"/>
          </a:p>
        </p:txBody>
      </p:sp>
      <p:sp>
        <p:nvSpPr>
          <p:cNvPr id="36" name="TextBox 35"/>
          <p:cNvSpPr txBox="1"/>
          <p:nvPr/>
        </p:nvSpPr>
        <p:spPr>
          <a:xfrm>
            <a:off x="6295913" y="4119544"/>
            <a:ext cx="185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Bv </a:t>
            </a:r>
            <a:r>
              <a:rPr lang="id-ID" dirty="0">
                <a:solidFill>
                  <a:srgbClr val="FF0000"/>
                </a:solidFill>
              </a:rPr>
              <a:t>= 10,572 </a:t>
            </a:r>
            <a:r>
              <a:rPr lang="id-ID" dirty="0"/>
              <a:t>ton v</a:t>
            </a:r>
            <a:endParaRPr lang="id-ID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4245408" y="4617722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296180" y="4683118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39" name="TextBox 38"/>
          <p:cNvSpPr txBox="1"/>
          <p:nvPr/>
        </p:nvSpPr>
        <p:spPr>
          <a:xfrm>
            <a:off x="3191437" y="168510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086565" y="1685885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2159566" y="4199708"/>
            <a:ext cx="74117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6234007" y="3824002"/>
            <a:ext cx="7265" cy="6190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6410839" y="3421678"/>
            <a:ext cx="59085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6" idx="3"/>
            <a:endCxn id="7" idx="0"/>
          </p:cNvCxnSpPr>
          <p:nvPr/>
        </p:nvCxnSpPr>
        <p:spPr>
          <a:xfrm>
            <a:off x="6257110" y="1463041"/>
            <a:ext cx="1467" cy="19594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6257109" y="1619795"/>
            <a:ext cx="967264" cy="13063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277624" y="1463041"/>
            <a:ext cx="946749" cy="1436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TextBox 46"/>
          <p:cNvSpPr txBox="1"/>
          <p:nvPr/>
        </p:nvSpPr>
        <p:spPr>
          <a:xfrm>
            <a:off x="6536882" y="987420"/>
            <a:ext cx="1354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q2= 2 </a:t>
            </a:r>
            <a:r>
              <a:rPr lang="id-ID" dirty="0" smtClean="0"/>
              <a:t>ton/m</a:t>
            </a:r>
            <a:endParaRPr lang="id-ID" dirty="0"/>
          </a:p>
        </p:txBody>
      </p:sp>
      <p:sp>
        <p:nvSpPr>
          <p:cNvPr id="48" name="Freeform 47"/>
          <p:cNvSpPr/>
          <p:nvPr/>
        </p:nvSpPr>
        <p:spPr>
          <a:xfrm>
            <a:off x="6514077" y="1306286"/>
            <a:ext cx="409244" cy="339640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9" name="TextBox 48"/>
          <p:cNvSpPr txBox="1"/>
          <p:nvPr/>
        </p:nvSpPr>
        <p:spPr>
          <a:xfrm>
            <a:off x="7205691" y="157881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</a:t>
            </a:r>
            <a:endParaRPr lang="id-ID" dirty="0"/>
          </a:p>
        </p:txBody>
      </p:sp>
      <p:cxnSp>
        <p:nvCxnSpPr>
          <p:cNvPr id="50" name="Straight Connector 49"/>
          <p:cNvCxnSpPr/>
          <p:nvPr/>
        </p:nvCxnSpPr>
        <p:spPr>
          <a:xfrm>
            <a:off x="7668240" y="1442047"/>
            <a:ext cx="0" cy="240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496155" y="1637209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7268421" y="342167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213990" y="226165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3</a:t>
            </a:r>
            <a:r>
              <a:rPr lang="id-ID" dirty="0" smtClean="0"/>
              <a:t>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54" name="TextBox 53"/>
          <p:cNvSpPr txBox="1"/>
          <p:nvPr/>
        </p:nvSpPr>
        <p:spPr>
          <a:xfrm>
            <a:off x="6347784" y="3057926"/>
            <a:ext cx="1602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Bh = 2,714 ton </a:t>
            </a:r>
          </a:p>
          <a:p>
            <a:endParaRPr lang="id-ID" dirty="0"/>
          </a:p>
        </p:txBody>
      </p:sp>
      <p:cxnSp>
        <p:nvCxnSpPr>
          <p:cNvPr id="55" name="Straight Connector 54"/>
          <p:cNvCxnSpPr/>
          <p:nvPr/>
        </p:nvCxnSpPr>
        <p:spPr>
          <a:xfrm flipH="1">
            <a:off x="7205691" y="4728755"/>
            <a:ext cx="18682" cy="552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284800" y="4707180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57" name="Rectangle 56"/>
          <p:cNvSpPr/>
          <p:nvPr/>
        </p:nvSpPr>
        <p:spPr>
          <a:xfrm>
            <a:off x="2273125" y="4290806"/>
            <a:ext cx="1610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Ah = 0,714 ton </a:t>
            </a:r>
          </a:p>
        </p:txBody>
      </p:sp>
    </p:spTree>
    <p:extLst>
      <p:ext uri="{BB962C8B-B14F-4D97-AF65-F5344CB8AC3E}">
        <p14:creationId xmlns:p14="http://schemas.microsoft.com/office/powerpoint/2010/main" val="2891913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684</Words>
  <Application>Microsoft Office PowerPoint</Application>
  <PresentationFormat>Widescreen</PresentationFormat>
  <Paragraphs>121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Agung Kristiawan</dc:creator>
  <cp:lastModifiedBy>Agung Kristiawan</cp:lastModifiedBy>
  <cp:revision>36</cp:revision>
  <dcterms:created xsi:type="dcterms:W3CDTF">2021-04-07T11:46:00Z</dcterms:created>
  <dcterms:modified xsi:type="dcterms:W3CDTF">2021-05-25T08:10:07Z</dcterms:modified>
</cp:coreProperties>
</file>