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2" r:id="rId6"/>
    <p:sldId id="263" r:id="rId7"/>
    <p:sldId id="264" r:id="rId8"/>
    <p:sldId id="265" r:id="rId9"/>
    <p:sldId id="260" r:id="rId10"/>
    <p:sldId id="261" r:id="rId11"/>
    <p:sldId id="268" r:id="rId12"/>
    <p:sldId id="266" r:id="rId13"/>
    <p:sldId id="269" r:id="rId14"/>
    <p:sldId id="267"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25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A8513849-CECB-4540-A288-6F14AFD0AB89}" type="datetimeFigureOut">
              <a:rPr lang="id-ID" smtClean="0"/>
              <a:t>03/09/2019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9DE4AB5-51DD-4AD4-A6DC-A53B71467A3B}" type="slidenum">
              <a:rPr lang="id-ID" smtClean="0"/>
              <a:t>‹#›</a:t>
            </a:fld>
            <a:endParaRPr lang="id-ID"/>
          </a:p>
        </p:txBody>
      </p:sp>
    </p:spTree>
    <p:extLst>
      <p:ext uri="{BB962C8B-B14F-4D97-AF65-F5344CB8AC3E}">
        <p14:creationId xmlns:p14="http://schemas.microsoft.com/office/powerpoint/2010/main" val="2272240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A8513849-CECB-4540-A288-6F14AFD0AB89}" type="datetimeFigureOut">
              <a:rPr lang="id-ID" smtClean="0"/>
              <a:t>03/09/2019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9DE4AB5-51DD-4AD4-A6DC-A53B71467A3B}" type="slidenum">
              <a:rPr lang="id-ID" smtClean="0"/>
              <a:t>‹#›</a:t>
            </a:fld>
            <a:endParaRPr lang="id-ID"/>
          </a:p>
        </p:txBody>
      </p:sp>
    </p:spTree>
    <p:extLst>
      <p:ext uri="{BB962C8B-B14F-4D97-AF65-F5344CB8AC3E}">
        <p14:creationId xmlns:p14="http://schemas.microsoft.com/office/powerpoint/2010/main" val="2318505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513849-CECB-4540-A288-6F14AFD0AB89}" type="datetimeFigureOut">
              <a:rPr lang="id-ID" smtClean="0"/>
              <a:t>03/09/2019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9DE4AB5-51DD-4AD4-A6DC-A53B71467A3B}" type="slidenum">
              <a:rPr lang="id-ID" smtClean="0"/>
              <a:t>‹#›</a:t>
            </a:fld>
            <a:endParaRPr lang="id-ID"/>
          </a:p>
        </p:txBody>
      </p:sp>
    </p:spTree>
    <p:extLst>
      <p:ext uri="{BB962C8B-B14F-4D97-AF65-F5344CB8AC3E}">
        <p14:creationId xmlns:p14="http://schemas.microsoft.com/office/powerpoint/2010/main" val="473798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A8513849-CECB-4540-A288-6F14AFD0AB89}" type="datetimeFigureOut">
              <a:rPr lang="id-ID" smtClean="0"/>
              <a:t>03/09/2019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9DE4AB5-51DD-4AD4-A6DC-A53B71467A3B}" type="slidenum">
              <a:rPr lang="id-ID" smtClean="0"/>
              <a:t>‹#›</a:t>
            </a:fld>
            <a:endParaRPr lang="id-ID"/>
          </a:p>
        </p:txBody>
      </p:sp>
    </p:spTree>
    <p:extLst>
      <p:ext uri="{BB962C8B-B14F-4D97-AF65-F5344CB8AC3E}">
        <p14:creationId xmlns:p14="http://schemas.microsoft.com/office/powerpoint/2010/main" val="798106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A8513849-CECB-4540-A288-6F14AFD0AB89}" type="datetimeFigureOut">
              <a:rPr lang="id-ID" smtClean="0"/>
              <a:t>03/09/2019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9DE4AB5-51DD-4AD4-A6DC-A53B71467A3B}" type="slidenum">
              <a:rPr lang="id-ID" smtClean="0"/>
              <a:t>‹#›</a:t>
            </a:fld>
            <a:endParaRPr lang="id-ID"/>
          </a:p>
        </p:txBody>
      </p:sp>
    </p:spTree>
    <p:extLst>
      <p:ext uri="{BB962C8B-B14F-4D97-AF65-F5344CB8AC3E}">
        <p14:creationId xmlns:p14="http://schemas.microsoft.com/office/powerpoint/2010/main" val="2383480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A8513849-CECB-4540-A288-6F14AFD0AB89}" type="datetimeFigureOut">
              <a:rPr lang="id-ID" smtClean="0"/>
              <a:t>03/09/2019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9DE4AB5-51DD-4AD4-A6DC-A53B71467A3B}" type="slidenum">
              <a:rPr lang="id-ID" smtClean="0"/>
              <a:t>‹#›</a:t>
            </a:fld>
            <a:endParaRPr lang="id-ID"/>
          </a:p>
        </p:txBody>
      </p:sp>
    </p:spTree>
    <p:extLst>
      <p:ext uri="{BB962C8B-B14F-4D97-AF65-F5344CB8AC3E}">
        <p14:creationId xmlns:p14="http://schemas.microsoft.com/office/powerpoint/2010/main" val="3731264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513849-CECB-4540-A288-6F14AFD0AB89}" type="datetimeFigureOut">
              <a:rPr lang="id-ID" smtClean="0"/>
              <a:t>03/09/2019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9DE4AB5-51DD-4AD4-A6DC-A53B71467A3B}" type="slidenum">
              <a:rPr lang="id-ID" smtClean="0"/>
              <a:t>‹#›</a:t>
            </a:fld>
            <a:endParaRPr lang="id-ID"/>
          </a:p>
        </p:txBody>
      </p:sp>
    </p:spTree>
    <p:extLst>
      <p:ext uri="{BB962C8B-B14F-4D97-AF65-F5344CB8AC3E}">
        <p14:creationId xmlns:p14="http://schemas.microsoft.com/office/powerpoint/2010/main" val="1692677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513849-CECB-4540-A288-6F14AFD0AB89}" type="datetimeFigureOut">
              <a:rPr lang="id-ID" smtClean="0"/>
              <a:t>03/09/2019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9DE4AB5-51DD-4AD4-A6DC-A53B71467A3B}" type="slidenum">
              <a:rPr lang="id-ID" smtClean="0"/>
              <a:t>‹#›</a:t>
            </a:fld>
            <a:endParaRPr lang="id-ID"/>
          </a:p>
        </p:txBody>
      </p:sp>
    </p:spTree>
    <p:extLst>
      <p:ext uri="{BB962C8B-B14F-4D97-AF65-F5344CB8AC3E}">
        <p14:creationId xmlns:p14="http://schemas.microsoft.com/office/powerpoint/2010/main" val="1943863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513849-CECB-4540-A288-6F14AFD0AB89}" type="datetimeFigureOut">
              <a:rPr lang="id-ID" smtClean="0"/>
              <a:t>03/09/2019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9DE4AB5-51DD-4AD4-A6DC-A53B71467A3B}" type="slidenum">
              <a:rPr lang="id-ID" smtClean="0"/>
              <a:t>‹#›</a:t>
            </a:fld>
            <a:endParaRPr lang="id-ID"/>
          </a:p>
        </p:txBody>
      </p:sp>
    </p:spTree>
    <p:extLst>
      <p:ext uri="{BB962C8B-B14F-4D97-AF65-F5344CB8AC3E}">
        <p14:creationId xmlns:p14="http://schemas.microsoft.com/office/powerpoint/2010/main" val="3531951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A8513849-CECB-4540-A288-6F14AFD0AB89}" type="datetimeFigureOut">
              <a:rPr lang="id-ID" smtClean="0"/>
              <a:t>03/09/2019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9DE4AB5-51DD-4AD4-A6DC-A53B71467A3B}" type="slidenum">
              <a:rPr lang="id-ID" smtClean="0"/>
              <a:t>‹#›</a:t>
            </a:fld>
            <a:endParaRPr lang="id-ID"/>
          </a:p>
        </p:txBody>
      </p:sp>
    </p:spTree>
    <p:extLst>
      <p:ext uri="{BB962C8B-B14F-4D97-AF65-F5344CB8AC3E}">
        <p14:creationId xmlns:p14="http://schemas.microsoft.com/office/powerpoint/2010/main" val="2875256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A8513849-CECB-4540-A288-6F14AFD0AB89}" type="datetimeFigureOut">
              <a:rPr lang="id-ID" smtClean="0"/>
              <a:t>03/09/2019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9DE4AB5-51DD-4AD4-A6DC-A53B71467A3B}" type="slidenum">
              <a:rPr lang="id-ID" smtClean="0"/>
              <a:t>‹#›</a:t>
            </a:fld>
            <a:endParaRPr lang="id-ID"/>
          </a:p>
        </p:txBody>
      </p:sp>
    </p:spTree>
    <p:extLst>
      <p:ext uri="{BB962C8B-B14F-4D97-AF65-F5344CB8AC3E}">
        <p14:creationId xmlns:p14="http://schemas.microsoft.com/office/powerpoint/2010/main" val="4179073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513849-CECB-4540-A288-6F14AFD0AB89}" type="datetimeFigureOut">
              <a:rPr lang="id-ID" smtClean="0"/>
              <a:t>03/09/2019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DE4AB5-51DD-4AD4-A6DC-A53B71467A3B}" type="slidenum">
              <a:rPr lang="id-ID" smtClean="0"/>
              <a:t>‹#›</a:t>
            </a:fld>
            <a:endParaRPr lang="id-ID"/>
          </a:p>
        </p:txBody>
      </p:sp>
    </p:spTree>
    <p:extLst>
      <p:ext uri="{BB962C8B-B14F-4D97-AF65-F5344CB8AC3E}">
        <p14:creationId xmlns:p14="http://schemas.microsoft.com/office/powerpoint/2010/main" val="30070916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id-ID" sz="4800" b="1" dirty="0" smtClean="0">
                <a:solidFill>
                  <a:schemeClr val="tx1"/>
                </a:solidFill>
              </a:rPr>
              <a:t>ETIKA PROFESI</a:t>
            </a:r>
          </a:p>
          <a:p>
            <a:r>
              <a:rPr lang="id-ID" sz="3600" b="1" dirty="0" smtClean="0">
                <a:solidFill>
                  <a:srgbClr val="0070C0"/>
                </a:solidFill>
              </a:rPr>
              <a:t>Etika dan Moral</a:t>
            </a:r>
            <a:endParaRPr lang="id-ID" sz="3600" b="1" dirty="0">
              <a:solidFill>
                <a:srgbClr val="0070C0"/>
              </a:solidFill>
            </a:endParaRPr>
          </a:p>
        </p:txBody>
      </p:sp>
      <p:sp>
        <p:nvSpPr>
          <p:cNvPr id="4" name="Title 3"/>
          <p:cNvSpPr>
            <a:spLocks noGrp="1"/>
          </p:cNvSpPr>
          <p:nvPr>
            <p:ph type="ctrTitle"/>
          </p:nvPr>
        </p:nvSpPr>
        <p:spPr/>
        <p:txBody>
          <a:bodyPr/>
          <a:lstStyle/>
          <a:p>
            <a:endParaRPr lang="id-ID"/>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3789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06670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8229600" cy="2620888"/>
          </a:xfrm>
          <a:prstGeom prst="roundRect">
            <a:avLst/>
          </a:prstGeom>
          <a:solidFill>
            <a:schemeClr val="accent2">
              <a:lumMod val="40000"/>
              <a:lumOff val="60000"/>
            </a:schemeClr>
          </a:solidFill>
        </p:spPr>
        <p:txBody>
          <a:bodyPr/>
          <a:lstStyle/>
          <a:p>
            <a:pPr marL="0" indent="0">
              <a:buNone/>
            </a:pPr>
            <a:r>
              <a:rPr lang="id-ID" dirty="0" smtClean="0"/>
              <a:t>Orang tua duduk dibawah, anak duduk diatas.</a:t>
            </a:r>
          </a:p>
          <a:p>
            <a:pPr marL="0" indent="0">
              <a:buNone/>
            </a:pPr>
            <a:r>
              <a:rPr lang="id-ID" dirty="0" smtClean="0"/>
              <a:t>Anak Gadis pulang jam 1 malam.</a:t>
            </a:r>
          </a:p>
          <a:p>
            <a:pPr marL="0" indent="0">
              <a:buNone/>
            </a:pPr>
            <a:r>
              <a:rPr lang="id-ID" dirty="0" smtClean="0"/>
              <a:t>Tidak beretika? Tidak punya tata krama?</a:t>
            </a:r>
            <a:endParaRPr lang="id-ID"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645024"/>
            <a:ext cx="3888432" cy="2587575"/>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09290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ETIKA</a:t>
            </a:r>
            <a:endParaRPr lang="id-ID" dirty="0"/>
          </a:p>
        </p:txBody>
      </p:sp>
      <p:sp>
        <p:nvSpPr>
          <p:cNvPr id="3" name="Content Placeholder 2"/>
          <p:cNvSpPr>
            <a:spLocks noGrp="1"/>
          </p:cNvSpPr>
          <p:nvPr>
            <p:ph idx="1"/>
          </p:nvPr>
        </p:nvSpPr>
        <p:spPr/>
        <p:txBody>
          <a:bodyPr/>
          <a:lstStyle/>
          <a:p>
            <a:pPr marL="0" indent="0" algn="ctr">
              <a:buNone/>
            </a:pPr>
            <a:r>
              <a:rPr lang="id-ID" dirty="0" smtClean="0"/>
              <a:t>Etika&gt;&gt;&gt;&gt; Ethos</a:t>
            </a:r>
          </a:p>
          <a:p>
            <a:pPr marL="0" indent="0" algn="ctr">
              <a:buNone/>
            </a:pPr>
            <a:r>
              <a:rPr lang="id-ID" dirty="0" smtClean="0"/>
              <a:t>Yunani </a:t>
            </a:r>
          </a:p>
          <a:p>
            <a:pPr marL="0" indent="0" algn="ctr">
              <a:buNone/>
            </a:pPr>
            <a:endParaRPr lang="id-ID" dirty="0" smtClean="0"/>
          </a:p>
          <a:p>
            <a:pPr marL="0" indent="0">
              <a:buNone/>
            </a:pPr>
            <a:r>
              <a:rPr lang="id-ID" dirty="0"/>
              <a:t>Istilah </a:t>
            </a:r>
            <a:r>
              <a:rPr lang="id-ID" i="1" dirty="0"/>
              <a:t>ethos</a:t>
            </a:r>
            <a:r>
              <a:rPr lang="id-ID" dirty="0"/>
              <a:t> dimaknai sebagai watak kesusilaan atau adat kebiasaan</a:t>
            </a:r>
          </a:p>
          <a:p>
            <a:pPr marL="0" indent="0">
              <a:buNone/>
            </a:pPr>
            <a:endParaRPr lang="id-ID"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04664"/>
            <a:ext cx="24669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58849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41"/>
            <a:ext cx="9144000" cy="6889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451624" y="42281"/>
            <a:ext cx="8229600" cy="1143000"/>
          </a:xfrm>
        </p:spPr>
        <p:txBody>
          <a:bodyPr/>
          <a:lstStyle/>
          <a:p>
            <a:r>
              <a:rPr lang="id-ID" dirty="0" smtClean="0"/>
              <a:t>MORAL</a:t>
            </a:r>
            <a:endParaRPr lang="id-ID" dirty="0"/>
          </a:p>
        </p:txBody>
      </p:sp>
      <p:sp>
        <p:nvSpPr>
          <p:cNvPr id="3" name="Content Placeholder 2"/>
          <p:cNvSpPr>
            <a:spLocks noGrp="1"/>
          </p:cNvSpPr>
          <p:nvPr>
            <p:ph idx="1"/>
          </p:nvPr>
        </p:nvSpPr>
        <p:spPr>
          <a:xfrm>
            <a:off x="480299" y="980728"/>
            <a:ext cx="8229600" cy="2836912"/>
          </a:xfrm>
        </p:spPr>
        <p:txBody>
          <a:bodyPr>
            <a:normAutofit fontScale="92500"/>
          </a:bodyPr>
          <a:lstStyle/>
          <a:p>
            <a:pPr marL="0" indent="0" algn="ctr">
              <a:buNone/>
            </a:pPr>
            <a:r>
              <a:rPr lang="id-ID" dirty="0"/>
              <a:t>“</a:t>
            </a:r>
            <a:r>
              <a:rPr lang="id-ID" i="1" dirty="0"/>
              <a:t>mos”</a:t>
            </a:r>
            <a:r>
              <a:rPr lang="id-ID" dirty="0"/>
              <a:t>(jamaknya </a:t>
            </a:r>
            <a:r>
              <a:rPr lang="id-ID" i="1" dirty="0"/>
              <a:t>mores</a:t>
            </a:r>
            <a:r>
              <a:rPr lang="id-ID" dirty="0"/>
              <a:t>) </a:t>
            </a:r>
            <a:endParaRPr lang="id-ID" dirty="0" smtClean="0"/>
          </a:p>
          <a:p>
            <a:pPr marL="0" indent="0" algn="ctr">
              <a:buNone/>
            </a:pPr>
            <a:r>
              <a:rPr lang="id-ID" dirty="0" smtClean="0"/>
              <a:t>Latin</a:t>
            </a:r>
          </a:p>
          <a:p>
            <a:pPr marL="0" indent="0" algn="just">
              <a:buNone/>
            </a:pPr>
            <a:r>
              <a:rPr lang="id-ID" dirty="0" smtClean="0"/>
              <a:t>adat </a:t>
            </a:r>
            <a:r>
              <a:rPr lang="id-ID" dirty="0"/>
              <a:t>kebiasaan atau cara hidup seseorang dengan melakukan perbuatan yang baik (kesusilaan) dan menghindari tindakan-tindakan yang buruk</a:t>
            </a:r>
          </a:p>
        </p:txBody>
      </p:sp>
      <p:sp>
        <p:nvSpPr>
          <p:cNvPr id="4" name="AutoShape 2" descr="Image result for mor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5" name="AutoShape 4" descr="Image result for mor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6" name="AutoShape 6" descr="Image result for moral"/>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7" name="AutoShape 8" descr="Image result for moral"/>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Tree>
    <p:extLst>
      <p:ext uri="{BB962C8B-B14F-4D97-AF65-F5344CB8AC3E}">
        <p14:creationId xmlns:p14="http://schemas.microsoft.com/office/powerpoint/2010/main" val="2981513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fontAlgn="auto" hangingPunct="1">
              <a:spcAft>
                <a:spcPts val="0"/>
              </a:spcAft>
              <a:defRPr/>
            </a:pPr>
            <a:r>
              <a:rPr lang="en-US" smtClean="0">
                <a:latin typeface="Verdana" pitchFamily="34" charset="0"/>
              </a:rPr>
              <a:t>Pengertian Etika</a:t>
            </a:r>
          </a:p>
        </p:txBody>
      </p:sp>
      <p:sp>
        <p:nvSpPr>
          <p:cNvPr id="12291" name="Rectangle 3"/>
          <p:cNvSpPr>
            <a:spLocks noGrp="1" noChangeArrowheads="1"/>
          </p:cNvSpPr>
          <p:nvPr>
            <p:ph idx="1"/>
          </p:nvPr>
        </p:nvSpPr>
        <p:spPr/>
        <p:txBody>
          <a:bodyPr/>
          <a:lstStyle/>
          <a:p>
            <a:pPr eaLnBrk="1" hangingPunct="1">
              <a:lnSpc>
                <a:spcPct val="90000"/>
              </a:lnSpc>
              <a:buFont typeface="Wingdings" pitchFamily="2" charset="2"/>
              <a:buNone/>
            </a:pPr>
            <a:r>
              <a:rPr lang="en-US" dirty="0" err="1" smtClean="0"/>
              <a:t>Menurut</a:t>
            </a:r>
            <a:r>
              <a:rPr lang="en-US" dirty="0" smtClean="0"/>
              <a:t> </a:t>
            </a:r>
            <a:r>
              <a:rPr lang="en-US" dirty="0" err="1" smtClean="0"/>
              <a:t>Kamus</a:t>
            </a:r>
            <a:r>
              <a:rPr lang="en-US" dirty="0" smtClean="0"/>
              <a:t> </a:t>
            </a:r>
            <a:r>
              <a:rPr lang="en-US" dirty="0" err="1" smtClean="0"/>
              <a:t>Besar</a:t>
            </a:r>
            <a:r>
              <a:rPr lang="en-US" dirty="0" smtClean="0"/>
              <a:t> </a:t>
            </a:r>
            <a:r>
              <a:rPr lang="en-US" dirty="0" err="1" smtClean="0"/>
              <a:t>Bahasa</a:t>
            </a:r>
            <a:r>
              <a:rPr lang="en-US" dirty="0" smtClean="0"/>
              <a:t> Indonesia, </a:t>
            </a:r>
            <a:r>
              <a:rPr lang="en-US" dirty="0" err="1" smtClean="0"/>
              <a:t>etika</a:t>
            </a:r>
            <a:r>
              <a:rPr lang="en-US" dirty="0" smtClean="0"/>
              <a:t> </a:t>
            </a:r>
            <a:r>
              <a:rPr lang="en-US" dirty="0" err="1" smtClean="0"/>
              <a:t>adalah</a:t>
            </a:r>
            <a:r>
              <a:rPr lang="en-US" dirty="0" smtClean="0"/>
              <a:t>:</a:t>
            </a:r>
          </a:p>
          <a:p>
            <a:pPr eaLnBrk="1" hangingPunct="1">
              <a:lnSpc>
                <a:spcPct val="90000"/>
              </a:lnSpc>
              <a:buFont typeface="Wingdings" pitchFamily="2" charset="2"/>
              <a:buChar char="q"/>
            </a:pPr>
            <a:r>
              <a:rPr lang="en-US" dirty="0" err="1" smtClean="0"/>
              <a:t>Ilmu</a:t>
            </a:r>
            <a:r>
              <a:rPr lang="en-US" dirty="0" smtClean="0"/>
              <a:t> </a:t>
            </a:r>
            <a:r>
              <a:rPr lang="en-US" dirty="0" err="1" smtClean="0"/>
              <a:t>tentang</a:t>
            </a:r>
            <a:r>
              <a:rPr lang="en-US" dirty="0" smtClean="0"/>
              <a:t> </a:t>
            </a:r>
            <a:r>
              <a:rPr lang="en-US" dirty="0" err="1" smtClean="0"/>
              <a:t>apa</a:t>
            </a:r>
            <a:r>
              <a:rPr lang="en-US" dirty="0" smtClean="0"/>
              <a:t> yang </a:t>
            </a:r>
            <a:r>
              <a:rPr lang="en-US" dirty="0" err="1" smtClean="0"/>
              <a:t>baik</a:t>
            </a:r>
            <a:r>
              <a:rPr lang="en-US" dirty="0" smtClean="0"/>
              <a:t> </a:t>
            </a:r>
            <a:r>
              <a:rPr lang="en-US" dirty="0" err="1" smtClean="0"/>
              <a:t>dan</a:t>
            </a:r>
            <a:r>
              <a:rPr lang="en-US" dirty="0" smtClean="0"/>
              <a:t> yang </a:t>
            </a:r>
            <a:r>
              <a:rPr lang="en-US" dirty="0" err="1" smtClean="0"/>
              <a:t>buruk</a:t>
            </a:r>
            <a:r>
              <a:rPr lang="en-US" dirty="0" smtClean="0"/>
              <a:t>, </a:t>
            </a:r>
            <a:r>
              <a:rPr lang="en-US" dirty="0" err="1" smtClean="0"/>
              <a:t>tentang</a:t>
            </a:r>
            <a:r>
              <a:rPr lang="en-US" dirty="0" smtClean="0"/>
              <a:t> </a:t>
            </a:r>
            <a:r>
              <a:rPr lang="en-US" dirty="0" err="1" smtClean="0"/>
              <a:t>hak</a:t>
            </a:r>
            <a:r>
              <a:rPr lang="en-US" dirty="0" smtClean="0"/>
              <a:t> </a:t>
            </a:r>
            <a:r>
              <a:rPr lang="en-US" dirty="0" err="1" smtClean="0"/>
              <a:t>dan</a:t>
            </a:r>
            <a:r>
              <a:rPr lang="en-US" dirty="0" smtClean="0"/>
              <a:t> </a:t>
            </a:r>
            <a:r>
              <a:rPr lang="en-US" dirty="0" err="1" smtClean="0"/>
              <a:t>kewajiban</a:t>
            </a:r>
            <a:r>
              <a:rPr lang="en-US" dirty="0" smtClean="0"/>
              <a:t> moral.</a:t>
            </a:r>
          </a:p>
          <a:p>
            <a:pPr eaLnBrk="1" hangingPunct="1">
              <a:lnSpc>
                <a:spcPct val="90000"/>
              </a:lnSpc>
              <a:buFont typeface="Wingdings" pitchFamily="2" charset="2"/>
              <a:buChar char="q"/>
            </a:pPr>
            <a:r>
              <a:rPr lang="en-US" dirty="0" smtClean="0"/>
              <a:t>Kumpulan </a:t>
            </a:r>
            <a:r>
              <a:rPr lang="en-US" dirty="0" err="1" smtClean="0"/>
              <a:t>asas</a:t>
            </a:r>
            <a:r>
              <a:rPr lang="en-US" dirty="0" smtClean="0"/>
              <a:t>/</a:t>
            </a:r>
            <a:r>
              <a:rPr lang="en-US" dirty="0" err="1" smtClean="0"/>
              <a:t>nilai</a:t>
            </a:r>
            <a:r>
              <a:rPr lang="en-US" dirty="0" smtClean="0"/>
              <a:t> yang </a:t>
            </a:r>
            <a:r>
              <a:rPr lang="en-US" dirty="0" err="1" smtClean="0"/>
              <a:t>berkenaan</a:t>
            </a:r>
            <a:r>
              <a:rPr lang="en-US" dirty="0" smtClean="0"/>
              <a:t> </a:t>
            </a:r>
            <a:r>
              <a:rPr lang="en-US" dirty="0" err="1" smtClean="0"/>
              <a:t>dengan</a:t>
            </a:r>
            <a:r>
              <a:rPr lang="en-US" dirty="0" smtClean="0"/>
              <a:t> </a:t>
            </a:r>
            <a:r>
              <a:rPr lang="en-US" dirty="0" err="1" smtClean="0"/>
              <a:t>akhlak</a:t>
            </a:r>
            <a:endParaRPr lang="en-US" dirty="0" smtClean="0"/>
          </a:p>
          <a:p>
            <a:pPr eaLnBrk="1" hangingPunct="1">
              <a:lnSpc>
                <a:spcPct val="90000"/>
              </a:lnSpc>
              <a:buFont typeface="Wingdings" pitchFamily="2" charset="2"/>
              <a:buChar char="q"/>
            </a:pPr>
            <a:r>
              <a:rPr lang="en-US" dirty="0" err="1" smtClean="0"/>
              <a:t>Nilai</a:t>
            </a:r>
            <a:r>
              <a:rPr lang="en-US" dirty="0" smtClean="0"/>
              <a:t> </a:t>
            </a:r>
            <a:r>
              <a:rPr lang="en-US" dirty="0" err="1" smtClean="0"/>
              <a:t>mengenai</a:t>
            </a:r>
            <a:r>
              <a:rPr lang="en-US" dirty="0" smtClean="0"/>
              <a:t> yang </a:t>
            </a:r>
            <a:r>
              <a:rPr lang="en-US" dirty="0" err="1" smtClean="0"/>
              <a:t>benar</a:t>
            </a:r>
            <a:r>
              <a:rPr lang="en-US" dirty="0" smtClean="0"/>
              <a:t> </a:t>
            </a:r>
            <a:r>
              <a:rPr lang="en-US" dirty="0" err="1" smtClean="0"/>
              <a:t>dan</a:t>
            </a:r>
            <a:r>
              <a:rPr lang="en-US" dirty="0" smtClean="0"/>
              <a:t> </a:t>
            </a:r>
            <a:r>
              <a:rPr lang="en-US" dirty="0" err="1" smtClean="0"/>
              <a:t>salah</a:t>
            </a:r>
            <a:r>
              <a:rPr lang="en-US" dirty="0" smtClean="0"/>
              <a:t> yang </a:t>
            </a:r>
            <a:r>
              <a:rPr lang="en-US" dirty="0" err="1" smtClean="0"/>
              <a:t>dianut</a:t>
            </a:r>
            <a:r>
              <a:rPr lang="en-US" dirty="0" smtClean="0"/>
              <a:t> </a:t>
            </a:r>
            <a:r>
              <a:rPr lang="en-US" dirty="0" err="1" smtClean="0"/>
              <a:t>masyarakat</a:t>
            </a:r>
            <a:r>
              <a:rPr lang="en-US" dirty="0" smtClean="0"/>
              <a:t>.</a:t>
            </a:r>
          </a:p>
        </p:txBody>
      </p:sp>
    </p:spTree>
    <p:extLst>
      <p:ext uri="{BB962C8B-B14F-4D97-AF65-F5344CB8AC3E}">
        <p14:creationId xmlns:p14="http://schemas.microsoft.com/office/powerpoint/2010/main" val="1674905699"/>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fontAlgn="auto" hangingPunct="1">
              <a:spcAft>
                <a:spcPts val="0"/>
              </a:spcAft>
              <a:defRPr/>
            </a:pPr>
            <a:r>
              <a:rPr lang="en-US" smtClean="0">
                <a:latin typeface="Verdana" pitchFamily="34" charset="0"/>
              </a:rPr>
              <a:t>Pengertian Etika (2)</a:t>
            </a:r>
          </a:p>
        </p:txBody>
      </p:sp>
      <p:sp>
        <p:nvSpPr>
          <p:cNvPr id="13315" name="Rectangle 3"/>
          <p:cNvSpPr>
            <a:spLocks noGrp="1" noChangeArrowheads="1"/>
          </p:cNvSpPr>
          <p:nvPr>
            <p:ph idx="1"/>
          </p:nvPr>
        </p:nvSpPr>
        <p:spPr>
          <a:xfrm>
            <a:off x="457200" y="1600200"/>
            <a:ext cx="8229600" cy="3412976"/>
          </a:xfrm>
        </p:spPr>
        <p:txBody>
          <a:bodyPr/>
          <a:lstStyle/>
          <a:p>
            <a:pPr marL="0" indent="0" algn="just" eaLnBrk="1" hangingPunct="1">
              <a:buNone/>
            </a:pPr>
            <a:r>
              <a:rPr lang="en-US" dirty="0" err="1" smtClean="0"/>
              <a:t>Perkembangan</a:t>
            </a:r>
            <a:r>
              <a:rPr lang="en-US" dirty="0" smtClean="0"/>
              <a:t> </a:t>
            </a:r>
            <a:r>
              <a:rPr lang="en-US" dirty="0" err="1" smtClean="0"/>
              <a:t>etika</a:t>
            </a:r>
            <a:r>
              <a:rPr lang="en-US" dirty="0" smtClean="0"/>
              <a:t> </a:t>
            </a:r>
            <a:r>
              <a:rPr lang="en-US" dirty="0" smtClean="0">
                <a:sym typeface="Wingdings" pitchFamily="2" charset="2"/>
              </a:rPr>
              <a:t> </a:t>
            </a:r>
            <a:r>
              <a:rPr lang="en-US" dirty="0" err="1" smtClean="0">
                <a:sym typeface="Wingdings" pitchFamily="2" charset="2"/>
              </a:rPr>
              <a:t>studi</a:t>
            </a:r>
            <a:r>
              <a:rPr lang="en-US" dirty="0" smtClean="0">
                <a:sym typeface="Wingdings" pitchFamily="2" charset="2"/>
              </a:rPr>
              <a:t> </a:t>
            </a:r>
            <a:r>
              <a:rPr lang="en-US" dirty="0" err="1" smtClean="0">
                <a:sym typeface="Wingdings" pitchFamily="2" charset="2"/>
              </a:rPr>
              <a:t>tentang</a:t>
            </a:r>
            <a:r>
              <a:rPr lang="en-US" dirty="0" smtClean="0">
                <a:sym typeface="Wingdings" pitchFamily="2" charset="2"/>
              </a:rPr>
              <a:t> </a:t>
            </a:r>
            <a:r>
              <a:rPr lang="en-US" dirty="0" err="1" smtClean="0">
                <a:sym typeface="Wingdings" pitchFamily="2" charset="2"/>
              </a:rPr>
              <a:t>kebiasaan</a:t>
            </a:r>
            <a:r>
              <a:rPr lang="en-US" dirty="0" smtClean="0">
                <a:sym typeface="Wingdings" pitchFamily="2" charset="2"/>
              </a:rPr>
              <a:t> </a:t>
            </a:r>
            <a:r>
              <a:rPr lang="en-US" dirty="0" err="1" smtClean="0">
                <a:sym typeface="Wingdings" pitchFamily="2" charset="2"/>
              </a:rPr>
              <a:t>manusia</a:t>
            </a:r>
            <a:r>
              <a:rPr lang="en-US" dirty="0" smtClean="0">
                <a:sym typeface="Wingdings" pitchFamily="2" charset="2"/>
              </a:rPr>
              <a:t> </a:t>
            </a:r>
            <a:r>
              <a:rPr lang="en-US" dirty="0" err="1" smtClean="0">
                <a:sym typeface="Wingdings" pitchFamily="2" charset="2"/>
              </a:rPr>
              <a:t>berdasarkan</a:t>
            </a:r>
            <a:r>
              <a:rPr lang="en-US" dirty="0" smtClean="0">
                <a:sym typeface="Wingdings" pitchFamily="2" charset="2"/>
              </a:rPr>
              <a:t> </a:t>
            </a:r>
            <a:r>
              <a:rPr lang="en-US" dirty="0" err="1" smtClean="0">
                <a:sym typeface="Wingdings" pitchFamily="2" charset="2"/>
              </a:rPr>
              <a:t>kesepakatan</a:t>
            </a:r>
            <a:r>
              <a:rPr lang="en-US" dirty="0" smtClean="0">
                <a:sym typeface="Wingdings" pitchFamily="2" charset="2"/>
              </a:rPr>
              <a:t>, </a:t>
            </a:r>
            <a:r>
              <a:rPr lang="en-US" dirty="0" err="1" smtClean="0">
                <a:sym typeface="Wingdings" pitchFamily="2" charset="2"/>
              </a:rPr>
              <a:t>menurut</a:t>
            </a:r>
            <a:r>
              <a:rPr lang="en-US" dirty="0" smtClean="0">
                <a:sym typeface="Wingdings" pitchFamily="2" charset="2"/>
              </a:rPr>
              <a:t> </a:t>
            </a:r>
            <a:r>
              <a:rPr lang="en-US" dirty="0" err="1" smtClean="0">
                <a:sym typeface="Wingdings" pitchFamily="2" charset="2"/>
              </a:rPr>
              <a:t>ruang</a:t>
            </a:r>
            <a:r>
              <a:rPr lang="en-US" dirty="0" smtClean="0">
                <a:sym typeface="Wingdings" pitchFamily="2" charset="2"/>
              </a:rPr>
              <a:t> </a:t>
            </a:r>
            <a:r>
              <a:rPr lang="en-US" dirty="0" err="1" smtClean="0">
                <a:sym typeface="Wingdings" pitchFamily="2" charset="2"/>
              </a:rPr>
              <a:t>dan</a:t>
            </a:r>
            <a:r>
              <a:rPr lang="en-US" dirty="0" smtClean="0">
                <a:sym typeface="Wingdings" pitchFamily="2" charset="2"/>
              </a:rPr>
              <a:t> </a:t>
            </a:r>
            <a:r>
              <a:rPr lang="en-US" dirty="0" err="1" smtClean="0">
                <a:sym typeface="Wingdings" pitchFamily="2" charset="2"/>
              </a:rPr>
              <a:t>waktu</a:t>
            </a:r>
            <a:r>
              <a:rPr lang="en-US" dirty="0" smtClean="0">
                <a:sym typeface="Wingdings" pitchFamily="2" charset="2"/>
              </a:rPr>
              <a:t> yang </a:t>
            </a:r>
            <a:r>
              <a:rPr lang="en-US" dirty="0" err="1" smtClean="0">
                <a:sym typeface="Wingdings" pitchFamily="2" charset="2"/>
              </a:rPr>
              <a:t>berbeda</a:t>
            </a:r>
            <a:r>
              <a:rPr lang="en-US" dirty="0" smtClean="0">
                <a:sym typeface="Wingdings" pitchFamily="2" charset="2"/>
              </a:rPr>
              <a:t>, yang </a:t>
            </a:r>
            <a:r>
              <a:rPr lang="en-US" dirty="0" err="1" smtClean="0">
                <a:sym typeface="Wingdings" pitchFamily="2" charset="2"/>
              </a:rPr>
              <a:t>menggambarkan</a:t>
            </a:r>
            <a:r>
              <a:rPr lang="en-US" dirty="0" smtClean="0">
                <a:sym typeface="Wingdings" pitchFamily="2" charset="2"/>
              </a:rPr>
              <a:t> </a:t>
            </a:r>
            <a:r>
              <a:rPr lang="en-US" dirty="0" err="1" smtClean="0">
                <a:sym typeface="Wingdings" pitchFamily="2" charset="2"/>
              </a:rPr>
              <a:t>perangai</a:t>
            </a:r>
            <a:r>
              <a:rPr lang="en-US" dirty="0" smtClean="0">
                <a:sym typeface="Wingdings" pitchFamily="2" charset="2"/>
              </a:rPr>
              <a:t> </a:t>
            </a:r>
            <a:r>
              <a:rPr lang="en-US" dirty="0" err="1" smtClean="0">
                <a:sym typeface="Wingdings" pitchFamily="2" charset="2"/>
              </a:rPr>
              <a:t>manusia</a:t>
            </a:r>
            <a:r>
              <a:rPr lang="en-US" dirty="0" smtClean="0">
                <a:sym typeface="Wingdings" pitchFamily="2" charset="2"/>
              </a:rPr>
              <a:t> </a:t>
            </a:r>
            <a:r>
              <a:rPr lang="en-US" dirty="0" err="1" smtClean="0">
                <a:sym typeface="Wingdings" pitchFamily="2" charset="2"/>
              </a:rPr>
              <a:t>dalam</a:t>
            </a:r>
            <a:r>
              <a:rPr lang="en-US" dirty="0" smtClean="0">
                <a:sym typeface="Wingdings" pitchFamily="2" charset="2"/>
              </a:rPr>
              <a:t> </a:t>
            </a:r>
            <a:r>
              <a:rPr lang="en-US" dirty="0" err="1" smtClean="0">
                <a:sym typeface="Wingdings" pitchFamily="2" charset="2"/>
              </a:rPr>
              <a:t>kehidupan</a:t>
            </a:r>
            <a:r>
              <a:rPr lang="en-US" dirty="0" smtClean="0">
                <a:sym typeface="Wingdings" pitchFamily="2" charset="2"/>
              </a:rPr>
              <a:t> </a:t>
            </a:r>
            <a:r>
              <a:rPr lang="en-US" dirty="0" err="1" smtClean="0">
                <a:sym typeface="Wingdings" pitchFamily="2" charset="2"/>
              </a:rPr>
              <a:t>pada</a:t>
            </a:r>
            <a:r>
              <a:rPr lang="en-US" dirty="0" smtClean="0">
                <a:sym typeface="Wingdings" pitchFamily="2" charset="2"/>
              </a:rPr>
              <a:t> </a:t>
            </a:r>
            <a:r>
              <a:rPr lang="en-US" dirty="0" err="1" smtClean="0">
                <a:sym typeface="Wingdings" pitchFamily="2" charset="2"/>
              </a:rPr>
              <a:t>umumnya</a:t>
            </a:r>
            <a:r>
              <a:rPr lang="en-US" dirty="0" smtClean="0">
                <a:sym typeface="Wingdings" pitchFamily="2" charset="2"/>
              </a:rPr>
              <a:t>.</a:t>
            </a:r>
            <a:endParaRPr lang="en-US" dirty="0" smtClean="0"/>
          </a:p>
        </p:txBody>
      </p:sp>
    </p:spTree>
    <p:extLst>
      <p:ext uri="{BB962C8B-B14F-4D97-AF65-F5344CB8AC3E}">
        <p14:creationId xmlns:p14="http://schemas.microsoft.com/office/powerpoint/2010/main" val="299912333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 calcmode="lin" valueType="num">
                                      <p:cBhvr additive="base">
                                        <p:cTn id="7" dur="500" fill="hold"/>
                                        <p:tgtEl>
                                          <p:spTgt spid="133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31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fontAlgn="auto" hangingPunct="1">
              <a:spcAft>
                <a:spcPts val="0"/>
              </a:spcAft>
              <a:defRPr/>
            </a:pPr>
            <a:r>
              <a:rPr lang="en-US" altLang="en-US" smtClean="0">
                <a:latin typeface="Verdana" pitchFamily="34" charset="0"/>
              </a:rPr>
              <a:t>Moral</a:t>
            </a:r>
          </a:p>
        </p:txBody>
      </p:sp>
      <p:sp>
        <p:nvSpPr>
          <p:cNvPr id="15363" name="Rectangle 3"/>
          <p:cNvSpPr>
            <a:spLocks noGrp="1" noChangeArrowheads="1"/>
          </p:cNvSpPr>
          <p:nvPr>
            <p:ph idx="1"/>
          </p:nvPr>
        </p:nvSpPr>
        <p:spPr>
          <a:xfrm>
            <a:off x="457200" y="1600200"/>
            <a:ext cx="8435975" cy="4997450"/>
          </a:xfrm>
        </p:spPr>
        <p:txBody>
          <a:bodyPr/>
          <a:lstStyle/>
          <a:p>
            <a:pPr eaLnBrk="1" hangingPunct="1">
              <a:lnSpc>
                <a:spcPct val="90000"/>
              </a:lnSpc>
              <a:buFont typeface="Wingdings" pitchFamily="2" charset="2"/>
              <a:buChar char="q"/>
            </a:pPr>
            <a:r>
              <a:rPr lang="en-US" sz="3000" dirty="0" smtClean="0"/>
              <a:t>Sony </a:t>
            </a:r>
            <a:r>
              <a:rPr lang="en-US" sz="3000" dirty="0" err="1" smtClean="0"/>
              <a:t>Keraf</a:t>
            </a:r>
            <a:r>
              <a:rPr lang="en-US" sz="3000" dirty="0" smtClean="0"/>
              <a:t> (1991): </a:t>
            </a:r>
            <a:r>
              <a:rPr lang="en-US" sz="3000" dirty="0" err="1" smtClean="0"/>
              <a:t>moralitas</a:t>
            </a:r>
            <a:r>
              <a:rPr lang="en-US" sz="3000" dirty="0" smtClean="0"/>
              <a:t> </a:t>
            </a:r>
            <a:r>
              <a:rPr lang="en-US" sz="3000" dirty="0" err="1" smtClean="0"/>
              <a:t>adalah</a:t>
            </a:r>
            <a:r>
              <a:rPr lang="en-US" sz="3000" dirty="0" smtClean="0"/>
              <a:t> </a:t>
            </a:r>
            <a:r>
              <a:rPr lang="en-US" sz="3000" dirty="0" err="1" smtClean="0"/>
              <a:t>sistem</a:t>
            </a:r>
            <a:r>
              <a:rPr lang="en-US" sz="3000" dirty="0" smtClean="0"/>
              <a:t> </a:t>
            </a:r>
            <a:r>
              <a:rPr lang="en-US" sz="3000" dirty="0" err="1" smtClean="0"/>
              <a:t>tentang</a:t>
            </a:r>
            <a:r>
              <a:rPr lang="en-US" sz="3000" dirty="0" smtClean="0"/>
              <a:t> </a:t>
            </a:r>
            <a:r>
              <a:rPr lang="en-US" sz="3000" dirty="0" err="1" smtClean="0"/>
              <a:t>bagaimana</a:t>
            </a:r>
            <a:r>
              <a:rPr lang="en-US" sz="3000" dirty="0" smtClean="0"/>
              <a:t> </a:t>
            </a:r>
            <a:r>
              <a:rPr lang="en-US" sz="3000" dirty="0" err="1" smtClean="0"/>
              <a:t>kita</a:t>
            </a:r>
            <a:r>
              <a:rPr lang="en-US" sz="3000" dirty="0" smtClean="0"/>
              <a:t> </a:t>
            </a:r>
            <a:r>
              <a:rPr lang="en-US" sz="3000" dirty="0" err="1" smtClean="0"/>
              <a:t>harus</a:t>
            </a:r>
            <a:r>
              <a:rPr lang="en-US" sz="3000" dirty="0" smtClean="0"/>
              <a:t> </a:t>
            </a:r>
            <a:r>
              <a:rPr lang="en-US" sz="3000" dirty="0" err="1" smtClean="0"/>
              <a:t>hidup</a:t>
            </a:r>
            <a:r>
              <a:rPr lang="en-US" sz="3000" dirty="0" smtClean="0"/>
              <a:t> </a:t>
            </a:r>
            <a:r>
              <a:rPr lang="en-US" sz="3000" dirty="0" err="1" smtClean="0"/>
              <a:t>dengan</a:t>
            </a:r>
            <a:r>
              <a:rPr lang="en-US" sz="3000" dirty="0" smtClean="0"/>
              <a:t> </a:t>
            </a:r>
            <a:r>
              <a:rPr lang="en-US" sz="3000" dirty="0" err="1" smtClean="0"/>
              <a:t>baik</a:t>
            </a:r>
            <a:r>
              <a:rPr lang="en-US" sz="3000" dirty="0" smtClean="0"/>
              <a:t> </a:t>
            </a:r>
            <a:r>
              <a:rPr lang="en-US" sz="3000" dirty="0" err="1" smtClean="0"/>
              <a:t>sebagai</a:t>
            </a:r>
            <a:r>
              <a:rPr lang="en-US" sz="3000" dirty="0" smtClean="0"/>
              <a:t> </a:t>
            </a:r>
            <a:r>
              <a:rPr lang="en-US" sz="3000" dirty="0" err="1" smtClean="0"/>
              <a:t>manusia</a:t>
            </a:r>
            <a:r>
              <a:rPr lang="en-US" sz="3000" dirty="0" smtClean="0"/>
              <a:t>.</a:t>
            </a:r>
          </a:p>
          <a:p>
            <a:pPr eaLnBrk="1" hangingPunct="1">
              <a:lnSpc>
                <a:spcPct val="90000"/>
              </a:lnSpc>
              <a:buFont typeface="Wingdings" pitchFamily="2" charset="2"/>
              <a:buChar char="q"/>
            </a:pPr>
            <a:r>
              <a:rPr lang="en-US" sz="3000" dirty="0" err="1" smtClean="0"/>
              <a:t>Frans</a:t>
            </a:r>
            <a:r>
              <a:rPr lang="en-US" sz="3000" dirty="0" smtClean="0"/>
              <a:t> </a:t>
            </a:r>
            <a:r>
              <a:rPr lang="en-US" sz="3000" dirty="0" err="1" smtClean="0"/>
              <a:t>Magnis</a:t>
            </a:r>
            <a:r>
              <a:rPr lang="en-US" sz="3000" dirty="0" smtClean="0"/>
              <a:t> </a:t>
            </a:r>
            <a:r>
              <a:rPr lang="en-US" sz="3000" dirty="0" err="1" smtClean="0"/>
              <a:t>Suseno</a:t>
            </a:r>
            <a:r>
              <a:rPr lang="en-US" sz="3000" dirty="0" smtClean="0"/>
              <a:t> (1987): </a:t>
            </a:r>
            <a:r>
              <a:rPr lang="en-US" sz="3000" dirty="0" err="1" smtClean="0"/>
              <a:t>etika</a:t>
            </a:r>
            <a:r>
              <a:rPr lang="en-US" sz="3000" dirty="0" smtClean="0"/>
              <a:t> </a:t>
            </a:r>
            <a:r>
              <a:rPr lang="en-US" sz="3000" dirty="0" err="1" smtClean="0"/>
              <a:t>adalah</a:t>
            </a:r>
            <a:r>
              <a:rPr lang="en-US" sz="3000" dirty="0" smtClean="0"/>
              <a:t> </a:t>
            </a:r>
            <a:r>
              <a:rPr lang="en-US" sz="3000" dirty="0" err="1" smtClean="0"/>
              <a:t>sebuah</a:t>
            </a:r>
            <a:r>
              <a:rPr lang="en-US" sz="3000" dirty="0" smtClean="0"/>
              <a:t> </a:t>
            </a:r>
            <a:r>
              <a:rPr lang="en-US" sz="3000" dirty="0" err="1" smtClean="0"/>
              <a:t>ilmu</a:t>
            </a:r>
            <a:r>
              <a:rPr lang="en-US" sz="3000" dirty="0" smtClean="0"/>
              <a:t> </a:t>
            </a:r>
            <a:r>
              <a:rPr lang="en-US" sz="3000" dirty="0" err="1" smtClean="0"/>
              <a:t>dan</a:t>
            </a:r>
            <a:r>
              <a:rPr lang="en-US" sz="3000" dirty="0" smtClean="0"/>
              <a:t> </a:t>
            </a:r>
            <a:r>
              <a:rPr lang="en-US" sz="3000" dirty="0" err="1" smtClean="0"/>
              <a:t>bukan</a:t>
            </a:r>
            <a:r>
              <a:rPr lang="en-US" sz="3000" dirty="0" smtClean="0"/>
              <a:t> </a:t>
            </a:r>
            <a:r>
              <a:rPr lang="en-US" sz="3000" dirty="0" err="1" smtClean="0"/>
              <a:t>sebuah</a:t>
            </a:r>
            <a:r>
              <a:rPr lang="en-US" sz="3000" dirty="0" smtClean="0"/>
              <a:t> </a:t>
            </a:r>
            <a:r>
              <a:rPr lang="en-US" sz="3000" dirty="0" err="1" smtClean="0"/>
              <a:t>ajaran</a:t>
            </a:r>
            <a:r>
              <a:rPr lang="en-US" sz="3000" dirty="0" smtClean="0"/>
              <a:t>.</a:t>
            </a:r>
          </a:p>
          <a:p>
            <a:pPr eaLnBrk="1" hangingPunct="1">
              <a:lnSpc>
                <a:spcPct val="90000"/>
              </a:lnSpc>
              <a:buFont typeface="Wingdings" pitchFamily="2" charset="2"/>
              <a:buChar char="q"/>
            </a:pPr>
            <a:r>
              <a:rPr lang="en-US" sz="3000" dirty="0" err="1" smtClean="0"/>
              <a:t>Moralitas</a:t>
            </a:r>
            <a:r>
              <a:rPr lang="en-US" sz="3000" dirty="0" smtClean="0"/>
              <a:t> </a:t>
            </a:r>
            <a:r>
              <a:rPr lang="en-US" sz="3000" dirty="0" err="1" smtClean="0"/>
              <a:t>menekankan</a:t>
            </a:r>
            <a:r>
              <a:rPr lang="en-US" sz="3000" dirty="0" smtClean="0"/>
              <a:t>, “</a:t>
            </a:r>
            <a:r>
              <a:rPr lang="en-US" sz="3000" dirty="0" err="1" smtClean="0"/>
              <a:t>inilah</a:t>
            </a:r>
            <a:r>
              <a:rPr lang="en-US" sz="3000" dirty="0" smtClean="0"/>
              <a:t> </a:t>
            </a:r>
            <a:r>
              <a:rPr lang="en-US" sz="3000" dirty="0" err="1" smtClean="0"/>
              <a:t>cara</a:t>
            </a:r>
            <a:r>
              <a:rPr lang="en-US" sz="3000" dirty="0" smtClean="0"/>
              <a:t> </a:t>
            </a:r>
            <a:r>
              <a:rPr lang="en-US" sz="3000" dirty="0" err="1" smtClean="0"/>
              <a:t>anda</a:t>
            </a:r>
            <a:r>
              <a:rPr lang="en-US" sz="3000" dirty="0" smtClean="0"/>
              <a:t> </a:t>
            </a:r>
            <a:r>
              <a:rPr lang="en-US" sz="3000" dirty="0" err="1" smtClean="0"/>
              <a:t>melakukan</a:t>
            </a:r>
            <a:r>
              <a:rPr lang="en-US" sz="3000" dirty="0" smtClean="0"/>
              <a:t> </a:t>
            </a:r>
            <a:r>
              <a:rPr lang="en-US" sz="3000" dirty="0" err="1" smtClean="0"/>
              <a:t>sesuatu</a:t>
            </a:r>
            <a:r>
              <a:rPr lang="en-US" sz="3000" dirty="0" smtClean="0"/>
              <a:t>”</a:t>
            </a:r>
          </a:p>
          <a:p>
            <a:pPr eaLnBrk="1" hangingPunct="1">
              <a:lnSpc>
                <a:spcPct val="90000"/>
              </a:lnSpc>
              <a:buFont typeface="Wingdings" pitchFamily="2" charset="2"/>
              <a:buChar char="q"/>
            </a:pPr>
            <a:r>
              <a:rPr lang="en-US" sz="3000" dirty="0" err="1" smtClean="0"/>
              <a:t>Etika</a:t>
            </a:r>
            <a:r>
              <a:rPr lang="en-US" sz="3000" dirty="0" smtClean="0"/>
              <a:t> </a:t>
            </a:r>
            <a:r>
              <a:rPr lang="en-US" sz="3000" dirty="0" err="1" smtClean="0"/>
              <a:t>lebih</a:t>
            </a:r>
            <a:r>
              <a:rPr lang="en-US" sz="3000" dirty="0" smtClean="0"/>
              <a:t> </a:t>
            </a:r>
            <a:r>
              <a:rPr lang="en-US" sz="3000" dirty="0" err="1" smtClean="0"/>
              <a:t>kepada</a:t>
            </a:r>
            <a:r>
              <a:rPr lang="en-US" sz="3000" dirty="0" smtClean="0"/>
              <a:t>, “</a:t>
            </a:r>
            <a:r>
              <a:rPr lang="en-US" sz="3000" dirty="0" err="1" smtClean="0"/>
              <a:t>mengapa</a:t>
            </a:r>
            <a:r>
              <a:rPr lang="en-US" sz="3000" dirty="0" smtClean="0"/>
              <a:t> </a:t>
            </a:r>
            <a:r>
              <a:rPr lang="en-US" sz="3000" dirty="0" err="1" smtClean="0"/>
              <a:t>untuk</a:t>
            </a:r>
            <a:r>
              <a:rPr lang="en-US" sz="3000" dirty="0" smtClean="0"/>
              <a:t> </a:t>
            </a:r>
            <a:r>
              <a:rPr lang="en-US" sz="3000" dirty="0" err="1" smtClean="0"/>
              <a:t>melakukan</a:t>
            </a:r>
            <a:r>
              <a:rPr lang="en-US" sz="3000" dirty="0" smtClean="0"/>
              <a:t> </a:t>
            </a:r>
            <a:r>
              <a:rPr lang="en-US" sz="3000" dirty="0" err="1" smtClean="0"/>
              <a:t>sesuatu</a:t>
            </a:r>
            <a:r>
              <a:rPr lang="en-US" sz="3000" dirty="0" smtClean="0"/>
              <a:t> </a:t>
            </a:r>
            <a:r>
              <a:rPr lang="en-US" sz="3000" dirty="0" err="1" smtClean="0"/>
              <a:t>itu</a:t>
            </a:r>
            <a:r>
              <a:rPr lang="en-US" sz="3000" dirty="0" smtClean="0"/>
              <a:t> </a:t>
            </a:r>
            <a:r>
              <a:rPr lang="en-US" sz="3000" dirty="0" err="1" smtClean="0"/>
              <a:t>harus</a:t>
            </a:r>
            <a:r>
              <a:rPr lang="en-US" sz="3000" dirty="0" smtClean="0"/>
              <a:t> </a:t>
            </a:r>
            <a:r>
              <a:rPr lang="en-US" sz="3000" dirty="0" err="1" smtClean="0"/>
              <a:t>menggunakan</a:t>
            </a:r>
            <a:r>
              <a:rPr lang="en-US" sz="3000" dirty="0" smtClean="0"/>
              <a:t> </a:t>
            </a:r>
            <a:r>
              <a:rPr lang="en-US" sz="3000" dirty="0" err="1" smtClean="0"/>
              <a:t>cara</a:t>
            </a:r>
            <a:r>
              <a:rPr lang="en-US" sz="3000" dirty="0" smtClean="0"/>
              <a:t> </a:t>
            </a:r>
            <a:r>
              <a:rPr lang="en-US" sz="3000" dirty="0" err="1" smtClean="0"/>
              <a:t>tersebut</a:t>
            </a:r>
            <a:r>
              <a:rPr lang="en-US" sz="3000" dirty="0" smtClean="0"/>
              <a:t>?</a:t>
            </a:r>
          </a:p>
        </p:txBody>
      </p:sp>
    </p:spTree>
    <p:extLst>
      <p:ext uri="{BB962C8B-B14F-4D97-AF65-F5344CB8AC3E}">
        <p14:creationId xmlns:p14="http://schemas.microsoft.com/office/powerpoint/2010/main" val="3789609893"/>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 calcmode="lin" valueType="num">
                                      <p:cBhvr additive="base">
                                        <p:cTn id="7" dur="500" fill="hold"/>
                                        <p:tgtEl>
                                          <p:spTgt spid="1536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36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5363">
                                            <p:txEl>
                                              <p:pRg st="1" end="1"/>
                                            </p:txEl>
                                          </p:spTgt>
                                        </p:tgtEl>
                                        <p:attrNameLst>
                                          <p:attrName>style.visibility</p:attrName>
                                        </p:attrNameLst>
                                      </p:cBhvr>
                                      <p:to>
                                        <p:strVal val="visible"/>
                                      </p:to>
                                    </p:set>
                                    <p:anim calcmode="lin" valueType="num">
                                      <p:cBhvr additive="base">
                                        <p:cTn id="13" dur="500" fill="hold"/>
                                        <p:tgtEl>
                                          <p:spTgt spid="1536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36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5363">
                                            <p:txEl>
                                              <p:pRg st="2" end="2"/>
                                            </p:txEl>
                                          </p:spTgt>
                                        </p:tgtEl>
                                        <p:attrNameLst>
                                          <p:attrName>style.visibility</p:attrName>
                                        </p:attrNameLst>
                                      </p:cBhvr>
                                      <p:to>
                                        <p:strVal val="visible"/>
                                      </p:to>
                                    </p:set>
                                    <p:anim calcmode="lin" valueType="num">
                                      <p:cBhvr additive="base">
                                        <p:cTn id="19" dur="500" fill="hold"/>
                                        <p:tgtEl>
                                          <p:spTgt spid="1536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36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5363">
                                            <p:txEl>
                                              <p:pRg st="3" end="3"/>
                                            </p:txEl>
                                          </p:spTgt>
                                        </p:tgtEl>
                                        <p:attrNameLst>
                                          <p:attrName>style.visibility</p:attrName>
                                        </p:attrNameLst>
                                      </p:cBhvr>
                                      <p:to>
                                        <p:strVal val="visible"/>
                                      </p:to>
                                    </p:set>
                                    <p:anim calcmode="lin" valueType="num">
                                      <p:cBhvr additive="base">
                                        <p:cTn id="25" dur="500" fill="hold"/>
                                        <p:tgtEl>
                                          <p:spTgt spid="1536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36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fontAlgn="auto" hangingPunct="1">
              <a:spcAft>
                <a:spcPts val="0"/>
              </a:spcAft>
              <a:defRPr/>
            </a:pPr>
            <a:r>
              <a:rPr lang="en-US" smtClean="0">
                <a:latin typeface="Verdana" pitchFamily="34" charset="0"/>
              </a:rPr>
              <a:t>Etika &amp; Moral</a:t>
            </a:r>
          </a:p>
        </p:txBody>
      </p:sp>
      <p:sp>
        <p:nvSpPr>
          <p:cNvPr id="14339" name="Rectangle 3"/>
          <p:cNvSpPr>
            <a:spLocks noGrp="1" noChangeArrowheads="1"/>
          </p:cNvSpPr>
          <p:nvPr>
            <p:ph idx="1"/>
          </p:nvPr>
        </p:nvSpPr>
        <p:spPr>
          <a:xfrm>
            <a:off x="683568" y="1772816"/>
            <a:ext cx="7704138" cy="3546475"/>
          </a:xfrm>
        </p:spPr>
        <p:txBody>
          <a:bodyPr>
            <a:normAutofit lnSpcReduction="10000"/>
          </a:bodyPr>
          <a:lstStyle/>
          <a:p>
            <a:pPr algn="just" eaLnBrk="1" hangingPunct="1">
              <a:lnSpc>
                <a:spcPct val="90000"/>
              </a:lnSpc>
              <a:buFont typeface="Wingdings" pitchFamily="2" charset="2"/>
              <a:buChar char="q"/>
            </a:pPr>
            <a:r>
              <a:rPr lang="en-US" dirty="0" err="1" smtClean="0"/>
              <a:t>Secara</a:t>
            </a:r>
            <a:r>
              <a:rPr lang="en-US" dirty="0" smtClean="0"/>
              <a:t> </a:t>
            </a:r>
            <a:r>
              <a:rPr lang="en-US" dirty="0" err="1" smtClean="0"/>
              <a:t>etimologi</a:t>
            </a:r>
            <a:r>
              <a:rPr lang="en-US" dirty="0" smtClean="0"/>
              <a:t>, </a:t>
            </a:r>
            <a:r>
              <a:rPr lang="en-US" dirty="0" err="1" smtClean="0"/>
              <a:t>etika</a:t>
            </a:r>
            <a:r>
              <a:rPr lang="en-US" dirty="0" smtClean="0"/>
              <a:t> </a:t>
            </a:r>
            <a:r>
              <a:rPr lang="en-US" dirty="0" err="1" smtClean="0"/>
              <a:t>dapat</a:t>
            </a:r>
            <a:r>
              <a:rPr lang="en-US" dirty="0" smtClean="0"/>
              <a:t> </a:t>
            </a:r>
            <a:r>
              <a:rPr lang="en-US" dirty="0" err="1" smtClean="0"/>
              <a:t>disamakan</a:t>
            </a:r>
            <a:r>
              <a:rPr lang="en-US" dirty="0" smtClean="0"/>
              <a:t> </a:t>
            </a:r>
            <a:r>
              <a:rPr lang="en-US" dirty="0" err="1" smtClean="0"/>
              <a:t>dengan</a:t>
            </a:r>
            <a:r>
              <a:rPr lang="en-US" dirty="0" smtClean="0"/>
              <a:t> </a:t>
            </a:r>
            <a:r>
              <a:rPr lang="en-US" dirty="0" smtClean="0"/>
              <a:t>Moral. Moral </a:t>
            </a:r>
            <a:r>
              <a:rPr lang="en-US" dirty="0" err="1" smtClean="0"/>
              <a:t>berasal</a:t>
            </a:r>
            <a:r>
              <a:rPr lang="en-US" dirty="0" smtClean="0"/>
              <a:t> </a:t>
            </a:r>
            <a:r>
              <a:rPr lang="en-US" dirty="0" err="1" smtClean="0"/>
              <a:t>dari</a:t>
            </a:r>
            <a:r>
              <a:rPr lang="en-US" dirty="0" smtClean="0"/>
              <a:t> </a:t>
            </a:r>
            <a:r>
              <a:rPr lang="en-US" dirty="0" err="1" smtClean="0"/>
              <a:t>bahasa</a:t>
            </a:r>
            <a:r>
              <a:rPr lang="en-US" dirty="0" smtClean="0"/>
              <a:t> </a:t>
            </a:r>
            <a:r>
              <a:rPr lang="en-US" dirty="0" err="1" smtClean="0"/>
              <a:t>latin</a:t>
            </a:r>
            <a:r>
              <a:rPr lang="en-US" dirty="0" smtClean="0"/>
              <a:t> </a:t>
            </a:r>
            <a:r>
              <a:rPr lang="en-US" i="1" dirty="0" smtClean="0"/>
              <a:t>“</a:t>
            </a:r>
            <a:r>
              <a:rPr lang="en-US" i="1" dirty="0" err="1" smtClean="0"/>
              <a:t>mos</a:t>
            </a:r>
            <a:r>
              <a:rPr lang="en-US" i="1" dirty="0" smtClean="0"/>
              <a:t>”</a:t>
            </a:r>
            <a:r>
              <a:rPr lang="en-US" dirty="0" smtClean="0"/>
              <a:t> yang </a:t>
            </a:r>
            <a:r>
              <a:rPr lang="en-US" dirty="0" err="1" smtClean="0"/>
              <a:t>berarti</a:t>
            </a:r>
            <a:r>
              <a:rPr lang="en-US" dirty="0" smtClean="0"/>
              <a:t> </a:t>
            </a:r>
            <a:r>
              <a:rPr lang="en-US" dirty="0" err="1" smtClean="0"/>
              <a:t>adat</a:t>
            </a:r>
            <a:r>
              <a:rPr lang="en-US" dirty="0" smtClean="0"/>
              <a:t> </a:t>
            </a:r>
            <a:r>
              <a:rPr lang="en-US" dirty="0" err="1" smtClean="0"/>
              <a:t>kebiasaan</a:t>
            </a:r>
            <a:r>
              <a:rPr lang="en-US" dirty="0" smtClean="0"/>
              <a:t>.</a:t>
            </a:r>
            <a:endParaRPr lang="id-ID" dirty="0" smtClean="0"/>
          </a:p>
          <a:p>
            <a:pPr algn="just" eaLnBrk="1" hangingPunct="1">
              <a:lnSpc>
                <a:spcPct val="90000"/>
              </a:lnSpc>
              <a:buFont typeface="Wingdings" pitchFamily="2" charset="2"/>
              <a:buChar char="q"/>
            </a:pPr>
            <a:endParaRPr lang="en-US" dirty="0" smtClean="0"/>
          </a:p>
          <a:p>
            <a:pPr algn="just" eaLnBrk="1" hangingPunct="1">
              <a:lnSpc>
                <a:spcPct val="90000"/>
              </a:lnSpc>
              <a:buFont typeface="Wingdings" pitchFamily="2" charset="2"/>
              <a:buChar char="q"/>
            </a:pPr>
            <a:r>
              <a:rPr lang="en-US" dirty="0" smtClean="0"/>
              <a:t>Moral </a:t>
            </a:r>
            <a:r>
              <a:rPr lang="en-US" dirty="0" err="1" smtClean="0"/>
              <a:t>lebih</a:t>
            </a:r>
            <a:r>
              <a:rPr lang="en-US" dirty="0" smtClean="0"/>
              <a:t> </a:t>
            </a:r>
            <a:r>
              <a:rPr lang="en-US" dirty="0" err="1" smtClean="0"/>
              <a:t>kepada</a:t>
            </a:r>
            <a:r>
              <a:rPr lang="en-US" dirty="0" smtClean="0"/>
              <a:t> rasa </a:t>
            </a:r>
            <a:r>
              <a:rPr lang="en-US" dirty="0" err="1" smtClean="0"/>
              <a:t>dan</a:t>
            </a:r>
            <a:r>
              <a:rPr lang="en-US" dirty="0" smtClean="0"/>
              <a:t> </a:t>
            </a:r>
            <a:r>
              <a:rPr lang="en-US" dirty="0" err="1" smtClean="0"/>
              <a:t>karsa</a:t>
            </a:r>
            <a:r>
              <a:rPr lang="en-US" dirty="0" smtClean="0"/>
              <a:t> </a:t>
            </a:r>
            <a:r>
              <a:rPr lang="en-US" dirty="0" err="1" smtClean="0"/>
              <a:t>manusia</a:t>
            </a:r>
            <a:r>
              <a:rPr lang="en-US" dirty="0" smtClean="0"/>
              <a:t> </a:t>
            </a:r>
            <a:r>
              <a:rPr lang="en-US" dirty="0" err="1" smtClean="0"/>
              <a:t>dalam</a:t>
            </a:r>
            <a:r>
              <a:rPr lang="en-US" dirty="0" smtClean="0"/>
              <a:t> </a:t>
            </a:r>
            <a:r>
              <a:rPr lang="en-US" dirty="0" err="1" smtClean="0"/>
              <a:t>melakukan</a:t>
            </a:r>
            <a:r>
              <a:rPr lang="en-US" dirty="0" smtClean="0"/>
              <a:t> </a:t>
            </a:r>
            <a:r>
              <a:rPr lang="en-US" dirty="0" err="1" smtClean="0"/>
              <a:t>segala</a:t>
            </a:r>
            <a:r>
              <a:rPr lang="en-US" dirty="0" smtClean="0"/>
              <a:t> </a:t>
            </a:r>
            <a:r>
              <a:rPr lang="en-US" dirty="0" err="1" smtClean="0"/>
              <a:t>hal</a:t>
            </a:r>
            <a:r>
              <a:rPr lang="en-US" dirty="0" smtClean="0"/>
              <a:t> di </a:t>
            </a:r>
            <a:r>
              <a:rPr lang="en-US" dirty="0" err="1" smtClean="0"/>
              <a:t>kehidupannya</a:t>
            </a:r>
            <a:r>
              <a:rPr lang="en-US" dirty="0" smtClean="0"/>
              <a:t>. </a:t>
            </a:r>
            <a:r>
              <a:rPr lang="en-US" dirty="0" err="1" smtClean="0"/>
              <a:t>Jadi</a:t>
            </a:r>
            <a:r>
              <a:rPr lang="en-US" dirty="0" smtClean="0"/>
              <a:t> Moral </a:t>
            </a:r>
            <a:r>
              <a:rPr lang="en-US" dirty="0" err="1" smtClean="0"/>
              <a:t>lebih</a:t>
            </a:r>
            <a:r>
              <a:rPr lang="en-US" dirty="0" smtClean="0"/>
              <a:t> </a:t>
            </a:r>
            <a:r>
              <a:rPr lang="en-US" dirty="0" err="1" smtClean="0"/>
              <a:t>kepada</a:t>
            </a:r>
            <a:r>
              <a:rPr lang="en-US" dirty="0" smtClean="0"/>
              <a:t> </a:t>
            </a:r>
            <a:r>
              <a:rPr lang="en-US" dirty="0" err="1" smtClean="0"/>
              <a:t>dorongan</a:t>
            </a:r>
            <a:r>
              <a:rPr lang="en-US" dirty="0" smtClean="0"/>
              <a:t> </a:t>
            </a:r>
            <a:r>
              <a:rPr lang="en-US" dirty="0" err="1" smtClean="0"/>
              <a:t>untuk</a:t>
            </a:r>
            <a:r>
              <a:rPr lang="en-US" dirty="0" smtClean="0"/>
              <a:t> </a:t>
            </a:r>
            <a:r>
              <a:rPr lang="en-US" dirty="0" err="1" smtClean="0"/>
              <a:t>mentaati</a:t>
            </a:r>
            <a:r>
              <a:rPr lang="en-US" dirty="0" smtClean="0"/>
              <a:t> </a:t>
            </a:r>
            <a:r>
              <a:rPr lang="en-US" dirty="0" err="1" smtClean="0"/>
              <a:t>etika</a:t>
            </a:r>
            <a:r>
              <a:rPr lang="en-US" dirty="0" smtClean="0"/>
              <a:t>.</a:t>
            </a:r>
          </a:p>
        </p:txBody>
      </p:sp>
    </p:spTree>
    <p:extLst>
      <p:ext uri="{BB962C8B-B14F-4D97-AF65-F5344CB8AC3E}">
        <p14:creationId xmlns:p14="http://schemas.microsoft.com/office/powerpoint/2010/main" val="3429207776"/>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 calcmode="lin" valueType="num">
                                      <p:cBhvr additive="base">
                                        <p:cTn id="7" dur="500" fill="hold"/>
                                        <p:tgtEl>
                                          <p:spTgt spid="143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3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4339">
                                            <p:txEl>
                                              <p:pRg st="2" end="2"/>
                                            </p:txEl>
                                          </p:spTgt>
                                        </p:tgtEl>
                                        <p:attrNameLst>
                                          <p:attrName>style.visibility</p:attrName>
                                        </p:attrNameLst>
                                      </p:cBhvr>
                                      <p:to>
                                        <p:strVal val="visible"/>
                                      </p:to>
                                    </p:set>
                                    <p:anim calcmode="lin" valueType="num">
                                      <p:cBhvr additive="base">
                                        <p:cTn id="13" dur="500" fill="hold"/>
                                        <p:tgtEl>
                                          <p:spTgt spid="1433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33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Etika atau Etiket?</a:t>
            </a:r>
            <a:endParaRPr lang="id-ID" dirty="0"/>
          </a:p>
        </p:txBody>
      </p:sp>
      <p:sp>
        <p:nvSpPr>
          <p:cNvPr id="5" name="Content Placeholder 4"/>
          <p:cNvSpPr>
            <a:spLocks noGrp="1"/>
          </p:cNvSpPr>
          <p:nvPr>
            <p:ph idx="1"/>
          </p:nvPr>
        </p:nvSpPr>
        <p:spPr/>
        <p:txBody>
          <a:bodyPr>
            <a:normAutofit fontScale="92500" lnSpcReduction="10000"/>
          </a:bodyPr>
          <a:lstStyle/>
          <a:p>
            <a:pPr marL="0" indent="0" algn="just">
              <a:buNone/>
            </a:pPr>
            <a:r>
              <a:rPr lang="id-ID" dirty="0" smtClean="0"/>
              <a:t>Etika </a:t>
            </a:r>
            <a:r>
              <a:rPr lang="id-ID" dirty="0"/>
              <a:t>terkait dengan moral, sedangkan etiket berkaitan dengan nilai sopan santun, tata krama dalam kehidupan sosial. </a:t>
            </a:r>
            <a:endParaRPr lang="id-ID" dirty="0" smtClean="0"/>
          </a:p>
          <a:p>
            <a:pPr marL="0" indent="0" algn="just">
              <a:buNone/>
            </a:pPr>
            <a:r>
              <a:rPr lang="id-ID" dirty="0" smtClean="0"/>
              <a:t>Meskipun </a:t>
            </a:r>
            <a:r>
              <a:rPr lang="id-ID" dirty="0"/>
              <a:t>demikian keduanya sama-sama terkait dengan </a:t>
            </a:r>
            <a:r>
              <a:rPr lang="id-ID" dirty="0" smtClean="0"/>
              <a:t>perilkau manusia yangmemperhatikan </a:t>
            </a:r>
            <a:r>
              <a:rPr lang="id-ID" dirty="0"/>
              <a:t>norma-norma etis. </a:t>
            </a:r>
            <a:endParaRPr lang="id-ID" dirty="0" smtClean="0"/>
          </a:p>
          <a:p>
            <a:pPr marL="0" indent="0" algn="just">
              <a:buNone/>
            </a:pPr>
            <a:r>
              <a:rPr lang="id-ID" dirty="0" smtClean="0"/>
              <a:t>Etiket </a:t>
            </a:r>
            <a:r>
              <a:rPr lang="id-ID" dirty="0"/>
              <a:t>secara definitif merupakan kumpulan tata cara atau tata aturan kesopanan yang disepakati menjadi sebuah nilai bersama </a:t>
            </a:r>
            <a:r>
              <a:rPr lang="id-ID" dirty="0" smtClean="0"/>
              <a:t>dalam suatu kelompok.</a:t>
            </a:r>
            <a:endParaRPr lang="id-ID" dirty="0"/>
          </a:p>
        </p:txBody>
      </p:sp>
      <p:pic>
        <p:nvPicPr>
          <p:cNvPr id="204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3987" y="0"/>
            <a:ext cx="2160013" cy="1437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23368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Sistematika Etika</a:t>
            </a:r>
            <a:endParaRPr lang="id-ID"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338" y="1371600"/>
            <a:ext cx="831532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461" y="1124744"/>
            <a:ext cx="4343779" cy="1914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95688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r>
              <a:rPr lang="id-ID" dirty="0"/>
              <a:t>Etika umum dapat dianalogikan dengan ilmu pengetahuan, yang membahas mengenai pengertian umum dan teori-teori</a:t>
            </a:r>
            <a:r>
              <a:rPr lang="id-ID" dirty="0" smtClean="0"/>
              <a:t>.</a:t>
            </a:r>
          </a:p>
          <a:p>
            <a:r>
              <a:rPr lang="id-ID" dirty="0" smtClean="0"/>
              <a:t>Etika </a:t>
            </a:r>
            <a:r>
              <a:rPr lang="id-ID" dirty="0"/>
              <a:t>khusus yang merupakan penerapan prinsip-prinsip moral dasar dalam bidang kehidupan yang khusus. Penerapan ini bisa berwujud : Bagaimana saya mengambil keputusan dan bertindak dalam bidang kehidupan dan kegiatan khusus yang saya lakukan, yang didasari oleh cara, teori dan prinsip-prinsip moral dasar.</a:t>
            </a:r>
          </a:p>
        </p:txBody>
      </p:sp>
    </p:spTree>
    <p:extLst>
      <p:ext uri="{BB962C8B-B14F-4D97-AF65-F5344CB8AC3E}">
        <p14:creationId xmlns:p14="http://schemas.microsoft.com/office/powerpoint/2010/main" val="1787779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PERBUATAN</a:t>
            </a:r>
            <a:endParaRPr lang="id-ID" dirty="0"/>
          </a:p>
        </p:txBody>
      </p:sp>
      <p:sp>
        <p:nvSpPr>
          <p:cNvPr id="3" name="Content Placeholder 2"/>
          <p:cNvSpPr>
            <a:spLocks noGrp="1"/>
          </p:cNvSpPr>
          <p:nvPr>
            <p:ph idx="1"/>
          </p:nvPr>
        </p:nvSpPr>
        <p:spPr>
          <a:prstGeom prst="snip2SameRect">
            <a:avLst/>
          </a:prstGeom>
          <a:solidFill>
            <a:schemeClr val="accent1">
              <a:lumMod val="60000"/>
              <a:lumOff val="40000"/>
            </a:schemeClr>
          </a:solidFill>
        </p:spPr>
        <p:txBody>
          <a:bodyPr>
            <a:normAutofit fontScale="92500" lnSpcReduction="10000"/>
          </a:bodyPr>
          <a:lstStyle/>
          <a:p>
            <a:pPr marL="0" lvl="0" indent="0">
              <a:buNone/>
            </a:pPr>
            <a:r>
              <a:rPr lang="id-ID" dirty="0"/>
              <a:t>Burhanuddin Salam, Drs. menjelaskan bahwa sesuatu perbuatan di nilai pada 3 (tiga) tingkat :</a:t>
            </a:r>
          </a:p>
          <a:p>
            <a:pPr lvl="1">
              <a:buFont typeface="Wingdings" pitchFamily="2" charset="2"/>
              <a:buChar char="ü"/>
            </a:pPr>
            <a:r>
              <a:rPr lang="id-ID" dirty="0"/>
              <a:t>Tingkat pertama, semasih belum lahir menjadi perbuatan, jadi masih berupa rencana dalam hati, niat.</a:t>
            </a:r>
            <a:endParaRPr lang="id-ID" sz="1800" dirty="0"/>
          </a:p>
          <a:p>
            <a:pPr lvl="1">
              <a:buFont typeface="Wingdings" pitchFamily="2" charset="2"/>
              <a:buChar char="ü"/>
            </a:pPr>
            <a:r>
              <a:rPr lang="id-ID" dirty="0" smtClean="0"/>
              <a:t>Tingkat </a:t>
            </a:r>
            <a:r>
              <a:rPr lang="id-ID" dirty="0"/>
              <a:t>kedua, setelah lahir menjadi perbuatan nyata, yaitu pekerti.</a:t>
            </a:r>
            <a:endParaRPr lang="id-ID" sz="1800" dirty="0"/>
          </a:p>
          <a:p>
            <a:pPr lvl="1">
              <a:buFont typeface="Wingdings" pitchFamily="2" charset="2"/>
              <a:buChar char="ü"/>
            </a:pPr>
            <a:r>
              <a:rPr lang="id-ID" dirty="0" smtClean="0"/>
              <a:t>Tingkat </a:t>
            </a:r>
            <a:r>
              <a:rPr lang="id-ID" dirty="0"/>
              <a:t>ketiga, akibat atau hasil perbuatan tersebut, yaitu baik atau buruk.</a:t>
            </a:r>
            <a:endParaRPr lang="id-ID" sz="1800" dirty="0"/>
          </a:p>
          <a:p>
            <a:pPr marL="0" indent="0">
              <a:buNone/>
            </a:pPr>
            <a:endParaRPr lang="id-ID" dirty="0"/>
          </a:p>
        </p:txBody>
      </p:sp>
    </p:spTree>
    <p:extLst>
      <p:ext uri="{BB962C8B-B14F-4D97-AF65-F5344CB8AC3E}">
        <p14:creationId xmlns:p14="http://schemas.microsoft.com/office/powerpoint/2010/main" val="32856839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ETIKA KHUSUS</a:t>
            </a:r>
            <a:endParaRPr lang="id-ID" dirty="0"/>
          </a:p>
        </p:txBody>
      </p:sp>
      <p:sp>
        <p:nvSpPr>
          <p:cNvPr id="3" name="Content Placeholder 2"/>
          <p:cNvSpPr>
            <a:spLocks noGrp="1"/>
          </p:cNvSpPr>
          <p:nvPr>
            <p:ph idx="1"/>
          </p:nvPr>
        </p:nvSpPr>
        <p:spPr/>
        <p:txBody>
          <a:bodyPr>
            <a:normAutofit fontScale="92500"/>
          </a:bodyPr>
          <a:lstStyle/>
          <a:p>
            <a:pPr lvl="0"/>
            <a:r>
              <a:rPr lang="id-ID" b="1" dirty="0"/>
              <a:t>Etika Individual </a:t>
            </a:r>
            <a:r>
              <a:rPr lang="id-ID" dirty="0"/>
              <a:t>menyangkut kewajiban dan </a:t>
            </a:r>
            <a:r>
              <a:rPr lang="id-ID" dirty="0">
                <a:solidFill>
                  <a:schemeClr val="accent6"/>
                </a:solidFill>
              </a:rPr>
              <a:t>perilaku manusia terhadap dirinya sendiri </a:t>
            </a:r>
            <a:r>
              <a:rPr lang="id-ID" dirty="0"/>
              <a:t>untuk mencapai kesucian kehidupan pribadi, kebersihan hati nurani dan yang berakhlak luhur.</a:t>
            </a:r>
          </a:p>
          <a:p>
            <a:pPr marL="342900" lvl="1" indent="-342900">
              <a:buFont typeface="Arial" pitchFamily="34" charset="0"/>
              <a:buChar char="•"/>
            </a:pPr>
            <a:r>
              <a:rPr lang="id-ID" b="1" dirty="0"/>
              <a:t>Etika Sosial </a:t>
            </a:r>
            <a:r>
              <a:rPr lang="id-ID" dirty="0"/>
              <a:t>berbicara mengenai </a:t>
            </a:r>
            <a:r>
              <a:rPr lang="id-ID" b="1" dirty="0">
                <a:solidFill>
                  <a:schemeClr val="accent6"/>
                </a:solidFill>
              </a:rPr>
              <a:t>kewajiban, sikap dan perilaku sebagai anggota masyarakat </a:t>
            </a:r>
            <a:r>
              <a:rPr lang="id-ID" b="1" dirty="0" smtClean="0">
                <a:solidFill>
                  <a:schemeClr val="accent6"/>
                </a:solidFill>
              </a:rPr>
              <a:t>menyangkut </a:t>
            </a:r>
            <a:r>
              <a:rPr lang="id-ID" b="1" dirty="0">
                <a:solidFill>
                  <a:schemeClr val="accent6"/>
                </a:solidFill>
              </a:rPr>
              <a:t>hubungan manusia dengan manusia</a:t>
            </a:r>
            <a:r>
              <a:rPr lang="id-ID" dirty="0"/>
              <a:t>, baik secara perseorangan dan langsung, maupun secara bersama-sama atau kelompok dalam bentuk kelembagaan masyarakat dan organisasi formal lainnya.</a:t>
            </a:r>
            <a:endParaRPr lang="id-ID" sz="1800" dirty="0"/>
          </a:p>
          <a:p>
            <a:endParaRPr lang="id-ID" dirty="0"/>
          </a:p>
        </p:txBody>
      </p:sp>
    </p:spTree>
    <p:extLst>
      <p:ext uri="{BB962C8B-B14F-4D97-AF65-F5344CB8AC3E}">
        <p14:creationId xmlns:p14="http://schemas.microsoft.com/office/powerpoint/2010/main" val="22431705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96752"/>
            <a:ext cx="8229600" cy="4929411"/>
          </a:xfrm>
          <a:solidFill>
            <a:schemeClr val="accent4">
              <a:lumMod val="40000"/>
              <a:lumOff val="60000"/>
            </a:schemeClr>
          </a:solidFill>
        </p:spPr>
        <p:txBody>
          <a:bodyPr>
            <a:normAutofit fontScale="92500"/>
          </a:bodyPr>
          <a:lstStyle/>
          <a:p>
            <a:pPr marL="0" lvl="0" indent="0" algn="just">
              <a:buNone/>
            </a:pPr>
            <a:r>
              <a:rPr lang="id-ID" dirty="0"/>
              <a:t>Perbuatan atau kelakuan seseorang yang telah menjadi sifat baginya atau telah mendarah daging, itulah yang disebut akhlak atau budi pekerti. </a:t>
            </a:r>
            <a:endParaRPr lang="id-ID" dirty="0" smtClean="0"/>
          </a:p>
          <a:p>
            <a:pPr marL="0" lvl="0" indent="0" algn="just">
              <a:buNone/>
            </a:pPr>
            <a:r>
              <a:rPr lang="id-ID" dirty="0" smtClean="0"/>
              <a:t>Budi </a:t>
            </a:r>
            <a:r>
              <a:rPr lang="id-ID" dirty="0"/>
              <a:t>tumbuhnya dalam jiwa, bila telah dilahirkan dalam bentuk perbuatan namanya pekerti. </a:t>
            </a:r>
            <a:endParaRPr lang="id-ID" dirty="0" smtClean="0"/>
          </a:p>
          <a:p>
            <a:pPr marL="0" lvl="0" indent="0" algn="just">
              <a:buNone/>
            </a:pPr>
            <a:r>
              <a:rPr lang="id-ID" dirty="0" smtClean="0"/>
              <a:t>Jadi </a:t>
            </a:r>
            <a:r>
              <a:rPr lang="id-ID" dirty="0"/>
              <a:t>suatu budi pekerti, pangkal penilaiannya adalah dari dalam jiwa; dari semasih berupa angan-angan, cita-cita, niat hati, sampai ia lahir keluar berupa perbuatan nyata.</a:t>
            </a:r>
          </a:p>
          <a:p>
            <a:pPr marL="0" indent="0">
              <a:buNone/>
            </a:pPr>
            <a:endParaRPr lang="id-ID" dirty="0"/>
          </a:p>
        </p:txBody>
      </p:sp>
    </p:spTree>
    <p:extLst>
      <p:ext uri="{BB962C8B-B14F-4D97-AF65-F5344CB8AC3E}">
        <p14:creationId xmlns:p14="http://schemas.microsoft.com/office/powerpoint/2010/main" val="24568376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Teori Etika</a:t>
            </a:r>
            <a:endParaRPr lang="id-ID" dirty="0"/>
          </a:p>
        </p:txBody>
      </p:sp>
      <p:sp>
        <p:nvSpPr>
          <p:cNvPr id="3" name="Content Placeholder 2"/>
          <p:cNvSpPr>
            <a:spLocks noGrp="1"/>
          </p:cNvSpPr>
          <p:nvPr>
            <p:ph idx="1"/>
          </p:nvPr>
        </p:nvSpPr>
        <p:spPr>
          <a:xfrm>
            <a:off x="457200" y="1600201"/>
            <a:ext cx="8229600" cy="2980928"/>
          </a:xfrm>
        </p:spPr>
        <p:txBody>
          <a:bodyPr/>
          <a:lstStyle/>
          <a:p>
            <a:pPr marL="0" indent="0" algn="just">
              <a:buNone/>
            </a:pPr>
            <a:r>
              <a:rPr lang="id-ID" dirty="0" smtClean="0"/>
              <a:t>Teori-teori </a:t>
            </a:r>
            <a:r>
              <a:rPr lang="id-ID" dirty="0"/>
              <a:t>mengenai etika berkembang atas dasar penalaran rasional yang terbatas kepada pencapaian kepentingan atau tujuan hidup manusia.</a:t>
            </a:r>
          </a:p>
        </p:txBody>
      </p:sp>
    </p:spTree>
    <p:extLst>
      <p:ext uri="{BB962C8B-B14F-4D97-AF65-F5344CB8AC3E}">
        <p14:creationId xmlns:p14="http://schemas.microsoft.com/office/powerpoint/2010/main" val="9386101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id-ID" b="1" dirty="0" smtClean="0"/>
              <a:t>Egoisme</a:t>
            </a:r>
            <a:endParaRPr lang="id-ID" dirty="0"/>
          </a:p>
        </p:txBody>
      </p:sp>
      <p:sp>
        <p:nvSpPr>
          <p:cNvPr id="3" name="Content Placeholder 2"/>
          <p:cNvSpPr>
            <a:spLocks noGrp="1"/>
          </p:cNvSpPr>
          <p:nvPr>
            <p:ph idx="1"/>
          </p:nvPr>
        </p:nvSpPr>
        <p:spPr/>
        <p:txBody>
          <a:bodyPr/>
          <a:lstStyle/>
          <a:p>
            <a:pPr marL="0" indent="0">
              <a:buNone/>
            </a:pPr>
            <a:r>
              <a:rPr lang="id-ID" dirty="0"/>
              <a:t>Pada dasarnya setiap orang hanya akan memperdulikan kepentingan dirinya sendiri. Jika ada satu atau dua tindakannya memberikan keuntungan pada orang lain, maka itu bukan menjadi niat sebenarnya ia melakukan tindakan tersebut. </a:t>
            </a: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2426"/>
            <a:ext cx="2555775" cy="1716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3279" y="4090798"/>
            <a:ext cx="4176464" cy="2779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70531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id-ID" dirty="0" smtClean="0">
                <a:solidFill>
                  <a:schemeClr val="bg1"/>
                </a:solidFill>
              </a:rPr>
              <a:t>Hedonisme</a:t>
            </a:r>
            <a:endParaRPr lang="id-ID" dirty="0">
              <a:solidFill>
                <a:schemeClr val="bg1"/>
              </a:solidFill>
            </a:endParaRPr>
          </a:p>
        </p:txBody>
      </p:sp>
      <p:sp>
        <p:nvSpPr>
          <p:cNvPr id="3" name="Content Placeholder 2"/>
          <p:cNvSpPr>
            <a:spLocks noGrp="1"/>
          </p:cNvSpPr>
          <p:nvPr>
            <p:ph idx="1"/>
          </p:nvPr>
        </p:nvSpPr>
        <p:spPr/>
        <p:txBody>
          <a:bodyPr/>
          <a:lstStyle/>
          <a:p>
            <a:pPr marL="0" indent="0">
              <a:buNone/>
            </a:pPr>
            <a:r>
              <a:rPr lang="id-ID" dirty="0">
                <a:solidFill>
                  <a:schemeClr val="bg1"/>
                </a:solidFill>
              </a:rPr>
              <a:t>Pada konsep ini, pada dasarnya dikatakan bahwa secara kodrati manusia mencari kesenangan dan berupaya menghindari ketidaksenangan. Secara logis perilaku dan tindakan manusia banyak didorong oleh kesenangannya. </a:t>
            </a:r>
          </a:p>
        </p:txBody>
      </p:sp>
    </p:spTree>
    <p:extLst>
      <p:ext uri="{BB962C8B-B14F-4D97-AF65-F5344CB8AC3E}">
        <p14:creationId xmlns:p14="http://schemas.microsoft.com/office/powerpoint/2010/main" val="14424322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id-ID" b="1" dirty="0" smtClean="0"/>
              <a:t>Utilitarianisme</a:t>
            </a:r>
            <a:endParaRPr lang="id-ID" dirty="0"/>
          </a:p>
        </p:txBody>
      </p:sp>
      <p:sp>
        <p:nvSpPr>
          <p:cNvPr id="3" name="Content Placeholder 2"/>
          <p:cNvSpPr>
            <a:spLocks noGrp="1"/>
          </p:cNvSpPr>
          <p:nvPr>
            <p:ph idx="1"/>
          </p:nvPr>
        </p:nvSpPr>
        <p:spPr/>
        <p:txBody>
          <a:bodyPr/>
          <a:lstStyle/>
          <a:p>
            <a:pPr marL="0" indent="0">
              <a:buNone/>
            </a:pPr>
            <a:r>
              <a:rPr lang="id-ID" dirty="0"/>
              <a:t>Teori ini menyatakan bahwa suatu tindakan dianggap baik apabila membawa manfaat bagi sebanyak mungkin anggota kelompok. Dengan demikian maka teori ini berprinsip bahwa tindakan harus dinilai benar atau salah hanya dari konsekuensi atau akibat yang terjadi dari suatu tindakan</a:t>
            </a:r>
          </a:p>
        </p:txBody>
      </p:sp>
    </p:spTree>
    <p:extLst>
      <p:ext uri="{BB962C8B-B14F-4D97-AF65-F5344CB8AC3E}">
        <p14:creationId xmlns:p14="http://schemas.microsoft.com/office/powerpoint/2010/main" val="343974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id-ID" b="1" dirty="0" smtClean="0"/>
              <a:t>Deontologi</a:t>
            </a:r>
            <a:endParaRPr lang="id-ID" dirty="0"/>
          </a:p>
        </p:txBody>
      </p:sp>
      <p:sp>
        <p:nvSpPr>
          <p:cNvPr id="3" name="Content Placeholder 2"/>
          <p:cNvSpPr>
            <a:spLocks noGrp="1"/>
          </p:cNvSpPr>
          <p:nvPr>
            <p:ph idx="1"/>
          </p:nvPr>
        </p:nvSpPr>
        <p:spPr/>
        <p:txBody>
          <a:bodyPr/>
          <a:lstStyle/>
          <a:p>
            <a:pPr marL="0" indent="0" algn="just">
              <a:buNone/>
            </a:pPr>
            <a:r>
              <a:rPr lang="id-ID" dirty="0"/>
              <a:t>Teori ini mewajibkan setiap orang untuk berbuat kebaikan. Berbeda dengan utilitarianisme, maka deontologi justru tindakan etis tidak berhubungan dengan tujuan atau konsekuensi atau akibat dari suatu tindakan. </a:t>
            </a:r>
            <a:endParaRPr lang="id-ID" dirty="0" smtClean="0"/>
          </a:p>
          <a:p>
            <a:pPr marL="0" indent="0" algn="just">
              <a:buNone/>
            </a:pPr>
            <a:r>
              <a:rPr lang="id-ID" dirty="0" smtClean="0"/>
              <a:t>Etis </a:t>
            </a:r>
            <a:r>
              <a:rPr lang="id-ID" dirty="0"/>
              <a:t>tidaknya suatu perbuatan lebih didasari pada maksud atau niat dari si pelaku perbuatan itu sendiri.</a:t>
            </a:r>
          </a:p>
          <a:p>
            <a:pPr marL="0" indent="0">
              <a:buNone/>
            </a:pPr>
            <a:endParaRPr lang="id-ID" dirty="0"/>
          </a:p>
        </p:txBody>
      </p:sp>
    </p:spTree>
    <p:extLst>
      <p:ext uri="{BB962C8B-B14F-4D97-AF65-F5344CB8AC3E}">
        <p14:creationId xmlns:p14="http://schemas.microsoft.com/office/powerpoint/2010/main" val="3104093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id-ID" b="1" dirty="0" smtClean="0"/>
              <a:t>Teonom</a:t>
            </a:r>
            <a:endParaRPr lang="id-ID" dirty="0"/>
          </a:p>
        </p:txBody>
      </p:sp>
      <p:sp>
        <p:nvSpPr>
          <p:cNvPr id="3" name="Content Placeholder 2"/>
          <p:cNvSpPr>
            <a:spLocks noGrp="1"/>
          </p:cNvSpPr>
          <p:nvPr>
            <p:ph idx="1"/>
          </p:nvPr>
        </p:nvSpPr>
        <p:spPr/>
        <p:txBody>
          <a:bodyPr/>
          <a:lstStyle/>
          <a:p>
            <a:pPr marL="0" indent="0" algn="just">
              <a:buNone/>
            </a:pPr>
            <a:r>
              <a:rPr lang="id-ID" dirty="0"/>
              <a:t>Pada teori ini perilaku etis dikaitkan dengan aspek religi. Dikatakan bahwa karakter moral manusia ditentukan secara hakiki oleh kesesuaiannya dengan kehendak Tuhan, dan perilaku manusia dianggap tidak baik bila tidak mengikuti perintah dan larangan Tuhan. </a:t>
            </a:r>
          </a:p>
        </p:txBody>
      </p:sp>
    </p:spTree>
    <p:extLst>
      <p:ext uri="{BB962C8B-B14F-4D97-AF65-F5344CB8AC3E}">
        <p14:creationId xmlns:p14="http://schemas.microsoft.com/office/powerpoint/2010/main" val="19385501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Tugas</a:t>
            </a:r>
            <a:endParaRPr lang="id-ID" dirty="0"/>
          </a:p>
        </p:txBody>
      </p:sp>
      <p:sp>
        <p:nvSpPr>
          <p:cNvPr id="3" name="Content Placeholder 2"/>
          <p:cNvSpPr>
            <a:spLocks noGrp="1"/>
          </p:cNvSpPr>
          <p:nvPr>
            <p:ph idx="1"/>
          </p:nvPr>
        </p:nvSpPr>
        <p:spPr/>
        <p:txBody>
          <a:bodyPr/>
          <a:lstStyle/>
          <a:p>
            <a:pPr marL="0" indent="0" algn="just">
              <a:buNone/>
            </a:pPr>
            <a:r>
              <a:rPr lang="id-ID" dirty="0"/>
              <a:t>Cari dan bahas adat kebiasaan suatu suku tertentu di Indonesia yang dipandang kontroversial dengan asumsi norma mayoritas masyarakat. Lengkapi dengan argumentasi berdasarkan apa yang sudah anda pelajari </a:t>
            </a:r>
          </a:p>
        </p:txBody>
      </p:sp>
    </p:spTree>
    <p:extLst>
      <p:ext uri="{BB962C8B-B14F-4D97-AF65-F5344CB8AC3E}">
        <p14:creationId xmlns:p14="http://schemas.microsoft.com/office/powerpoint/2010/main" val="323612030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TotalTime>
  <Words>805</Words>
  <Application>Microsoft Office PowerPoint</Application>
  <PresentationFormat>On-screen Show (4:3)</PresentationFormat>
  <Paragraphs>63</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ETIKA</vt:lpstr>
      <vt:lpstr>MORAL</vt:lpstr>
      <vt:lpstr>Pengertian Etika</vt:lpstr>
      <vt:lpstr>Pengertian Etika (2)</vt:lpstr>
      <vt:lpstr>Moral</vt:lpstr>
      <vt:lpstr>Etika &amp; Moral</vt:lpstr>
      <vt:lpstr>Etika atau Etiket?</vt:lpstr>
      <vt:lpstr>Sistematika Etika</vt:lpstr>
      <vt:lpstr>PowerPoint Presentation</vt:lpstr>
      <vt:lpstr>PERBUATAN</vt:lpstr>
      <vt:lpstr>ETIKA KHUSUS</vt:lpstr>
      <vt:lpstr>PowerPoint Presentation</vt:lpstr>
      <vt:lpstr>Teori Etika</vt:lpstr>
      <vt:lpstr>Egoisme</vt:lpstr>
      <vt:lpstr>Hedonisme</vt:lpstr>
      <vt:lpstr>Utilitarianisme</vt:lpstr>
      <vt:lpstr>Deontologi</vt:lpstr>
      <vt:lpstr>Teonom</vt:lpstr>
      <vt:lpstr>Tugas</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noora</dc:creator>
  <cp:lastModifiedBy>noora</cp:lastModifiedBy>
  <cp:revision>11</cp:revision>
  <dcterms:created xsi:type="dcterms:W3CDTF">2019-09-03T03:06:10Z</dcterms:created>
  <dcterms:modified xsi:type="dcterms:W3CDTF">2019-09-03T04:56:19Z</dcterms:modified>
</cp:coreProperties>
</file>