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72" r:id="rId2"/>
    <p:sldId id="276" r:id="rId3"/>
    <p:sldId id="258" r:id="rId4"/>
    <p:sldId id="273" r:id="rId5"/>
    <p:sldId id="274" r:id="rId6"/>
    <p:sldId id="277" r:id="rId7"/>
    <p:sldId id="278" r:id="rId8"/>
    <p:sldId id="260" r:id="rId9"/>
    <p:sldId id="300" r:id="rId10"/>
    <p:sldId id="305" r:id="rId11"/>
    <p:sldId id="261" r:id="rId12"/>
    <p:sldId id="299" r:id="rId13"/>
    <p:sldId id="302" r:id="rId14"/>
    <p:sldId id="303" r:id="rId15"/>
    <p:sldId id="301" r:id="rId16"/>
    <p:sldId id="267" r:id="rId17"/>
    <p:sldId id="289" r:id="rId18"/>
    <p:sldId id="290" r:id="rId19"/>
    <p:sldId id="256" r:id="rId20"/>
    <p:sldId id="279" r:id="rId21"/>
    <p:sldId id="280" r:id="rId22"/>
    <p:sldId id="262" r:id="rId23"/>
    <p:sldId id="257" r:id="rId24"/>
    <p:sldId id="263" r:id="rId25"/>
    <p:sldId id="264" r:id="rId26"/>
    <p:sldId id="265" r:id="rId27"/>
    <p:sldId id="266" r:id="rId28"/>
    <p:sldId id="306" r:id="rId29"/>
    <p:sldId id="307" r:id="rId30"/>
    <p:sldId id="308" r:id="rId31"/>
    <p:sldId id="309" r:id="rId32"/>
    <p:sldId id="310" r:id="rId33"/>
  </p:sldIdLst>
  <p:sldSz cx="9144000" cy="6858000" type="screen4x3"/>
  <p:notesSz cx="6935788" cy="9220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66"/>
    <a:srgbClr val="6666FF"/>
    <a:srgbClr val="FFFF00"/>
    <a:srgbClr val="DDDDDD"/>
    <a:srgbClr val="66FF33"/>
    <a:srgbClr val="99CCFF"/>
    <a:srgbClr val="000066"/>
    <a:srgbClr val="77777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 autoAdjust="0"/>
  </p:normalViewPr>
  <p:slideViewPr>
    <p:cSldViewPr snapToGrid="0">
      <p:cViewPr>
        <p:scale>
          <a:sx n="75" d="100"/>
          <a:sy n="75" d="100"/>
        </p:scale>
        <p:origin x="-366" y="4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051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18" tIns="46159" rIns="92318" bIns="46159" numCol="1" anchor="t" anchorCtr="0" compatLnSpc="1">
            <a:prstTxWarp prst="textNoShape">
              <a:avLst/>
            </a:prstTxWarp>
          </a:bodyPr>
          <a:lstStyle>
            <a:lvl1pPr defTabSz="923925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30650" y="0"/>
            <a:ext cx="30051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18" tIns="46159" rIns="92318" bIns="46159" numCol="1" anchor="t" anchorCtr="0" compatLnSpc="1">
            <a:prstTxWarp prst="textNoShape">
              <a:avLst/>
            </a:prstTxWarp>
          </a:bodyPr>
          <a:lstStyle>
            <a:lvl1pPr algn="r" defTabSz="923925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4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59825"/>
            <a:ext cx="30051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18" tIns="46159" rIns="92318" bIns="46159" numCol="1" anchor="b" anchorCtr="0" compatLnSpc="1">
            <a:prstTxWarp prst="textNoShape">
              <a:avLst/>
            </a:prstTxWarp>
          </a:bodyPr>
          <a:lstStyle>
            <a:lvl1pPr defTabSz="923925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5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30650" y="8759825"/>
            <a:ext cx="30051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18" tIns="46159" rIns="92318" bIns="46159" numCol="1" anchor="b" anchorCtr="0" compatLnSpc="1">
            <a:prstTxWarp prst="textNoShape">
              <a:avLst/>
            </a:prstTxWarp>
          </a:bodyPr>
          <a:lstStyle>
            <a:lvl1pPr algn="r" defTabSz="923925">
              <a:defRPr sz="1200"/>
            </a:lvl1pPr>
          </a:lstStyle>
          <a:p>
            <a:pPr>
              <a:defRPr/>
            </a:pPr>
            <a:fld id="{6F4F1344-0D37-4A76-997C-4EA6D0010C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051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18" tIns="46159" rIns="92318" bIns="46159" numCol="1" anchor="t" anchorCtr="0" compatLnSpc="1">
            <a:prstTxWarp prst="textNoShape">
              <a:avLst/>
            </a:prstTxWarp>
          </a:bodyPr>
          <a:lstStyle>
            <a:lvl1pPr defTabSz="923925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30650" y="0"/>
            <a:ext cx="30051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18" tIns="46159" rIns="92318" bIns="46159" numCol="1" anchor="t" anchorCtr="0" compatLnSpc="1">
            <a:prstTxWarp prst="textNoShape">
              <a:avLst/>
            </a:prstTxWarp>
          </a:bodyPr>
          <a:lstStyle>
            <a:lvl1pPr algn="r" defTabSz="923925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2050" y="692150"/>
            <a:ext cx="4610100" cy="3457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25513" y="4379913"/>
            <a:ext cx="5084762" cy="414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18" tIns="46159" rIns="92318" bIns="4615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59825"/>
            <a:ext cx="30051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18" tIns="46159" rIns="92318" bIns="46159" numCol="1" anchor="b" anchorCtr="0" compatLnSpc="1">
            <a:prstTxWarp prst="textNoShape">
              <a:avLst/>
            </a:prstTxWarp>
          </a:bodyPr>
          <a:lstStyle>
            <a:lvl1pPr defTabSz="923925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30650" y="8759825"/>
            <a:ext cx="30051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18" tIns="46159" rIns="92318" bIns="46159" numCol="1" anchor="b" anchorCtr="0" compatLnSpc="1">
            <a:prstTxWarp prst="textNoShape">
              <a:avLst/>
            </a:prstTxWarp>
          </a:bodyPr>
          <a:lstStyle>
            <a:lvl1pPr algn="r" defTabSz="923925">
              <a:defRPr sz="1200"/>
            </a:lvl1pPr>
          </a:lstStyle>
          <a:p>
            <a:pPr>
              <a:defRPr/>
            </a:pPr>
            <a:fld id="{1D21EB09-0470-402A-B13F-4AC1F5A165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BFBF61C-71D3-4F27-8F5C-ADAA4E5D7821}" type="slidenum">
              <a:rPr lang="en-US" smtClean="0"/>
              <a:pPr/>
              <a:t>1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566D3A9-F8C7-4A99-A911-CE9147DE4A2E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3738" y="4379913"/>
            <a:ext cx="5548312" cy="4148137"/>
          </a:xfrm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903AE5B-1D00-44E7-B37C-CF615DD39E98}" type="slidenum">
              <a:rPr lang="en-US" smtClean="0"/>
              <a:pPr/>
              <a:t>3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4675B0-6BF4-4974-B679-650F6C21AD19}" type="slidenum">
              <a:rPr lang="en-US" smtClean="0"/>
              <a:pPr/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4C6DDF9-A2BC-4F41-B06B-23505CE16F1C}" type="slidenum">
              <a:rPr lang="en-US" smtClean="0"/>
              <a:pPr/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A8B1C2D-87D0-4412-AAC5-E869BB0EE15D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3738" y="4379913"/>
            <a:ext cx="5548312" cy="4148137"/>
          </a:xfrm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C83FD4-53CD-4CF7-A78F-CD5B37FFAD6E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3738" y="4379913"/>
            <a:ext cx="5548312" cy="4148137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5F3B337-EAE5-447F-8609-FF35C4D6D9B2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smtClean="0"/>
              <a:t>“Fermentation” is used broadly – describe where the use of the word comes from.</a:t>
            </a:r>
          </a:p>
          <a:p>
            <a:pPr eaLnBrk="1" hangingPunct="1"/>
            <a:r>
              <a:rPr lang="en-US" smtClean="0"/>
              <a:t>ATP=main chemical energy in a cell.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CE15AE7-1D9C-4310-918E-E91512037F7C}" type="slidenum">
              <a:rPr lang="en-US" smtClean="0"/>
              <a:pPr/>
              <a:t>9</a:t>
            </a:fld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01F114E-13B3-4A64-8DC8-9A2A6987CEC0}" type="slidenum">
              <a:rPr lang="en-US" smtClean="0"/>
              <a:pPr/>
              <a:t>10</a:t>
            </a:fld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2F47860-36EE-4CB8-8F6C-1BEAB39869B6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smtClean="0"/>
              <a:t>In this class, we will deal mostly with m/o that are generating energy by fermentation.</a:t>
            </a:r>
          </a:p>
          <a:p>
            <a:pPr eaLnBrk="1" hangingPunct="1"/>
            <a:r>
              <a:rPr lang="en-US" smtClean="0"/>
              <a:t>Why would a cell ferment vs. respire (since less energy is produced)?  Can’t respire, can, but no oxygen present.</a:t>
            </a:r>
          </a:p>
          <a:p>
            <a:pPr eaLnBrk="1" hangingPunct="1"/>
            <a:r>
              <a:rPr lang="en-US" smtClean="0"/>
              <a:t>Produces less energy than respiration, but no oxygen required.</a:t>
            </a:r>
          </a:p>
          <a:p>
            <a:pPr eaLnBrk="1" hangingPunct="1"/>
            <a:r>
              <a:rPr lang="en-US" smtClean="0"/>
              <a:t>From food standpoint, byproducts are important.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AD726B7-3F04-4188-A216-011AF1398663}" type="slidenum">
              <a:rPr lang="en-US" smtClean="0"/>
              <a:pPr/>
              <a:t>12</a:t>
            </a:fld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A6C62AC-1193-4885-9018-0F3D12D24F39}" type="slidenum">
              <a:rPr lang="en-US" smtClean="0"/>
              <a:pPr/>
              <a:t>13</a:t>
            </a:fld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581B92-8971-477D-A04A-DC9D8E82FDF2}" type="slidenum">
              <a:rPr lang="en-US" smtClean="0"/>
              <a:pPr/>
              <a:t>14</a:t>
            </a:fld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5C1B485-1DC4-415C-8A93-1ADD0201F157}" type="slidenum">
              <a:rPr lang="en-US" smtClean="0"/>
              <a:pPr/>
              <a:t>15</a:t>
            </a:fld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45D02B-4703-485A-B77B-3E47842DB524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smtClean="0"/>
              <a:t>In this class, we will deal mostly with m/o that are generating energy by fermentation.</a:t>
            </a:r>
          </a:p>
          <a:p>
            <a:pPr eaLnBrk="1" hangingPunct="1"/>
            <a:r>
              <a:rPr lang="en-US" smtClean="0"/>
              <a:t>Why would a cell ferment vs. respire (since less energy is produced)?  Can’t respire, can, but no oxygen present.</a:t>
            </a:r>
          </a:p>
          <a:p>
            <a:pPr eaLnBrk="1" hangingPunct="1"/>
            <a:r>
              <a:rPr lang="en-US" smtClean="0"/>
              <a:t>Produces less energy than respiration, but no oxygen required.</a:t>
            </a:r>
          </a:p>
          <a:p>
            <a:pPr eaLnBrk="1" hangingPunct="1"/>
            <a:r>
              <a:rPr lang="en-US" smtClean="0"/>
              <a:t>From food standpoint, byproducts are important.</a:t>
            </a: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18EC4F4-76A9-4DFA-ABA7-CE2872086C23}" type="slidenum">
              <a:rPr lang="en-US" smtClean="0"/>
              <a:pPr/>
              <a:t>17</a:t>
            </a:fld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BEEC51F-8D4A-4AD5-9666-528FC0FDF24E}" type="slidenum">
              <a:rPr lang="en-US" smtClean="0"/>
              <a:pPr/>
              <a:t>18</a:t>
            </a:fld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9E54F79-2201-448C-A519-49368C68298D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smtClean="0"/>
              <a:t>Fermentative energy pathways that we are expoiting</a:t>
            </a: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ACEB320-2D5E-44F7-B956-86E75AFBD241}" type="slidenum">
              <a:rPr lang="en-US" smtClean="0"/>
              <a:pPr/>
              <a:t>20</a:t>
            </a:fld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BD096CA-908A-41E5-B685-A648528EC774}" type="slidenum">
              <a:rPr lang="en-US" smtClean="0"/>
              <a:pPr/>
              <a:t>21</a:t>
            </a:fld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D9B5866-0D51-49E5-85F4-A13CEEF4ADE0}" type="slidenum">
              <a:rPr lang="en-US" smtClean="0"/>
              <a:pPr/>
              <a:t>22</a:t>
            </a:fld>
            <a:endParaRPr lang="en-US" smtClean="0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smtClean="0"/>
              <a:t>Relies on m/o naturally found in the raw material.</a:t>
            </a:r>
          </a:p>
          <a:p>
            <a:pPr eaLnBrk="1" hangingPunct="1"/>
            <a:r>
              <a:rPr lang="en-US" smtClean="0"/>
              <a:t>Have been going on for thousands of years.  Long before we knew what bacteria and fungi are.</a:t>
            </a:r>
          </a:p>
          <a:p>
            <a:pPr eaLnBrk="1" hangingPunct="1"/>
            <a:r>
              <a:rPr lang="en-US" smtClean="0"/>
              <a:t>Conditions adjusted so that desirable microorganisms grow.</a:t>
            </a: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1CCA4A3-D7F1-4ABD-8E04-2C6444AE31BA}" type="slidenum">
              <a:rPr lang="en-US" smtClean="0"/>
              <a:pPr/>
              <a:t>23</a:t>
            </a:fld>
            <a:endParaRPr lang="en-US" smtClean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smtClean="0"/>
              <a:t>Large numbers of desirable m/o’s are added to the raw material.</a:t>
            </a:r>
          </a:p>
          <a:p>
            <a:pPr eaLnBrk="1" hangingPunct="1"/>
            <a:r>
              <a:rPr lang="en-US" smtClean="0"/>
              <a:t>This is a starter culture.  </a:t>
            </a:r>
          </a:p>
          <a:p>
            <a:pPr eaLnBrk="1" hangingPunct="1"/>
            <a:r>
              <a:rPr lang="en-US" smtClean="0"/>
              <a:t>It helps if raw material is sterile or has reduced natural microflora, so that the added m/o’s dominate quickly.</a:t>
            </a:r>
          </a:p>
          <a:p>
            <a:pPr eaLnBrk="1" hangingPunct="1"/>
            <a:r>
              <a:rPr lang="en-US" smtClean="0"/>
              <a:t>Conditions adjusted so that desirable (starter culture) m/o’s grow.</a:t>
            </a: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1607CA9-3ADB-4BB7-B06D-C183C013EF44}" type="slidenum">
              <a:rPr lang="en-US" smtClean="0"/>
              <a:pPr/>
              <a:t>24</a:t>
            </a:fld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FFF7B61-C67A-4EF4-8D3F-0B12D9FA5A19}" type="slidenum">
              <a:rPr lang="en-US" smtClean="0"/>
              <a:pPr/>
              <a:t>25</a:t>
            </a:fld>
            <a:endParaRPr lang="en-US" smtClean="0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smtClean="0"/>
              <a:t>Provides most control</a:t>
            </a:r>
          </a:p>
          <a:p>
            <a:pPr eaLnBrk="1" hangingPunct="1"/>
            <a:r>
              <a:rPr lang="en-US" smtClean="0"/>
              <a:t>First used in the 1890s.</a:t>
            </a: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93BC836-4A0F-4264-8F2A-68ECEF79C39C}" type="slidenum">
              <a:rPr lang="en-US" smtClean="0"/>
              <a:pPr/>
              <a:t>26</a:t>
            </a:fld>
            <a:endParaRPr lang="en-US" smtClean="0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smtClean="0"/>
              <a:t>Can pass on undesirable organisms too. </a:t>
            </a:r>
          </a:p>
          <a:p>
            <a:pPr eaLnBrk="1" hangingPunct="1"/>
            <a:r>
              <a:rPr lang="en-US" smtClean="0"/>
              <a:t>Balance of live organisms may change in final product.</a:t>
            </a:r>
          </a:p>
          <a:p>
            <a:pPr eaLnBrk="1" hangingPunct="1"/>
            <a:r>
              <a:rPr lang="en-US" smtClean="0"/>
              <a:t>Used in the old days.  Not common now on an industrial scale because of the risk of contamination.</a:t>
            </a: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185F14D-83A6-462A-9710-FB13AEAC4AB4}" type="slidenum">
              <a:rPr lang="en-US" smtClean="0"/>
              <a:pPr/>
              <a:t>27</a:t>
            </a:fld>
            <a:endParaRPr 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1D9A6B3-C5FE-4E69-917D-8335E9EB6F99}" type="slidenum">
              <a:rPr lang="en-US" smtClean="0"/>
              <a:pPr/>
              <a:t>28</a:t>
            </a:fld>
            <a:endParaRPr 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D46BF03-F13D-48FC-B5FC-EB075CAC1D7D}" type="slidenum">
              <a:rPr lang="en-US" smtClean="0"/>
              <a:pPr/>
              <a:t>29</a:t>
            </a:fld>
            <a:endParaRPr lang="en-U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655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A77F019-8236-40DA-A90B-9D3848A98821}" type="slidenum">
              <a:rPr lang="en-US" smtClean="0"/>
              <a:pPr/>
              <a:t>30</a:t>
            </a:fld>
            <a:endParaRPr lang="en-U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11E1D81-BF87-42A1-8F73-19C6A68484A4}" type="slidenum">
              <a:rPr lang="en-US" smtClean="0"/>
              <a:pPr/>
              <a:t>31</a:t>
            </a:fld>
            <a:endParaRPr lang="en-U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9DD645B-4A1B-4C69-A7B9-8D6A7480C66B}" type="slidenum">
              <a:rPr lang="en-US" smtClean="0"/>
              <a:pPr/>
              <a:t>32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0D8376-CC08-4C76-B3A0-9579B3E1A6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0D4C96-87E4-4194-907A-A22FCB35DE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461929-D596-4736-A939-7DEE237264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48CA2F-AD1B-4B7D-AD9E-A95EF2E82D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3F0A64-7374-4E79-B75E-FE2BE5A2CA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2CB628-580A-4681-8FD7-3AFB4459ED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08196F-EEFC-47D6-AF6A-D626756835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66B102-C389-4A37-B3FD-A7F4D8755A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EE4C77-B657-42A4-BC78-0D3A979C86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13CB36-CC47-4CAF-A1CD-8254CF2872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A31F91-5CE2-4965-9C0F-E2BED2B719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354391-4163-478A-A9FA-EB4CAD33FD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A69C6E6-FCE7-4E70-829C-34937216C3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>
          <a:xfrm>
            <a:off x="317500" y="468313"/>
            <a:ext cx="8637588" cy="762000"/>
          </a:xfrm>
        </p:spPr>
        <p:txBody>
          <a:bodyPr/>
          <a:lstStyle/>
          <a:p>
            <a:pPr eaLnBrk="1" hangingPunct="1"/>
            <a:r>
              <a:rPr lang="en-US" b="1" smtClean="0"/>
              <a:t>Food Fermentation</a:t>
            </a:r>
          </a:p>
        </p:txBody>
      </p:sp>
      <p:graphicFrame>
        <p:nvGraphicFramePr>
          <p:cNvPr id="1026" name="Object 3"/>
          <p:cNvGraphicFramePr>
            <a:graphicFrameLocks noChangeAspect="1"/>
          </p:cNvGraphicFramePr>
          <p:nvPr/>
        </p:nvGraphicFramePr>
        <p:xfrm>
          <a:off x="1219200" y="1638300"/>
          <a:ext cx="6705600" cy="5219700"/>
        </p:xfrm>
        <a:graphic>
          <a:graphicData uri="http://schemas.openxmlformats.org/presentationml/2006/ole">
            <p:oleObj spid="_x0000_s1026" name="Drawing" r:id="rId4" imgW="3353034" imgH="2667018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6096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algn="ctr"/>
            <a:r>
              <a:rPr lang="en-US" sz="4400" dirty="0" smtClean="0">
                <a:solidFill>
                  <a:schemeClr val="tx2"/>
                </a:solidFill>
              </a:rPr>
              <a:t>Snack </a:t>
            </a:r>
            <a:r>
              <a:rPr lang="en-US" sz="4400" dirty="0">
                <a:solidFill>
                  <a:schemeClr val="tx2"/>
                </a:solidFill>
              </a:rPr>
              <a:t>Bar</a:t>
            </a:r>
          </a:p>
        </p:txBody>
      </p:sp>
      <p:pic>
        <p:nvPicPr>
          <p:cNvPr id="3075" name="Picture 3" descr="zbma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1981200"/>
            <a:ext cx="7620000" cy="416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ChangeArrowheads="1"/>
          </p:cNvSpPr>
          <p:nvPr/>
        </p:nvSpPr>
        <p:spPr bwMode="auto">
          <a:xfrm>
            <a:off x="0" y="0"/>
            <a:ext cx="9144000" cy="1447800"/>
          </a:xfrm>
          <a:prstGeom prst="rect">
            <a:avLst/>
          </a:prstGeom>
          <a:gradFill rotWithShape="0">
            <a:gsLst>
              <a:gs pos="0">
                <a:srgbClr val="99CCFF"/>
              </a:gs>
              <a:gs pos="100000">
                <a:srgbClr val="FFFFFF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4099" name="Text Box 2"/>
          <p:cNvSpPr txBox="1">
            <a:spLocks noChangeArrowheads="1"/>
          </p:cNvSpPr>
          <p:nvPr/>
        </p:nvSpPr>
        <p:spPr bwMode="auto">
          <a:xfrm>
            <a:off x="1447800" y="457200"/>
            <a:ext cx="57023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/>
              <a:t>What are fermented foods?</a:t>
            </a:r>
          </a:p>
        </p:txBody>
      </p:sp>
      <p:sp>
        <p:nvSpPr>
          <p:cNvPr id="4100" name="Text Box 3"/>
          <p:cNvSpPr txBox="1">
            <a:spLocks noChangeArrowheads="1"/>
          </p:cNvSpPr>
          <p:nvPr/>
        </p:nvSpPr>
        <p:spPr bwMode="auto">
          <a:xfrm>
            <a:off x="406400" y="1665288"/>
            <a:ext cx="80010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600">
                <a:solidFill>
                  <a:srgbClr val="000066"/>
                </a:solidFill>
              </a:rPr>
              <a:t>Foods or food ingredients that rely on microbial growth as part of their processing or production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762000"/>
          </a:xfrm>
        </p:spPr>
        <p:txBody>
          <a:bodyPr/>
          <a:lstStyle/>
          <a:p>
            <a:pPr eaLnBrk="1" hangingPunct="1"/>
            <a:r>
              <a:rPr lang="en-US" smtClean="0"/>
              <a:t>Food Fermentation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42900" y="1066800"/>
            <a:ext cx="8458200" cy="5410200"/>
          </a:xfrm>
        </p:spPr>
        <p:txBody>
          <a:bodyPr/>
          <a:lstStyle/>
          <a:p>
            <a:pPr eaLnBrk="1" hangingPunct="1"/>
            <a:r>
              <a:rPr lang="en-US" smtClean="0"/>
              <a:t>Metabolic activities occur during fermentation that: </a:t>
            </a:r>
          </a:p>
          <a:p>
            <a:pPr lvl="1" eaLnBrk="1" hangingPunct="1"/>
            <a:r>
              <a:rPr lang="en-US" sz="3200" smtClean="0"/>
              <a:t>Extend shelf life by producing acids</a:t>
            </a:r>
          </a:p>
          <a:p>
            <a:pPr lvl="1" eaLnBrk="1" hangingPunct="1"/>
            <a:r>
              <a:rPr lang="en-US" sz="3200" smtClean="0"/>
              <a:t>Change flavor and texture by producing certain compounds such as alcohol</a:t>
            </a:r>
          </a:p>
          <a:p>
            <a:pPr lvl="1" eaLnBrk="1" hangingPunct="1"/>
            <a:r>
              <a:rPr lang="en-US" sz="3200" smtClean="0"/>
              <a:t>Improve the nutritive value of the product by:</a:t>
            </a:r>
          </a:p>
          <a:p>
            <a:pPr lvl="2" eaLnBrk="1" hangingPunct="1"/>
            <a:r>
              <a:rPr lang="en-US" sz="2800" b="1" smtClean="0"/>
              <a:t>Microorganisms can synthesize vitamins</a:t>
            </a:r>
          </a:p>
          <a:p>
            <a:pPr lvl="2" eaLnBrk="1" hangingPunct="1"/>
            <a:r>
              <a:rPr lang="en-US" sz="2800" b="1" smtClean="0"/>
              <a:t>Breakdown indigestible materials to release nutrients, i.e., bound nutrients</a:t>
            </a:r>
          </a:p>
          <a:p>
            <a:pPr eaLnBrk="1" hangingPunct="1"/>
            <a:endParaRPr lang="en-US" sz="28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533400"/>
            <a:ext cx="7772400" cy="762000"/>
          </a:xfrm>
        </p:spPr>
        <p:txBody>
          <a:bodyPr/>
          <a:lstStyle/>
          <a:p>
            <a:pPr eaLnBrk="1" hangingPunct="1"/>
            <a:r>
              <a:rPr lang="en-US" smtClean="0"/>
              <a:t>Fermented Foods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295400"/>
            <a:ext cx="4267200" cy="5562600"/>
          </a:xfrm>
        </p:spPr>
        <p:txBody>
          <a:bodyPr/>
          <a:lstStyle/>
          <a:p>
            <a:pPr eaLnBrk="1" hangingPunct="1"/>
            <a:r>
              <a:rPr lang="en-US" smtClean="0"/>
              <a:t>Foods fermented by yeast</a:t>
            </a:r>
          </a:p>
          <a:p>
            <a:pPr lvl="1" eaLnBrk="1" hangingPunct="1"/>
            <a:r>
              <a:rPr lang="en-US" b="1" smtClean="0"/>
              <a:t>Malt</a:t>
            </a:r>
            <a:r>
              <a:rPr lang="en-US" b="1" smtClean="0">
                <a:sym typeface="Wingdings" pitchFamily="2" charset="2"/>
              </a:rPr>
              <a:t>Beer</a:t>
            </a:r>
          </a:p>
          <a:p>
            <a:pPr lvl="1" eaLnBrk="1" hangingPunct="1"/>
            <a:r>
              <a:rPr lang="en-US" b="1" smtClean="0">
                <a:sym typeface="Wingdings" pitchFamily="2" charset="2"/>
              </a:rPr>
              <a:t>Fruit (grapes)  Wine</a:t>
            </a:r>
          </a:p>
          <a:p>
            <a:pPr lvl="1" eaLnBrk="1" hangingPunct="1"/>
            <a:r>
              <a:rPr lang="en-US" b="1" smtClean="0">
                <a:sym typeface="Wingdings" pitchFamily="2" charset="2"/>
              </a:rPr>
              <a:t>Rice  Saki</a:t>
            </a:r>
          </a:p>
          <a:p>
            <a:pPr lvl="1" eaLnBrk="1" hangingPunct="1"/>
            <a:r>
              <a:rPr lang="en-US" b="1" smtClean="0">
                <a:sym typeface="Wingdings" pitchFamily="2" charset="2"/>
              </a:rPr>
              <a:t>Bread dough  Bread</a:t>
            </a:r>
            <a:endParaRPr lang="en-US" b="1" smtClean="0"/>
          </a:p>
          <a:p>
            <a:pPr eaLnBrk="1" hangingPunct="1"/>
            <a:r>
              <a:rPr lang="en-US" smtClean="0"/>
              <a:t>Foods fermented by mold</a:t>
            </a:r>
          </a:p>
          <a:p>
            <a:pPr lvl="1" eaLnBrk="1" hangingPunct="1"/>
            <a:r>
              <a:rPr lang="en-US" b="1" smtClean="0">
                <a:sym typeface="Wingdings" pitchFamily="2" charset="2"/>
              </a:rPr>
              <a:t>Soybeans  Soy sauce</a:t>
            </a:r>
          </a:p>
          <a:p>
            <a:pPr lvl="1" eaLnBrk="1" hangingPunct="1"/>
            <a:r>
              <a:rPr lang="en-US" b="1" smtClean="0">
                <a:sym typeface="Wingdings" pitchFamily="2" charset="2"/>
              </a:rPr>
              <a:t>Cheese  Swiss cheese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295400"/>
            <a:ext cx="4495800" cy="4800600"/>
          </a:xfrm>
        </p:spPr>
        <p:txBody>
          <a:bodyPr/>
          <a:lstStyle/>
          <a:p>
            <a:pPr eaLnBrk="1" hangingPunct="1"/>
            <a:r>
              <a:rPr lang="en-US" smtClean="0"/>
              <a:t>Foods fermented by bacteria</a:t>
            </a:r>
          </a:p>
          <a:p>
            <a:pPr lvl="1" eaLnBrk="1" hangingPunct="1"/>
            <a:r>
              <a:rPr lang="en-US" b="1" smtClean="0"/>
              <a:t>Cucumbers </a:t>
            </a:r>
            <a:r>
              <a:rPr lang="en-US" b="1" smtClean="0">
                <a:sym typeface="Wingdings" pitchFamily="2" charset="2"/>
              </a:rPr>
              <a:t> Dill pickles</a:t>
            </a:r>
          </a:p>
          <a:p>
            <a:pPr lvl="1" eaLnBrk="1" hangingPunct="1"/>
            <a:r>
              <a:rPr lang="en-US" b="1" smtClean="0">
                <a:sym typeface="Wingdings" pitchFamily="2" charset="2"/>
              </a:rPr>
              <a:t>Cabbage  Sauerkraut</a:t>
            </a:r>
          </a:p>
          <a:p>
            <a:pPr lvl="1" eaLnBrk="1" hangingPunct="1"/>
            <a:r>
              <a:rPr lang="en-US" b="1" smtClean="0">
                <a:sym typeface="Wingdings" pitchFamily="2" charset="2"/>
              </a:rPr>
              <a:t>Cream  Sour cream</a:t>
            </a:r>
          </a:p>
          <a:p>
            <a:pPr lvl="1" eaLnBrk="1" hangingPunct="1"/>
            <a:r>
              <a:rPr lang="en-US" b="1" smtClean="0">
                <a:sym typeface="Wingdings" pitchFamily="2" charset="2"/>
              </a:rPr>
              <a:t>Milk   Yogurt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>
                <a:latin typeface="Tahoma" pitchFamily="34" charset="0"/>
              </a:rPr>
              <a:t>Food Fermentations – Definitions 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smtClean="0">
                <a:latin typeface="Tahoma" pitchFamily="34" charset="0"/>
              </a:rPr>
              <a:t>Anaerobic breakdown of an organic substrate by an enzyme system in which the final hydrogen acceptor is an organic compound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smtClean="0">
                <a:latin typeface="Tahoma" pitchFamily="34" charset="0"/>
              </a:rPr>
              <a:t>Example:</a:t>
            </a:r>
          </a:p>
          <a:p>
            <a:pPr lvl="1" eaLnBrk="1" hangingPunct="1">
              <a:lnSpc>
                <a:spcPct val="80000"/>
              </a:lnSpc>
              <a:buFontTx/>
              <a:buNone/>
            </a:pPr>
            <a:r>
              <a:rPr lang="en-US" sz="1800" smtClean="0">
                <a:latin typeface="Tahoma" pitchFamily="34" charset="0"/>
              </a:rPr>
              <a:t>			NADH</a:t>
            </a:r>
            <a:r>
              <a:rPr lang="en-US" sz="1800" baseline="-25000" smtClean="0">
                <a:latin typeface="Tahoma" pitchFamily="34" charset="0"/>
              </a:rPr>
              <a:t>2</a:t>
            </a:r>
            <a:r>
              <a:rPr lang="en-US" sz="1800" smtClean="0">
                <a:latin typeface="Tahoma" pitchFamily="34" charset="0"/>
              </a:rPr>
              <a:t>	    NAD</a:t>
            </a:r>
          </a:p>
          <a:p>
            <a:pPr lvl="1" eaLnBrk="1" hangingPunct="1">
              <a:lnSpc>
                <a:spcPct val="80000"/>
              </a:lnSpc>
              <a:buFontTx/>
              <a:buNone/>
            </a:pPr>
            <a:endParaRPr lang="en-US" sz="1800" smtClean="0">
              <a:latin typeface="Tahoma" pitchFamily="34" charset="0"/>
            </a:endParaRPr>
          </a:p>
          <a:p>
            <a:pPr lvl="1" eaLnBrk="1" hangingPunct="1">
              <a:lnSpc>
                <a:spcPct val="80000"/>
              </a:lnSpc>
              <a:buFontTx/>
              <a:buNone/>
            </a:pPr>
            <a:endParaRPr lang="en-US" sz="1800" smtClean="0">
              <a:latin typeface="Tahoma" pitchFamily="34" charset="0"/>
            </a:endParaRPr>
          </a:p>
          <a:p>
            <a:pPr lvl="1" eaLnBrk="1" hangingPunct="1">
              <a:lnSpc>
                <a:spcPct val="80000"/>
              </a:lnSpc>
              <a:buFontTx/>
              <a:buNone/>
            </a:pPr>
            <a:r>
              <a:rPr lang="en-US" sz="1800" smtClean="0">
                <a:latin typeface="Tahoma" pitchFamily="34" charset="0"/>
              </a:rPr>
              <a:t>Pyruvic acid			Lactic acid</a:t>
            </a:r>
          </a:p>
          <a:p>
            <a:pPr lvl="1" eaLnBrk="1" hangingPunct="1">
              <a:lnSpc>
                <a:spcPct val="80000"/>
              </a:lnSpc>
              <a:buFontTx/>
              <a:buNone/>
            </a:pPr>
            <a:r>
              <a:rPr lang="en-US" sz="1800" smtClean="0">
                <a:latin typeface="Tahoma" pitchFamily="34" charset="0"/>
              </a:rPr>
              <a:t>(CH</a:t>
            </a:r>
            <a:r>
              <a:rPr lang="en-US" sz="1800" baseline="-25000" smtClean="0">
                <a:latin typeface="Tahoma" pitchFamily="34" charset="0"/>
              </a:rPr>
              <a:t>3</a:t>
            </a:r>
            <a:r>
              <a:rPr lang="en-US" sz="1800" smtClean="0">
                <a:latin typeface="Tahoma" pitchFamily="34" charset="0"/>
              </a:rPr>
              <a:t>-CO-COOH) 		(CH</a:t>
            </a:r>
            <a:r>
              <a:rPr lang="en-US" sz="1800" baseline="-25000" smtClean="0">
                <a:latin typeface="Tahoma" pitchFamily="34" charset="0"/>
              </a:rPr>
              <a:t>3</a:t>
            </a:r>
            <a:r>
              <a:rPr lang="en-US" sz="1800" smtClean="0">
                <a:latin typeface="Tahoma" pitchFamily="34" charset="0"/>
              </a:rPr>
              <a:t>-CHOH-COOH)</a:t>
            </a:r>
          </a:p>
          <a:p>
            <a:pPr eaLnBrk="1" hangingPunct="1">
              <a:lnSpc>
                <a:spcPct val="80000"/>
              </a:lnSpc>
            </a:pPr>
            <a:endParaRPr lang="en-US" sz="2400" smtClean="0">
              <a:latin typeface="Tahoma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sz="2400" smtClean="0">
                <a:latin typeface="Tahoma" pitchFamily="34" charset="0"/>
              </a:rPr>
              <a:t>Biological processes that occur in the dark and that do not involve respiratory chains with oxygen or nitrate as electron acceptors</a:t>
            </a:r>
          </a:p>
          <a:p>
            <a:pPr eaLnBrk="1" hangingPunct="1">
              <a:lnSpc>
                <a:spcPct val="80000"/>
              </a:lnSpc>
            </a:pPr>
            <a:endParaRPr lang="en-US" sz="2400" smtClean="0">
              <a:latin typeface="Tahoma" pitchFamily="34" charset="0"/>
            </a:endParaRPr>
          </a:p>
        </p:txBody>
      </p:sp>
      <p:sp>
        <p:nvSpPr>
          <p:cNvPr id="7172" name="AutoShape 4"/>
          <p:cNvSpPr>
            <a:spLocks noChangeArrowheads="1"/>
          </p:cNvSpPr>
          <p:nvPr/>
        </p:nvSpPr>
        <p:spPr bwMode="auto">
          <a:xfrm>
            <a:off x="2819400" y="4038600"/>
            <a:ext cx="1447800" cy="304800"/>
          </a:xfrm>
          <a:prstGeom prst="rightArrow">
            <a:avLst>
              <a:gd name="adj1" fmla="val 50000"/>
              <a:gd name="adj2" fmla="val 1187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7173" name="AutoShape 5"/>
          <p:cNvSpPr>
            <a:spLocks noChangeArrowheads="1"/>
          </p:cNvSpPr>
          <p:nvPr/>
        </p:nvSpPr>
        <p:spPr bwMode="auto">
          <a:xfrm>
            <a:off x="3048000" y="3505200"/>
            <a:ext cx="838200" cy="685800"/>
          </a:xfrm>
          <a:prstGeom prst="curvedUpArrow">
            <a:avLst>
              <a:gd name="adj1" fmla="val 24444"/>
              <a:gd name="adj2" fmla="val 488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>
                <a:latin typeface="Tahoma" pitchFamily="34" charset="0"/>
              </a:rPr>
              <a:t>Food Fermentations – Biochemistry  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Clr>
                <a:schemeClr val="tx1"/>
              </a:buClr>
              <a:buFontTx/>
              <a:buNone/>
            </a:pPr>
            <a:r>
              <a:rPr lang="en-US" sz="2800" smtClean="0">
                <a:latin typeface="Tahoma" pitchFamily="34" charset="0"/>
              </a:rPr>
              <a:t>Sugars … Acids … Alcohols, Aldehydes</a:t>
            </a:r>
          </a:p>
          <a:p>
            <a:pPr eaLnBrk="1" hangingPunct="1">
              <a:buClr>
                <a:schemeClr val="tx1"/>
              </a:buClr>
              <a:buFontTx/>
              <a:buNone/>
            </a:pPr>
            <a:endParaRPr lang="en-US" sz="2800" smtClean="0">
              <a:latin typeface="Tahoma" pitchFamily="34" charset="0"/>
            </a:endParaRPr>
          </a:p>
          <a:p>
            <a:pPr eaLnBrk="1" hangingPunct="1">
              <a:buClr>
                <a:schemeClr val="tx1"/>
              </a:buClr>
              <a:buFontTx/>
              <a:buNone/>
            </a:pPr>
            <a:r>
              <a:rPr lang="en-US" sz="2800" smtClean="0">
                <a:latin typeface="Tahoma" pitchFamily="34" charset="0"/>
              </a:rPr>
              <a:t>Proteins … Amino acids … Alcohols, Aldehydes</a:t>
            </a:r>
          </a:p>
          <a:p>
            <a:pPr eaLnBrk="1" hangingPunct="1">
              <a:buClr>
                <a:schemeClr val="tx1"/>
              </a:buClr>
              <a:buFontTx/>
              <a:buNone/>
            </a:pPr>
            <a:endParaRPr lang="en-US" sz="2800" smtClean="0">
              <a:latin typeface="Tahoma" pitchFamily="34" charset="0"/>
            </a:endParaRPr>
          </a:p>
          <a:p>
            <a:pPr eaLnBrk="1" hangingPunct="1">
              <a:buClr>
                <a:schemeClr val="tx1"/>
              </a:buClr>
              <a:buFontTx/>
              <a:buNone/>
            </a:pPr>
            <a:r>
              <a:rPr lang="en-US" sz="2800" smtClean="0">
                <a:latin typeface="Tahoma" pitchFamily="34" charset="0"/>
              </a:rPr>
              <a:t>Lipids … Free fatty acids … Ketones</a:t>
            </a:r>
          </a:p>
          <a:p>
            <a:pPr eaLnBrk="1" hangingPunct="1">
              <a:buClr>
                <a:schemeClr val="tx1"/>
              </a:buClr>
              <a:buFontTx/>
              <a:buNone/>
            </a:pPr>
            <a:endParaRPr lang="en-US" sz="2800" smtClean="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0"/>
            <a:ext cx="9144000" cy="1447800"/>
          </a:xfrm>
          <a:prstGeom prst="rect">
            <a:avLst/>
          </a:prstGeom>
          <a:gradFill rotWithShape="0">
            <a:gsLst>
              <a:gs pos="0">
                <a:srgbClr val="99CCFF"/>
              </a:gs>
              <a:gs pos="100000">
                <a:srgbClr val="FFFFFF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1066800" y="381000"/>
            <a:ext cx="59578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/>
              <a:t>Respiration vs. fermentation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457200" y="1679575"/>
            <a:ext cx="7924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i="1">
                <a:solidFill>
                  <a:srgbClr val="000066"/>
                </a:solidFill>
              </a:rPr>
              <a:t>Refer to how cells generate energy from carbohydrates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441325" y="3016250"/>
            <a:ext cx="8269288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u="sng">
                <a:solidFill>
                  <a:srgbClr val="000066"/>
                </a:solidFill>
              </a:rPr>
              <a:t>RESPIRATION</a:t>
            </a:r>
            <a:r>
              <a:rPr lang="en-US" sz="3600">
                <a:solidFill>
                  <a:srgbClr val="000066"/>
                </a:solidFill>
              </a:rPr>
              <a:t>:</a:t>
            </a:r>
          </a:p>
          <a:p>
            <a:pPr>
              <a:buFontTx/>
              <a:buChar char="•"/>
            </a:pPr>
            <a:r>
              <a:rPr lang="en-US" sz="2800">
                <a:solidFill>
                  <a:srgbClr val="000066"/>
                </a:solidFill>
              </a:rPr>
              <a:t> Glycolysis + TCA (Kreb’s) Cycle + Electron Transport</a:t>
            </a:r>
          </a:p>
          <a:p>
            <a:pPr>
              <a:buFontTx/>
              <a:buChar char="•"/>
            </a:pPr>
            <a:r>
              <a:rPr lang="en-US" sz="2800">
                <a:solidFill>
                  <a:srgbClr val="000066"/>
                </a:solidFill>
              </a:rPr>
              <a:t> O</a:t>
            </a:r>
            <a:r>
              <a:rPr lang="en-US" sz="2800" baseline="-30000">
                <a:solidFill>
                  <a:srgbClr val="000066"/>
                </a:solidFill>
              </a:rPr>
              <a:t>2</a:t>
            </a:r>
            <a:r>
              <a:rPr lang="en-US" sz="2800">
                <a:solidFill>
                  <a:srgbClr val="000066"/>
                </a:solidFill>
              </a:rPr>
              <a:t> is final electron acceptor</a:t>
            </a:r>
          </a:p>
          <a:p>
            <a:pPr>
              <a:buFontTx/>
              <a:buChar char="•"/>
            </a:pPr>
            <a:r>
              <a:rPr lang="en-US" sz="2800">
                <a:solidFill>
                  <a:srgbClr val="000066"/>
                </a:solidFill>
              </a:rPr>
              <a:t> Glucose is completely oxidized to CO</a:t>
            </a:r>
            <a:r>
              <a:rPr lang="en-US" sz="2800" baseline="-30000">
                <a:solidFill>
                  <a:srgbClr val="000066"/>
                </a:solidFill>
              </a:rPr>
              <a:t>2</a:t>
            </a:r>
          </a:p>
        </p:txBody>
      </p:sp>
      <p:sp>
        <p:nvSpPr>
          <p:cNvPr id="9222" name="Text Box 7"/>
          <p:cNvSpPr txBox="1">
            <a:spLocks noChangeArrowheads="1"/>
          </p:cNvSpPr>
          <p:nvPr/>
        </p:nvSpPr>
        <p:spPr bwMode="auto">
          <a:xfrm>
            <a:off x="457200" y="5516563"/>
            <a:ext cx="81534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/>
              <a:t>C</a:t>
            </a:r>
            <a:r>
              <a:rPr lang="en-US" sz="3200" b="1" baseline="-30000"/>
              <a:t>6</a:t>
            </a:r>
            <a:r>
              <a:rPr lang="en-US" sz="3200" b="1"/>
              <a:t>H</a:t>
            </a:r>
            <a:r>
              <a:rPr lang="en-US" sz="3200" b="1" baseline="-30000"/>
              <a:t>12</a:t>
            </a:r>
            <a:r>
              <a:rPr lang="en-US" sz="3200" b="1"/>
              <a:t>O</a:t>
            </a:r>
            <a:r>
              <a:rPr lang="en-US" sz="3200" b="1" baseline="-30000"/>
              <a:t>6</a:t>
            </a:r>
            <a:r>
              <a:rPr lang="en-US" sz="3200" b="1"/>
              <a:t> + 6 O</a:t>
            </a:r>
            <a:r>
              <a:rPr lang="en-US" sz="3200" b="1" baseline="-30000"/>
              <a:t>2</a:t>
            </a:r>
            <a:r>
              <a:rPr lang="en-US" sz="3200" b="1"/>
              <a:t>	        6 CO</a:t>
            </a:r>
            <a:r>
              <a:rPr lang="en-US" sz="3200" b="1" baseline="-30000"/>
              <a:t>2</a:t>
            </a:r>
            <a:r>
              <a:rPr lang="en-US" sz="3200" b="1"/>
              <a:t> + 6 H</a:t>
            </a:r>
            <a:r>
              <a:rPr lang="en-US" sz="3200" b="1" baseline="-30000"/>
              <a:t>2</a:t>
            </a:r>
            <a:r>
              <a:rPr lang="en-US" sz="3200" b="1"/>
              <a:t>O + 38 ATP</a:t>
            </a:r>
            <a:r>
              <a:rPr lang="en-US" sz="3200"/>
              <a:t> </a:t>
            </a:r>
          </a:p>
        </p:txBody>
      </p:sp>
      <p:sp>
        <p:nvSpPr>
          <p:cNvPr id="9223" name="Line 8"/>
          <p:cNvSpPr>
            <a:spLocks noChangeShapeType="1"/>
          </p:cNvSpPr>
          <p:nvPr/>
        </p:nvSpPr>
        <p:spPr bwMode="auto">
          <a:xfrm>
            <a:off x="3276600" y="5745163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d-ID"/>
          </a:p>
        </p:txBody>
      </p:sp>
      <p:sp>
        <p:nvSpPr>
          <p:cNvPr id="9224" name="Text Box 9"/>
          <p:cNvSpPr txBox="1">
            <a:spLocks noChangeArrowheads="1"/>
          </p:cNvSpPr>
          <p:nvPr/>
        </p:nvSpPr>
        <p:spPr bwMode="auto">
          <a:xfrm>
            <a:off x="746125" y="6045200"/>
            <a:ext cx="1085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/>
              <a:t>(Glucose)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4800" y="228600"/>
            <a:ext cx="8382000" cy="3121025"/>
          </a:xfrm>
        </p:spPr>
        <p:txBody>
          <a:bodyPr>
            <a:spAutoFit/>
          </a:bodyPr>
          <a:lstStyle/>
          <a:p>
            <a:pPr eaLnBrk="1" hangingPunct="1">
              <a:buClr>
                <a:srgbClr val="339933"/>
              </a:buClr>
              <a:tabLst>
                <a:tab pos="2743200" algn="l"/>
              </a:tabLst>
            </a:pPr>
            <a:r>
              <a:rPr lang="en-US" altLang="en-US" smtClean="0">
                <a:solidFill>
                  <a:srgbClr val="000000"/>
                </a:solidFill>
              </a:rPr>
              <a:t>Some organisms (</a:t>
            </a:r>
            <a:r>
              <a:rPr lang="en-US" altLang="en-US" b="1" smtClean="0">
                <a:solidFill>
                  <a:srgbClr val="000000"/>
                </a:solidFill>
              </a:rPr>
              <a:t>facultative anaerobes</a:t>
            </a:r>
            <a:r>
              <a:rPr lang="en-US" altLang="en-US" smtClean="0">
                <a:solidFill>
                  <a:srgbClr val="000000"/>
                </a:solidFill>
              </a:rPr>
              <a:t>), including yeast and many bacteria, can survive using either fermentation or respiration.</a:t>
            </a:r>
          </a:p>
          <a:p>
            <a:pPr eaLnBrk="1" hangingPunct="1">
              <a:buClr>
                <a:srgbClr val="339933"/>
              </a:buClr>
              <a:tabLst>
                <a:tab pos="2743200" algn="l"/>
              </a:tabLst>
            </a:pPr>
            <a:r>
              <a:rPr lang="en-US" altLang="en-US" sz="2400" smtClean="0">
                <a:solidFill>
                  <a:srgbClr val="000000"/>
                </a:solidFill>
              </a:rPr>
              <a:t>For facultative anaerobes, </a:t>
            </a:r>
            <a:br>
              <a:rPr lang="en-US" altLang="en-US" sz="2400" smtClean="0">
                <a:solidFill>
                  <a:srgbClr val="000000"/>
                </a:solidFill>
              </a:rPr>
            </a:br>
            <a:r>
              <a:rPr lang="en-US" altLang="en-US" sz="2400" smtClean="0">
                <a:solidFill>
                  <a:srgbClr val="000000"/>
                </a:solidFill>
              </a:rPr>
              <a:t>pyruvate is a fork in the </a:t>
            </a:r>
            <a:br>
              <a:rPr lang="en-US" altLang="en-US" sz="2400" smtClean="0">
                <a:solidFill>
                  <a:srgbClr val="000000"/>
                </a:solidFill>
              </a:rPr>
            </a:br>
            <a:r>
              <a:rPr lang="en-US" altLang="en-US" sz="2400" smtClean="0">
                <a:solidFill>
                  <a:srgbClr val="000000"/>
                </a:solidFill>
              </a:rPr>
              <a:t>metabolic road that leads </a:t>
            </a:r>
            <a:br>
              <a:rPr lang="en-US" altLang="en-US" sz="2400" smtClean="0">
                <a:solidFill>
                  <a:srgbClr val="000000"/>
                </a:solidFill>
              </a:rPr>
            </a:br>
            <a:r>
              <a:rPr lang="en-US" altLang="en-US" sz="2400" smtClean="0">
                <a:solidFill>
                  <a:srgbClr val="000000"/>
                </a:solidFill>
              </a:rPr>
              <a:t>to two alternative routes.</a:t>
            </a: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457200" y="6553200"/>
            <a:ext cx="67818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lang="en-US" sz="1200">
                <a:latin typeface="Times" charset="0"/>
              </a:rPr>
              <a:t>Copyright © 2002 Pearson Education, Inc., publishing as Benjamin Cummings</a:t>
            </a: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/>
          <a:srcRect b="4466"/>
          <a:stretch>
            <a:fillRect/>
          </a:stretch>
        </p:blipFill>
        <p:spPr bwMode="auto">
          <a:xfrm>
            <a:off x="3937000" y="2057400"/>
            <a:ext cx="52070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4146550" y="6248400"/>
            <a:ext cx="88265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500" b="1">
                <a:latin typeface="Times" charset="0"/>
              </a:rPr>
              <a:t>Fig. 9.18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304800"/>
            <a:ext cx="7848600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026"/>
          <p:cNvSpPr>
            <a:spLocks noChangeArrowheads="1"/>
          </p:cNvSpPr>
          <p:nvPr/>
        </p:nvSpPr>
        <p:spPr bwMode="auto">
          <a:xfrm>
            <a:off x="0" y="0"/>
            <a:ext cx="9144000" cy="1447800"/>
          </a:xfrm>
          <a:prstGeom prst="rect">
            <a:avLst/>
          </a:prstGeom>
          <a:gradFill rotWithShape="0">
            <a:gsLst>
              <a:gs pos="0">
                <a:srgbClr val="99CCFF"/>
              </a:gs>
              <a:gs pos="100000">
                <a:srgbClr val="FFFFFF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12291" name="Text Box 1027"/>
          <p:cNvSpPr txBox="1">
            <a:spLocks noChangeArrowheads="1"/>
          </p:cNvSpPr>
          <p:nvPr/>
        </p:nvSpPr>
        <p:spPr bwMode="auto">
          <a:xfrm>
            <a:off x="1066800" y="381000"/>
            <a:ext cx="59578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/>
              <a:t>Respiration vs. fermentation</a:t>
            </a:r>
          </a:p>
        </p:txBody>
      </p:sp>
      <p:sp>
        <p:nvSpPr>
          <p:cNvPr id="12292" name="Text Box 1029"/>
          <p:cNvSpPr txBox="1">
            <a:spLocks noChangeArrowheads="1"/>
          </p:cNvSpPr>
          <p:nvPr/>
        </p:nvSpPr>
        <p:spPr bwMode="auto">
          <a:xfrm>
            <a:off x="381000" y="1676400"/>
            <a:ext cx="85344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600" u="sng">
                <a:solidFill>
                  <a:srgbClr val="000066"/>
                </a:solidFill>
              </a:rPr>
              <a:t>FERMENTATION</a:t>
            </a:r>
            <a:r>
              <a:rPr lang="en-US" sz="3600">
                <a:solidFill>
                  <a:srgbClr val="000066"/>
                </a:solidFill>
              </a:rPr>
              <a:t>:</a:t>
            </a:r>
          </a:p>
          <a:p>
            <a:pPr>
              <a:buFontTx/>
              <a:buChar char="•"/>
            </a:pPr>
            <a:r>
              <a:rPr lang="en-US" sz="2800">
                <a:solidFill>
                  <a:srgbClr val="000066"/>
                </a:solidFill>
              </a:rPr>
              <a:t> An organic compound is the final electron acceptor</a:t>
            </a:r>
          </a:p>
          <a:p>
            <a:pPr>
              <a:buFontTx/>
              <a:buChar char="•"/>
            </a:pPr>
            <a:r>
              <a:rPr lang="en-US" sz="2800">
                <a:solidFill>
                  <a:srgbClr val="000066"/>
                </a:solidFill>
              </a:rPr>
              <a:t> Glucose is converted to one or more 1-3 carbon   </a:t>
            </a:r>
          </a:p>
          <a:p>
            <a:r>
              <a:rPr lang="en-US" sz="2800">
                <a:solidFill>
                  <a:srgbClr val="000066"/>
                </a:solidFill>
              </a:rPr>
              <a:t>compounds</a:t>
            </a:r>
            <a:endParaRPr lang="en-US" sz="2800" baseline="-30000">
              <a:solidFill>
                <a:srgbClr val="000066"/>
              </a:solidFill>
            </a:endParaRPr>
          </a:p>
        </p:txBody>
      </p:sp>
      <p:sp>
        <p:nvSpPr>
          <p:cNvPr id="12293" name="Text Box 1030"/>
          <p:cNvSpPr txBox="1">
            <a:spLocks noChangeArrowheads="1"/>
          </p:cNvSpPr>
          <p:nvPr/>
        </p:nvSpPr>
        <p:spPr bwMode="auto">
          <a:xfrm>
            <a:off x="381000" y="3733800"/>
            <a:ext cx="1468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u="sng"/>
              <a:t>Examples</a:t>
            </a:r>
            <a:r>
              <a:rPr lang="en-US"/>
              <a:t>:</a:t>
            </a:r>
          </a:p>
        </p:txBody>
      </p:sp>
      <p:sp>
        <p:nvSpPr>
          <p:cNvPr id="12294" name="Text Box 1031"/>
          <p:cNvSpPr txBox="1">
            <a:spLocks noChangeArrowheads="1"/>
          </p:cNvSpPr>
          <p:nvPr/>
        </p:nvSpPr>
        <p:spPr bwMode="auto">
          <a:xfrm>
            <a:off x="457200" y="4191000"/>
            <a:ext cx="8039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/>
              <a:t>C</a:t>
            </a:r>
            <a:r>
              <a:rPr lang="en-US" b="1" baseline="-30000"/>
              <a:t>6</a:t>
            </a:r>
            <a:r>
              <a:rPr lang="en-US" b="1"/>
              <a:t>H</a:t>
            </a:r>
            <a:r>
              <a:rPr lang="en-US" b="1" baseline="-30000"/>
              <a:t>12</a:t>
            </a:r>
            <a:r>
              <a:rPr lang="en-US" b="1"/>
              <a:t>O</a:t>
            </a:r>
            <a:r>
              <a:rPr lang="en-US" b="1" baseline="-30000"/>
              <a:t>6</a:t>
            </a:r>
            <a:r>
              <a:rPr lang="en-US" b="1"/>
              <a:t>			2 CH</a:t>
            </a:r>
            <a:r>
              <a:rPr lang="en-US" b="1" baseline="-30000"/>
              <a:t>3</a:t>
            </a:r>
            <a:r>
              <a:rPr lang="en-US" b="1"/>
              <a:t>-CH</a:t>
            </a:r>
            <a:r>
              <a:rPr lang="en-US" b="1" baseline="-30000"/>
              <a:t>2</a:t>
            </a:r>
            <a:r>
              <a:rPr lang="en-US" b="1"/>
              <a:t>OH + 2CO</a:t>
            </a:r>
            <a:r>
              <a:rPr lang="en-US" b="1" baseline="-30000"/>
              <a:t>2</a:t>
            </a:r>
            <a:r>
              <a:rPr lang="en-US" b="1"/>
              <a:t> + 2 ATP</a:t>
            </a:r>
            <a:r>
              <a:rPr lang="en-US"/>
              <a:t> </a:t>
            </a:r>
          </a:p>
        </p:txBody>
      </p:sp>
      <p:sp>
        <p:nvSpPr>
          <p:cNvPr id="12295" name="Text Box 1032"/>
          <p:cNvSpPr txBox="1">
            <a:spLocks noChangeArrowheads="1"/>
          </p:cNvSpPr>
          <p:nvPr/>
        </p:nvSpPr>
        <p:spPr bwMode="auto">
          <a:xfrm>
            <a:off x="457200" y="4994275"/>
            <a:ext cx="79327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/>
              <a:t>C</a:t>
            </a:r>
            <a:r>
              <a:rPr lang="en-US" b="1" baseline="-30000"/>
              <a:t>6</a:t>
            </a:r>
            <a:r>
              <a:rPr lang="en-US" b="1"/>
              <a:t>H</a:t>
            </a:r>
            <a:r>
              <a:rPr lang="en-US" b="1" baseline="-30000"/>
              <a:t>12</a:t>
            </a:r>
            <a:r>
              <a:rPr lang="en-US" b="1"/>
              <a:t>O</a:t>
            </a:r>
            <a:r>
              <a:rPr lang="en-US" b="1" baseline="-30000"/>
              <a:t>6</a:t>
            </a:r>
            <a:r>
              <a:rPr lang="en-US" b="1"/>
              <a:t>			2 CH</a:t>
            </a:r>
            <a:r>
              <a:rPr lang="en-US" b="1" baseline="-30000"/>
              <a:t>3</a:t>
            </a:r>
            <a:r>
              <a:rPr lang="en-US" b="1"/>
              <a:t>-CHOH-COOH + 2 ATP</a:t>
            </a:r>
            <a:r>
              <a:rPr lang="en-US"/>
              <a:t> </a:t>
            </a:r>
          </a:p>
        </p:txBody>
      </p:sp>
      <p:sp>
        <p:nvSpPr>
          <p:cNvPr id="12296" name="Text Box 1033"/>
          <p:cNvSpPr txBox="1">
            <a:spLocks noChangeArrowheads="1"/>
          </p:cNvSpPr>
          <p:nvPr/>
        </p:nvSpPr>
        <p:spPr bwMode="auto">
          <a:xfrm>
            <a:off x="457200" y="5756275"/>
            <a:ext cx="76327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C</a:t>
            </a:r>
            <a:r>
              <a:rPr lang="en-US" b="1" baseline="-30000"/>
              <a:t>6</a:t>
            </a:r>
            <a:r>
              <a:rPr lang="en-US" b="1"/>
              <a:t>H</a:t>
            </a:r>
            <a:r>
              <a:rPr lang="en-US" b="1" baseline="-30000"/>
              <a:t>12</a:t>
            </a:r>
            <a:r>
              <a:rPr lang="en-US" b="1"/>
              <a:t>O</a:t>
            </a:r>
            <a:r>
              <a:rPr lang="en-US" b="1" baseline="-30000"/>
              <a:t>6</a:t>
            </a:r>
            <a:r>
              <a:rPr lang="en-US" b="1"/>
              <a:t>			CH</a:t>
            </a:r>
            <a:r>
              <a:rPr lang="en-US" b="1" baseline="-30000"/>
              <a:t>3</a:t>
            </a:r>
            <a:r>
              <a:rPr lang="en-US" b="1"/>
              <a:t>-CHOH-COOH +  </a:t>
            </a:r>
            <a:endParaRPr lang="en-US"/>
          </a:p>
          <a:p>
            <a:r>
              <a:rPr lang="en-US" b="1"/>
              <a:t>				CH</a:t>
            </a:r>
            <a:r>
              <a:rPr lang="en-US" b="1" baseline="-30000"/>
              <a:t>3</a:t>
            </a:r>
            <a:r>
              <a:rPr lang="en-US" b="1"/>
              <a:t>-CH</a:t>
            </a:r>
            <a:r>
              <a:rPr lang="en-US" b="1" baseline="-30000"/>
              <a:t>2</a:t>
            </a:r>
            <a:r>
              <a:rPr lang="en-US" b="1"/>
              <a:t>OH + CO</a:t>
            </a:r>
            <a:r>
              <a:rPr lang="en-US" b="1" baseline="-30000"/>
              <a:t>2 </a:t>
            </a:r>
            <a:r>
              <a:rPr lang="en-US" b="1"/>
              <a:t>+ 1 ATP</a:t>
            </a:r>
            <a:r>
              <a:rPr lang="en-US"/>
              <a:t> </a:t>
            </a:r>
          </a:p>
        </p:txBody>
      </p:sp>
      <p:sp>
        <p:nvSpPr>
          <p:cNvPr id="12297" name="Line 1034"/>
          <p:cNvSpPr>
            <a:spLocks noChangeShapeType="1"/>
          </p:cNvSpPr>
          <p:nvPr/>
        </p:nvSpPr>
        <p:spPr bwMode="auto">
          <a:xfrm>
            <a:off x="1828800" y="4419600"/>
            <a:ext cx="2209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d-ID"/>
          </a:p>
        </p:txBody>
      </p:sp>
      <p:sp>
        <p:nvSpPr>
          <p:cNvPr id="12298" name="Line 1035"/>
          <p:cNvSpPr>
            <a:spLocks noChangeShapeType="1"/>
          </p:cNvSpPr>
          <p:nvPr/>
        </p:nvSpPr>
        <p:spPr bwMode="auto">
          <a:xfrm>
            <a:off x="1828800" y="5257800"/>
            <a:ext cx="2209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d-ID"/>
          </a:p>
        </p:txBody>
      </p:sp>
      <p:sp>
        <p:nvSpPr>
          <p:cNvPr id="12299" name="Line 1036"/>
          <p:cNvSpPr>
            <a:spLocks noChangeShapeType="1"/>
          </p:cNvSpPr>
          <p:nvPr/>
        </p:nvSpPr>
        <p:spPr bwMode="auto">
          <a:xfrm>
            <a:off x="1828800" y="5943600"/>
            <a:ext cx="2209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d-ID"/>
          </a:p>
        </p:txBody>
      </p:sp>
      <p:sp>
        <p:nvSpPr>
          <p:cNvPr id="12300" name="Text Box 1037"/>
          <p:cNvSpPr txBox="1">
            <a:spLocks noChangeArrowheads="1"/>
          </p:cNvSpPr>
          <p:nvPr/>
        </p:nvSpPr>
        <p:spPr bwMode="auto">
          <a:xfrm>
            <a:off x="568325" y="4559300"/>
            <a:ext cx="1085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/>
              <a:t>(Glucose)</a:t>
            </a:r>
          </a:p>
        </p:txBody>
      </p:sp>
      <p:sp>
        <p:nvSpPr>
          <p:cNvPr id="12301" name="Text Box 1038"/>
          <p:cNvSpPr txBox="1">
            <a:spLocks noChangeArrowheads="1"/>
          </p:cNvSpPr>
          <p:nvPr/>
        </p:nvSpPr>
        <p:spPr bwMode="auto">
          <a:xfrm>
            <a:off x="4937125" y="4521200"/>
            <a:ext cx="1009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/>
              <a:t>(ethanol)</a:t>
            </a:r>
          </a:p>
        </p:txBody>
      </p:sp>
      <p:sp>
        <p:nvSpPr>
          <p:cNvPr id="12302" name="Text Box 1039"/>
          <p:cNvSpPr txBox="1">
            <a:spLocks noChangeArrowheads="1"/>
          </p:cNvSpPr>
          <p:nvPr/>
        </p:nvSpPr>
        <p:spPr bwMode="auto">
          <a:xfrm>
            <a:off x="5102225" y="5334000"/>
            <a:ext cx="1270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/>
              <a:t>(lactic acid)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4800" y="152400"/>
            <a:ext cx="8382000" cy="2432050"/>
          </a:xfrm>
        </p:spPr>
        <p:txBody>
          <a:bodyPr>
            <a:spAutoFit/>
          </a:bodyPr>
          <a:lstStyle/>
          <a:p>
            <a:pPr eaLnBrk="1" hangingPunct="1">
              <a:buClr>
                <a:srgbClr val="339933"/>
              </a:buClr>
              <a:tabLst>
                <a:tab pos="2743200" algn="l"/>
              </a:tabLst>
            </a:pPr>
            <a:r>
              <a:rPr lang="en-US" altLang="en-US" smtClean="0">
                <a:solidFill>
                  <a:srgbClr val="000000"/>
                </a:solidFill>
              </a:rPr>
              <a:t>During </a:t>
            </a:r>
            <a:r>
              <a:rPr lang="en-US" altLang="en-US" b="1" smtClean="0">
                <a:solidFill>
                  <a:srgbClr val="000000"/>
                </a:solidFill>
              </a:rPr>
              <a:t>lactic acid fermentation</a:t>
            </a:r>
            <a:r>
              <a:rPr lang="en-US" altLang="en-US" smtClean="0">
                <a:solidFill>
                  <a:srgbClr val="000000"/>
                </a:solidFill>
              </a:rPr>
              <a:t>, pyruvate is reduced directly by NADH to form lactate (ionized form of lactic acid). </a:t>
            </a:r>
          </a:p>
          <a:p>
            <a:pPr lvl="1" eaLnBrk="1" hangingPunct="1">
              <a:lnSpc>
                <a:spcPct val="90000"/>
              </a:lnSpc>
              <a:buClr>
                <a:srgbClr val="339933"/>
              </a:buClr>
              <a:tabLst>
                <a:tab pos="2743200" algn="l"/>
              </a:tabLst>
            </a:pPr>
            <a:r>
              <a:rPr lang="en-US" altLang="en-US" smtClean="0">
                <a:solidFill>
                  <a:srgbClr val="000000"/>
                </a:solidFill>
              </a:rPr>
              <a:t>Lactic acid fermentation by some fungi and bacteria is used to make cheese and yogurt.</a:t>
            </a: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457200" y="6553200"/>
            <a:ext cx="67818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lang="en-US" sz="1200">
                <a:latin typeface="Times" charset="0"/>
              </a:rPr>
              <a:t>Copyright © 2002 Pearson Education, Inc., publishing as Benjamin Cummings</a:t>
            </a: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/>
          <a:srcRect b="3355"/>
          <a:stretch>
            <a:fillRect/>
          </a:stretch>
        </p:blipFill>
        <p:spPr bwMode="auto">
          <a:xfrm>
            <a:off x="1295400" y="2743200"/>
            <a:ext cx="6223000" cy="350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4800" y="228600"/>
            <a:ext cx="8382000" cy="4356100"/>
          </a:xfrm>
        </p:spPr>
        <p:txBody>
          <a:bodyPr>
            <a:spAutoFit/>
          </a:bodyPr>
          <a:lstStyle/>
          <a:p>
            <a:pPr eaLnBrk="1" hangingPunct="1">
              <a:buClr>
                <a:srgbClr val="339933"/>
              </a:buClr>
              <a:tabLst>
                <a:tab pos="2743200" algn="l"/>
              </a:tabLst>
            </a:pPr>
            <a:r>
              <a:rPr lang="en-US" altLang="en-US" smtClean="0">
                <a:solidFill>
                  <a:srgbClr val="000000"/>
                </a:solidFill>
              </a:rPr>
              <a:t>In </a:t>
            </a:r>
            <a:r>
              <a:rPr lang="en-US" altLang="en-US" b="1" smtClean="0">
                <a:solidFill>
                  <a:srgbClr val="000000"/>
                </a:solidFill>
              </a:rPr>
              <a:t>alcohol fermentation</a:t>
            </a:r>
            <a:r>
              <a:rPr lang="en-US" altLang="en-US" smtClean="0">
                <a:solidFill>
                  <a:srgbClr val="000000"/>
                </a:solidFill>
              </a:rPr>
              <a:t>, pyruvate is converted to ethanol in two steps.</a:t>
            </a:r>
          </a:p>
          <a:p>
            <a:pPr lvl="1" eaLnBrk="1" hangingPunct="1">
              <a:buClr>
                <a:srgbClr val="339933"/>
              </a:buClr>
              <a:tabLst>
                <a:tab pos="2743200" algn="l"/>
              </a:tabLst>
            </a:pPr>
            <a:r>
              <a:rPr lang="en-US" altLang="en-US" smtClean="0">
                <a:solidFill>
                  <a:srgbClr val="000000"/>
                </a:solidFill>
              </a:rPr>
              <a:t>First, pyruvate is converted to a two-carbon compound, acetaldehyde by the removal of CO</a:t>
            </a:r>
            <a:r>
              <a:rPr lang="en-US" altLang="en-US" baseline="-25000" smtClean="0">
                <a:solidFill>
                  <a:srgbClr val="000000"/>
                </a:solidFill>
              </a:rPr>
              <a:t>2</a:t>
            </a:r>
            <a:r>
              <a:rPr lang="en-US" altLang="en-US" smtClean="0">
                <a:solidFill>
                  <a:srgbClr val="000000"/>
                </a:solidFill>
              </a:rPr>
              <a:t>. </a:t>
            </a:r>
          </a:p>
          <a:p>
            <a:pPr lvl="1" eaLnBrk="1" hangingPunct="1">
              <a:buClr>
                <a:srgbClr val="339933"/>
              </a:buClr>
              <a:tabLst>
                <a:tab pos="2743200" algn="l"/>
              </a:tabLst>
            </a:pPr>
            <a:r>
              <a:rPr lang="en-US" altLang="en-US" smtClean="0">
                <a:solidFill>
                  <a:srgbClr val="000000"/>
                </a:solidFill>
              </a:rPr>
              <a:t>Second, acetaldehyde is reduced by NADH to ethanol.</a:t>
            </a:r>
          </a:p>
          <a:p>
            <a:pPr lvl="1" eaLnBrk="1" hangingPunct="1">
              <a:buClr>
                <a:srgbClr val="339933"/>
              </a:buClr>
              <a:tabLst>
                <a:tab pos="2743200" algn="l"/>
              </a:tabLst>
            </a:pPr>
            <a:r>
              <a:rPr lang="en-US" altLang="en-US" smtClean="0">
                <a:solidFill>
                  <a:srgbClr val="000000"/>
                </a:solidFill>
              </a:rPr>
              <a:t>Alcohol fermentation </a:t>
            </a:r>
            <a:br>
              <a:rPr lang="en-US" altLang="en-US" smtClean="0">
                <a:solidFill>
                  <a:srgbClr val="000000"/>
                </a:solidFill>
              </a:rPr>
            </a:br>
            <a:r>
              <a:rPr lang="en-US" altLang="en-US" smtClean="0">
                <a:solidFill>
                  <a:srgbClr val="000000"/>
                </a:solidFill>
              </a:rPr>
              <a:t>by yeast is used in </a:t>
            </a:r>
            <a:br>
              <a:rPr lang="en-US" altLang="en-US" smtClean="0">
                <a:solidFill>
                  <a:srgbClr val="000000"/>
                </a:solidFill>
              </a:rPr>
            </a:br>
            <a:r>
              <a:rPr lang="en-US" altLang="en-US" smtClean="0">
                <a:solidFill>
                  <a:srgbClr val="000000"/>
                </a:solidFill>
              </a:rPr>
              <a:t>brewing and </a:t>
            </a:r>
            <a:br>
              <a:rPr lang="en-US" altLang="en-US" smtClean="0">
                <a:solidFill>
                  <a:srgbClr val="000000"/>
                </a:solidFill>
              </a:rPr>
            </a:br>
            <a:r>
              <a:rPr lang="en-US" altLang="en-US" smtClean="0">
                <a:solidFill>
                  <a:srgbClr val="000000"/>
                </a:solidFill>
              </a:rPr>
              <a:t>winemaking.</a:t>
            </a: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457200" y="6553200"/>
            <a:ext cx="67818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lang="en-US" sz="1200">
                <a:latin typeface="Times" charset="0"/>
              </a:rPr>
              <a:t>Copyright © 2002 Pearson Education, Inc., publishing as Benjamin Cummings</a:t>
            </a:r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/>
          <a:srcRect b="3355"/>
          <a:stretch>
            <a:fillRect/>
          </a:stretch>
        </p:blipFill>
        <p:spPr bwMode="auto">
          <a:xfrm>
            <a:off x="4495800" y="2971800"/>
            <a:ext cx="4267200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3365500" y="6248400"/>
            <a:ext cx="9779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500" b="1">
                <a:latin typeface="Times" charset="0"/>
              </a:rPr>
              <a:t>Fig. 9.17a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tf7lf0517b_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1763" y="1422400"/>
            <a:ext cx="8878887" cy="401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4800" y="228600"/>
            <a:ext cx="3810000" cy="2378075"/>
          </a:xfrm>
        </p:spPr>
        <p:txBody>
          <a:bodyPr>
            <a:spAutoFit/>
          </a:bodyPr>
          <a:lstStyle/>
          <a:p>
            <a:pPr eaLnBrk="1" hangingPunct="1">
              <a:buClr>
                <a:srgbClr val="339933"/>
              </a:buClr>
              <a:tabLst>
                <a:tab pos="2743200" algn="l"/>
              </a:tabLst>
            </a:pPr>
            <a:r>
              <a:rPr lang="en-US" altLang="en-US" smtClean="0">
                <a:solidFill>
                  <a:srgbClr val="000000"/>
                </a:solidFill>
              </a:rPr>
              <a:t>Carbohydrates, fats, and proteins can all be catabolized through the same pathways.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457200" y="6553200"/>
            <a:ext cx="67818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lang="en-US" sz="1200">
                <a:latin typeface="Times" charset="0"/>
              </a:rPr>
              <a:t>Copyright © 2002 Pearson Education, Inc., publishing as Benjamin Cummings</a:t>
            </a:r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3"/>
          <a:srcRect b="3355"/>
          <a:stretch>
            <a:fillRect/>
          </a:stretch>
        </p:blipFill>
        <p:spPr bwMode="auto">
          <a:xfrm>
            <a:off x="4495800" y="304800"/>
            <a:ext cx="4503738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3536950" y="6232525"/>
            <a:ext cx="88265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500" b="1">
                <a:latin typeface="Times" charset="0"/>
              </a:rPr>
              <a:t>Fig. 9.19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026"/>
          <p:cNvSpPr>
            <a:spLocks noChangeArrowheads="1"/>
          </p:cNvSpPr>
          <p:nvPr/>
        </p:nvSpPr>
        <p:spPr bwMode="auto">
          <a:xfrm>
            <a:off x="0" y="0"/>
            <a:ext cx="9144000" cy="1447800"/>
          </a:xfrm>
          <a:prstGeom prst="rect">
            <a:avLst/>
          </a:prstGeom>
          <a:gradFill rotWithShape="0">
            <a:gsLst>
              <a:gs pos="0">
                <a:srgbClr val="99CCFF"/>
              </a:gs>
              <a:gs pos="100000">
                <a:srgbClr val="FFFFFF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17411" name="Text Box 1027"/>
          <p:cNvSpPr txBox="1">
            <a:spLocks noChangeArrowheads="1"/>
          </p:cNvSpPr>
          <p:nvPr/>
        </p:nvSpPr>
        <p:spPr bwMode="auto">
          <a:xfrm>
            <a:off x="1066800" y="381000"/>
            <a:ext cx="59578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/>
              <a:t>Respiration vs. fermentation</a:t>
            </a:r>
          </a:p>
        </p:txBody>
      </p:sp>
      <p:sp>
        <p:nvSpPr>
          <p:cNvPr id="17412" name="Text Box 1028"/>
          <p:cNvSpPr txBox="1">
            <a:spLocks noChangeArrowheads="1"/>
          </p:cNvSpPr>
          <p:nvPr/>
        </p:nvSpPr>
        <p:spPr bwMode="auto">
          <a:xfrm>
            <a:off x="444500" y="1676400"/>
            <a:ext cx="8534400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>
                <a:solidFill>
                  <a:srgbClr val="000066"/>
                </a:solidFill>
              </a:rPr>
              <a:t>Some cells can respire and ferment sugars for energy.  The cell will do one or the other depending on the conditions.  </a:t>
            </a:r>
          </a:p>
          <a:p>
            <a:r>
              <a:rPr lang="en-US" sz="2800" u="sng">
                <a:solidFill>
                  <a:srgbClr val="000066"/>
                </a:solidFill>
              </a:rPr>
              <a:t>Example</a:t>
            </a:r>
            <a:r>
              <a:rPr lang="en-US" sz="2800">
                <a:solidFill>
                  <a:srgbClr val="000066"/>
                </a:solidFill>
              </a:rPr>
              <a:t>:  </a:t>
            </a:r>
            <a:r>
              <a:rPr lang="en-US" sz="2800" i="1">
                <a:solidFill>
                  <a:srgbClr val="000066"/>
                </a:solidFill>
              </a:rPr>
              <a:t>Saccharomyces cerevisiae</a:t>
            </a:r>
            <a:r>
              <a:rPr lang="en-US" sz="2800">
                <a:solidFill>
                  <a:srgbClr val="000066"/>
                </a:solidFill>
              </a:rPr>
              <a:t> (baker’s, ale and wine yeast).</a:t>
            </a:r>
            <a:endParaRPr lang="en-US" sz="2800" i="1" baseline="-30000">
              <a:solidFill>
                <a:srgbClr val="000066"/>
              </a:solidFill>
            </a:endParaRPr>
          </a:p>
        </p:txBody>
      </p:sp>
      <p:sp>
        <p:nvSpPr>
          <p:cNvPr id="17413" name="Text Box 1039"/>
          <p:cNvSpPr txBox="1">
            <a:spLocks noChangeArrowheads="1"/>
          </p:cNvSpPr>
          <p:nvPr/>
        </p:nvSpPr>
        <p:spPr bwMode="auto">
          <a:xfrm>
            <a:off x="444500" y="4178300"/>
            <a:ext cx="85344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>
                <a:solidFill>
                  <a:srgbClr val="000066"/>
                </a:solidFill>
              </a:rPr>
              <a:t>Some cells can only respire or only ferment sugars for energy.</a:t>
            </a:r>
          </a:p>
          <a:p>
            <a:r>
              <a:rPr lang="en-US" sz="2800" u="sng">
                <a:solidFill>
                  <a:srgbClr val="000066"/>
                </a:solidFill>
              </a:rPr>
              <a:t>Example</a:t>
            </a:r>
            <a:r>
              <a:rPr lang="en-US" sz="2800">
                <a:solidFill>
                  <a:srgbClr val="000066"/>
                </a:solidFill>
              </a:rPr>
              <a:t>: Lactic acid bacteria produce energy by fermentation.</a:t>
            </a:r>
            <a:endParaRPr lang="en-US" sz="2800" baseline="-30000">
              <a:solidFill>
                <a:srgbClr val="000066"/>
              </a:solidFill>
            </a:endParaRPr>
          </a:p>
        </p:txBody>
      </p:sp>
      <p:sp>
        <p:nvSpPr>
          <p:cNvPr id="17414" name="AutoShape 1040"/>
          <p:cNvSpPr>
            <a:spLocks noChangeArrowheads="1"/>
          </p:cNvSpPr>
          <p:nvPr/>
        </p:nvSpPr>
        <p:spPr bwMode="auto">
          <a:xfrm>
            <a:off x="165100" y="1803400"/>
            <a:ext cx="279400" cy="292100"/>
          </a:xfrm>
          <a:custGeom>
            <a:avLst/>
            <a:gdLst>
              <a:gd name="T0" fmla="*/ 1807046 w 21600"/>
              <a:gd name="T1" fmla="*/ 0 h 21600"/>
              <a:gd name="T2" fmla="*/ 529230 w 21600"/>
              <a:gd name="T3" fmla="*/ 578439 h 21600"/>
              <a:gd name="T4" fmla="*/ 0 w 21600"/>
              <a:gd name="T5" fmla="*/ 1975056 h 21600"/>
              <a:gd name="T6" fmla="*/ 529230 w 21600"/>
              <a:gd name="T7" fmla="*/ 3371672 h 21600"/>
              <a:gd name="T8" fmla="*/ 1807046 w 21600"/>
              <a:gd name="T9" fmla="*/ 3950112 h 21600"/>
              <a:gd name="T10" fmla="*/ 3084860 w 21600"/>
              <a:gd name="T11" fmla="*/ 3371672 h 21600"/>
              <a:gd name="T12" fmla="*/ 3614091 w 21600"/>
              <a:gd name="T13" fmla="*/ 1975056 h 21600"/>
              <a:gd name="T14" fmla="*/ 3084860 w 21600"/>
              <a:gd name="T15" fmla="*/ 578439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17415" name="AutoShape 1041"/>
          <p:cNvSpPr>
            <a:spLocks noChangeArrowheads="1"/>
          </p:cNvSpPr>
          <p:nvPr/>
        </p:nvSpPr>
        <p:spPr bwMode="auto">
          <a:xfrm>
            <a:off x="190500" y="4279900"/>
            <a:ext cx="279400" cy="292100"/>
          </a:xfrm>
          <a:custGeom>
            <a:avLst/>
            <a:gdLst>
              <a:gd name="T0" fmla="*/ 1807046 w 21600"/>
              <a:gd name="T1" fmla="*/ 0 h 21600"/>
              <a:gd name="T2" fmla="*/ 529230 w 21600"/>
              <a:gd name="T3" fmla="*/ 578439 h 21600"/>
              <a:gd name="T4" fmla="*/ 0 w 21600"/>
              <a:gd name="T5" fmla="*/ 1975056 h 21600"/>
              <a:gd name="T6" fmla="*/ 529230 w 21600"/>
              <a:gd name="T7" fmla="*/ 3371672 h 21600"/>
              <a:gd name="T8" fmla="*/ 1807046 w 21600"/>
              <a:gd name="T9" fmla="*/ 3950112 h 21600"/>
              <a:gd name="T10" fmla="*/ 3084860 w 21600"/>
              <a:gd name="T11" fmla="*/ 3371672 h 21600"/>
              <a:gd name="T12" fmla="*/ 3614091 w 21600"/>
              <a:gd name="T13" fmla="*/ 1975056 h 21600"/>
              <a:gd name="T14" fmla="*/ 3084860 w 21600"/>
              <a:gd name="T15" fmla="*/ 578439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2667000" y="366713"/>
            <a:ext cx="3724275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sz="2800" b="1" i="1">
                <a:solidFill>
                  <a:schemeClr val="bg1"/>
                </a:solidFill>
                <a:latin typeface="Arial" charset="0"/>
              </a:rPr>
              <a:t>Important organisms</a:t>
            </a:r>
            <a:endParaRPr lang="en-US" sz="2800">
              <a:solidFill>
                <a:schemeClr val="bg1"/>
              </a:solidFill>
              <a:latin typeface="Arial" charset="0"/>
            </a:endParaRPr>
          </a:p>
          <a:p>
            <a:pPr algn="ctr" eaLnBrk="0" hangingPunct="0">
              <a:buFontTx/>
              <a:buChar char="•"/>
            </a:pPr>
            <a:endParaRPr lang="en-US" sz="2800">
              <a:latin typeface="Arial" charset="0"/>
            </a:endParaRPr>
          </a:p>
          <a:p>
            <a:pPr algn="ctr" eaLnBrk="0" hangingPunct="0">
              <a:buFontTx/>
              <a:buChar char="•"/>
            </a:pPr>
            <a:r>
              <a:rPr lang="en-US">
                <a:solidFill>
                  <a:srgbClr val="CC3300"/>
                </a:solidFill>
                <a:latin typeface="Antigoni" pitchFamily="34" charset="0"/>
              </a:rPr>
              <a:t>lactic acid bacteria </a:t>
            </a:r>
          </a:p>
          <a:p>
            <a:pPr algn="ctr" eaLnBrk="0" hangingPunct="0"/>
            <a:endParaRPr lang="en-US">
              <a:solidFill>
                <a:srgbClr val="CC3300"/>
              </a:solidFill>
              <a:latin typeface="Antigoni" pitchFamily="34" charset="0"/>
            </a:endParaRPr>
          </a:p>
        </p:txBody>
      </p:sp>
      <p:graphicFrame>
        <p:nvGraphicFramePr>
          <p:cNvPr id="51203" name="Group 3"/>
          <p:cNvGraphicFramePr>
            <a:graphicFrameLocks noGrp="1"/>
          </p:cNvGraphicFramePr>
          <p:nvPr/>
        </p:nvGraphicFramePr>
        <p:xfrm>
          <a:off x="2971800" y="2057400"/>
          <a:ext cx="4043363" cy="1524000"/>
        </p:xfrm>
        <a:graphic>
          <a:graphicData uri="http://schemas.openxmlformats.org/drawingml/2006/table">
            <a:tbl>
              <a:tblPr/>
              <a:tblGrid>
                <a:gridCol w="2000250"/>
                <a:gridCol w="2043113"/>
              </a:tblGrid>
              <a:tr h="36671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</a:rPr>
                        <a:t>Lactobacillus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</a:rPr>
                        <a:t>Carnobacterium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</a:rPr>
                        <a:t>Leuconostoc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</a:rPr>
                        <a:t>Enterococcus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</a:rPr>
                        <a:t>Pediococcus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</a:rPr>
                        <a:t>Lactococcus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</a:rPr>
                        <a:t>Streptococcus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</a:rPr>
                        <a:t>Vagococcus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452" name="Rectangle 20"/>
          <p:cNvSpPr>
            <a:spLocks noChangeArrowheads="1"/>
          </p:cNvSpPr>
          <p:nvPr/>
        </p:nvSpPr>
        <p:spPr bwMode="auto">
          <a:xfrm>
            <a:off x="3505200" y="3429000"/>
            <a:ext cx="1673225" cy="109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 sz="180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US" b="1">
                <a:solidFill>
                  <a:srgbClr val="CC3300"/>
                </a:solidFill>
                <a:latin typeface="Antigoni" pitchFamily="34" charset="0"/>
              </a:rPr>
              <a:t>yeasts </a:t>
            </a:r>
          </a:p>
          <a:p>
            <a:pPr eaLnBrk="0" hangingPunct="0"/>
            <a:endParaRPr lang="en-US" b="1">
              <a:solidFill>
                <a:srgbClr val="CC3300"/>
              </a:solidFill>
              <a:latin typeface="Antigoni" pitchFamily="34" charset="0"/>
            </a:endParaRPr>
          </a:p>
        </p:txBody>
      </p:sp>
      <p:graphicFrame>
        <p:nvGraphicFramePr>
          <p:cNvPr id="51221" name="Group 21"/>
          <p:cNvGraphicFramePr>
            <a:graphicFrameLocks noGrp="1"/>
          </p:cNvGraphicFramePr>
          <p:nvPr/>
        </p:nvGraphicFramePr>
        <p:xfrm>
          <a:off x="1143000" y="4191000"/>
          <a:ext cx="7512050" cy="896938"/>
        </p:xfrm>
        <a:graphic>
          <a:graphicData uri="http://schemas.openxmlformats.org/drawingml/2006/table">
            <a:tbl>
              <a:tblPr/>
              <a:tblGrid>
                <a:gridCol w="3500438"/>
                <a:gridCol w="2667000"/>
                <a:gridCol w="1344612"/>
              </a:tblGrid>
              <a:tr h="8969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CCFF"/>
                          </a:solidFill>
                          <a:effectLst/>
                          <a:latin typeface="Antigoni" pitchFamily="34" charset="0"/>
                        </a:rPr>
                        <a:t>Saccharomyces sp. (esp. S. cerevisiae)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CCFF"/>
                          </a:solidFill>
                          <a:effectLst/>
                          <a:latin typeface="Antigoni" pitchFamily="34" charset="0"/>
                        </a:rPr>
                        <a:t>Zygosaccharomyces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CCFF"/>
                          </a:solidFill>
                          <a:effectLst/>
                          <a:latin typeface="Antigoni" pitchFamily="34" charset="0"/>
                        </a:rPr>
                        <a:t>Candida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463" name="Rectangle 31"/>
          <p:cNvSpPr>
            <a:spLocks noChangeArrowheads="1"/>
          </p:cNvSpPr>
          <p:nvPr/>
        </p:nvSpPr>
        <p:spPr bwMode="auto">
          <a:xfrm>
            <a:off x="3581400" y="4800600"/>
            <a:ext cx="1295400" cy="109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 sz="1800">
              <a:latin typeface="Arial" charset="0"/>
            </a:endParaRPr>
          </a:p>
          <a:p>
            <a:pPr algn="ctr" eaLnBrk="0" hangingPunct="0">
              <a:buFontTx/>
              <a:buChar char="•"/>
            </a:pPr>
            <a:r>
              <a:rPr lang="en-US" b="1">
                <a:solidFill>
                  <a:srgbClr val="CC3300"/>
                </a:solidFill>
                <a:latin typeface="Arial" charset="0"/>
              </a:rPr>
              <a:t>molds </a:t>
            </a:r>
          </a:p>
          <a:p>
            <a:pPr eaLnBrk="0" hangingPunct="0"/>
            <a:endParaRPr lang="en-US" b="1">
              <a:solidFill>
                <a:srgbClr val="CC3300"/>
              </a:solidFill>
              <a:latin typeface="Arial" charset="0"/>
            </a:endParaRPr>
          </a:p>
        </p:txBody>
      </p:sp>
      <p:graphicFrame>
        <p:nvGraphicFramePr>
          <p:cNvPr id="51232" name="Group 32"/>
          <p:cNvGraphicFramePr>
            <a:graphicFrameLocks noGrp="1"/>
          </p:cNvGraphicFramePr>
          <p:nvPr/>
        </p:nvGraphicFramePr>
        <p:xfrm>
          <a:off x="1676400" y="5867400"/>
          <a:ext cx="5789613" cy="670560"/>
        </p:xfrm>
        <a:graphic>
          <a:graphicData uri="http://schemas.openxmlformats.org/drawingml/2006/table">
            <a:tbl>
              <a:tblPr/>
              <a:tblGrid>
                <a:gridCol w="1484313"/>
                <a:gridCol w="1454150"/>
                <a:gridCol w="1555750"/>
                <a:gridCol w="1295400"/>
              </a:tblGrid>
              <a:tr h="3254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ntigoni" pitchFamily="34" charset="0"/>
                        </a:rPr>
                        <a:t>Aspergillus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ntigoni" pitchFamily="34" charset="0"/>
                        </a:rPr>
                        <a:t>Penicillium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ntigoni" pitchFamily="34" charset="0"/>
                        </a:rPr>
                        <a:t>Geotrichum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ntigoni" pitchFamily="34" charset="0"/>
                        </a:rPr>
                        <a:t>Rhizopus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476" name="Rectangle 44"/>
          <p:cNvSpPr>
            <a:spLocks noChangeArrowheads="1"/>
          </p:cNvSpPr>
          <p:nvPr/>
        </p:nvSpPr>
        <p:spPr bwMode="auto">
          <a:xfrm>
            <a:off x="4887913" y="5583238"/>
            <a:ext cx="18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>
              <a:latin typeface="Arial" charset="0"/>
            </a:endParaRPr>
          </a:p>
          <a:p>
            <a:pPr eaLnBrk="0" hangingPunct="0"/>
            <a:endParaRPr lang="en-US" sz="18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265113" y="584200"/>
            <a:ext cx="8636000" cy="569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sz="2800" b="1" i="1">
                <a:latin typeface="Arial" charset="0"/>
              </a:rPr>
              <a:t>Typical fermentation process</a:t>
            </a:r>
          </a:p>
          <a:p>
            <a:endParaRPr lang="en-US" sz="2800">
              <a:latin typeface="Arial" charset="0"/>
            </a:endParaRPr>
          </a:p>
          <a:p>
            <a:pPr>
              <a:buFontTx/>
              <a:buChar char="•"/>
            </a:pPr>
            <a:r>
              <a:rPr lang="en-US">
                <a:solidFill>
                  <a:srgbClr val="CC3300"/>
                </a:solidFill>
                <a:latin typeface="Arial" charset="0"/>
              </a:rPr>
              <a:t>substrate disappears as cell mass increases </a:t>
            </a:r>
          </a:p>
          <a:p>
            <a:pPr>
              <a:buFontTx/>
              <a:buChar char="•"/>
            </a:pPr>
            <a:endParaRPr lang="en-US">
              <a:solidFill>
                <a:srgbClr val="CC3300"/>
              </a:solidFill>
              <a:latin typeface="Arial" charset="0"/>
            </a:endParaRPr>
          </a:p>
          <a:p>
            <a:pPr>
              <a:buFontTx/>
              <a:buChar char="•"/>
            </a:pPr>
            <a:r>
              <a:rPr lang="en-US">
                <a:latin typeface="Arial" charset="0"/>
              </a:rPr>
              <a:t>sugar, then other small molecules, then polymers used</a:t>
            </a:r>
          </a:p>
          <a:p>
            <a:pPr>
              <a:buFontTx/>
              <a:buChar char="•"/>
            </a:pPr>
            <a:endParaRPr lang="en-US">
              <a:latin typeface="Arial" charset="0"/>
            </a:endParaRPr>
          </a:p>
          <a:p>
            <a:pPr>
              <a:buFontTx/>
              <a:buChar char="•"/>
            </a:pPr>
            <a:r>
              <a:rPr lang="en-US">
                <a:latin typeface="Arial" charset="0"/>
              </a:rPr>
              <a:t>primary metabolic products (acids) accumulate during growth </a:t>
            </a:r>
          </a:p>
          <a:p>
            <a:pPr>
              <a:buFontTx/>
              <a:buChar char="•"/>
            </a:pPr>
            <a:r>
              <a:rPr lang="en-US">
                <a:solidFill>
                  <a:schemeClr val="accent1"/>
                </a:solidFill>
                <a:latin typeface="Arial" charset="0"/>
              </a:rPr>
              <a:t>pH drops if acids produced </a:t>
            </a:r>
          </a:p>
          <a:p>
            <a:pPr>
              <a:buFontTx/>
              <a:buChar char="•"/>
            </a:pPr>
            <a:endParaRPr lang="en-US">
              <a:solidFill>
                <a:schemeClr val="accent1"/>
              </a:solidFill>
              <a:latin typeface="Arial" charset="0"/>
            </a:endParaRPr>
          </a:p>
          <a:p>
            <a:pPr>
              <a:buFontTx/>
              <a:buChar char="•"/>
            </a:pPr>
            <a:r>
              <a:rPr lang="en-US">
                <a:solidFill>
                  <a:srgbClr val="0066FF"/>
                </a:solidFill>
                <a:latin typeface="Arial" charset="0"/>
              </a:rPr>
              <a:t>growth and product formation stop as substrate is depleted</a:t>
            </a:r>
            <a:r>
              <a:rPr lang="en-US">
                <a:latin typeface="Arial" charset="0"/>
              </a:rPr>
              <a:t> </a:t>
            </a:r>
          </a:p>
          <a:p>
            <a:pPr>
              <a:buFontTx/>
              <a:buChar char="•"/>
            </a:pPr>
            <a:endParaRPr lang="en-US">
              <a:latin typeface="Arial" charset="0"/>
            </a:endParaRPr>
          </a:p>
          <a:p>
            <a:pPr>
              <a:buFontTx/>
              <a:buChar char="•"/>
            </a:pPr>
            <a:r>
              <a:rPr lang="en-US">
                <a:latin typeface="Arial" charset="0"/>
              </a:rPr>
              <a:t>microbial succession depends on substrate and acid levels</a:t>
            </a:r>
            <a:br>
              <a:rPr lang="en-US">
                <a:latin typeface="Arial" charset="0"/>
              </a:rPr>
            </a:br>
            <a:endParaRPr lang="en-US">
              <a:latin typeface="Arial" charset="0"/>
            </a:endParaRPr>
          </a:p>
          <a:p>
            <a:pPr lvl="1">
              <a:buFontTx/>
              <a:buChar char="•"/>
            </a:pPr>
            <a:endParaRPr lang="en-US">
              <a:latin typeface="Arial" charset="0"/>
            </a:endParaRPr>
          </a:p>
          <a:p>
            <a:pPr eaLnBrk="0" hangingPunct="0"/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02"/>
          <p:cNvSpPr>
            <a:spLocks noChangeArrowheads="1"/>
          </p:cNvSpPr>
          <p:nvPr/>
        </p:nvSpPr>
        <p:spPr bwMode="auto">
          <a:xfrm>
            <a:off x="0" y="0"/>
            <a:ext cx="9144000" cy="1447800"/>
          </a:xfrm>
          <a:prstGeom prst="rect">
            <a:avLst/>
          </a:prstGeom>
          <a:gradFill rotWithShape="0">
            <a:gsLst>
              <a:gs pos="0">
                <a:srgbClr val="99CCFF"/>
              </a:gs>
              <a:gs pos="100000">
                <a:srgbClr val="FFFFFF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20483" name="Text Box 42"/>
          <p:cNvSpPr txBox="1">
            <a:spLocks noChangeArrowheads="1"/>
          </p:cNvSpPr>
          <p:nvPr/>
        </p:nvSpPr>
        <p:spPr bwMode="auto">
          <a:xfrm>
            <a:off x="2133600" y="152400"/>
            <a:ext cx="3854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/>
              <a:t>Food Fermentations</a:t>
            </a:r>
          </a:p>
        </p:txBody>
      </p:sp>
      <p:sp>
        <p:nvSpPr>
          <p:cNvPr id="20484" name="Text Box 105"/>
          <p:cNvSpPr txBox="1">
            <a:spLocks noChangeArrowheads="1"/>
          </p:cNvSpPr>
          <p:nvPr/>
        </p:nvSpPr>
        <p:spPr bwMode="auto">
          <a:xfrm>
            <a:off x="152400" y="1828800"/>
            <a:ext cx="8763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>
                <a:solidFill>
                  <a:srgbClr val="000066"/>
                </a:solidFill>
              </a:rPr>
              <a:t>In food fermentations, we exploit microorganisms’ metabolism for food production and preservation.</a:t>
            </a:r>
          </a:p>
        </p:txBody>
      </p:sp>
      <p:sp>
        <p:nvSpPr>
          <p:cNvPr id="2154" name="Text Box 106"/>
          <p:cNvSpPr txBox="1">
            <a:spLocks noChangeArrowheads="1"/>
          </p:cNvSpPr>
          <p:nvPr/>
        </p:nvSpPr>
        <p:spPr bwMode="auto">
          <a:xfrm>
            <a:off x="152400" y="3657600"/>
            <a:ext cx="8763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>
                <a:solidFill>
                  <a:schemeClr val="accent2"/>
                </a:solidFill>
              </a:rPr>
              <a:t>Where do the microorganisms come from to initiate the food fermentation?</a:t>
            </a:r>
          </a:p>
        </p:txBody>
      </p:sp>
      <p:sp>
        <p:nvSpPr>
          <p:cNvPr id="2155" name="Rectangle 107"/>
          <p:cNvSpPr>
            <a:spLocks noChangeArrowheads="1"/>
          </p:cNvSpPr>
          <p:nvPr/>
        </p:nvSpPr>
        <p:spPr bwMode="auto">
          <a:xfrm>
            <a:off x="1200150" y="4981575"/>
            <a:ext cx="732948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>
                <a:solidFill>
                  <a:schemeClr val="accent2"/>
                </a:solidFill>
              </a:rPr>
              <a:t>Two ways to initiate a food fermentation….</a:t>
            </a:r>
          </a:p>
          <a:p>
            <a:r>
              <a:rPr lang="en-US" sz="3200">
                <a:solidFill>
                  <a:schemeClr val="accent2"/>
                </a:solidFill>
              </a:rPr>
              <a:t>...traditional &amp; controlled fermentations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4" grpId="0" autoUpdateAnimBg="0"/>
      <p:bldP spid="2155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Tahoma" pitchFamily="34" charset="0"/>
              </a:rPr>
              <a:t>Controlled vs. Natural Fermentation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68400" y="1981200"/>
            <a:ext cx="7289800" cy="4114800"/>
          </a:xfrm>
        </p:spPr>
        <p:txBody>
          <a:bodyPr/>
          <a:lstStyle/>
          <a:p>
            <a:pPr eaLnBrk="1" hangingPunct="1"/>
            <a:r>
              <a:rPr lang="en-US" smtClean="0">
                <a:latin typeface="Tahoma" pitchFamily="34" charset="0"/>
              </a:rPr>
              <a:t>Natural fermentation</a:t>
            </a:r>
          </a:p>
          <a:p>
            <a:pPr lvl="1" eaLnBrk="1" hangingPunct="1"/>
            <a:r>
              <a:rPr lang="en-US" smtClean="0">
                <a:latin typeface="Tahoma" pitchFamily="34" charset="0"/>
              </a:rPr>
              <a:t>Create conditions to inhibit undesirable fermentation yet allow desirable fermentation</a:t>
            </a:r>
          </a:p>
          <a:p>
            <a:pPr lvl="1" eaLnBrk="1" hangingPunct="1"/>
            <a:r>
              <a:rPr lang="en-US" smtClean="0">
                <a:latin typeface="Tahoma" pitchFamily="34" charset="0"/>
              </a:rPr>
              <a:t>Examples:</a:t>
            </a:r>
          </a:p>
          <a:p>
            <a:pPr lvl="2" eaLnBrk="1" hangingPunct="1"/>
            <a:r>
              <a:rPr lang="en-US" smtClean="0">
                <a:latin typeface="Tahoma" pitchFamily="34" charset="0"/>
              </a:rPr>
              <a:t>Vegetable fermentations</a:t>
            </a:r>
          </a:p>
          <a:p>
            <a:pPr lvl="3" eaLnBrk="1" hangingPunct="1"/>
            <a:r>
              <a:rPr lang="en-US" smtClean="0">
                <a:latin typeface="Tahoma" pitchFamily="34" charset="0"/>
              </a:rPr>
              <a:t>Vegetables + salt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Tahoma" pitchFamily="34" charset="0"/>
              </a:rPr>
              <a:t>Controlled vs. Natural Fermentation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Tahoma" pitchFamily="34" charset="0"/>
              </a:rPr>
              <a:t>Controlled fermentation</a:t>
            </a:r>
          </a:p>
          <a:p>
            <a:pPr lvl="1" eaLnBrk="1" hangingPunct="1"/>
            <a:r>
              <a:rPr lang="en-US" smtClean="0">
                <a:latin typeface="Tahoma" pitchFamily="34" charset="0"/>
              </a:rPr>
              <a:t>Deliberately add microorganisms to ensure desired fermentation</a:t>
            </a:r>
          </a:p>
          <a:p>
            <a:pPr lvl="2" eaLnBrk="1" hangingPunct="1"/>
            <a:r>
              <a:rPr lang="en-US" smtClean="0">
                <a:latin typeface="Tahoma" pitchFamily="34" charset="0"/>
              </a:rPr>
              <a:t>Example: fermented dairy products</a:t>
            </a:r>
          </a:p>
          <a:p>
            <a:pPr lvl="3" eaLnBrk="1" hangingPunct="1"/>
            <a:r>
              <a:rPr lang="en-US" smtClean="0">
                <a:latin typeface="Tahoma" pitchFamily="34" charset="0"/>
              </a:rPr>
              <a:t>Lactose … Lactic acid</a:t>
            </a:r>
          </a:p>
          <a:p>
            <a:pPr lvl="3" eaLnBrk="1" hangingPunct="1"/>
            <a:r>
              <a:rPr lang="en-US" smtClean="0">
                <a:latin typeface="Tahoma" pitchFamily="34" charset="0"/>
              </a:rPr>
              <a:t>Starter culture</a:t>
            </a:r>
          </a:p>
          <a:p>
            <a:pPr lvl="4" eaLnBrk="1" hangingPunct="1"/>
            <a:r>
              <a:rPr lang="en-US" smtClean="0">
                <a:latin typeface="Tahoma" pitchFamily="34" charset="0"/>
              </a:rPr>
              <a:t>Lactics or Lactic starter or Lactic acid bacteria (LAB)</a:t>
            </a:r>
          </a:p>
          <a:p>
            <a:pPr lvl="1" eaLnBrk="1" hangingPunct="1">
              <a:buFontTx/>
              <a:buNone/>
            </a:pPr>
            <a:endParaRPr lang="en-US" smtClean="0">
              <a:latin typeface="Tahoma" pitchFamily="34" charset="0"/>
            </a:endParaRPr>
          </a:p>
          <a:p>
            <a:pPr eaLnBrk="1" hangingPunct="1">
              <a:buFontTx/>
              <a:buNone/>
            </a:pPr>
            <a:endParaRPr lang="en-US" smtClean="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0"/>
            <a:ext cx="9144000" cy="1447800"/>
          </a:xfrm>
          <a:prstGeom prst="rect">
            <a:avLst/>
          </a:prstGeom>
          <a:gradFill rotWithShape="0">
            <a:gsLst>
              <a:gs pos="0">
                <a:srgbClr val="99CCFF"/>
              </a:gs>
              <a:gs pos="100000">
                <a:srgbClr val="FFFFFF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23555" name="Line 3"/>
          <p:cNvSpPr>
            <a:spLocks noChangeShapeType="1"/>
          </p:cNvSpPr>
          <p:nvPr/>
        </p:nvSpPr>
        <p:spPr bwMode="auto">
          <a:xfrm>
            <a:off x="3352800" y="1714500"/>
            <a:ext cx="2235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d-ID"/>
          </a:p>
        </p:txBody>
      </p:sp>
      <p:grpSp>
        <p:nvGrpSpPr>
          <p:cNvPr id="23556" name="Group 4"/>
          <p:cNvGrpSpPr>
            <a:grpSpLocks/>
          </p:cNvGrpSpPr>
          <p:nvPr/>
        </p:nvGrpSpPr>
        <p:grpSpPr bwMode="auto">
          <a:xfrm>
            <a:off x="685800" y="838200"/>
            <a:ext cx="1905000" cy="2286000"/>
            <a:chOff x="432" y="528"/>
            <a:chExt cx="1200" cy="1440"/>
          </a:xfrm>
        </p:grpSpPr>
        <p:grpSp>
          <p:nvGrpSpPr>
            <p:cNvPr id="23641" name="Group 5"/>
            <p:cNvGrpSpPr>
              <a:grpSpLocks/>
            </p:cNvGrpSpPr>
            <p:nvPr/>
          </p:nvGrpSpPr>
          <p:grpSpPr bwMode="auto">
            <a:xfrm>
              <a:off x="432" y="528"/>
              <a:ext cx="1200" cy="1440"/>
              <a:chOff x="336" y="720"/>
              <a:chExt cx="672" cy="1008"/>
            </a:xfrm>
          </p:grpSpPr>
          <p:sp>
            <p:nvSpPr>
              <p:cNvPr id="23647" name="AutoShape 6"/>
              <p:cNvSpPr>
                <a:spLocks noChangeArrowheads="1"/>
              </p:cNvSpPr>
              <p:nvPr/>
            </p:nvSpPr>
            <p:spPr bwMode="auto">
              <a:xfrm>
                <a:off x="336" y="720"/>
                <a:ext cx="672" cy="1008"/>
              </a:xfrm>
              <a:prstGeom prst="can">
                <a:avLst>
                  <a:gd name="adj" fmla="val 25597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3648" name="AutoShape 7"/>
              <p:cNvSpPr>
                <a:spLocks noChangeArrowheads="1"/>
              </p:cNvSpPr>
              <p:nvPr/>
            </p:nvSpPr>
            <p:spPr bwMode="auto">
              <a:xfrm>
                <a:off x="336" y="1104"/>
                <a:ext cx="672" cy="624"/>
              </a:xfrm>
              <a:prstGeom prst="can">
                <a:avLst>
                  <a:gd name="adj" fmla="val 25000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</p:grpSp>
        <p:sp>
          <p:nvSpPr>
            <p:cNvPr id="23642" name="Oval 8"/>
            <p:cNvSpPr>
              <a:spLocks noChangeArrowheads="1"/>
            </p:cNvSpPr>
            <p:nvPr/>
          </p:nvSpPr>
          <p:spPr bwMode="auto">
            <a:xfrm>
              <a:off x="889" y="1503"/>
              <a:ext cx="57" cy="47"/>
            </a:xfrm>
            <a:prstGeom prst="ellipse">
              <a:avLst/>
            </a:prstGeom>
            <a:solidFill>
              <a:srgbClr val="00006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43" name="Oval 9"/>
            <p:cNvSpPr>
              <a:spLocks noChangeArrowheads="1"/>
            </p:cNvSpPr>
            <p:nvPr/>
          </p:nvSpPr>
          <p:spPr bwMode="auto">
            <a:xfrm>
              <a:off x="603" y="1596"/>
              <a:ext cx="58" cy="47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44" name="Oval 10"/>
            <p:cNvSpPr>
              <a:spLocks noChangeArrowheads="1"/>
            </p:cNvSpPr>
            <p:nvPr/>
          </p:nvSpPr>
          <p:spPr bwMode="auto">
            <a:xfrm>
              <a:off x="1232" y="1689"/>
              <a:ext cx="57" cy="47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45" name="Oval 11"/>
            <p:cNvSpPr>
              <a:spLocks noChangeArrowheads="1"/>
            </p:cNvSpPr>
            <p:nvPr/>
          </p:nvSpPr>
          <p:spPr bwMode="auto">
            <a:xfrm>
              <a:off x="1346" y="1782"/>
              <a:ext cx="57" cy="47"/>
            </a:xfrm>
            <a:prstGeom prst="ellipse">
              <a:avLst/>
            </a:prstGeom>
            <a:solidFill>
              <a:srgbClr val="00006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46" name="Oval 12"/>
            <p:cNvSpPr>
              <a:spLocks noChangeArrowheads="1"/>
            </p:cNvSpPr>
            <p:nvPr/>
          </p:nvSpPr>
          <p:spPr bwMode="auto">
            <a:xfrm>
              <a:off x="889" y="1736"/>
              <a:ext cx="57" cy="46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</p:grpSp>
      <p:sp>
        <p:nvSpPr>
          <p:cNvPr id="23557" name="Text Box 13"/>
          <p:cNvSpPr txBox="1">
            <a:spLocks noChangeArrowheads="1"/>
          </p:cNvSpPr>
          <p:nvPr/>
        </p:nvSpPr>
        <p:spPr bwMode="auto">
          <a:xfrm>
            <a:off x="2133600" y="152400"/>
            <a:ext cx="4768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/>
              <a:t>Traditional Fermentation</a:t>
            </a:r>
          </a:p>
        </p:txBody>
      </p:sp>
      <p:sp>
        <p:nvSpPr>
          <p:cNvPr id="23558" name="Text Box 14"/>
          <p:cNvSpPr txBox="1">
            <a:spLocks noChangeArrowheads="1"/>
          </p:cNvSpPr>
          <p:nvPr/>
        </p:nvSpPr>
        <p:spPr bwMode="auto">
          <a:xfrm>
            <a:off x="609600" y="3124200"/>
            <a:ext cx="290036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rgbClr val="000066"/>
                </a:solidFill>
              </a:rPr>
              <a:t>Raw material with indigenous microflora</a:t>
            </a:r>
          </a:p>
        </p:txBody>
      </p:sp>
      <p:sp>
        <p:nvSpPr>
          <p:cNvPr id="23559" name="Text Box 15"/>
          <p:cNvSpPr txBox="1">
            <a:spLocks noChangeArrowheads="1"/>
          </p:cNvSpPr>
          <p:nvPr/>
        </p:nvSpPr>
        <p:spPr bwMode="auto">
          <a:xfrm>
            <a:off x="3505200" y="1905000"/>
            <a:ext cx="1976438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rgbClr val="000066"/>
                </a:solidFill>
              </a:rPr>
              <a:t>Incubation </a:t>
            </a:r>
          </a:p>
          <a:p>
            <a:r>
              <a:rPr lang="en-US">
                <a:solidFill>
                  <a:srgbClr val="000066"/>
                </a:solidFill>
              </a:rPr>
              <a:t>under specific </a:t>
            </a:r>
          </a:p>
          <a:p>
            <a:r>
              <a:rPr lang="en-US">
                <a:solidFill>
                  <a:srgbClr val="000066"/>
                </a:solidFill>
              </a:rPr>
              <a:t>conditions</a:t>
            </a:r>
          </a:p>
        </p:txBody>
      </p:sp>
      <p:sp>
        <p:nvSpPr>
          <p:cNvPr id="23560" name="Text Box 16"/>
          <p:cNvSpPr txBox="1">
            <a:spLocks noChangeArrowheads="1"/>
          </p:cNvSpPr>
          <p:nvPr/>
        </p:nvSpPr>
        <p:spPr bwMode="auto">
          <a:xfrm>
            <a:off x="6324600" y="3276600"/>
            <a:ext cx="1816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rgbClr val="000066"/>
                </a:solidFill>
              </a:rPr>
              <a:t>Final product</a:t>
            </a:r>
          </a:p>
        </p:txBody>
      </p: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228600" y="4826000"/>
            <a:ext cx="8636000" cy="1927225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/>
              <a:t>Disadvantage:  </a:t>
            </a:r>
            <a:r>
              <a:rPr lang="en-US"/>
              <a:t>Process and product are unpredictable depending on source of raw material, season, cleanliness of facility, etc.  </a:t>
            </a:r>
          </a:p>
          <a:p>
            <a:endParaRPr lang="en-US" b="1"/>
          </a:p>
          <a:p>
            <a:r>
              <a:rPr lang="en-US" b="1"/>
              <a:t>Advantage:</a:t>
            </a:r>
            <a:r>
              <a:rPr lang="en-US"/>
              <a:t>  Some flavors unique to a region or product may only be attained this way.</a:t>
            </a:r>
          </a:p>
        </p:txBody>
      </p:sp>
      <p:grpSp>
        <p:nvGrpSpPr>
          <p:cNvPr id="23562" name="Group 18"/>
          <p:cNvGrpSpPr>
            <a:grpSpLocks/>
          </p:cNvGrpSpPr>
          <p:nvPr/>
        </p:nvGrpSpPr>
        <p:grpSpPr bwMode="auto">
          <a:xfrm>
            <a:off x="6197600" y="857250"/>
            <a:ext cx="1955800" cy="2343150"/>
            <a:chOff x="3904" y="540"/>
            <a:chExt cx="1184" cy="1428"/>
          </a:xfrm>
        </p:grpSpPr>
        <p:grpSp>
          <p:nvGrpSpPr>
            <p:cNvPr id="23568" name="Group 19"/>
            <p:cNvGrpSpPr>
              <a:grpSpLocks/>
            </p:cNvGrpSpPr>
            <p:nvPr/>
          </p:nvGrpSpPr>
          <p:grpSpPr bwMode="auto">
            <a:xfrm>
              <a:off x="3904" y="540"/>
              <a:ext cx="1184" cy="1428"/>
              <a:chOff x="336" y="720"/>
              <a:chExt cx="672" cy="1008"/>
            </a:xfrm>
          </p:grpSpPr>
          <p:sp>
            <p:nvSpPr>
              <p:cNvPr id="23639" name="AutoShape 20"/>
              <p:cNvSpPr>
                <a:spLocks noChangeArrowheads="1"/>
              </p:cNvSpPr>
              <p:nvPr/>
            </p:nvSpPr>
            <p:spPr bwMode="auto">
              <a:xfrm>
                <a:off x="336" y="720"/>
                <a:ext cx="672" cy="1008"/>
              </a:xfrm>
              <a:prstGeom prst="can">
                <a:avLst>
                  <a:gd name="adj" fmla="val 25597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3640" name="AutoShape 21"/>
              <p:cNvSpPr>
                <a:spLocks noChangeArrowheads="1"/>
              </p:cNvSpPr>
              <p:nvPr/>
            </p:nvSpPr>
            <p:spPr bwMode="auto">
              <a:xfrm>
                <a:off x="336" y="1104"/>
                <a:ext cx="672" cy="624"/>
              </a:xfrm>
              <a:prstGeom prst="can">
                <a:avLst>
                  <a:gd name="adj" fmla="val 25000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</p:grpSp>
        <p:sp>
          <p:nvSpPr>
            <p:cNvPr id="23569" name="Oval 22"/>
            <p:cNvSpPr>
              <a:spLocks noChangeArrowheads="1"/>
            </p:cNvSpPr>
            <p:nvPr/>
          </p:nvSpPr>
          <p:spPr bwMode="auto">
            <a:xfrm>
              <a:off x="4017" y="1323"/>
              <a:ext cx="56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570" name="Oval 23"/>
            <p:cNvSpPr>
              <a:spLocks noChangeArrowheads="1"/>
            </p:cNvSpPr>
            <p:nvPr/>
          </p:nvSpPr>
          <p:spPr bwMode="auto">
            <a:xfrm>
              <a:off x="4186" y="1323"/>
              <a:ext cx="56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571" name="Oval 24"/>
            <p:cNvSpPr>
              <a:spLocks noChangeArrowheads="1"/>
            </p:cNvSpPr>
            <p:nvPr/>
          </p:nvSpPr>
          <p:spPr bwMode="auto">
            <a:xfrm>
              <a:off x="4017" y="1599"/>
              <a:ext cx="56" cy="47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572" name="Oval 25"/>
            <p:cNvSpPr>
              <a:spLocks noChangeArrowheads="1"/>
            </p:cNvSpPr>
            <p:nvPr/>
          </p:nvSpPr>
          <p:spPr bwMode="auto">
            <a:xfrm>
              <a:off x="4017" y="1461"/>
              <a:ext cx="56" cy="46"/>
            </a:xfrm>
            <a:prstGeom prst="ellipse">
              <a:avLst/>
            </a:prstGeom>
            <a:solidFill>
              <a:srgbClr val="00006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573" name="Oval 26"/>
            <p:cNvSpPr>
              <a:spLocks noChangeArrowheads="1"/>
            </p:cNvSpPr>
            <p:nvPr/>
          </p:nvSpPr>
          <p:spPr bwMode="auto">
            <a:xfrm>
              <a:off x="4581" y="1369"/>
              <a:ext cx="56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574" name="Oval 27"/>
            <p:cNvSpPr>
              <a:spLocks noChangeArrowheads="1"/>
            </p:cNvSpPr>
            <p:nvPr/>
          </p:nvSpPr>
          <p:spPr bwMode="auto">
            <a:xfrm>
              <a:off x="4637" y="1415"/>
              <a:ext cx="56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575" name="Oval 28"/>
            <p:cNvSpPr>
              <a:spLocks noChangeArrowheads="1"/>
            </p:cNvSpPr>
            <p:nvPr/>
          </p:nvSpPr>
          <p:spPr bwMode="auto">
            <a:xfrm>
              <a:off x="4750" y="1784"/>
              <a:ext cx="56" cy="46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576" name="Oval 29"/>
            <p:cNvSpPr>
              <a:spLocks noChangeArrowheads="1"/>
            </p:cNvSpPr>
            <p:nvPr/>
          </p:nvSpPr>
          <p:spPr bwMode="auto">
            <a:xfrm>
              <a:off x="4130" y="1738"/>
              <a:ext cx="56" cy="46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577" name="Oval 30"/>
            <p:cNvSpPr>
              <a:spLocks noChangeArrowheads="1"/>
            </p:cNvSpPr>
            <p:nvPr/>
          </p:nvSpPr>
          <p:spPr bwMode="auto">
            <a:xfrm>
              <a:off x="4242" y="1599"/>
              <a:ext cx="57" cy="47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578" name="Oval 31"/>
            <p:cNvSpPr>
              <a:spLocks noChangeArrowheads="1"/>
            </p:cNvSpPr>
            <p:nvPr/>
          </p:nvSpPr>
          <p:spPr bwMode="auto">
            <a:xfrm>
              <a:off x="4355" y="1692"/>
              <a:ext cx="56" cy="46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579" name="Oval 32"/>
            <p:cNvSpPr>
              <a:spLocks noChangeArrowheads="1"/>
            </p:cNvSpPr>
            <p:nvPr/>
          </p:nvSpPr>
          <p:spPr bwMode="auto">
            <a:xfrm>
              <a:off x="4299" y="1415"/>
              <a:ext cx="56" cy="46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580" name="Oval 33"/>
            <p:cNvSpPr>
              <a:spLocks noChangeArrowheads="1"/>
            </p:cNvSpPr>
            <p:nvPr/>
          </p:nvSpPr>
          <p:spPr bwMode="auto">
            <a:xfrm>
              <a:off x="4411" y="1323"/>
              <a:ext cx="57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581" name="Oval 34"/>
            <p:cNvSpPr>
              <a:spLocks noChangeArrowheads="1"/>
            </p:cNvSpPr>
            <p:nvPr/>
          </p:nvSpPr>
          <p:spPr bwMode="auto">
            <a:xfrm>
              <a:off x="4862" y="1461"/>
              <a:ext cx="57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582" name="Oval 35"/>
            <p:cNvSpPr>
              <a:spLocks noChangeArrowheads="1"/>
            </p:cNvSpPr>
            <p:nvPr/>
          </p:nvSpPr>
          <p:spPr bwMode="auto">
            <a:xfrm>
              <a:off x="4524" y="1415"/>
              <a:ext cx="57" cy="46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583" name="Oval 36"/>
            <p:cNvSpPr>
              <a:spLocks noChangeArrowheads="1"/>
            </p:cNvSpPr>
            <p:nvPr/>
          </p:nvSpPr>
          <p:spPr bwMode="auto">
            <a:xfrm>
              <a:off x="4637" y="1507"/>
              <a:ext cx="56" cy="46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584" name="Oval 37"/>
            <p:cNvSpPr>
              <a:spLocks noChangeArrowheads="1"/>
            </p:cNvSpPr>
            <p:nvPr/>
          </p:nvSpPr>
          <p:spPr bwMode="auto">
            <a:xfrm>
              <a:off x="4524" y="1738"/>
              <a:ext cx="57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585" name="Oval 38"/>
            <p:cNvSpPr>
              <a:spLocks noChangeArrowheads="1"/>
            </p:cNvSpPr>
            <p:nvPr/>
          </p:nvSpPr>
          <p:spPr bwMode="auto">
            <a:xfrm>
              <a:off x="4862" y="1784"/>
              <a:ext cx="57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586" name="Oval 39"/>
            <p:cNvSpPr>
              <a:spLocks noChangeArrowheads="1"/>
            </p:cNvSpPr>
            <p:nvPr/>
          </p:nvSpPr>
          <p:spPr bwMode="auto">
            <a:xfrm>
              <a:off x="4468" y="1830"/>
              <a:ext cx="56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587" name="Oval 40"/>
            <p:cNvSpPr>
              <a:spLocks noChangeArrowheads="1"/>
            </p:cNvSpPr>
            <p:nvPr/>
          </p:nvSpPr>
          <p:spPr bwMode="auto">
            <a:xfrm>
              <a:off x="4637" y="1830"/>
              <a:ext cx="56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588" name="Oval 41"/>
            <p:cNvSpPr>
              <a:spLocks noChangeArrowheads="1"/>
            </p:cNvSpPr>
            <p:nvPr/>
          </p:nvSpPr>
          <p:spPr bwMode="auto">
            <a:xfrm>
              <a:off x="4130" y="1415"/>
              <a:ext cx="56" cy="46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589" name="Oval 42"/>
            <p:cNvSpPr>
              <a:spLocks noChangeArrowheads="1"/>
            </p:cNvSpPr>
            <p:nvPr/>
          </p:nvSpPr>
          <p:spPr bwMode="auto">
            <a:xfrm>
              <a:off x="4411" y="1507"/>
              <a:ext cx="57" cy="46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590" name="Oval 43"/>
            <p:cNvSpPr>
              <a:spLocks noChangeArrowheads="1"/>
            </p:cNvSpPr>
            <p:nvPr/>
          </p:nvSpPr>
          <p:spPr bwMode="auto">
            <a:xfrm>
              <a:off x="4355" y="1599"/>
              <a:ext cx="56" cy="4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591" name="Oval 44"/>
            <p:cNvSpPr>
              <a:spLocks noChangeArrowheads="1"/>
            </p:cNvSpPr>
            <p:nvPr/>
          </p:nvSpPr>
          <p:spPr bwMode="auto">
            <a:xfrm>
              <a:off x="4581" y="1599"/>
              <a:ext cx="56" cy="47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592" name="Oval 45"/>
            <p:cNvSpPr>
              <a:spLocks noChangeArrowheads="1"/>
            </p:cNvSpPr>
            <p:nvPr/>
          </p:nvSpPr>
          <p:spPr bwMode="auto">
            <a:xfrm>
              <a:off x="4017" y="1784"/>
              <a:ext cx="56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593" name="Oval 46"/>
            <p:cNvSpPr>
              <a:spLocks noChangeArrowheads="1"/>
            </p:cNvSpPr>
            <p:nvPr/>
          </p:nvSpPr>
          <p:spPr bwMode="auto">
            <a:xfrm>
              <a:off x="4186" y="1784"/>
              <a:ext cx="56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594" name="Oval 47"/>
            <p:cNvSpPr>
              <a:spLocks noChangeArrowheads="1"/>
            </p:cNvSpPr>
            <p:nvPr/>
          </p:nvSpPr>
          <p:spPr bwMode="auto">
            <a:xfrm>
              <a:off x="4355" y="1876"/>
              <a:ext cx="56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595" name="Oval 48"/>
            <p:cNvSpPr>
              <a:spLocks noChangeArrowheads="1"/>
            </p:cNvSpPr>
            <p:nvPr/>
          </p:nvSpPr>
          <p:spPr bwMode="auto">
            <a:xfrm>
              <a:off x="4750" y="1507"/>
              <a:ext cx="56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596" name="Oval 49"/>
            <p:cNvSpPr>
              <a:spLocks noChangeArrowheads="1"/>
            </p:cNvSpPr>
            <p:nvPr/>
          </p:nvSpPr>
          <p:spPr bwMode="auto">
            <a:xfrm>
              <a:off x="4919" y="1599"/>
              <a:ext cx="56" cy="47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597" name="Oval 50"/>
            <p:cNvSpPr>
              <a:spLocks noChangeArrowheads="1"/>
            </p:cNvSpPr>
            <p:nvPr/>
          </p:nvSpPr>
          <p:spPr bwMode="auto">
            <a:xfrm>
              <a:off x="4975" y="1369"/>
              <a:ext cx="57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598" name="Oval 51"/>
            <p:cNvSpPr>
              <a:spLocks noChangeArrowheads="1"/>
            </p:cNvSpPr>
            <p:nvPr/>
          </p:nvSpPr>
          <p:spPr bwMode="auto">
            <a:xfrm>
              <a:off x="4806" y="1369"/>
              <a:ext cx="56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599" name="Oval 52"/>
            <p:cNvSpPr>
              <a:spLocks noChangeArrowheads="1"/>
            </p:cNvSpPr>
            <p:nvPr/>
          </p:nvSpPr>
          <p:spPr bwMode="auto">
            <a:xfrm>
              <a:off x="4750" y="1692"/>
              <a:ext cx="56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00" name="Oval 53"/>
            <p:cNvSpPr>
              <a:spLocks noChangeArrowheads="1"/>
            </p:cNvSpPr>
            <p:nvPr/>
          </p:nvSpPr>
          <p:spPr bwMode="auto">
            <a:xfrm>
              <a:off x="4975" y="1830"/>
              <a:ext cx="57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01" name="Oval 54"/>
            <p:cNvSpPr>
              <a:spLocks noChangeArrowheads="1"/>
            </p:cNvSpPr>
            <p:nvPr/>
          </p:nvSpPr>
          <p:spPr bwMode="auto">
            <a:xfrm>
              <a:off x="4130" y="1646"/>
              <a:ext cx="56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02" name="Oval 55"/>
            <p:cNvSpPr>
              <a:spLocks noChangeArrowheads="1"/>
            </p:cNvSpPr>
            <p:nvPr/>
          </p:nvSpPr>
          <p:spPr bwMode="auto">
            <a:xfrm>
              <a:off x="3960" y="1415"/>
              <a:ext cx="57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03" name="Oval 56"/>
            <p:cNvSpPr>
              <a:spLocks noChangeArrowheads="1"/>
            </p:cNvSpPr>
            <p:nvPr/>
          </p:nvSpPr>
          <p:spPr bwMode="auto">
            <a:xfrm>
              <a:off x="3960" y="1692"/>
              <a:ext cx="57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04" name="Oval 57"/>
            <p:cNvSpPr>
              <a:spLocks noChangeArrowheads="1"/>
            </p:cNvSpPr>
            <p:nvPr/>
          </p:nvSpPr>
          <p:spPr bwMode="auto">
            <a:xfrm>
              <a:off x="4975" y="1692"/>
              <a:ext cx="57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05" name="Oval 58"/>
            <p:cNvSpPr>
              <a:spLocks noChangeArrowheads="1"/>
            </p:cNvSpPr>
            <p:nvPr/>
          </p:nvSpPr>
          <p:spPr bwMode="auto">
            <a:xfrm>
              <a:off x="4975" y="1507"/>
              <a:ext cx="57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06" name="Oval 59"/>
            <p:cNvSpPr>
              <a:spLocks noChangeArrowheads="1"/>
            </p:cNvSpPr>
            <p:nvPr/>
          </p:nvSpPr>
          <p:spPr bwMode="auto">
            <a:xfrm>
              <a:off x="4468" y="1692"/>
              <a:ext cx="56" cy="46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07" name="Oval 60"/>
            <p:cNvSpPr>
              <a:spLocks noChangeArrowheads="1"/>
            </p:cNvSpPr>
            <p:nvPr/>
          </p:nvSpPr>
          <p:spPr bwMode="auto">
            <a:xfrm>
              <a:off x="4411" y="1507"/>
              <a:ext cx="57" cy="46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08" name="Oval 61"/>
            <p:cNvSpPr>
              <a:spLocks noChangeArrowheads="1"/>
            </p:cNvSpPr>
            <p:nvPr/>
          </p:nvSpPr>
          <p:spPr bwMode="auto">
            <a:xfrm>
              <a:off x="4130" y="1415"/>
              <a:ext cx="56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09" name="Oval 62"/>
            <p:cNvSpPr>
              <a:spLocks noChangeArrowheads="1"/>
            </p:cNvSpPr>
            <p:nvPr/>
          </p:nvSpPr>
          <p:spPr bwMode="auto">
            <a:xfrm>
              <a:off x="4242" y="1507"/>
              <a:ext cx="57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10" name="Oval 63"/>
            <p:cNvSpPr>
              <a:spLocks noChangeArrowheads="1"/>
            </p:cNvSpPr>
            <p:nvPr/>
          </p:nvSpPr>
          <p:spPr bwMode="auto">
            <a:xfrm>
              <a:off x="4355" y="1599"/>
              <a:ext cx="56" cy="47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11" name="Oval 64"/>
            <p:cNvSpPr>
              <a:spLocks noChangeArrowheads="1"/>
            </p:cNvSpPr>
            <p:nvPr/>
          </p:nvSpPr>
          <p:spPr bwMode="auto">
            <a:xfrm>
              <a:off x="4468" y="1692"/>
              <a:ext cx="56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12" name="Oval 65"/>
            <p:cNvSpPr>
              <a:spLocks noChangeArrowheads="1"/>
            </p:cNvSpPr>
            <p:nvPr/>
          </p:nvSpPr>
          <p:spPr bwMode="auto">
            <a:xfrm>
              <a:off x="4073" y="1507"/>
              <a:ext cx="57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13" name="Oval 66"/>
            <p:cNvSpPr>
              <a:spLocks noChangeArrowheads="1"/>
            </p:cNvSpPr>
            <p:nvPr/>
          </p:nvSpPr>
          <p:spPr bwMode="auto">
            <a:xfrm>
              <a:off x="4693" y="1876"/>
              <a:ext cx="57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14" name="Oval 67"/>
            <p:cNvSpPr>
              <a:spLocks noChangeArrowheads="1"/>
            </p:cNvSpPr>
            <p:nvPr/>
          </p:nvSpPr>
          <p:spPr bwMode="auto">
            <a:xfrm>
              <a:off x="4524" y="1415"/>
              <a:ext cx="57" cy="46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15" name="Oval 68"/>
            <p:cNvSpPr>
              <a:spLocks noChangeArrowheads="1"/>
            </p:cNvSpPr>
            <p:nvPr/>
          </p:nvSpPr>
          <p:spPr bwMode="auto">
            <a:xfrm>
              <a:off x="4637" y="1507"/>
              <a:ext cx="56" cy="46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16" name="Oval 69"/>
            <p:cNvSpPr>
              <a:spLocks noChangeArrowheads="1"/>
            </p:cNvSpPr>
            <p:nvPr/>
          </p:nvSpPr>
          <p:spPr bwMode="auto">
            <a:xfrm>
              <a:off x="4750" y="1599"/>
              <a:ext cx="56" cy="4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17" name="Oval 70"/>
            <p:cNvSpPr>
              <a:spLocks noChangeArrowheads="1"/>
            </p:cNvSpPr>
            <p:nvPr/>
          </p:nvSpPr>
          <p:spPr bwMode="auto">
            <a:xfrm>
              <a:off x="4862" y="1646"/>
              <a:ext cx="57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18" name="Oval 71"/>
            <p:cNvSpPr>
              <a:spLocks noChangeArrowheads="1"/>
            </p:cNvSpPr>
            <p:nvPr/>
          </p:nvSpPr>
          <p:spPr bwMode="auto">
            <a:xfrm>
              <a:off x="4975" y="1784"/>
              <a:ext cx="57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19" name="Oval 72"/>
            <p:cNvSpPr>
              <a:spLocks noChangeArrowheads="1"/>
            </p:cNvSpPr>
            <p:nvPr/>
          </p:nvSpPr>
          <p:spPr bwMode="auto">
            <a:xfrm>
              <a:off x="4299" y="1415"/>
              <a:ext cx="56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20" name="Oval 73"/>
            <p:cNvSpPr>
              <a:spLocks noChangeArrowheads="1"/>
            </p:cNvSpPr>
            <p:nvPr/>
          </p:nvSpPr>
          <p:spPr bwMode="auto">
            <a:xfrm>
              <a:off x="4411" y="1507"/>
              <a:ext cx="57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21" name="Oval 74"/>
            <p:cNvSpPr>
              <a:spLocks noChangeArrowheads="1"/>
            </p:cNvSpPr>
            <p:nvPr/>
          </p:nvSpPr>
          <p:spPr bwMode="auto">
            <a:xfrm>
              <a:off x="4524" y="1599"/>
              <a:ext cx="57" cy="47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22" name="Oval 75"/>
            <p:cNvSpPr>
              <a:spLocks noChangeArrowheads="1"/>
            </p:cNvSpPr>
            <p:nvPr/>
          </p:nvSpPr>
          <p:spPr bwMode="auto">
            <a:xfrm>
              <a:off x="4637" y="1692"/>
              <a:ext cx="56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23" name="Oval 76"/>
            <p:cNvSpPr>
              <a:spLocks noChangeArrowheads="1"/>
            </p:cNvSpPr>
            <p:nvPr/>
          </p:nvSpPr>
          <p:spPr bwMode="auto">
            <a:xfrm>
              <a:off x="4750" y="1784"/>
              <a:ext cx="56" cy="46"/>
            </a:xfrm>
            <a:prstGeom prst="ellipse">
              <a:avLst/>
            </a:prstGeom>
            <a:solidFill>
              <a:srgbClr val="00006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24" name="Oval 77"/>
            <p:cNvSpPr>
              <a:spLocks noChangeArrowheads="1"/>
            </p:cNvSpPr>
            <p:nvPr/>
          </p:nvSpPr>
          <p:spPr bwMode="auto">
            <a:xfrm>
              <a:off x="4862" y="1876"/>
              <a:ext cx="57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25" name="Oval 78"/>
            <p:cNvSpPr>
              <a:spLocks noChangeArrowheads="1"/>
            </p:cNvSpPr>
            <p:nvPr/>
          </p:nvSpPr>
          <p:spPr bwMode="auto">
            <a:xfrm>
              <a:off x="4355" y="1692"/>
              <a:ext cx="56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26" name="Oval 79"/>
            <p:cNvSpPr>
              <a:spLocks noChangeArrowheads="1"/>
            </p:cNvSpPr>
            <p:nvPr/>
          </p:nvSpPr>
          <p:spPr bwMode="auto">
            <a:xfrm>
              <a:off x="4355" y="1784"/>
              <a:ext cx="56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27" name="Oval 80"/>
            <p:cNvSpPr>
              <a:spLocks noChangeArrowheads="1"/>
            </p:cNvSpPr>
            <p:nvPr/>
          </p:nvSpPr>
          <p:spPr bwMode="auto">
            <a:xfrm>
              <a:off x="4581" y="1876"/>
              <a:ext cx="56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28" name="Oval 81"/>
            <p:cNvSpPr>
              <a:spLocks noChangeArrowheads="1"/>
            </p:cNvSpPr>
            <p:nvPr/>
          </p:nvSpPr>
          <p:spPr bwMode="auto">
            <a:xfrm>
              <a:off x="4919" y="1323"/>
              <a:ext cx="56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29" name="Oval 82"/>
            <p:cNvSpPr>
              <a:spLocks noChangeArrowheads="1"/>
            </p:cNvSpPr>
            <p:nvPr/>
          </p:nvSpPr>
          <p:spPr bwMode="auto">
            <a:xfrm>
              <a:off x="4130" y="1830"/>
              <a:ext cx="56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30" name="Oval 83"/>
            <p:cNvSpPr>
              <a:spLocks noChangeArrowheads="1"/>
            </p:cNvSpPr>
            <p:nvPr/>
          </p:nvSpPr>
          <p:spPr bwMode="auto">
            <a:xfrm>
              <a:off x="4524" y="1507"/>
              <a:ext cx="57" cy="46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31" name="Oval 84"/>
            <p:cNvSpPr>
              <a:spLocks noChangeArrowheads="1"/>
            </p:cNvSpPr>
            <p:nvPr/>
          </p:nvSpPr>
          <p:spPr bwMode="auto">
            <a:xfrm>
              <a:off x="4524" y="1415"/>
              <a:ext cx="57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32" name="Oval 85"/>
            <p:cNvSpPr>
              <a:spLocks noChangeArrowheads="1"/>
            </p:cNvSpPr>
            <p:nvPr/>
          </p:nvSpPr>
          <p:spPr bwMode="auto">
            <a:xfrm>
              <a:off x="4637" y="1507"/>
              <a:ext cx="56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33" name="Oval 86"/>
            <p:cNvSpPr>
              <a:spLocks noChangeArrowheads="1"/>
            </p:cNvSpPr>
            <p:nvPr/>
          </p:nvSpPr>
          <p:spPr bwMode="auto">
            <a:xfrm>
              <a:off x="4750" y="1599"/>
              <a:ext cx="56" cy="47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34" name="Oval 87"/>
            <p:cNvSpPr>
              <a:spLocks noChangeArrowheads="1"/>
            </p:cNvSpPr>
            <p:nvPr/>
          </p:nvSpPr>
          <p:spPr bwMode="auto">
            <a:xfrm>
              <a:off x="4862" y="1553"/>
              <a:ext cx="57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35" name="Oval 88"/>
            <p:cNvSpPr>
              <a:spLocks noChangeArrowheads="1"/>
            </p:cNvSpPr>
            <p:nvPr/>
          </p:nvSpPr>
          <p:spPr bwMode="auto">
            <a:xfrm>
              <a:off x="4242" y="1738"/>
              <a:ext cx="57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36" name="Oval 89"/>
            <p:cNvSpPr>
              <a:spLocks noChangeArrowheads="1"/>
            </p:cNvSpPr>
            <p:nvPr/>
          </p:nvSpPr>
          <p:spPr bwMode="auto">
            <a:xfrm>
              <a:off x="4242" y="1876"/>
              <a:ext cx="57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37" name="Oval 90"/>
            <p:cNvSpPr>
              <a:spLocks noChangeArrowheads="1"/>
            </p:cNvSpPr>
            <p:nvPr/>
          </p:nvSpPr>
          <p:spPr bwMode="auto">
            <a:xfrm>
              <a:off x="3904" y="1553"/>
              <a:ext cx="56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638" name="Oval 91"/>
            <p:cNvSpPr>
              <a:spLocks noChangeArrowheads="1"/>
            </p:cNvSpPr>
            <p:nvPr/>
          </p:nvSpPr>
          <p:spPr bwMode="auto">
            <a:xfrm>
              <a:off x="3960" y="1277"/>
              <a:ext cx="57" cy="46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</p:grpSp>
      <p:sp>
        <p:nvSpPr>
          <p:cNvPr id="23563" name="Oval 92"/>
          <p:cNvSpPr>
            <a:spLocks noChangeArrowheads="1"/>
          </p:cNvSpPr>
          <p:nvPr/>
        </p:nvSpPr>
        <p:spPr bwMode="auto">
          <a:xfrm>
            <a:off x="495300" y="4229100"/>
            <a:ext cx="88900" cy="88900"/>
          </a:xfrm>
          <a:prstGeom prst="ellipse">
            <a:avLst/>
          </a:prstGeom>
          <a:solidFill>
            <a:srgbClr val="66FF3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23564" name="Text Box 93"/>
          <p:cNvSpPr txBox="1">
            <a:spLocks noChangeArrowheads="1"/>
          </p:cNvSpPr>
          <p:nvPr/>
        </p:nvSpPr>
        <p:spPr bwMode="auto">
          <a:xfrm>
            <a:off x="568325" y="4076700"/>
            <a:ext cx="17732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/>
              <a:t>= desirable m/o’s</a:t>
            </a:r>
          </a:p>
        </p:txBody>
      </p:sp>
      <p:sp>
        <p:nvSpPr>
          <p:cNvPr id="23565" name="Oval 94"/>
          <p:cNvSpPr>
            <a:spLocks noChangeArrowheads="1"/>
          </p:cNvSpPr>
          <p:nvPr/>
        </p:nvSpPr>
        <p:spPr bwMode="auto">
          <a:xfrm>
            <a:off x="495300" y="4406900"/>
            <a:ext cx="88900" cy="889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23566" name="Text Box 95"/>
          <p:cNvSpPr txBox="1">
            <a:spLocks noChangeArrowheads="1"/>
          </p:cNvSpPr>
          <p:nvPr/>
        </p:nvSpPr>
        <p:spPr bwMode="auto">
          <a:xfrm>
            <a:off x="568325" y="4279900"/>
            <a:ext cx="41163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/>
              <a:t>= undesirable (pathogen or spoilage) m/o’s</a:t>
            </a:r>
          </a:p>
        </p:txBody>
      </p:sp>
      <p:sp>
        <p:nvSpPr>
          <p:cNvPr id="23567" name="Rectangle 96"/>
          <p:cNvSpPr>
            <a:spLocks noChangeArrowheads="1"/>
          </p:cNvSpPr>
          <p:nvPr/>
        </p:nvSpPr>
        <p:spPr bwMode="auto">
          <a:xfrm>
            <a:off x="393700" y="4114800"/>
            <a:ext cx="4305300" cy="546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 animBg="1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7"/>
          <p:cNvSpPr>
            <a:spLocks noChangeArrowheads="1"/>
          </p:cNvSpPr>
          <p:nvPr/>
        </p:nvSpPr>
        <p:spPr bwMode="auto">
          <a:xfrm>
            <a:off x="0" y="0"/>
            <a:ext cx="9144000" cy="1447800"/>
          </a:xfrm>
          <a:prstGeom prst="rect">
            <a:avLst/>
          </a:prstGeom>
          <a:gradFill rotWithShape="0">
            <a:gsLst>
              <a:gs pos="0">
                <a:srgbClr val="99CCFF"/>
              </a:gs>
              <a:gs pos="100000">
                <a:srgbClr val="FFFFFF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24579" name="Text Box 31"/>
          <p:cNvSpPr txBox="1">
            <a:spLocks noChangeArrowheads="1"/>
          </p:cNvSpPr>
          <p:nvPr/>
        </p:nvSpPr>
        <p:spPr bwMode="auto">
          <a:xfrm>
            <a:off x="1905000" y="0"/>
            <a:ext cx="4692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/>
              <a:t>Controlled Fermentation</a:t>
            </a:r>
          </a:p>
        </p:txBody>
      </p:sp>
      <p:sp>
        <p:nvSpPr>
          <p:cNvPr id="24580" name="Text Box 32"/>
          <p:cNvSpPr txBox="1">
            <a:spLocks noChangeArrowheads="1"/>
          </p:cNvSpPr>
          <p:nvPr/>
        </p:nvSpPr>
        <p:spPr bwMode="auto">
          <a:xfrm>
            <a:off x="609600" y="2971800"/>
            <a:ext cx="18907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rgbClr val="000066"/>
                </a:solidFill>
              </a:rPr>
              <a:t>Raw material </a:t>
            </a:r>
          </a:p>
        </p:txBody>
      </p:sp>
      <p:sp>
        <p:nvSpPr>
          <p:cNvPr id="3127" name="Text Box 55"/>
          <p:cNvSpPr txBox="1">
            <a:spLocks noChangeArrowheads="1"/>
          </p:cNvSpPr>
          <p:nvPr/>
        </p:nvSpPr>
        <p:spPr bwMode="auto">
          <a:xfrm>
            <a:off x="228600" y="5122863"/>
            <a:ext cx="8686800" cy="1744662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/>
              <a:t>Advantage:</a:t>
            </a:r>
            <a:r>
              <a:rPr lang="en-US"/>
              <a:t> – uniformity, efficient, more control of process and product</a:t>
            </a:r>
          </a:p>
          <a:p>
            <a:pPr>
              <a:lnSpc>
                <a:spcPct val="50000"/>
              </a:lnSpc>
            </a:pPr>
            <a:r>
              <a:rPr lang="en-US"/>
              <a:t> </a:t>
            </a:r>
          </a:p>
          <a:p>
            <a:r>
              <a:rPr lang="en-US" b="1"/>
              <a:t>Disadvantage</a:t>
            </a:r>
            <a:r>
              <a:rPr lang="en-US"/>
              <a:t>: Isolating the right strain(s) to inoculate is not always easy.  Complexity of flavors may decrease.</a:t>
            </a:r>
          </a:p>
        </p:txBody>
      </p:sp>
      <p:grpSp>
        <p:nvGrpSpPr>
          <p:cNvPr id="24582" name="Group 138"/>
          <p:cNvGrpSpPr>
            <a:grpSpLocks/>
          </p:cNvGrpSpPr>
          <p:nvPr/>
        </p:nvGrpSpPr>
        <p:grpSpPr bwMode="auto">
          <a:xfrm>
            <a:off x="685800" y="838200"/>
            <a:ext cx="1676400" cy="1905000"/>
            <a:chOff x="432" y="528"/>
            <a:chExt cx="1200" cy="1440"/>
          </a:xfrm>
        </p:grpSpPr>
        <p:grpSp>
          <p:nvGrpSpPr>
            <p:cNvPr id="24681" name="Group 139"/>
            <p:cNvGrpSpPr>
              <a:grpSpLocks/>
            </p:cNvGrpSpPr>
            <p:nvPr/>
          </p:nvGrpSpPr>
          <p:grpSpPr bwMode="auto">
            <a:xfrm>
              <a:off x="432" y="528"/>
              <a:ext cx="1200" cy="1440"/>
              <a:chOff x="336" y="720"/>
              <a:chExt cx="672" cy="1008"/>
            </a:xfrm>
          </p:grpSpPr>
          <p:sp>
            <p:nvSpPr>
              <p:cNvPr id="24687" name="AutoShape 140"/>
              <p:cNvSpPr>
                <a:spLocks noChangeArrowheads="1"/>
              </p:cNvSpPr>
              <p:nvPr/>
            </p:nvSpPr>
            <p:spPr bwMode="auto">
              <a:xfrm>
                <a:off x="336" y="720"/>
                <a:ext cx="672" cy="1008"/>
              </a:xfrm>
              <a:prstGeom prst="can">
                <a:avLst>
                  <a:gd name="adj" fmla="val 25597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88" name="AutoShape 141"/>
              <p:cNvSpPr>
                <a:spLocks noChangeArrowheads="1"/>
              </p:cNvSpPr>
              <p:nvPr/>
            </p:nvSpPr>
            <p:spPr bwMode="auto">
              <a:xfrm>
                <a:off x="336" y="1104"/>
                <a:ext cx="672" cy="624"/>
              </a:xfrm>
              <a:prstGeom prst="can">
                <a:avLst>
                  <a:gd name="adj" fmla="val 25000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</p:grpSp>
        <p:sp>
          <p:nvSpPr>
            <p:cNvPr id="24682" name="Oval 142"/>
            <p:cNvSpPr>
              <a:spLocks noChangeArrowheads="1"/>
            </p:cNvSpPr>
            <p:nvPr/>
          </p:nvSpPr>
          <p:spPr bwMode="auto">
            <a:xfrm>
              <a:off x="889" y="1503"/>
              <a:ext cx="57" cy="47"/>
            </a:xfrm>
            <a:prstGeom prst="ellipse">
              <a:avLst/>
            </a:prstGeom>
            <a:solidFill>
              <a:srgbClr val="00006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4683" name="Oval 143"/>
            <p:cNvSpPr>
              <a:spLocks noChangeArrowheads="1"/>
            </p:cNvSpPr>
            <p:nvPr/>
          </p:nvSpPr>
          <p:spPr bwMode="auto">
            <a:xfrm>
              <a:off x="603" y="1596"/>
              <a:ext cx="58" cy="47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4684" name="Oval 144"/>
            <p:cNvSpPr>
              <a:spLocks noChangeArrowheads="1"/>
            </p:cNvSpPr>
            <p:nvPr/>
          </p:nvSpPr>
          <p:spPr bwMode="auto">
            <a:xfrm>
              <a:off x="1232" y="1689"/>
              <a:ext cx="57" cy="47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4685" name="Oval 145"/>
            <p:cNvSpPr>
              <a:spLocks noChangeArrowheads="1"/>
            </p:cNvSpPr>
            <p:nvPr/>
          </p:nvSpPr>
          <p:spPr bwMode="auto">
            <a:xfrm>
              <a:off x="1346" y="1782"/>
              <a:ext cx="57" cy="47"/>
            </a:xfrm>
            <a:prstGeom prst="ellipse">
              <a:avLst/>
            </a:prstGeom>
            <a:solidFill>
              <a:srgbClr val="00006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4686" name="Oval 146"/>
            <p:cNvSpPr>
              <a:spLocks noChangeArrowheads="1"/>
            </p:cNvSpPr>
            <p:nvPr/>
          </p:nvSpPr>
          <p:spPr bwMode="auto">
            <a:xfrm>
              <a:off x="889" y="1736"/>
              <a:ext cx="57" cy="46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</p:grpSp>
      <p:grpSp>
        <p:nvGrpSpPr>
          <p:cNvPr id="4" name="Group 240"/>
          <p:cNvGrpSpPr>
            <a:grpSpLocks/>
          </p:cNvGrpSpPr>
          <p:nvPr/>
        </p:nvGrpSpPr>
        <p:grpSpPr bwMode="auto">
          <a:xfrm>
            <a:off x="3429000" y="2343150"/>
            <a:ext cx="4338638" cy="2686050"/>
            <a:chOff x="2160" y="1476"/>
            <a:chExt cx="2733" cy="1692"/>
          </a:xfrm>
        </p:grpSpPr>
        <p:sp>
          <p:nvSpPr>
            <p:cNvPr id="24604" name="Text Box 34"/>
            <p:cNvSpPr txBox="1">
              <a:spLocks noChangeArrowheads="1"/>
            </p:cNvSpPr>
            <p:nvPr/>
          </p:nvSpPr>
          <p:spPr bwMode="auto">
            <a:xfrm>
              <a:off x="2160" y="2880"/>
              <a:ext cx="11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000066"/>
                  </a:solidFill>
                </a:rPr>
                <a:t>Final product</a:t>
              </a:r>
            </a:p>
          </p:txBody>
        </p:sp>
        <p:sp>
          <p:nvSpPr>
            <p:cNvPr id="24605" name="Text Box 135"/>
            <p:cNvSpPr txBox="1">
              <a:spLocks noChangeArrowheads="1"/>
            </p:cNvSpPr>
            <p:nvPr/>
          </p:nvSpPr>
          <p:spPr bwMode="auto">
            <a:xfrm>
              <a:off x="3648" y="1968"/>
              <a:ext cx="1245" cy="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000066"/>
                  </a:solidFill>
                </a:rPr>
                <a:t>Incubation </a:t>
              </a:r>
            </a:p>
            <a:p>
              <a:r>
                <a:rPr lang="en-US">
                  <a:solidFill>
                    <a:srgbClr val="000066"/>
                  </a:solidFill>
                </a:rPr>
                <a:t>under specific </a:t>
              </a:r>
            </a:p>
            <a:p>
              <a:r>
                <a:rPr lang="en-US">
                  <a:solidFill>
                    <a:srgbClr val="000066"/>
                  </a:solidFill>
                </a:rPr>
                <a:t>conditions</a:t>
              </a:r>
            </a:p>
          </p:txBody>
        </p:sp>
        <p:sp>
          <p:nvSpPr>
            <p:cNvPr id="24606" name="Line 136"/>
            <p:cNvSpPr>
              <a:spLocks noChangeShapeType="1"/>
            </p:cNvSpPr>
            <p:nvPr/>
          </p:nvSpPr>
          <p:spPr bwMode="auto">
            <a:xfrm flipH="1">
              <a:off x="3264" y="1476"/>
              <a:ext cx="1152" cy="5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d-ID"/>
            </a:p>
          </p:txBody>
        </p:sp>
        <p:grpSp>
          <p:nvGrpSpPr>
            <p:cNvPr id="24607" name="Group 147"/>
            <p:cNvGrpSpPr>
              <a:grpSpLocks/>
            </p:cNvGrpSpPr>
            <p:nvPr/>
          </p:nvGrpSpPr>
          <p:grpSpPr bwMode="auto">
            <a:xfrm>
              <a:off x="2208" y="1728"/>
              <a:ext cx="960" cy="1152"/>
              <a:chOff x="3904" y="540"/>
              <a:chExt cx="1184" cy="1428"/>
            </a:xfrm>
          </p:grpSpPr>
          <p:grpSp>
            <p:nvGrpSpPr>
              <p:cNvPr id="24608" name="Group 148"/>
              <p:cNvGrpSpPr>
                <a:grpSpLocks/>
              </p:cNvGrpSpPr>
              <p:nvPr/>
            </p:nvGrpSpPr>
            <p:grpSpPr bwMode="auto">
              <a:xfrm>
                <a:off x="3904" y="540"/>
                <a:ext cx="1184" cy="1428"/>
                <a:chOff x="336" y="720"/>
                <a:chExt cx="672" cy="1008"/>
              </a:xfrm>
            </p:grpSpPr>
            <p:sp>
              <p:nvSpPr>
                <p:cNvPr id="24679" name="AutoShape 149"/>
                <p:cNvSpPr>
                  <a:spLocks noChangeArrowheads="1"/>
                </p:cNvSpPr>
                <p:nvPr/>
              </p:nvSpPr>
              <p:spPr bwMode="auto">
                <a:xfrm>
                  <a:off x="336" y="720"/>
                  <a:ext cx="672" cy="1008"/>
                </a:xfrm>
                <a:prstGeom prst="can">
                  <a:avLst>
                    <a:gd name="adj" fmla="val 25597"/>
                  </a:avLst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24680" name="AutoShape 150"/>
                <p:cNvSpPr>
                  <a:spLocks noChangeArrowheads="1"/>
                </p:cNvSpPr>
                <p:nvPr/>
              </p:nvSpPr>
              <p:spPr bwMode="auto">
                <a:xfrm>
                  <a:off x="336" y="1104"/>
                  <a:ext cx="672" cy="624"/>
                </a:xfrm>
                <a:prstGeom prst="can">
                  <a:avLst>
                    <a:gd name="adj" fmla="val 25000"/>
                  </a:avLst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</p:grpSp>
          <p:sp>
            <p:nvSpPr>
              <p:cNvPr id="24609" name="Oval 151"/>
              <p:cNvSpPr>
                <a:spLocks noChangeArrowheads="1"/>
              </p:cNvSpPr>
              <p:nvPr/>
            </p:nvSpPr>
            <p:spPr bwMode="auto">
              <a:xfrm>
                <a:off x="4017" y="1323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10" name="Oval 152"/>
              <p:cNvSpPr>
                <a:spLocks noChangeArrowheads="1"/>
              </p:cNvSpPr>
              <p:nvPr/>
            </p:nvSpPr>
            <p:spPr bwMode="auto">
              <a:xfrm>
                <a:off x="4186" y="1323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11" name="Oval 153"/>
              <p:cNvSpPr>
                <a:spLocks noChangeArrowheads="1"/>
              </p:cNvSpPr>
              <p:nvPr/>
            </p:nvSpPr>
            <p:spPr bwMode="auto">
              <a:xfrm>
                <a:off x="4017" y="1599"/>
                <a:ext cx="56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12" name="Oval 154"/>
              <p:cNvSpPr>
                <a:spLocks noChangeArrowheads="1"/>
              </p:cNvSpPr>
              <p:nvPr/>
            </p:nvSpPr>
            <p:spPr bwMode="auto">
              <a:xfrm>
                <a:off x="4017" y="1461"/>
                <a:ext cx="56" cy="46"/>
              </a:xfrm>
              <a:prstGeom prst="ellipse">
                <a:avLst/>
              </a:prstGeom>
              <a:solidFill>
                <a:srgbClr val="0000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13" name="Oval 155"/>
              <p:cNvSpPr>
                <a:spLocks noChangeArrowheads="1"/>
              </p:cNvSpPr>
              <p:nvPr/>
            </p:nvSpPr>
            <p:spPr bwMode="auto">
              <a:xfrm>
                <a:off x="4581" y="1369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14" name="Oval 156"/>
              <p:cNvSpPr>
                <a:spLocks noChangeArrowheads="1"/>
              </p:cNvSpPr>
              <p:nvPr/>
            </p:nvSpPr>
            <p:spPr bwMode="auto">
              <a:xfrm>
                <a:off x="4637" y="1415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15" name="Oval 157"/>
              <p:cNvSpPr>
                <a:spLocks noChangeArrowheads="1"/>
              </p:cNvSpPr>
              <p:nvPr/>
            </p:nvSpPr>
            <p:spPr bwMode="auto">
              <a:xfrm>
                <a:off x="4750" y="1784"/>
                <a:ext cx="56" cy="4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16" name="Oval 158"/>
              <p:cNvSpPr>
                <a:spLocks noChangeArrowheads="1"/>
              </p:cNvSpPr>
              <p:nvPr/>
            </p:nvSpPr>
            <p:spPr bwMode="auto">
              <a:xfrm>
                <a:off x="4130" y="1738"/>
                <a:ext cx="56" cy="46"/>
              </a:xfrm>
              <a:prstGeom prst="ellipse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17" name="Oval 159"/>
              <p:cNvSpPr>
                <a:spLocks noChangeArrowheads="1"/>
              </p:cNvSpPr>
              <p:nvPr/>
            </p:nvSpPr>
            <p:spPr bwMode="auto">
              <a:xfrm>
                <a:off x="4242" y="1599"/>
                <a:ext cx="57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18" name="Oval 160"/>
              <p:cNvSpPr>
                <a:spLocks noChangeArrowheads="1"/>
              </p:cNvSpPr>
              <p:nvPr/>
            </p:nvSpPr>
            <p:spPr bwMode="auto">
              <a:xfrm>
                <a:off x="4355" y="1692"/>
                <a:ext cx="56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19" name="Oval 161"/>
              <p:cNvSpPr>
                <a:spLocks noChangeArrowheads="1"/>
              </p:cNvSpPr>
              <p:nvPr/>
            </p:nvSpPr>
            <p:spPr bwMode="auto">
              <a:xfrm>
                <a:off x="4299" y="1415"/>
                <a:ext cx="56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20" name="Oval 162"/>
              <p:cNvSpPr>
                <a:spLocks noChangeArrowheads="1"/>
              </p:cNvSpPr>
              <p:nvPr/>
            </p:nvSpPr>
            <p:spPr bwMode="auto">
              <a:xfrm>
                <a:off x="4411" y="1323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21" name="Oval 163"/>
              <p:cNvSpPr>
                <a:spLocks noChangeArrowheads="1"/>
              </p:cNvSpPr>
              <p:nvPr/>
            </p:nvSpPr>
            <p:spPr bwMode="auto">
              <a:xfrm>
                <a:off x="4862" y="1461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22" name="Oval 164"/>
              <p:cNvSpPr>
                <a:spLocks noChangeArrowheads="1"/>
              </p:cNvSpPr>
              <p:nvPr/>
            </p:nvSpPr>
            <p:spPr bwMode="auto">
              <a:xfrm>
                <a:off x="4524" y="1415"/>
                <a:ext cx="57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23" name="Oval 165"/>
              <p:cNvSpPr>
                <a:spLocks noChangeArrowheads="1"/>
              </p:cNvSpPr>
              <p:nvPr/>
            </p:nvSpPr>
            <p:spPr bwMode="auto">
              <a:xfrm>
                <a:off x="4637" y="1507"/>
                <a:ext cx="56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24" name="Oval 166"/>
              <p:cNvSpPr>
                <a:spLocks noChangeArrowheads="1"/>
              </p:cNvSpPr>
              <p:nvPr/>
            </p:nvSpPr>
            <p:spPr bwMode="auto">
              <a:xfrm>
                <a:off x="4524" y="1738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25" name="Oval 167"/>
              <p:cNvSpPr>
                <a:spLocks noChangeArrowheads="1"/>
              </p:cNvSpPr>
              <p:nvPr/>
            </p:nvSpPr>
            <p:spPr bwMode="auto">
              <a:xfrm>
                <a:off x="4862" y="1784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26" name="Oval 168"/>
              <p:cNvSpPr>
                <a:spLocks noChangeArrowheads="1"/>
              </p:cNvSpPr>
              <p:nvPr/>
            </p:nvSpPr>
            <p:spPr bwMode="auto">
              <a:xfrm>
                <a:off x="4468" y="1830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27" name="Oval 169"/>
              <p:cNvSpPr>
                <a:spLocks noChangeArrowheads="1"/>
              </p:cNvSpPr>
              <p:nvPr/>
            </p:nvSpPr>
            <p:spPr bwMode="auto">
              <a:xfrm>
                <a:off x="4637" y="1830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28" name="Oval 170"/>
              <p:cNvSpPr>
                <a:spLocks noChangeArrowheads="1"/>
              </p:cNvSpPr>
              <p:nvPr/>
            </p:nvSpPr>
            <p:spPr bwMode="auto">
              <a:xfrm>
                <a:off x="4130" y="1415"/>
                <a:ext cx="56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29" name="Oval 171"/>
              <p:cNvSpPr>
                <a:spLocks noChangeArrowheads="1"/>
              </p:cNvSpPr>
              <p:nvPr/>
            </p:nvSpPr>
            <p:spPr bwMode="auto">
              <a:xfrm>
                <a:off x="4411" y="1507"/>
                <a:ext cx="57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30" name="Oval 172"/>
              <p:cNvSpPr>
                <a:spLocks noChangeArrowheads="1"/>
              </p:cNvSpPr>
              <p:nvPr/>
            </p:nvSpPr>
            <p:spPr bwMode="auto">
              <a:xfrm>
                <a:off x="4355" y="1599"/>
                <a:ext cx="56" cy="4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31" name="Oval 173"/>
              <p:cNvSpPr>
                <a:spLocks noChangeArrowheads="1"/>
              </p:cNvSpPr>
              <p:nvPr/>
            </p:nvSpPr>
            <p:spPr bwMode="auto">
              <a:xfrm>
                <a:off x="4581" y="1599"/>
                <a:ext cx="56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32" name="Oval 174"/>
              <p:cNvSpPr>
                <a:spLocks noChangeArrowheads="1"/>
              </p:cNvSpPr>
              <p:nvPr/>
            </p:nvSpPr>
            <p:spPr bwMode="auto">
              <a:xfrm>
                <a:off x="4017" y="1784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33" name="Oval 175"/>
              <p:cNvSpPr>
                <a:spLocks noChangeArrowheads="1"/>
              </p:cNvSpPr>
              <p:nvPr/>
            </p:nvSpPr>
            <p:spPr bwMode="auto">
              <a:xfrm>
                <a:off x="4186" y="1784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34" name="Oval 176"/>
              <p:cNvSpPr>
                <a:spLocks noChangeArrowheads="1"/>
              </p:cNvSpPr>
              <p:nvPr/>
            </p:nvSpPr>
            <p:spPr bwMode="auto">
              <a:xfrm>
                <a:off x="4355" y="1876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35" name="Oval 177"/>
              <p:cNvSpPr>
                <a:spLocks noChangeArrowheads="1"/>
              </p:cNvSpPr>
              <p:nvPr/>
            </p:nvSpPr>
            <p:spPr bwMode="auto">
              <a:xfrm>
                <a:off x="4750" y="1507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36" name="Oval 178"/>
              <p:cNvSpPr>
                <a:spLocks noChangeArrowheads="1"/>
              </p:cNvSpPr>
              <p:nvPr/>
            </p:nvSpPr>
            <p:spPr bwMode="auto">
              <a:xfrm>
                <a:off x="4919" y="1599"/>
                <a:ext cx="56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37" name="Oval 179"/>
              <p:cNvSpPr>
                <a:spLocks noChangeArrowheads="1"/>
              </p:cNvSpPr>
              <p:nvPr/>
            </p:nvSpPr>
            <p:spPr bwMode="auto">
              <a:xfrm>
                <a:off x="4975" y="1369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38" name="Oval 180"/>
              <p:cNvSpPr>
                <a:spLocks noChangeArrowheads="1"/>
              </p:cNvSpPr>
              <p:nvPr/>
            </p:nvSpPr>
            <p:spPr bwMode="auto">
              <a:xfrm>
                <a:off x="4806" y="1369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39" name="Oval 181"/>
              <p:cNvSpPr>
                <a:spLocks noChangeArrowheads="1"/>
              </p:cNvSpPr>
              <p:nvPr/>
            </p:nvSpPr>
            <p:spPr bwMode="auto">
              <a:xfrm>
                <a:off x="4750" y="1692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40" name="Oval 182"/>
              <p:cNvSpPr>
                <a:spLocks noChangeArrowheads="1"/>
              </p:cNvSpPr>
              <p:nvPr/>
            </p:nvSpPr>
            <p:spPr bwMode="auto">
              <a:xfrm>
                <a:off x="4975" y="1830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41" name="Oval 183"/>
              <p:cNvSpPr>
                <a:spLocks noChangeArrowheads="1"/>
              </p:cNvSpPr>
              <p:nvPr/>
            </p:nvSpPr>
            <p:spPr bwMode="auto">
              <a:xfrm>
                <a:off x="4130" y="1646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42" name="Oval 184"/>
              <p:cNvSpPr>
                <a:spLocks noChangeArrowheads="1"/>
              </p:cNvSpPr>
              <p:nvPr/>
            </p:nvSpPr>
            <p:spPr bwMode="auto">
              <a:xfrm>
                <a:off x="3960" y="1415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43" name="Oval 185"/>
              <p:cNvSpPr>
                <a:spLocks noChangeArrowheads="1"/>
              </p:cNvSpPr>
              <p:nvPr/>
            </p:nvSpPr>
            <p:spPr bwMode="auto">
              <a:xfrm>
                <a:off x="3960" y="1692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44" name="Oval 186"/>
              <p:cNvSpPr>
                <a:spLocks noChangeArrowheads="1"/>
              </p:cNvSpPr>
              <p:nvPr/>
            </p:nvSpPr>
            <p:spPr bwMode="auto">
              <a:xfrm>
                <a:off x="4975" y="1692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45" name="Oval 187"/>
              <p:cNvSpPr>
                <a:spLocks noChangeArrowheads="1"/>
              </p:cNvSpPr>
              <p:nvPr/>
            </p:nvSpPr>
            <p:spPr bwMode="auto">
              <a:xfrm>
                <a:off x="4975" y="1507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46" name="Oval 188"/>
              <p:cNvSpPr>
                <a:spLocks noChangeArrowheads="1"/>
              </p:cNvSpPr>
              <p:nvPr/>
            </p:nvSpPr>
            <p:spPr bwMode="auto">
              <a:xfrm>
                <a:off x="4468" y="1692"/>
                <a:ext cx="56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47" name="Oval 189"/>
              <p:cNvSpPr>
                <a:spLocks noChangeArrowheads="1"/>
              </p:cNvSpPr>
              <p:nvPr/>
            </p:nvSpPr>
            <p:spPr bwMode="auto">
              <a:xfrm>
                <a:off x="4411" y="1507"/>
                <a:ext cx="57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48" name="Oval 190"/>
              <p:cNvSpPr>
                <a:spLocks noChangeArrowheads="1"/>
              </p:cNvSpPr>
              <p:nvPr/>
            </p:nvSpPr>
            <p:spPr bwMode="auto">
              <a:xfrm>
                <a:off x="4130" y="1415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49" name="Oval 191"/>
              <p:cNvSpPr>
                <a:spLocks noChangeArrowheads="1"/>
              </p:cNvSpPr>
              <p:nvPr/>
            </p:nvSpPr>
            <p:spPr bwMode="auto">
              <a:xfrm>
                <a:off x="4242" y="1507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50" name="Oval 192"/>
              <p:cNvSpPr>
                <a:spLocks noChangeArrowheads="1"/>
              </p:cNvSpPr>
              <p:nvPr/>
            </p:nvSpPr>
            <p:spPr bwMode="auto">
              <a:xfrm>
                <a:off x="4355" y="1599"/>
                <a:ext cx="56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51" name="Oval 193"/>
              <p:cNvSpPr>
                <a:spLocks noChangeArrowheads="1"/>
              </p:cNvSpPr>
              <p:nvPr/>
            </p:nvSpPr>
            <p:spPr bwMode="auto">
              <a:xfrm>
                <a:off x="4468" y="1692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52" name="Oval 194"/>
              <p:cNvSpPr>
                <a:spLocks noChangeArrowheads="1"/>
              </p:cNvSpPr>
              <p:nvPr/>
            </p:nvSpPr>
            <p:spPr bwMode="auto">
              <a:xfrm>
                <a:off x="4073" y="1507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53" name="Oval 195"/>
              <p:cNvSpPr>
                <a:spLocks noChangeArrowheads="1"/>
              </p:cNvSpPr>
              <p:nvPr/>
            </p:nvSpPr>
            <p:spPr bwMode="auto">
              <a:xfrm>
                <a:off x="4693" y="1876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54" name="Oval 196"/>
              <p:cNvSpPr>
                <a:spLocks noChangeArrowheads="1"/>
              </p:cNvSpPr>
              <p:nvPr/>
            </p:nvSpPr>
            <p:spPr bwMode="auto">
              <a:xfrm>
                <a:off x="4524" y="1415"/>
                <a:ext cx="57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55" name="Oval 197"/>
              <p:cNvSpPr>
                <a:spLocks noChangeArrowheads="1"/>
              </p:cNvSpPr>
              <p:nvPr/>
            </p:nvSpPr>
            <p:spPr bwMode="auto">
              <a:xfrm>
                <a:off x="4637" y="1507"/>
                <a:ext cx="56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56" name="Oval 198"/>
              <p:cNvSpPr>
                <a:spLocks noChangeArrowheads="1"/>
              </p:cNvSpPr>
              <p:nvPr/>
            </p:nvSpPr>
            <p:spPr bwMode="auto">
              <a:xfrm>
                <a:off x="4750" y="1599"/>
                <a:ext cx="56" cy="4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57" name="Oval 199"/>
              <p:cNvSpPr>
                <a:spLocks noChangeArrowheads="1"/>
              </p:cNvSpPr>
              <p:nvPr/>
            </p:nvSpPr>
            <p:spPr bwMode="auto">
              <a:xfrm>
                <a:off x="4862" y="1646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58" name="Oval 200"/>
              <p:cNvSpPr>
                <a:spLocks noChangeArrowheads="1"/>
              </p:cNvSpPr>
              <p:nvPr/>
            </p:nvSpPr>
            <p:spPr bwMode="auto">
              <a:xfrm>
                <a:off x="4975" y="1784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59" name="Oval 201"/>
              <p:cNvSpPr>
                <a:spLocks noChangeArrowheads="1"/>
              </p:cNvSpPr>
              <p:nvPr/>
            </p:nvSpPr>
            <p:spPr bwMode="auto">
              <a:xfrm>
                <a:off x="4299" y="1415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60" name="Oval 202"/>
              <p:cNvSpPr>
                <a:spLocks noChangeArrowheads="1"/>
              </p:cNvSpPr>
              <p:nvPr/>
            </p:nvSpPr>
            <p:spPr bwMode="auto">
              <a:xfrm>
                <a:off x="4411" y="1507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61" name="Oval 203"/>
              <p:cNvSpPr>
                <a:spLocks noChangeArrowheads="1"/>
              </p:cNvSpPr>
              <p:nvPr/>
            </p:nvSpPr>
            <p:spPr bwMode="auto">
              <a:xfrm>
                <a:off x="4524" y="1599"/>
                <a:ext cx="57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62" name="Oval 204"/>
              <p:cNvSpPr>
                <a:spLocks noChangeArrowheads="1"/>
              </p:cNvSpPr>
              <p:nvPr/>
            </p:nvSpPr>
            <p:spPr bwMode="auto">
              <a:xfrm>
                <a:off x="4637" y="1692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63" name="Oval 205"/>
              <p:cNvSpPr>
                <a:spLocks noChangeArrowheads="1"/>
              </p:cNvSpPr>
              <p:nvPr/>
            </p:nvSpPr>
            <p:spPr bwMode="auto">
              <a:xfrm>
                <a:off x="4750" y="1784"/>
                <a:ext cx="56" cy="46"/>
              </a:xfrm>
              <a:prstGeom prst="ellipse">
                <a:avLst/>
              </a:prstGeom>
              <a:solidFill>
                <a:srgbClr val="0000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64" name="Oval 206"/>
              <p:cNvSpPr>
                <a:spLocks noChangeArrowheads="1"/>
              </p:cNvSpPr>
              <p:nvPr/>
            </p:nvSpPr>
            <p:spPr bwMode="auto">
              <a:xfrm>
                <a:off x="4862" y="1876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65" name="Oval 207"/>
              <p:cNvSpPr>
                <a:spLocks noChangeArrowheads="1"/>
              </p:cNvSpPr>
              <p:nvPr/>
            </p:nvSpPr>
            <p:spPr bwMode="auto">
              <a:xfrm>
                <a:off x="4355" y="1692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66" name="Oval 208"/>
              <p:cNvSpPr>
                <a:spLocks noChangeArrowheads="1"/>
              </p:cNvSpPr>
              <p:nvPr/>
            </p:nvSpPr>
            <p:spPr bwMode="auto">
              <a:xfrm>
                <a:off x="4355" y="1784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67" name="Oval 209"/>
              <p:cNvSpPr>
                <a:spLocks noChangeArrowheads="1"/>
              </p:cNvSpPr>
              <p:nvPr/>
            </p:nvSpPr>
            <p:spPr bwMode="auto">
              <a:xfrm>
                <a:off x="4581" y="1876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68" name="Oval 210"/>
              <p:cNvSpPr>
                <a:spLocks noChangeArrowheads="1"/>
              </p:cNvSpPr>
              <p:nvPr/>
            </p:nvSpPr>
            <p:spPr bwMode="auto">
              <a:xfrm>
                <a:off x="4919" y="1323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69" name="Oval 211"/>
              <p:cNvSpPr>
                <a:spLocks noChangeArrowheads="1"/>
              </p:cNvSpPr>
              <p:nvPr/>
            </p:nvSpPr>
            <p:spPr bwMode="auto">
              <a:xfrm>
                <a:off x="4130" y="1830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70" name="Oval 212"/>
              <p:cNvSpPr>
                <a:spLocks noChangeArrowheads="1"/>
              </p:cNvSpPr>
              <p:nvPr/>
            </p:nvSpPr>
            <p:spPr bwMode="auto">
              <a:xfrm>
                <a:off x="4524" y="1507"/>
                <a:ext cx="57" cy="46"/>
              </a:xfrm>
              <a:prstGeom prst="ellipse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71" name="Oval 213"/>
              <p:cNvSpPr>
                <a:spLocks noChangeArrowheads="1"/>
              </p:cNvSpPr>
              <p:nvPr/>
            </p:nvSpPr>
            <p:spPr bwMode="auto">
              <a:xfrm>
                <a:off x="4524" y="1415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72" name="Oval 214"/>
              <p:cNvSpPr>
                <a:spLocks noChangeArrowheads="1"/>
              </p:cNvSpPr>
              <p:nvPr/>
            </p:nvSpPr>
            <p:spPr bwMode="auto">
              <a:xfrm>
                <a:off x="4637" y="1507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73" name="Oval 215"/>
              <p:cNvSpPr>
                <a:spLocks noChangeArrowheads="1"/>
              </p:cNvSpPr>
              <p:nvPr/>
            </p:nvSpPr>
            <p:spPr bwMode="auto">
              <a:xfrm>
                <a:off x="4750" y="1599"/>
                <a:ext cx="56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74" name="Oval 216"/>
              <p:cNvSpPr>
                <a:spLocks noChangeArrowheads="1"/>
              </p:cNvSpPr>
              <p:nvPr/>
            </p:nvSpPr>
            <p:spPr bwMode="auto">
              <a:xfrm>
                <a:off x="4862" y="1553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75" name="Oval 217"/>
              <p:cNvSpPr>
                <a:spLocks noChangeArrowheads="1"/>
              </p:cNvSpPr>
              <p:nvPr/>
            </p:nvSpPr>
            <p:spPr bwMode="auto">
              <a:xfrm>
                <a:off x="4242" y="1738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76" name="Oval 218"/>
              <p:cNvSpPr>
                <a:spLocks noChangeArrowheads="1"/>
              </p:cNvSpPr>
              <p:nvPr/>
            </p:nvSpPr>
            <p:spPr bwMode="auto">
              <a:xfrm>
                <a:off x="4242" y="1876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77" name="Oval 219"/>
              <p:cNvSpPr>
                <a:spLocks noChangeArrowheads="1"/>
              </p:cNvSpPr>
              <p:nvPr/>
            </p:nvSpPr>
            <p:spPr bwMode="auto">
              <a:xfrm>
                <a:off x="3904" y="1553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78" name="Oval 220"/>
              <p:cNvSpPr>
                <a:spLocks noChangeArrowheads="1"/>
              </p:cNvSpPr>
              <p:nvPr/>
            </p:nvSpPr>
            <p:spPr bwMode="auto">
              <a:xfrm>
                <a:off x="3960" y="1277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</p:grpSp>
      </p:grpSp>
      <p:grpSp>
        <p:nvGrpSpPr>
          <p:cNvPr id="7" name="Group 239"/>
          <p:cNvGrpSpPr>
            <a:grpSpLocks/>
          </p:cNvGrpSpPr>
          <p:nvPr/>
        </p:nvGrpSpPr>
        <p:grpSpPr bwMode="auto">
          <a:xfrm>
            <a:off x="2590800" y="685800"/>
            <a:ext cx="6096000" cy="1981200"/>
            <a:chOff x="1632" y="432"/>
            <a:chExt cx="3840" cy="1248"/>
          </a:xfrm>
        </p:grpSpPr>
        <p:sp>
          <p:nvSpPr>
            <p:cNvPr id="24585" name="Line 8"/>
            <p:cNvSpPr>
              <a:spLocks noChangeShapeType="1"/>
            </p:cNvSpPr>
            <p:nvPr/>
          </p:nvSpPr>
          <p:spPr bwMode="auto">
            <a:xfrm>
              <a:off x="1632" y="864"/>
              <a:ext cx="259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24586" name="Text Box 33"/>
            <p:cNvSpPr txBox="1">
              <a:spLocks noChangeArrowheads="1"/>
            </p:cNvSpPr>
            <p:nvPr/>
          </p:nvSpPr>
          <p:spPr bwMode="auto">
            <a:xfrm>
              <a:off x="1920" y="1056"/>
              <a:ext cx="16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>
                  <a:solidFill>
                    <a:srgbClr val="000066"/>
                  </a:solidFill>
                </a:rPr>
                <a:t>Add starter culture</a:t>
              </a:r>
            </a:p>
          </p:txBody>
        </p:sp>
        <p:grpSp>
          <p:nvGrpSpPr>
            <p:cNvPr id="24587" name="Group 238"/>
            <p:cNvGrpSpPr>
              <a:grpSpLocks/>
            </p:cNvGrpSpPr>
            <p:nvPr/>
          </p:nvGrpSpPr>
          <p:grpSpPr bwMode="auto">
            <a:xfrm>
              <a:off x="4512" y="432"/>
              <a:ext cx="960" cy="1248"/>
              <a:chOff x="4080" y="384"/>
              <a:chExt cx="1200" cy="1440"/>
            </a:xfrm>
          </p:grpSpPr>
          <p:grpSp>
            <p:nvGrpSpPr>
              <p:cNvPr id="24588" name="Group 222"/>
              <p:cNvGrpSpPr>
                <a:grpSpLocks/>
              </p:cNvGrpSpPr>
              <p:nvPr/>
            </p:nvGrpSpPr>
            <p:grpSpPr bwMode="auto">
              <a:xfrm>
                <a:off x="4080" y="384"/>
                <a:ext cx="1200" cy="1440"/>
                <a:chOff x="336" y="720"/>
                <a:chExt cx="672" cy="1008"/>
              </a:xfrm>
            </p:grpSpPr>
            <p:sp>
              <p:nvSpPr>
                <p:cNvPr id="24602" name="AutoShape 223"/>
                <p:cNvSpPr>
                  <a:spLocks noChangeArrowheads="1"/>
                </p:cNvSpPr>
                <p:nvPr/>
              </p:nvSpPr>
              <p:spPr bwMode="auto">
                <a:xfrm>
                  <a:off x="336" y="720"/>
                  <a:ext cx="672" cy="1008"/>
                </a:xfrm>
                <a:prstGeom prst="can">
                  <a:avLst>
                    <a:gd name="adj" fmla="val 25597"/>
                  </a:avLst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24603" name="AutoShape 224"/>
                <p:cNvSpPr>
                  <a:spLocks noChangeArrowheads="1"/>
                </p:cNvSpPr>
                <p:nvPr/>
              </p:nvSpPr>
              <p:spPr bwMode="auto">
                <a:xfrm>
                  <a:off x="336" y="1104"/>
                  <a:ext cx="672" cy="624"/>
                </a:xfrm>
                <a:prstGeom prst="can">
                  <a:avLst>
                    <a:gd name="adj" fmla="val 25000"/>
                  </a:avLst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</p:grpSp>
          <p:sp>
            <p:nvSpPr>
              <p:cNvPr id="24589" name="Oval 225"/>
              <p:cNvSpPr>
                <a:spLocks noChangeArrowheads="1"/>
              </p:cNvSpPr>
              <p:nvPr/>
            </p:nvSpPr>
            <p:spPr bwMode="auto">
              <a:xfrm>
                <a:off x="4537" y="1359"/>
                <a:ext cx="57" cy="47"/>
              </a:xfrm>
              <a:prstGeom prst="ellipse">
                <a:avLst/>
              </a:prstGeom>
              <a:solidFill>
                <a:srgbClr val="0000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590" name="Oval 226"/>
              <p:cNvSpPr>
                <a:spLocks noChangeArrowheads="1"/>
              </p:cNvSpPr>
              <p:nvPr/>
            </p:nvSpPr>
            <p:spPr bwMode="auto">
              <a:xfrm>
                <a:off x="4251" y="1452"/>
                <a:ext cx="58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591" name="Oval 227"/>
              <p:cNvSpPr>
                <a:spLocks noChangeArrowheads="1"/>
              </p:cNvSpPr>
              <p:nvPr/>
            </p:nvSpPr>
            <p:spPr bwMode="auto">
              <a:xfrm>
                <a:off x="4880" y="1545"/>
                <a:ext cx="57" cy="47"/>
              </a:xfrm>
              <a:prstGeom prst="ellipse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592" name="Oval 228"/>
              <p:cNvSpPr>
                <a:spLocks noChangeArrowheads="1"/>
              </p:cNvSpPr>
              <p:nvPr/>
            </p:nvSpPr>
            <p:spPr bwMode="auto">
              <a:xfrm>
                <a:off x="4994" y="1638"/>
                <a:ext cx="57" cy="47"/>
              </a:xfrm>
              <a:prstGeom prst="ellipse">
                <a:avLst/>
              </a:prstGeom>
              <a:solidFill>
                <a:srgbClr val="0000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593" name="Oval 229"/>
              <p:cNvSpPr>
                <a:spLocks noChangeArrowheads="1"/>
              </p:cNvSpPr>
              <p:nvPr/>
            </p:nvSpPr>
            <p:spPr bwMode="auto">
              <a:xfrm>
                <a:off x="4537" y="1592"/>
                <a:ext cx="57" cy="46"/>
              </a:xfrm>
              <a:prstGeom prst="ellipse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594" name="Oval 230"/>
              <p:cNvSpPr>
                <a:spLocks noChangeArrowheads="1"/>
              </p:cNvSpPr>
              <p:nvPr/>
            </p:nvSpPr>
            <p:spPr bwMode="auto">
              <a:xfrm>
                <a:off x="4320" y="1296"/>
                <a:ext cx="58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595" name="Oval 231"/>
              <p:cNvSpPr>
                <a:spLocks noChangeArrowheads="1"/>
              </p:cNvSpPr>
              <p:nvPr/>
            </p:nvSpPr>
            <p:spPr bwMode="auto">
              <a:xfrm>
                <a:off x="4704" y="1632"/>
                <a:ext cx="58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596" name="Oval 232"/>
              <p:cNvSpPr>
                <a:spLocks noChangeArrowheads="1"/>
              </p:cNvSpPr>
              <p:nvPr/>
            </p:nvSpPr>
            <p:spPr bwMode="auto">
              <a:xfrm>
                <a:off x="4992" y="1296"/>
                <a:ext cx="58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597" name="Oval 233"/>
              <p:cNvSpPr>
                <a:spLocks noChangeArrowheads="1"/>
              </p:cNvSpPr>
              <p:nvPr/>
            </p:nvSpPr>
            <p:spPr bwMode="auto">
              <a:xfrm>
                <a:off x="4368" y="1632"/>
                <a:ext cx="58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598" name="Oval 234"/>
              <p:cNvSpPr>
                <a:spLocks noChangeArrowheads="1"/>
              </p:cNvSpPr>
              <p:nvPr/>
            </p:nvSpPr>
            <p:spPr bwMode="auto">
              <a:xfrm>
                <a:off x="4752" y="1248"/>
                <a:ext cx="58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599" name="Oval 235"/>
              <p:cNvSpPr>
                <a:spLocks noChangeArrowheads="1"/>
              </p:cNvSpPr>
              <p:nvPr/>
            </p:nvSpPr>
            <p:spPr bwMode="auto">
              <a:xfrm>
                <a:off x="5088" y="1440"/>
                <a:ext cx="58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00" name="Oval 236"/>
              <p:cNvSpPr>
                <a:spLocks noChangeArrowheads="1"/>
              </p:cNvSpPr>
              <p:nvPr/>
            </p:nvSpPr>
            <p:spPr bwMode="auto">
              <a:xfrm>
                <a:off x="4656" y="1488"/>
                <a:ext cx="58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4601" name="Oval 237"/>
              <p:cNvSpPr>
                <a:spLocks noChangeArrowheads="1"/>
              </p:cNvSpPr>
              <p:nvPr/>
            </p:nvSpPr>
            <p:spPr bwMode="auto">
              <a:xfrm>
                <a:off x="4176" y="1200"/>
                <a:ext cx="58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27" grpId="0" animBg="1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1447800"/>
          </a:xfrm>
          <a:prstGeom prst="rect">
            <a:avLst/>
          </a:prstGeom>
          <a:gradFill rotWithShape="0">
            <a:gsLst>
              <a:gs pos="0">
                <a:srgbClr val="99CCFF"/>
              </a:gs>
              <a:gs pos="100000">
                <a:srgbClr val="FFFFFF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381000" y="304800"/>
            <a:ext cx="78930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/>
              <a:t>Controlled Fermentations: Starter cultures</a:t>
            </a:r>
          </a:p>
        </p:txBody>
      </p:sp>
      <p:sp>
        <p:nvSpPr>
          <p:cNvPr id="25604" name="Rectangle 114"/>
          <p:cNvSpPr>
            <a:spLocks noChangeArrowheads="1"/>
          </p:cNvSpPr>
          <p:nvPr/>
        </p:nvSpPr>
        <p:spPr bwMode="auto">
          <a:xfrm>
            <a:off x="304800" y="1676400"/>
            <a:ext cx="8686800" cy="447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spcAft>
                <a:spcPct val="50000"/>
              </a:spcAft>
            </a:pPr>
            <a:r>
              <a:rPr lang="en-US" sz="3200"/>
              <a:t>Two main starter culture types are used to inoculate the raw material:</a:t>
            </a:r>
          </a:p>
          <a:p>
            <a:pPr marL="457200" indent="-457200">
              <a:spcAft>
                <a:spcPct val="50000"/>
              </a:spcAft>
              <a:buFontTx/>
              <a:buAutoNum type="arabicPeriod"/>
            </a:pPr>
            <a:r>
              <a:rPr lang="en-US" sz="3200" b="1"/>
              <a:t>Pure microbial cultures</a:t>
            </a:r>
            <a:r>
              <a:rPr lang="en-US" sz="3200"/>
              <a:t> prepared specifically for a particular food fermentation.  (More details on these later.)</a:t>
            </a:r>
          </a:p>
          <a:p>
            <a:pPr marL="457200" indent="-457200">
              <a:spcAft>
                <a:spcPct val="50000"/>
              </a:spcAft>
              <a:buFontTx/>
              <a:buAutoNum type="arabicPeriod"/>
            </a:pPr>
            <a:r>
              <a:rPr lang="en-US" sz="3200" b="1"/>
              <a:t>“Backslop” method</a:t>
            </a:r>
            <a:r>
              <a:rPr lang="en-US" sz="3200"/>
              <a:t> = Using some of the product from a previous successful fermentation to inoculate the next batch of raw material.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1447800"/>
          </a:xfrm>
          <a:prstGeom prst="rect">
            <a:avLst/>
          </a:prstGeom>
          <a:gradFill rotWithShape="0">
            <a:gsLst>
              <a:gs pos="0">
                <a:srgbClr val="99CCFF"/>
              </a:gs>
              <a:gs pos="100000">
                <a:srgbClr val="FFFFFF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685800" y="215900"/>
            <a:ext cx="7308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/>
              <a:t>Controlled Fermentation: pure cultures</a:t>
            </a:r>
          </a:p>
        </p:txBody>
      </p:sp>
      <p:sp>
        <p:nvSpPr>
          <p:cNvPr id="26628" name="Oval 10"/>
          <p:cNvSpPr>
            <a:spLocks noChangeArrowheads="1"/>
          </p:cNvSpPr>
          <p:nvPr/>
        </p:nvSpPr>
        <p:spPr bwMode="auto">
          <a:xfrm>
            <a:off x="917575" y="2446338"/>
            <a:ext cx="79375" cy="61912"/>
          </a:xfrm>
          <a:prstGeom prst="ellipse">
            <a:avLst/>
          </a:prstGeom>
          <a:solidFill>
            <a:srgbClr val="0000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26629" name="Oval 11"/>
          <p:cNvSpPr>
            <a:spLocks noChangeArrowheads="1"/>
          </p:cNvSpPr>
          <p:nvPr/>
        </p:nvSpPr>
        <p:spPr bwMode="auto">
          <a:xfrm>
            <a:off x="517525" y="2568575"/>
            <a:ext cx="82550" cy="61913"/>
          </a:xfrm>
          <a:prstGeom prst="ellipse">
            <a:avLst/>
          </a:prstGeom>
          <a:solidFill>
            <a:srgbClr val="66FF3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26630" name="Oval 12"/>
          <p:cNvSpPr>
            <a:spLocks noChangeArrowheads="1"/>
          </p:cNvSpPr>
          <p:nvPr/>
        </p:nvSpPr>
        <p:spPr bwMode="auto">
          <a:xfrm>
            <a:off x="1397000" y="2692400"/>
            <a:ext cx="79375" cy="61913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26631" name="Oval 13"/>
          <p:cNvSpPr>
            <a:spLocks noChangeArrowheads="1"/>
          </p:cNvSpPr>
          <p:nvPr/>
        </p:nvSpPr>
        <p:spPr bwMode="auto">
          <a:xfrm>
            <a:off x="1555750" y="2814638"/>
            <a:ext cx="79375" cy="61912"/>
          </a:xfrm>
          <a:prstGeom prst="ellipse">
            <a:avLst/>
          </a:prstGeom>
          <a:solidFill>
            <a:srgbClr val="0000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26632" name="Oval 14"/>
          <p:cNvSpPr>
            <a:spLocks noChangeArrowheads="1"/>
          </p:cNvSpPr>
          <p:nvPr/>
        </p:nvSpPr>
        <p:spPr bwMode="auto">
          <a:xfrm>
            <a:off x="917575" y="2754313"/>
            <a:ext cx="79375" cy="60325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grpSp>
        <p:nvGrpSpPr>
          <p:cNvPr id="2" name="Group 147"/>
          <p:cNvGrpSpPr>
            <a:grpSpLocks/>
          </p:cNvGrpSpPr>
          <p:nvPr/>
        </p:nvGrpSpPr>
        <p:grpSpPr bwMode="auto">
          <a:xfrm>
            <a:off x="6634163" y="3181350"/>
            <a:ext cx="2509837" cy="3505200"/>
            <a:chOff x="4179" y="2004"/>
            <a:chExt cx="1581" cy="2208"/>
          </a:xfrm>
        </p:grpSpPr>
        <p:sp>
          <p:nvSpPr>
            <p:cNvPr id="26686" name="Text Box 16"/>
            <p:cNvSpPr txBox="1">
              <a:spLocks noChangeArrowheads="1"/>
            </p:cNvSpPr>
            <p:nvPr/>
          </p:nvSpPr>
          <p:spPr bwMode="auto">
            <a:xfrm>
              <a:off x="4179" y="3924"/>
              <a:ext cx="11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000066"/>
                  </a:solidFill>
                </a:rPr>
                <a:t>Final product</a:t>
              </a:r>
            </a:p>
          </p:txBody>
        </p:sp>
        <p:sp>
          <p:nvSpPr>
            <p:cNvPr id="26687" name="Text Box 17"/>
            <p:cNvSpPr txBox="1">
              <a:spLocks noChangeArrowheads="1"/>
            </p:cNvSpPr>
            <p:nvPr/>
          </p:nvSpPr>
          <p:spPr bwMode="auto">
            <a:xfrm>
              <a:off x="4515" y="2004"/>
              <a:ext cx="1245" cy="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000066"/>
                  </a:solidFill>
                </a:rPr>
                <a:t>Incubation </a:t>
              </a:r>
            </a:p>
            <a:p>
              <a:r>
                <a:rPr lang="en-US">
                  <a:solidFill>
                    <a:srgbClr val="000066"/>
                  </a:solidFill>
                </a:rPr>
                <a:t>under specific </a:t>
              </a:r>
            </a:p>
            <a:p>
              <a:r>
                <a:rPr lang="en-US">
                  <a:solidFill>
                    <a:srgbClr val="000066"/>
                  </a:solidFill>
                </a:rPr>
                <a:t>conditions</a:t>
              </a:r>
            </a:p>
          </p:txBody>
        </p:sp>
        <p:sp>
          <p:nvSpPr>
            <p:cNvPr id="26688" name="Line 18"/>
            <p:cNvSpPr>
              <a:spLocks noChangeShapeType="1"/>
            </p:cNvSpPr>
            <p:nvPr/>
          </p:nvSpPr>
          <p:spPr bwMode="auto">
            <a:xfrm flipH="1">
              <a:off x="4427" y="2096"/>
              <a:ext cx="64" cy="6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d-ID"/>
            </a:p>
          </p:txBody>
        </p:sp>
        <p:grpSp>
          <p:nvGrpSpPr>
            <p:cNvPr id="26689" name="Group 19"/>
            <p:cNvGrpSpPr>
              <a:grpSpLocks/>
            </p:cNvGrpSpPr>
            <p:nvPr/>
          </p:nvGrpSpPr>
          <p:grpSpPr bwMode="auto">
            <a:xfrm>
              <a:off x="4227" y="2772"/>
              <a:ext cx="960" cy="1152"/>
              <a:chOff x="3904" y="540"/>
              <a:chExt cx="1184" cy="1428"/>
            </a:xfrm>
          </p:grpSpPr>
          <p:grpSp>
            <p:nvGrpSpPr>
              <p:cNvPr id="26690" name="Group 20"/>
              <p:cNvGrpSpPr>
                <a:grpSpLocks/>
              </p:cNvGrpSpPr>
              <p:nvPr/>
            </p:nvGrpSpPr>
            <p:grpSpPr bwMode="auto">
              <a:xfrm>
                <a:off x="3904" y="540"/>
                <a:ext cx="1184" cy="1428"/>
                <a:chOff x="336" y="720"/>
                <a:chExt cx="672" cy="1008"/>
              </a:xfrm>
            </p:grpSpPr>
            <p:sp>
              <p:nvSpPr>
                <p:cNvPr id="26761" name="AutoShape 21"/>
                <p:cNvSpPr>
                  <a:spLocks noChangeArrowheads="1"/>
                </p:cNvSpPr>
                <p:nvPr/>
              </p:nvSpPr>
              <p:spPr bwMode="auto">
                <a:xfrm>
                  <a:off x="336" y="720"/>
                  <a:ext cx="672" cy="1008"/>
                </a:xfrm>
                <a:prstGeom prst="can">
                  <a:avLst>
                    <a:gd name="adj" fmla="val 25597"/>
                  </a:avLst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26762" name="AutoShape 22"/>
                <p:cNvSpPr>
                  <a:spLocks noChangeArrowheads="1"/>
                </p:cNvSpPr>
                <p:nvPr/>
              </p:nvSpPr>
              <p:spPr bwMode="auto">
                <a:xfrm>
                  <a:off x="336" y="1104"/>
                  <a:ext cx="672" cy="624"/>
                </a:xfrm>
                <a:prstGeom prst="can">
                  <a:avLst>
                    <a:gd name="adj" fmla="val 25000"/>
                  </a:avLst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</p:grpSp>
          <p:sp>
            <p:nvSpPr>
              <p:cNvPr id="26691" name="Oval 23"/>
              <p:cNvSpPr>
                <a:spLocks noChangeArrowheads="1"/>
              </p:cNvSpPr>
              <p:nvPr/>
            </p:nvSpPr>
            <p:spPr bwMode="auto">
              <a:xfrm>
                <a:off x="4017" y="1323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692" name="Oval 24"/>
              <p:cNvSpPr>
                <a:spLocks noChangeArrowheads="1"/>
              </p:cNvSpPr>
              <p:nvPr/>
            </p:nvSpPr>
            <p:spPr bwMode="auto">
              <a:xfrm>
                <a:off x="4186" y="1323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693" name="Oval 25"/>
              <p:cNvSpPr>
                <a:spLocks noChangeArrowheads="1"/>
              </p:cNvSpPr>
              <p:nvPr/>
            </p:nvSpPr>
            <p:spPr bwMode="auto">
              <a:xfrm>
                <a:off x="4017" y="1599"/>
                <a:ext cx="56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694" name="Oval 26"/>
              <p:cNvSpPr>
                <a:spLocks noChangeArrowheads="1"/>
              </p:cNvSpPr>
              <p:nvPr/>
            </p:nvSpPr>
            <p:spPr bwMode="auto">
              <a:xfrm>
                <a:off x="4017" y="1461"/>
                <a:ext cx="56" cy="46"/>
              </a:xfrm>
              <a:prstGeom prst="ellipse">
                <a:avLst/>
              </a:prstGeom>
              <a:solidFill>
                <a:srgbClr val="0000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695" name="Oval 27"/>
              <p:cNvSpPr>
                <a:spLocks noChangeArrowheads="1"/>
              </p:cNvSpPr>
              <p:nvPr/>
            </p:nvSpPr>
            <p:spPr bwMode="auto">
              <a:xfrm>
                <a:off x="4581" y="1369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696" name="Oval 28"/>
              <p:cNvSpPr>
                <a:spLocks noChangeArrowheads="1"/>
              </p:cNvSpPr>
              <p:nvPr/>
            </p:nvSpPr>
            <p:spPr bwMode="auto">
              <a:xfrm>
                <a:off x="4637" y="1415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697" name="Oval 29"/>
              <p:cNvSpPr>
                <a:spLocks noChangeArrowheads="1"/>
              </p:cNvSpPr>
              <p:nvPr/>
            </p:nvSpPr>
            <p:spPr bwMode="auto">
              <a:xfrm>
                <a:off x="4750" y="1784"/>
                <a:ext cx="56" cy="4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698" name="Oval 30"/>
              <p:cNvSpPr>
                <a:spLocks noChangeArrowheads="1"/>
              </p:cNvSpPr>
              <p:nvPr/>
            </p:nvSpPr>
            <p:spPr bwMode="auto">
              <a:xfrm>
                <a:off x="4130" y="1738"/>
                <a:ext cx="56" cy="46"/>
              </a:xfrm>
              <a:prstGeom prst="ellipse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699" name="Oval 31"/>
              <p:cNvSpPr>
                <a:spLocks noChangeArrowheads="1"/>
              </p:cNvSpPr>
              <p:nvPr/>
            </p:nvSpPr>
            <p:spPr bwMode="auto">
              <a:xfrm>
                <a:off x="4242" y="1599"/>
                <a:ext cx="57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00" name="Oval 32"/>
              <p:cNvSpPr>
                <a:spLocks noChangeArrowheads="1"/>
              </p:cNvSpPr>
              <p:nvPr/>
            </p:nvSpPr>
            <p:spPr bwMode="auto">
              <a:xfrm>
                <a:off x="4355" y="1692"/>
                <a:ext cx="56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01" name="Oval 33"/>
              <p:cNvSpPr>
                <a:spLocks noChangeArrowheads="1"/>
              </p:cNvSpPr>
              <p:nvPr/>
            </p:nvSpPr>
            <p:spPr bwMode="auto">
              <a:xfrm>
                <a:off x="4299" y="1415"/>
                <a:ext cx="56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02" name="Oval 34"/>
              <p:cNvSpPr>
                <a:spLocks noChangeArrowheads="1"/>
              </p:cNvSpPr>
              <p:nvPr/>
            </p:nvSpPr>
            <p:spPr bwMode="auto">
              <a:xfrm>
                <a:off x="4411" y="1323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03" name="Oval 35"/>
              <p:cNvSpPr>
                <a:spLocks noChangeArrowheads="1"/>
              </p:cNvSpPr>
              <p:nvPr/>
            </p:nvSpPr>
            <p:spPr bwMode="auto">
              <a:xfrm>
                <a:off x="4862" y="1461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04" name="Oval 36"/>
              <p:cNvSpPr>
                <a:spLocks noChangeArrowheads="1"/>
              </p:cNvSpPr>
              <p:nvPr/>
            </p:nvSpPr>
            <p:spPr bwMode="auto">
              <a:xfrm>
                <a:off x="4524" y="1415"/>
                <a:ext cx="57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05" name="Oval 37"/>
              <p:cNvSpPr>
                <a:spLocks noChangeArrowheads="1"/>
              </p:cNvSpPr>
              <p:nvPr/>
            </p:nvSpPr>
            <p:spPr bwMode="auto">
              <a:xfrm>
                <a:off x="4637" y="1507"/>
                <a:ext cx="56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06" name="Oval 38"/>
              <p:cNvSpPr>
                <a:spLocks noChangeArrowheads="1"/>
              </p:cNvSpPr>
              <p:nvPr/>
            </p:nvSpPr>
            <p:spPr bwMode="auto">
              <a:xfrm>
                <a:off x="4524" y="1738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07" name="Oval 39"/>
              <p:cNvSpPr>
                <a:spLocks noChangeArrowheads="1"/>
              </p:cNvSpPr>
              <p:nvPr/>
            </p:nvSpPr>
            <p:spPr bwMode="auto">
              <a:xfrm>
                <a:off x="4862" y="1784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08" name="Oval 40"/>
              <p:cNvSpPr>
                <a:spLocks noChangeArrowheads="1"/>
              </p:cNvSpPr>
              <p:nvPr/>
            </p:nvSpPr>
            <p:spPr bwMode="auto">
              <a:xfrm>
                <a:off x="4468" y="1830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09" name="Oval 41"/>
              <p:cNvSpPr>
                <a:spLocks noChangeArrowheads="1"/>
              </p:cNvSpPr>
              <p:nvPr/>
            </p:nvSpPr>
            <p:spPr bwMode="auto">
              <a:xfrm>
                <a:off x="4637" y="1830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10" name="Oval 42"/>
              <p:cNvSpPr>
                <a:spLocks noChangeArrowheads="1"/>
              </p:cNvSpPr>
              <p:nvPr/>
            </p:nvSpPr>
            <p:spPr bwMode="auto">
              <a:xfrm>
                <a:off x="4130" y="1415"/>
                <a:ext cx="56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11" name="Oval 43"/>
              <p:cNvSpPr>
                <a:spLocks noChangeArrowheads="1"/>
              </p:cNvSpPr>
              <p:nvPr/>
            </p:nvSpPr>
            <p:spPr bwMode="auto">
              <a:xfrm>
                <a:off x="4411" y="1507"/>
                <a:ext cx="57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12" name="Oval 44"/>
              <p:cNvSpPr>
                <a:spLocks noChangeArrowheads="1"/>
              </p:cNvSpPr>
              <p:nvPr/>
            </p:nvSpPr>
            <p:spPr bwMode="auto">
              <a:xfrm>
                <a:off x="4355" y="1599"/>
                <a:ext cx="56" cy="4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13" name="Oval 45"/>
              <p:cNvSpPr>
                <a:spLocks noChangeArrowheads="1"/>
              </p:cNvSpPr>
              <p:nvPr/>
            </p:nvSpPr>
            <p:spPr bwMode="auto">
              <a:xfrm>
                <a:off x="4581" y="1599"/>
                <a:ext cx="56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14" name="Oval 46"/>
              <p:cNvSpPr>
                <a:spLocks noChangeArrowheads="1"/>
              </p:cNvSpPr>
              <p:nvPr/>
            </p:nvSpPr>
            <p:spPr bwMode="auto">
              <a:xfrm>
                <a:off x="4017" y="1784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15" name="Oval 47"/>
              <p:cNvSpPr>
                <a:spLocks noChangeArrowheads="1"/>
              </p:cNvSpPr>
              <p:nvPr/>
            </p:nvSpPr>
            <p:spPr bwMode="auto">
              <a:xfrm>
                <a:off x="4186" y="1784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16" name="Oval 48"/>
              <p:cNvSpPr>
                <a:spLocks noChangeArrowheads="1"/>
              </p:cNvSpPr>
              <p:nvPr/>
            </p:nvSpPr>
            <p:spPr bwMode="auto">
              <a:xfrm>
                <a:off x="4355" y="1876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17" name="Oval 49"/>
              <p:cNvSpPr>
                <a:spLocks noChangeArrowheads="1"/>
              </p:cNvSpPr>
              <p:nvPr/>
            </p:nvSpPr>
            <p:spPr bwMode="auto">
              <a:xfrm>
                <a:off x="4750" y="1507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18" name="Oval 50"/>
              <p:cNvSpPr>
                <a:spLocks noChangeArrowheads="1"/>
              </p:cNvSpPr>
              <p:nvPr/>
            </p:nvSpPr>
            <p:spPr bwMode="auto">
              <a:xfrm>
                <a:off x="4919" y="1599"/>
                <a:ext cx="56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19" name="Oval 51"/>
              <p:cNvSpPr>
                <a:spLocks noChangeArrowheads="1"/>
              </p:cNvSpPr>
              <p:nvPr/>
            </p:nvSpPr>
            <p:spPr bwMode="auto">
              <a:xfrm>
                <a:off x="4975" y="1369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20" name="Oval 52"/>
              <p:cNvSpPr>
                <a:spLocks noChangeArrowheads="1"/>
              </p:cNvSpPr>
              <p:nvPr/>
            </p:nvSpPr>
            <p:spPr bwMode="auto">
              <a:xfrm>
                <a:off x="4806" y="1369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21" name="Oval 53"/>
              <p:cNvSpPr>
                <a:spLocks noChangeArrowheads="1"/>
              </p:cNvSpPr>
              <p:nvPr/>
            </p:nvSpPr>
            <p:spPr bwMode="auto">
              <a:xfrm>
                <a:off x="4750" y="1692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22" name="Oval 54"/>
              <p:cNvSpPr>
                <a:spLocks noChangeArrowheads="1"/>
              </p:cNvSpPr>
              <p:nvPr/>
            </p:nvSpPr>
            <p:spPr bwMode="auto">
              <a:xfrm>
                <a:off x="4975" y="1830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23" name="Oval 55"/>
              <p:cNvSpPr>
                <a:spLocks noChangeArrowheads="1"/>
              </p:cNvSpPr>
              <p:nvPr/>
            </p:nvSpPr>
            <p:spPr bwMode="auto">
              <a:xfrm>
                <a:off x="4130" y="1646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24" name="Oval 56"/>
              <p:cNvSpPr>
                <a:spLocks noChangeArrowheads="1"/>
              </p:cNvSpPr>
              <p:nvPr/>
            </p:nvSpPr>
            <p:spPr bwMode="auto">
              <a:xfrm>
                <a:off x="3960" y="1415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25" name="Oval 57"/>
              <p:cNvSpPr>
                <a:spLocks noChangeArrowheads="1"/>
              </p:cNvSpPr>
              <p:nvPr/>
            </p:nvSpPr>
            <p:spPr bwMode="auto">
              <a:xfrm>
                <a:off x="3960" y="1692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26" name="Oval 58"/>
              <p:cNvSpPr>
                <a:spLocks noChangeArrowheads="1"/>
              </p:cNvSpPr>
              <p:nvPr/>
            </p:nvSpPr>
            <p:spPr bwMode="auto">
              <a:xfrm>
                <a:off x="4975" y="1692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27" name="Oval 59"/>
              <p:cNvSpPr>
                <a:spLocks noChangeArrowheads="1"/>
              </p:cNvSpPr>
              <p:nvPr/>
            </p:nvSpPr>
            <p:spPr bwMode="auto">
              <a:xfrm>
                <a:off x="4975" y="1507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28" name="Oval 60"/>
              <p:cNvSpPr>
                <a:spLocks noChangeArrowheads="1"/>
              </p:cNvSpPr>
              <p:nvPr/>
            </p:nvSpPr>
            <p:spPr bwMode="auto">
              <a:xfrm>
                <a:off x="4468" y="1692"/>
                <a:ext cx="56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29" name="Oval 61"/>
              <p:cNvSpPr>
                <a:spLocks noChangeArrowheads="1"/>
              </p:cNvSpPr>
              <p:nvPr/>
            </p:nvSpPr>
            <p:spPr bwMode="auto">
              <a:xfrm>
                <a:off x="4411" y="1507"/>
                <a:ext cx="57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30" name="Oval 62"/>
              <p:cNvSpPr>
                <a:spLocks noChangeArrowheads="1"/>
              </p:cNvSpPr>
              <p:nvPr/>
            </p:nvSpPr>
            <p:spPr bwMode="auto">
              <a:xfrm>
                <a:off x="4130" y="1415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31" name="Oval 63"/>
              <p:cNvSpPr>
                <a:spLocks noChangeArrowheads="1"/>
              </p:cNvSpPr>
              <p:nvPr/>
            </p:nvSpPr>
            <p:spPr bwMode="auto">
              <a:xfrm>
                <a:off x="4242" y="1507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32" name="Oval 64"/>
              <p:cNvSpPr>
                <a:spLocks noChangeArrowheads="1"/>
              </p:cNvSpPr>
              <p:nvPr/>
            </p:nvSpPr>
            <p:spPr bwMode="auto">
              <a:xfrm>
                <a:off x="4355" y="1599"/>
                <a:ext cx="56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33" name="Oval 65"/>
              <p:cNvSpPr>
                <a:spLocks noChangeArrowheads="1"/>
              </p:cNvSpPr>
              <p:nvPr/>
            </p:nvSpPr>
            <p:spPr bwMode="auto">
              <a:xfrm>
                <a:off x="4468" y="1692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34" name="Oval 66"/>
              <p:cNvSpPr>
                <a:spLocks noChangeArrowheads="1"/>
              </p:cNvSpPr>
              <p:nvPr/>
            </p:nvSpPr>
            <p:spPr bwMode="auto">
              <a:xfrm>
                <a:off x="4073" y="1507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35" name="Oval 67"/>
              <p:cNvSpPr>
                <a:spLocks noChangeArrowheads="1"/>
              </p:cNvSpPr>
              <p:nvPr/>
            </p:nvSpPr>
            <p:spPr bwMode="auto">
              <a:xfrm>
                <a:off x="4693" y="1876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36" name="Oval 68"/>
              <p:cNvSpPr>
                <a:spLocks noChangeArrowheads="1"/>
              </p:cNvSpPr>
              <p:nvPr/>
            </p:nvSpPr>
            <p:spPr bwMode="auto">
              <a:xfrm>
                <a:off x="4524" y="1415"/>
                <a:ext cx="57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37" name="Oval 69"/>
              <p:cNvSpPr>
                <a:spLocks noChangeArrowheads="1"/>
              </p:cNvSpPr>
              <p:nvPr/>
            </p:nvSpPr>
            <p:spPr bwMode="auto">
              <a:xfrm>
                <a:off x="4637" y="1507"/>
                <a:ext cx="56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38" name="Oval 70"/>
              <p:cNvSpPr>
                <a:spLocks noChangeArrowheads="1"/>
              </p:cNvSpPr>
              <p:nvPr/>
            </p:nvSpPr>
            <p:spPr bwMode="auto">
              <a:xfrm>
                <a:off x="4750" y="1599"/>
                <a:ext cx="56" cy="4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39" name="Oval 71"/>
              <p:cNvSpPr>
                <a:spLocks noChangeArrowheads="1"/>
              </p:cNvSpPr>
              <p:nvPr/>
            </p:nvSpPr>
            <p:spPr bwMode="auto">
              <a:xfrm>
                <a:off x="4862" y="1646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40" name="Oval 72"/>
              <p:cNvSpPr>
                <a:spLocks noChangeArrowheads="1"/>
              </p:cNvSpPr>
              <p:nvPr/>
            </p:nvSpPr>
            <p:spPr bwMode="auto">
              <a:xfrm>
                <a:off x="4975" y="1784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41" name="Oval 73"/>
              <p:cNvSpPr>
                <a:spLocks noChangeArrowheads="1"/>
              </p:cNvSpPr>
              <p:nvPr/>
            </p:nvSpPr>
            <p:spPr bwMode="auto">
              <a:xfrm>
                <a:off x="4299" y="1415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42" name="Oval 74"/>
              <p:cNvSpPr>
                <a:spLocks noChangeArrowheads="1"/>
              </p:cNvSpPr>
              <p:nvPr/>
            </p:nvSpPr>
            <p:spPr bwMode="auto">
              <a:xfrm>
                <a:off x="4411" y="1507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43" name="Oval 75"/>
              <p:cNvSpPr>
                <a:spLocks noChangeArrowheads="1"/>
              </p:cNvSpPr>
              <p:nvPr/>
            </p:nvSpPr>
            <p:spPr bwMode="auto">
              <a:xfrm>
                <a:off x="4524" y="1599"/>
                <a:ext cx="57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44" name="Oval 76"/>
              <p:cNvSpPr>
                <a:spLocks noChangeArrowheads="1"/>
              </p:cNvSpPr>
              <p:nvPr/>
            </p:nvSpPr>
            <p:spPr bwMode="auto">
              <a:xfrm>
                <a:off x="4637" y="1692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45" name="Oval 77"/>
              <p:cNvSpPr>
                <a:spLocks noChangeArrowheads="1"/>
              </p:cNvSpPr>
              <p:nvPr/>
            </p:nvSpPr>
            <p:spPr bwMode="auto">
              <a:xfrm>
                <a:off x="4750" y="1784"/>
                <a:ext cx="56" cy="46"/>
              </a:xfrm>
              <a:prstGeom prst="ellipse">
                <a:avLst/>
              </a:prstGeom>
              <a:solidFill>
                <a:srgbClr val="0000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46" name="Oval 78"/>
              <p:cNvSpPr>
                <a:spLocks noChangeArrowheads="1"/>
              </p:cNvSpPr>
              <p:nvPr/>
            </p:nvSpPr>
            <p:spPr bwMode="auto">
              <a:xfrm>
                <a:off x="4862" y="1876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47" name="Oval 79"/>
              <p:cNvSpPr>
                <a:spLocks noChangeArrowheads="1"/>
              </p:cNvSpPr>
              <p:nvPr/>
            </p:nvSpPr>
            <p:spPr bwMode="auto">
              <a:xfrm>
                <a:off x="4355" y="1692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48" name="Oval 80"/>
              <p:cNvSpPr>
                <a:spLocks noChangeArrowheads="1"/>
              </p:cNvSpPr>
              <p:nvPr/>
            </p:nvSpPr>
            <p:spPr bwMode="auto">
              <a:xfrm>
                <a:off x="4355" y="1784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49" name="Oval 81"/>
              <p:cNvSpPr>
                <a:spLocks noChangeArrowheads="1"/>
              </p:cNvSpPr>
              <p:nvPr/>
            </p:nvSpPr>
            <p:spPr bwMode="auto">
              <a:xfrm>
                <a:off x="4581" y="1876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50" name="Oval 82"/>
              <p:cNvSpPr>
                <a:spLocks noChangeArrowheads="1"/>
              </p:cNvSpPr>
              <p:nvPr/>
            </p:nvSpPr>
            <p:spPr bwMode="auto">
              <a:xfrm>
                <a:off x="4919" y="1323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51" name="Oval 83"/>
              <p:cNvSpPr>
                <a:spLocks noChangeArrowheads="1"/>
              </p:cNvSpPr>
              <p:nvPr/>
            </p:nvSpPr>
            <p:spPr bwMode="auto">
              <a:xfrm>
                <a:off x="4130" y="1830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52" name="Oval 84"/>
              <p:cNvSpPr>
                <a:spLocks noChangeArrowheads="1"/>
              </p:cNvSpPr>
              <p:nvPr/>
            </p:nvSpPr>
            <p:spPr bwMode="auto">
              <a:xfrm>
                <a:off x="4524" y="1507"/>
                <a:ext cx="57" cy="46"/>
              </a:xfrm>
              <a:prstGeom prst="ellipse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53" name="Oval 85"/>
              <p:cNvSpPr>
                <a:spLocks noChangeArrowheads="1"/>
              </p:cNvSpPr>
              <p:nvPr/>
            </p:nvSpPr>
            <p:spPr bwMode="auto">
              <a:xfrm>
                <a:off x="4524" y="1415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54" name="Oval 86"/>
              <p:cNvSpPr>
                <a:spLocks noChangeArrowheads="1"/>
              </p:cNvSpPr>
              <p:nvPr/>
            </p:nvSpPr>
            <p:spPr bwMode="auto">
              <a:xfrm>
                <a:off x="4637" y="1507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55" name="Oval 87"/>
              <p:cNvSpPr>
                <a:spLocks noChangeArrowheads="1"/>
              </p:cNvSpPr>
              <p:nvPr/>
            </p:nvSpPr>
            <p:spPr bwMode="auto">
              <a:xfrm>
                <a:off x="4750" y="1599"/>
                <a:ext cx="56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56" name="Oval 88"/>
              <p:cNvSpPr>
                <a:spLocks noChangeArrowheads="1"/>
              </p:cNvSpPr>
              <p:nvPr/>
            </p:nvSpPr>
            <p:spPr bwMode="auto">
              <a:xfrm>
                <a:off x="4862" y="1553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57" name="Oval 89"/>
              <p:cNvSpPr>
                <a:spLocks noChangeArrowheads="1"/>
              </p:cNvSpPr>
              <p:nvPr/>
            </p:nvSpPr>
            <p:spPr bwMode="auto">
              <a:xfrm>
                <a:off x="4242" y="1738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58" name="Oval 90"/>
              <p:cNvSpPr>
                <a:spLocks noChangeArrowheads="1"/>
              </p:cNvSpPr>
              <p:nvPr/>
            </p:nvSpPr>
            <p:spPr bwMode="auto">
              <a:xfrm>
                <a:off x="4242" y="1876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59" name="Oval 91"/>
              <p:cNvSpPr>
                <a:spLocks noChangeArrowheads="1"/>
              </p:cNvSpPr>
              <p:nvPr/>
            </p:nvSpPr>
            <p:spPr bwMode="auto">
              <a:xfrm>
                <a:off x="3904" y="1553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760" name="Oval 92"/>
              <p:cNvSpPr>
                <a:spLocks noChangeArrowheads="1"/>
              </p:cNvSpPr>
              <p:nvPr/>
            </p:nvSpPr>
            <p:spPr bwMode="auto">
              <a:xfrm>
                <a:off x="3960" y="1277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</p:grpSp>
      </p:grpSp>
      <p:grpSp>
        <p:nvGrpSpPr>
          <p:cNvPr id="26634" name="Group 144"/>
          <p:cNvGrpSpPr>
            <a:grpSpLocks/>
          </p:cNvGrpSpPr>
          <p:nvPr/>
        </p:nvGrpSpPr>
        <p:grpSpPr bwMode="auto">
          <a:xfrm>
            <a:off x="203200" y="1155700"/>
            <a:ext cx="2760663" cy="4997450"/>
            <a:chOff x="128" y="728"/>
            <a:chExt cx="1739" cy="3148"/>
          </a:xfrm>
        </p:grpSpPr>
        <p:sp>
          <p:nvSpPr>
            <p:cNvPr id="26658" name="Text Box 4"/>
            <p:cNvSpPr txBox="1">
              <a:spLocks noChangeArrowheads="1"/>
            </p:cNvSpPr>
            <p:nvPr/>
          </p:nvSpPr>
          <p:spPr bwMode="auto">
            <a:xfrm>
              <a:off x="128" y="2072"/>
              <a:ext cx="119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000066"/>
                  </a:solidFill>
                </a:rPr>
                <a:t>Raw material </a:t>
              </a:r>
            </a:p>
          </p:txBody>
        </p:sp>
        <p:grpSp>
          <p:nvGrpSpPr>
            <p:cNvPr id="26659" name="Group 7"/>
            <p:cNvGrpSpPr>
              <a:grpSpLocks/>
            </p:cNvGrpSpPr>
            <p:nvPr/>
          </p:nvGrpSpPr>
          <p:grpSpPr bwMode="auto">
            <a:xfrm>
              <a:off x="176" y="728"/>
              <a:ext cx="1056" cy="1200"/>
              <a:chOff x="336" y="720"/>
              <a:chExt cx="672" cy="1008"/>
            </a:xfrm>
          </p:grpSpPr>
          <p:sp>
            <p:nvSpPr>
              <p:cNvPr id="26684" name="AutoShape 8"/>
              <p:cNvSpPr>
                <a:spLocks noChangeArrowheads="1"/>
              </p:cNvSpPr>
              <p:nvPr/>
            </p:nvSpPr>
            <p:spPr bwMode="auto">
              <a:xfrm>
                <a:off x="336" y="720"/>
                <a:ext cx="672" cy="1008"/>
              </a:xfrm>
              <a:prstGeom prst="can">
                <a:avLst>
                  <a:gd name="adj" fmla="val 25597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685" name="AutoShape 9"/>
              <p:cNvSpPr>
                <a:spLocks noChangeArrowheads="1"/>
              </p:cNvSpPr>
              <p:nvPr/>
            </p:nvSpPr>
            <p:spPr bwMode="auto">
              <a:xfrm>
                <a:off x="336" y="1104"/>
                <a:ext cx="672" cy="624"/>
              </a:xfrm>
              <a:prstGeom prst="can">
                <a:avLst>
                  <a:gd name="adj" fmla="val 25000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</p:grpSp>
        <p:grpSp>
          <p:nvGrpSpPr>
            <p:cNvPr id="26660" name="Group 142"/>
            <p:cNvGrpSpPr>
              <a:grpSpLocks/>
            </p:cNvGrpSpPr>
            <p:nvPr/>
          </p:nvGrpSpPr>
          <p:grpSpPr bwMode="auto">
            <a:xfrm>
              <a:off x="1272" y="2824"/>
              <a:ext cx="144" cy="712"/>
              <a:chOff x="3600" y="1600"/>
              <a:chExt cx="144" cy="712"/>
            </a:xfrm>
          </p:grpSpPr>
          <p:grpSp>
            <p:nvGrpSpPr>
              <p:cNvPr id="26662" name="Group 125"/>
              <p:cNvGrpSpPr>
                <a:grpSpLocks/>
              </p:cNvGrpSpPr>
              <p:nvPr/>
            </p:nvGrpSpPr>
            <p:grpSpPr bwMode="auto">
              <a:xfrm>
                <a:off x="3600" y="1600"/>
                <a:ext cx="144" cy="712"/>
                <a:chOff x="3600" y="1600"/>
                <a:chExt cx="144" cy="712"/>
              </a:xfrm>
            </p:grpSpPr>
            <p:sp>
              <p:nvSpPr>
                <p:cNvPr id="26680" name="Rectangle 121"/>
                <p:cNvSpPr>
                  <a:spLocks noChangeArrowheads="1"/>
                </p:cNvSpPr>
                <p:nvPr/>
              </p:nvSpPr>
              <p:spPr bwMode="auto">
                <a:xfrm>
                  <a:off x="3600" y="1632"/>
                  <a:ext cx="144" cy="624"/>
                </a:xfrm>
                <a:prstGeom prst="rect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26681" name="Oval 123"/>
                <p:cNvSpPr>
                  <a:spLocks noChangeArrowheads="1"/>
                </p:cNvSpPr>
                <p:nvPr/>
              </p:nvSpPr>
              <p:spPr bwMode="auto">
                <a:xfrm>
                  <a:off x="3600" y="1600"/>
                  <a:ext cx="144" cy="56"/>
                </a:xfrm>
                <a:prstGeom prst="ellipse">
                  <a:avLst/>
                </a:prstGeom>
                <a:solidFill>
                  <a:srgbClr val="DDDDDD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26682" name="Oval 124"/>
                <p:cNvSpPr>
                  <a:spLocks noChangeArrowheads="1"/>
                </p:cNvSpPr>
                <p:nvPr/>
              </p:nvSpPr>
              <p:spPr bwMode="auto">
                <a:xfrm>
                  <a:off x="3600" y="2224"/>
                  <a:ext cx="144" cy="88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26683" name="Rectangle 122"/>
                <p:cNvSpPr>
                  <a:spLocks noChangeArrowheads="1"/>
                </p:cNvSpPr>
                <p:nvPr/>
              </p:nvSpPr>
              <p:spPr bwMode="auto">
                <a:xfrm>
                  <a:off x="3608" y="1664"/>
                  <a:ext cx="128" cy="608"/>
                </a:xfrm>
                <a:prstGeom prst="rect">
                  <a:avLst/>
                </a:prstGeom>
                <a:solidFill>
                  <a:schemeClr val="bg1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</p:grpSp>
          <p:sp>
            <p:nvSpPr>
              <p:cNvPr id="26663" name="Oval 119"/>
              <p:cNvSpPr>
                <a:spLocks noChangeArrowheads="1"/>
              </p:cNvSpPr>
              <p:nvPr/>
            </p:nvSpPr>
            <p:spPr bwMode="auto">
              <a:xfrm>
                <a:off x="3608" y="2248"/>
                <a:ext cx="52" cy="39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664" name="Oval 126"/>
              <p:cNvSpPr>
                <a:spLocks noChangeArrowheads="1"/>
              </p:cNvSpPr>
              <p:nvPr/>
            </p:nvSpPr>
            <p:spPr bwMode="auto">
              <a:xfrm>
                <a:off x="3648" y="2208"/>
                <a:ext cx="52" cy="39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665" name="Oval 127"/>
              <p:cNvSpPr>
                <a:spLocks noChangeArrowheads="1"/>
              </p:cNvSpPr>
              <p:nvPr/>
            </p:nvSpPr>
            <p:spPr bwMode="auto">
              <a:xfrm>
                <a:off x="3672" y="2256"/>
                <a:ext cx="52" cy="39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666" name="Oval 128"/>
              <p:cNvSpPr>
                <a:spLocks noChangeArrowheads="1"/>
              </p:cNvSpPr>
              <p:nvPr/>
            </p:nvSpPr>
            <p:spPr bwMode="auto">
              <a:xfrm>
                <a:off x="3680" y="2176"/>
                <a:ext cx="52" cy="39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6667" name="Oval 129"/>
              <p:cNvSpPr>
                <a:spLocks noChangeArrowheads="1"/>
              </p:cNvSpPr>
              <p:nvPr/>
            </p:nvSpPr>
            <p:spPr bwMode="auto">
              <a:xfrm>
                <a:off x="3600" y="2184"/>
                <a:ext cx="52" cy="39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grpSp>
            <p:nvGrpSpPr>
              <p:cNvPr id="26668" name="Group 135"/>
              <p:cNvGrpSpPr>
                <a:grpSpLocks/>
              </p:cNvGrpSpPr>
              <p:nvPr/>
            </p:nvGrpSpPr>
            <p:grpSpPr bwMode="auto">
              <a:xfrm>
                <a:off x="3600" y="2056"/>
                <a:ext cx="132" cy="119"/>
                <a:chOff x="3696" y="2272"/>
                <a:chExt cx="132" cy="119"/>
              </a:xfrm>
            </p:grpSpPr>
            <p:sp>
              <p:nvSpPr>
                <p:cNvPr id="26675" name="Oval 130"/>
                <p:cNvSpPr>
                  <a:spLocks noChangeArrowheads="1"/>
                </p:cNvSpPr>
                <p:nvPr/>
              </p:nvSpPr>
              <p:spPr bwMode="auto">
                <a:xfrm>
                  <a:off x="3704" y="2344"/>
                  <a:ext cx="52" cy="39"/>
                </a:xfrm>
                <a:prstGeom prst="ellipse">
                  <a:avLst/>
                </a:prstGeom>
                <a:solidFill>
                  <a:srgbClr val="66FF33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26676" name="Oval 131"/>
                <p:cNvSpPr>
                  <a:spLocks noChangeArrowheads="1"/>
                </p:cNvSpPr>
                <p:nvPr/>
              </p:nvSpPr>
              <p:spPr bwMode="auto">
                <a:xfrm>
                  <a:off x="3744" y="2304"/>
                  <a:ext cx="52" cy="39"/>
                </a:xfrm>
                <a:prstGeom prst="ellipse">
                  <a:avLst/>
                </a:prstGeom>
                <a:solidFill>
                  <a:srgbClr val="66FF33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26677" name="Oval 132"/>
                <p:cNvSpPr>
                  <a:spLocks noChangeArrowheads="1"/>
                </p:cNvSpPr>
                <p:nvPr/>
              </p:nvSpPr>
              <p:spPr bwMode="auto">
                <a:xfrm>
                  <a:off x="3768" y="2352"/>
                  <a:ext cx="52" cy="39"/>
                </a:xfrm>
                <a:prstGeom prst="ellipse">
                  <a:avLst/>
                </a:prstGeom>
                <a:solidFill>
                  <a:srgbClr val="66FF33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26678" name="Oval 133"/>
                <p:cNvSpPr>
                  <a:spLocks noChangeArrowheads="1"/>
                </p:cNvSpPr>
                <p:nvPr/>
              </p:nvSpPr>
              <p:spPr bwMode="auto">
                <a:xfrm>
                  <a:off x="3776" y="2272"/>
                  <a:ext cx="52" cy="39"/>
                </a:xfrm>
                <a:prstGeom prst="ellipse">
                  <a:avLst/>
                </a:prstGeom>
                <a:solidFill>
                  <a:srgbClr val="66FF33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26679" name="Oval 134"/>
                <p:cNvSpPr>
                  <a:spLocks noChangeArrowheads="1"/>
                </p:cNvSpPr>
                <p:nvPr/>
              </p:nvSpPr>
              <p:spPr bwMode="auto">
                <a:xfrm>
                  <a:off x="3696" y="2280"/>
                  <a:ext cx="52" cy="39"/>
                </a:xfrm>
                <a:prstGeom prst="ellipse">
                  <a:avLst/>
                </a:prstGeom>
                <a:solidFill>
                  <a:srgbClr val="66FF33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</p:grpSp>
          <p:grpSp>
            <p:nvGrpSpPr>
              <p:cNvPr id="26669" name="Group 136"/>
              <p:cNvGrpSpPr>
                <a:grpSpLocks/>
              </p:cNvGrpSpPr>
              <p:nvPr/>
            </p:nvGrpSpPr>
            <p:grpSpPr bwMode="auto">
              <a:xfrm>
                <a:off x="3608" y="1928"/>
                <a:ext cx="132" cy="119"/>
                <a:chOff x="3696" y="2272"/>
                <a:chExt cx="132" cy="119"/>
              </a:xfrm>
            </p:grpSpPr>
            <p:sp>
              <p:nvSpPr>
                <p:cNvPr id="26670" name="Oval 137"/>
                <p:cNvSpPr>
                  <a:spLocks noChangeArrowheads="1"/>
                </p:cNvSpPr>
                <p:nvPr/>
              </p:nvSpPr>
              <p:spPr bwMode="auto">
                <a:xfrm>
                  <a:off x="3704" y="2344"/>
                  <a:ext cx="52" cy="39"/>
                </a:xfrm>
                <a:prstGeom prst="ellipse">
                  <a:avLst/>
                </a:prstGeom>
                <a:solidFill>
                  <a:srgbClr val="66FF33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26671" name="Oval 138"/>
                <p:cNvSpPr>
                  <a:spLocks noChangeArrowheads="1"/>
                </p:cNvSpPr>
                <p:nvPr/>
              </p:nvSpPr>
              <p:spPr bwMode="auto">
                <a:xfrm>
                  <a:off x="3744" y="2304"/>
                  <a:ext cx="52" cy="39"/>
                </a:xfrm>
                <a:prstGeom prst="ellipse">
                  <a:avLst/>
                </a:prstGeom>
                <a:solidFill>
                  <a:srgbClr val="66FF33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26672" name="Oval 139"/>
                <p:cNvSpPr>
                  <a:spLocks noChangeArrowheads="1"/>
                </p:cNvSpPr>
                <p:nvPr/>
              </p:nvSpPr>
              <p:spPr bwMode="auto">
                <a:xfrm>
                  <a:off x="3768" y="2352"/>
                  <a:ext cx="52" cy="39"/>
                </a:xfrm>
                <a:prstGeom prst="ellipse">
                  <a:avLst/>
                </a:prstGeom>
                <a:solidFill>
                  <a:srgbClr val="66FF33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26673" name="Oval 140"/>
                <p:cNvSpPr>
                  <a:spLocks noChangeArrowheads="1"/>
                </p:cNvSpPr>
                <p:nvPr/>
              </p:nvSpPr>
              <p:spPr bwMode="auto">
                <a:xfrm>
                  <a:off x="3776" y="2272"/>
                  <a:ext cx="52" cy="39"/>
                </a:xfrm>
                <a:prstGeom prst="ellipse">
                  <a:avLst/>
                </a:prstGeom>
                <a:solidFill>
                  <a:srgbClr val="66FF33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26674" name="Oval 141"/>
                <p:cNvSpPr>
                  <a:spLocks noChangeArrowheads="1"/>
                </p:cNvSpPr>
                <p:nvPr/>
              </p:nvSpPr>
              <p:spPr bwMode="auto">
                <a:xfrm>
                  <a:off x="3696" y="2280"/>
                  <a:ext cx="52" cy="39"/>
                </a:xfrm>
                <a:prstGeom prst="ellipse">
                  <a:avLst/>
                </a:prstGeom>
                <a:solidFill>
                  <a:srgbClr val="66FF33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</p:grpSp>
        </p:grpSp>
        <p:sp>
          <p:nvSpPr>
            <p:cNvPr id="26661" name="Text Box 143"/>
            <p:cNvSpPr txBox="1">
              <a:spLocks noChangeArrowheads="1"/>
            </p:cNvSpPr>
            <p:nvPr/>
          </p:nvSpPr>
          <p:spPr bwMode="auto">
            <a:xfrm>
              <a:off x="819" y="3588"/>
              <a:ext cx="104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000066"/>
                  </a:solidFill>
                </a:rPr>
                <a:t>Pure culture</a:t>
              </a:r>
            </a:p>
          </p:txBody>
        </p:sp>
      </p:grpSp>
      <p:grpSp>
        <p:nvGrpSpPr>
          <p:cNvPr id="11" name="Group 146"/>
          <p:cNvGrpSpPr>
            <a:grpSpLocks/>
          </p:cNvGrpSpPr>
          <p:nvPr/>
        </p:nvGrpSpPr>
        <p:grpSpPr bwMode="auto">
          <a:xfrm>
            <a:off x="2133600" y="1193800"/>
            <a:ext cx="6172200" cy="3543300"/>
            <a:chOff x="1344" y="752"/>
            <a:chExt cx="3888" cy="2232"/>
          </a:xfrm>
        </p:grpSpPr>
        <p:grpSp>
          <p:nvGrpSpPr>
            <p:cNvPr id="26637" name="Group 93"/>
            <p:cNvGrpSpPr>
              <a:grpSpLocks/>
            </p:cNvGrpSpPr>
            <p:nvPr/>
          </p:nvGrpSpPr>
          <p:grpSpPr bwMode="auto">
            <a:xfrm>
              <a:off x="1392" y="752"/>
              <a:ext cx="3840" cy="1248"/>
              <a:chOff x="1632" y="432"/>
              <a:chExt cx="3840" cy="1248"/>
            </a:xfrm>
          </p:grpSpPr>
          <p:sp>
            <p:nvSpPr>
              <p:cNvPr id="26639" name="Line 94"/>
              <p:cNvSpPr>
                <a:spLocks noChangeShapeType="1"/>
              </p:cNvSpPr>
              <p:nvPr/>
            </p:nvSpPr>
            <p:spPr bwMode="auto">
              <a:xfrm>
                <a:off x="1632" y="864"/>
                <a:ext cx="259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id-ID"/>
              </a:p>
            </p:txBody>
          </p:sp>
          <p:sp>
            <p:nvSpPr>
              <p:cNvPr id="26640" name="Text Box 95"/>
              <p:cNvSpPr txBox="1">
                <a:spLocks noChangeArrowheads="1"/>
              </p:cNvSpPr>
              <p:nvPr/>
            </p:nvSpPr>
            <p:spPr bwMode="auto">
              <a:xfrm>
                <a:off x="1920" y="1056"/>
                <a:ext cx="1680" cy="51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>
                    <a:solidFill>
                      <a:srgbClr val="000066"/>
                    </a:solidFill>
                  </a:rPr>
                  <a:t>Add pure microbial culture</a:t>
                </a:r>
              </a:p>
            </p:txBody>
          </p:sp>
          <p:grpSp>
            <p:nvGrpSpPr>
              <p:cNvPr id="26641" name="Group 96"/>
              <p:cNvGrpSpPr>
                <a:grpSpLocks/>
              </p:cNvGrpSpPr>
              <p:nvPr/>
            </p:nvGrpSpPr>
            <p:grpSpPr bwMode="auto">
              <a:xfrm>
                <a:off x="4512" y="432"/>
                <a:ext cx="960" cy="1248"/>
                <a:chOff x="4080" y="384"/>
                <a:chExt cx="1200" cy="1440"/>
              </a:xfrm>
            </p:grpSpPr>
            <p:grpSp>
              <p:nvGrpSpPr>
                <p:cNvPr id="26642" name="Group 97"/>
                <p:cNvGrpSpPr>
                  <a:grpSpLocks/>
                </p:cNvGrpSpPr>
                <p:nvPr/>
              </p:nvGrpSpPr>
              <p:grpSpPr bwMode="auto">
                <a:xfrm>
                  <a:off x="4080" y="384"/>
                  <a:ext cx="1200" cy="1440"/>
                  <a:chOff x="336" y="720"/>
                  <a:chExt cx="672" cy="1008"/>
                </a:xfrm>
              </p:grpSpPr>
              <p:sp>
                <p:nvSpPr>
                  <p:cNvPr id="26656" name="AutoShape 98"/>
                  <p:cNvSpPr>
                    <a:spLocks noChangeArrowheads="1"/>
                  </p:cNvSpPr>
                  <p:nvPr/>
                </p:nvSpPr>
                <p:spPr bwMode="auto">
                  <a:xfrm>
                    <a:off x="336" y="720"/>
                    <a:ext cx="672" cy="1008"/>
                  </a:xfrm>
                  <a:prstGeom prst="can">
                    <a:avLst>
                      <a:gd name="adj" fmla="val 25597"/>
                    </a:avLst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id-ID"/>
                  </a:p>
                </p:txBody>
              </p:sp>
              <p:sp>
                <p:nvSpPr>
                  <p:cNvPr id="26657" name="AutoShape 99"/>
                  <p:cNvSpPr>
                    <a:spLocks noChangeArrowheads="1"/>
                  </p:cNvSpPr>
                  <p:nvPr/>
                </p:nvSpPr>
                <p:spPr bwMode="auto">
                  <a:xfrm>
                    <a:off x="336" y="1104"/>
                    <a:ext cx="672" cy="624"/>
                  </a:xfrm>
                  <a:prstGeom prst="can">
                    <a:avLst>
                      <a:gd name="adj" fmla="val 25000"/>
                    </a:avLst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id-ID"/>
                  </a:p>
                </p:txBody>
              </p:sp>
            </p:grpSp>
            <p:sp>
              <p:nvSpPr>
                <p:cNvPr id="26643" name="Oval 100"/>
                <p:cNvSpPr>
                  <a:spLocks noChangeArrowheads="1"/>
                </p:cNvSpPr>
                <p:nvPr/>
              </p:nvSpPr>
              <p:spPr bwMode="auto">
                <a:xfrm>
                  <a:off x="4537" y="1359"/>
                  <a:ext cx="57" cy="47"/>
                </a:xfrm>
                <a:prstGeom prst="ellipse">
                  <a:avLst/>
                </a:prstGeom>
                <a:solidFill>
                  <a:srgbClr val="000066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26644" name="Oval 101"/>
                <p:cNvSpPr>
                  <a:spLocks noChangeArrowheads="1"/>
                </p:cNvSpPr>
                <p:nvPr/>
              </p:nvSpPr>
              <p:spPr bwMode="auto">
                <a:xfrm>
                  <a:off x="4251" y="1452"/>
                  <a:ext cx="58" cy="47"/>
                </a:xfrm>
                <a:prstGeom prst="ellipse">
                  <a:avLst/>
                </a:prstGeom>
                <a:solidFill>
                  <a:srgbClr val="66FF33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26645" name="Oval 102"/>
                <p:cNvSpPr>
                  <a:spLocks noChangeArrowheads="1"/>
                </p:cNvSpPr>
                <p:nvPr/>
              </p:nvSpPr>
              <p:spPr bwMode="auto">
                <a:xfrm>
                  <a:off x="4880" y="1545"/>
                  <a:ext cx="57" cy="47"/>
                </a:xfrm>
                <a:prstGeom prst="ellipse">
                  <a:avLst/>
                </a:prstGeom>
                <a:solidFill>
                  <a:schemeClr val="accent2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26646" name="Oval 103"/>
                <p:cNvSpPr>
                  <a:spLocks noChangeArrowheads="1"/>
                </p:cNvSpPr>
                <p:nvPr/>
              </p:nvSpPr>
              <p:spPr bwMode="auto">
                <a:xfrm>
                  <a:off x="4994" y="1638"/>
                  <a:ext cx="57" cy="47"/>
                </a:xfrm>
                <a:prstGeom prst="ellipse">
                  <a:avLst/>
                </a:prstGeom>
                <a:solidFill>
                  <a:srgbClr val="000066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26647" name="Oval 104"/>
                <p:cNvSpPr>
                  <a:spLocks noChangeArrowheads="1"/>
                </p:cNvSpPr>
                <p:nvPr/>
              </p:nvSpPr>
              <p:spPr bwMode="auto">
                <a:xfrm>
                  <a:off x="4537" y="1592"/>
                  <a:ext cx="57" cy="46"/>
                </a:xfrm>
                <a:prstGeom prst="ellipse">
                  <a:avLst/>
                </a:prstGeom>
                <a:solidFill>
                  <a:schemeClr val="accent2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26648" name="Oval 105"/>
                <p:cNvSpPr>
                  <a:spLocks noChangeArrowheads="1"/>
                </p:cNvSpPr>
                <p:nvPr/>
              </p:nvSpPr>
              <p:spPr bwMode="auto">
                <a:xfrm>
                  <a:off x="4320" y="1296"/>
                  <a:ext cx="58" cy="47"/>
                </a:xfrm>
                <a:prstGeom prst="ellipse">
                  <a:avLst/>
                </a:prstGeom>
                <a:solidFill>
                  <a:srgbClr val="66FF33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26649" name="Oval 106"/>
                <p:cNvSpPr>
                  <a:spLocks noChangeArrowheads="1"/>
                </p:cNvSpPr>
                <p:nvPr/>
              </p:nvSpPr>
              <p:spPr bwMode="auto">
                <a:xfrm>
                  <a:off x="4704" y="1632"/>
                  <a:ext cx="58" cy="47"/>
                </a:xfrm>
                <a:prstGeom prst="ellipse">
                  <a:avLst/>
                </a:prstGeom>
                <a:solidFill>
                  <a:srgbClr val="66FF33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26650" name="Oval 107"/>
                <p:cNvSpPr>
                  <a:spLocks noChangeArrowheads="1"/>
                </p:cNvSpPr>
                <p:nvPr/>
              </p:nvSpPr>
              <p:spPr bwMode="auto">
                <a:xfrm>
                  <a:off x="4992" y="1296"/>
                  <a:ext cx="58" cy="47"/>
                </a:xfrm>
                <a:prstGeom prst="ellipse">
                  <a:avLst/>
                </a:prstGeom>
                <a:solidFill>
                  <a:srgbClr val="66FF33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26651" name="Oval 108"/>
                <p:cNvSpPr>
                  <a:spLocks noChangeArrowheads="1"/>
                </p:cNvSpPr>
                <p:nvPr/>
              </p:nvSpPr>
              <p:spPr bwMode="auto">
                <a:xfrm>
                  <a:off x="4368" y="1632"/>
                  <a:ext cx="58" cy="47"/>
                </a:xfrm>
                <a:prstGeom prst="ellipse">
                  <a:avLst/>
                </a:prstGeom>
                <a:solidFill>
                  <a:srgbClr val="66FF33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26652" name="Oval 109"/>
                <p:cNvSpPr>
                  <a:spLocks noChangeArrowheads="1"/>
                </p:cNvSpPr>
                <p:nvPr/>
              </p:nvSpPr>
              <p:spPr bwMode="auto">
                <a:xfrm>
                  <a:off x="4752" y="1248"/>
                  <a:ext cx="58" cy="47"/>
                </a:xfrm>
                <a:prstGeom prst="ellipse">
                  <a:avLst/>
                </a:prstGeom>
                <a:solidFill>
                  <a:srgbClr val="66FF33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26653" name="Oval 110"/>
                <p:cNvSpPr>
                  <a:spLocks noChangeArrowheads="1"/>
                </p:cNvSpPr>
                <p:nvPr/>
              </p:nvSpPr>
              <p:spPr bwMode="auto">
                <a:xfrm>
                  <a:off x="5088" y="1440"/>
                  <a:ext cx="58" cy="47"/>
                </a:xfrm>
                <a:prstGeom prst="ellipse">
                  <a:avLst/>
                </a:prstGeom>
                <a:solidFill>
                  <a:srgbClr val="66FF33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26654" name="Oval 111"/>
                <p:cNvSpPr>
                  <a:spLocks noChangeArrowheads="1"/>
                </p:cNvSpPr>
                <p:nvPr/>
              </p:nvSpPr>
              <p:spPr bwMode="auto">
                <a:xfrm>
                  <a:off x="4656" y="1488"/>
                  <a:ext cx="58" cy="47"/>
                </a:xfrm>
                <a:prstGeom prst="ellipse">
                  <a:avLst/>
                </a:prstGeom>
                <a:solidFill>
                  <a:srgbClr val="66FF33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26655" name="Oval 112"/>
                <p:cNvSpPr>
                  <a:spLocks noChangeArrowheads="1"/>
                </p:cNvSpPr>
                <p:nvPr/>
              </p:nvSpPr>
              <p:spPr bwMode="auto">
                <a:xfrm>
                  <a:off x="4176" y="1200"/>
                  <a:ext cx="58" cy="47"/>
                </a:xfrm>
                <a:prstGeom prst="ellipse">
                  <a:avLst/>
                </a:prstGeom>
                <a:solidFill>
                  <a:srgbClr val="66FF33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</p:grpSp>
        </p:grpSp>
        <p:sp>
          <p:nvSpPr>
            <p:cNvPr id="26638" name="Line 145"/>
            <p:cNvSpPr>
              <a:spLocks noChangeShapeType="1"/>
            </p:cNvSpPr>
            <p:nvPr/>
          </p:nvSpPr>
          <p:spPr bwMode="auto">
            <a:xfrm flipV="1">
              <a:off x="1344" y="1736"/>
              <a:ext cx="1200" cy="12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15508" name="AutoShape 148"/>
          <p:cNvSpPr>
            <a:spLocks noChangeArrowheads="1"/>
          </p:cNvSpPr>
          <p:nvPr/>
        </p:nvSpPr>
        <p:spPr bwMode="auto">
          <a:xfrm>
            <a:off x="292100" y="190500"/>
            <a:ext cx="457200" cy="444500"/>
          </a:xfrm>
          <a:prstGeom prst="star5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9144000" cy="1447800"/>
          </a:xfrm>
          <a:prstGeom prst="rect">
            <a:avLst/>
          </a:prstGeom>
          <a:gradFill rotWithShape="0">
            <a:gsLst>
              <a:gs pos="0">
                <a:srgbClr val="99CCFF"/>
              </a:gs>
              <a:gs pos="100000">
                <a:srgbClr val="FFFFFF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292100" y="139700"/>
            <a:ext cx="8451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/>
              <a:t>Controlled Fermentation: “backslop” method</a:t>
            </a:r>
          </a:p>
        </p:txBody>
      </p:sp>
      <p:sp>
        <p:nvSpPr>
          <p:cNvPr id="27652" name="Oval 8"/>
          <p:cNvSpPr>
            <a:spLocks noChangeArrowheads="1"/>
          </p:cNvSpPr>
          <p:nvPr/>
        </p:nvSpPr>
        <p:spPr bwMode="auto">
          <a:xfrm>
            <a:off x="866775" y="2116138"/>
            <a:ext cx="79375" cy="61912"/>
          </a:xfrm>
          <a:prstGeom prst="ellipse">
            <a:avLst/>
          </a:prstGeom>
          <a:solidFill>
            <a:srgbClr val="0000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27653" name="Oval 9"/>
          <p:cNvSpPr>
            <a:spLocks noChangeArrowheads="1"/>
          </p:cNvSpPr>
          <p:nvPr/>
        </p:nvSpPr>
        <p:spPr bwMode="auto">
          <a:xfrm>
            <a:off x="466725" y="2238375"/>
            <a:ext cx="82550" cy="61913"/>
          </a:xfrm>
          <a:prstGeom prst="ellipse">
            <a:avLst/>
          </a:prstGeom>
          <a:solidFill>
            <a:srgbClr val="66FF3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27654" name="Oval 10"/>
          <p:cNvSpPr>
            <a:spLocks noChangeArrowheads="1"/>
          </p:cNvSpPr>
          <p:nvPr/>
        </p:nvSpPr>
        <p:spPr bwMode="auto">
          <a:xfrm>
            <a:off x="1346200" y="2362200"/>
            <a:ext cx="79375" cy="61913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27655" name="Oval 11"/>
          <p:cNvSpPr>
            <a:spLocks noChangeArrowheads="1"/>
          </p:cNvSpPr>
          <p:nvPr/>
        </p:nvSpPr>
        <p:spPr bwMode="auto">
          <a:xfrm>
            <a:off x="1504950" y="2484438"/>
            <a:ext cx="79375" cy="61912"/>
          </a:xfrm>
          <a:prstGeom prst="ellipse">
            <a:avLst/>
          </a:prstGeom>
          <a:solidFill>
            <a:srgbClr val="0000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27656" name="Oval 12"/>
          <p:cNvSpPr>
            <a:spLocks noChangeArrowheads="1"/>
          </p:cNvSpPr>
          <p:nvPr/>
        </p:nvSpPr>
        <p:spPr bwMode="auto">
          <a:xfrm>
            <a:off x="866775" y="2424113"/>
            <a:ext cx="79375" cy="60325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grpSp>
        <p:nvGrpSpPr>
          <p:cNvPr id="2" name="Group 212"/>
          <p:cNvGrpSpPr>
            <a:grpSpLocks/>
          </p:cNvGrpSpPr>
          <p:nvPr/>
        </p:nvGrpSpPr>
        <p:grpSpPr bwMode="auto">
          <a:xfrm>
            <a:off x="6075363" y="3009900"/>
            <a:ext cx="3068637" cy="3371850"/>
            <a:chOff x="3827" y="2072"/>
            <a:chExt cx="1933" cy="2124"/>
          </a:xfrm>
        </p:grpSpPr>
        <p:sp>
          <p:nvSpPr>
            <p:cNvPr id="27760" name="Text Box 14"/>
            <p:cNvSpPr txBox="1">
              <a:spLocks noChangeArrowheads="1"/>
            </p:cNvSpPr>
            <p:nvPr/>
          </p:nvSpPr>
          <p:spPr bwMode="auto">
            <a:xfrm>
              <a:off x="3827" y="3908"/>
              <a:ext cx="11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000066"/>
                  </a:solidFill>
                </a:rPr>
                <a:t>Final product</a:t>
              </a:r>
            </a:p>
          </p:txBody>
        </p:sp>
        <p:sp>
          <p:nvSpPr>
            <p:cNvPr id="27761" name="Text Box 15"/>
            <p:cNvSpPr txBox="1">
              <a:spLocks noChangeArrowheads="1"/>
            </p:cNvSpPr>
            <p:nvPr/>
          </p:nvSpPr>
          <p:spPr bwMode="auto">
            <a:xfrm>
              <a:off x="4515" y="2076"/>
              <a:ext cx="1245" cy="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000066"/>
                  </a:solidFill>
                </a:rPr>
                <a:t>Incubation </a:t>
              </a:r>
            </a:p>
            <a:p>
              <a:r>
                <a:rPr lang="en-US">
                  <a:solidFill>
                    <a:srgbClr val="000066"/>
                  </a:solidFill>
                </a:rPr>
                <a:t>under specific </a:t>
              </a:r>
            </a:p>
            <a:p>
              <a:r>
                <a:rPr lang="en-US">
                  <a:solidFill>
                    <a:srgbClr val="000066"/>
                  </a:solidFill>
                </a:rPr>
                <a:t>conditions</a:t>
              </a:r>
            </a:p>
          </p:txBody>
        </p:sp>
        <p:sp>
          <p:nvSpPr>
            <p:cNvPr id="27762" name="Line 16"/>
            <p:cNvSpPr>
              <a:spLocks noChangeShapeType="1"/>
            </p:cNvSpPr>
            <p:nvPr/>
          </p:nvSpPr>
          <p:spPr bwMode="auto">
            <a:xfrm flipH="1">
              <a:off x="4387" y="2072"/>
              <a:ext cx="64" cy="5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d-ID"/>
            </a:p>
          </p:txBody>
        </p:sp>
        <p:grpSp>
          <p:nvGrpSpPr>
            <p:cNvPr id="27763" name="Group 17"/>
            <p:cNvGrpSpPr>
              <a:grpSpLocks/>
            </p:cNvGrpSpPr>
            <p:nvPr/>
          </p:nvGrpSpPr>
          <p:grpSpPr bwMode="auto">
            <a:xfrm>
              <a:off x="3875" y="2756"/>
              <a:ext cx="960" cy="1152"/>
              <a:chOff x="3904" y="540"/>
              <a:chExt cx="1184" cy="1428"/>
            </a:xfrm>
          </p:grpSpPr>
          <p:grpSp>
            <p:nvGrpSpPr>
              <p:cNvPr id="27764" name="Group 18"/>
              <p:cNvGrpSpPr>
                <a:grpSpLocks/>
              </p:cNvGrpSpPr>
              <p:nvPr/>
            </p:nvGrpSpPr>
            <p:grpSpPr bwMode="auto">
              <a:xfrm>
                <a:off x="3904" y="540"/>
                <a:ext cx="1184" cy="1428"/>
                <a:chOff x="336" y="720"/>
                <a:chExt cx="672" cy="1008"/>
              </a:xfrm>
            </p:grpSpPr>
            <p:sp>
              <p:nvSpPr>
                <p:cNvPr id="27835" name="AutoShape 19"/>
                <p:cNvSpPr>
                  <a:spLocks noChangeArrowheads="1"/>
                </p:cNvSpPr>
                <p:nvPr/>
              </p:nvSpPr>
              <p:spPr bwMode="auto">
                <a:xfrm>
                  <a:off x="336" y="720"/>
                  <a:ext cx="672" cy="1008"/>
                </a:xfrm>
                <a:prstGeom prst="can">
                  <a:avLst>
                    <a:gd name="adj" fmla="val 25597"/>
                  </a:avLst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27836" name="AutoShape 20"/>
                <p:cNvSpPr>
                  <a:spLocks noChangeArrowheads="1"/>
                </p:cNvSpPr>
                <p:nvPr/>
              </p:nvSpPr>
              <p:spPr bwMode="auto">
                <a:xfrm>
                  <a:off x="336" y="1104"/>
                  <a:ext cx="672" cy="624"/>
                </a:xfrm>
                <a:prstGeom prst="can">
                  <a:avLst>
                    <a:gd name="adj" fmla="val 25000"/>
                  </a:avLst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</p:grpSp>
          <p:sp>
            <p:nvSpPr>
              <p:cNvPr id="27765" name="Oval 21"/>
              <p:cNvSpPr>
                <a:spLocks noChangeArrowheads="1"/>
              </p:cNvSpPr>
              <p:nvPr/>
            </p:nvSpPr>
            <p:spPr bwMode="auto">
              <a:xfrm>
                <a:off x="4017" y="1323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66" name="Oval 22"/>
              <p:cNvSpPr>
                <a:spLocks noChangeArrowheads="1"/>
              </p:cNvSpPr>
              <p:nvPr/>
            </p:nvSpPr>
            <p:spPr bwMode="auto">
              <a:xfrm>
                <a:off x="4186" y="1323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67" name="Oval 23"/>
              <p:cNvSpPr>
                <a:spLocks noChangeArrowheads="1"/>
              </p:cNvSpPr>
              <p:nvPr/>
            </p:nvSpPr>
            <p:spPr bwMode="auto">
              <a:xfrm>
                <a:off x="4017" y="1599"/>
                <a:ext cx="56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68" name="Oval 24"/>
              <p:cNvSpPr>
                <a:spLocks noChangeArrowheads="1"/>
              </p:cNvSpPr>
              <p:nvPr/>
            </p:nvSpPr>
            <p:spPr bwMode="auto">
              <a:xfrm>
                <a:off x="4017" y="1461"/>
                <a:ext cx="56" cy="46"/>
              </a:xfrm>
              <a:prstGeom prst="ellipse">
                <a:avLst/>
              </a:prstGeom>
              <a:solidFill>
                <a:srgbClr val="0000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69" name="Oval 25"/>
              <p:cNvSpPr>
                <a:spLocks noChangeArrowheads="1"/>
              </p:cNvSpPr>
              <p:nvPr/>
            </p:nvSpPr>
            <p:spPr bwMode="auto">
              <a:xfrm>
                <a:off x="4581" y="1369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70" name="Oval 26"/>
              <p:cNvSpPr>
                <a:spLocks noChangeArrowheads="1"/>
              </p:cNvSpPr>
              <p:nvPr/>
            </p:nvSpPr>
            <p:spPr bwMode="auto">
              <a:xfrm>
                <a:off x="4637" y="1415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71" name="Oval 27"/>
              <p:cNvSpPr>
                <a:spLocks noChangeArrowheads="1"/>
              </p:cNvSpPr>
              <p:nvPr/>
            </p:nvSpPr>
            <p:spPr bwMode="auto">
              <a:xfrm>
                <a:off x="4750" y="1784"/>
                <a:ext cx="56" cy="4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72" name="Oval 28"/>
              <p:cNvSpPr>
                <a:spLocks noChangeArrowheads="1"/>
              </p:cNvSpPr>
              <p:nvPr/>
            </p:nvSpPr>
            <p:spPr bwMode="auto">
              <a:xfrm>
                <a:off x="4130" y="1738"/>
                <a:ext cx="56" cy="46"/>
              </a:xfrm>
              <a:prstGeom prst="ellipse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73" name="Oval 29"/>
              <p:cNvSpPr>
                <a:spLocks noChangeArrowheads="1"/>
              </p:cNvSpPr>
              <p:nvPr/>
            </p:nvSpPr>
            <p:spPr bwMode="auto">
              <a:xfrm>
                <a:off x="4242" y="1599"/>
                <a:ext cx="57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74" name="Oval 30"/>
              <p:cNvSpPr>
                <a:spLocks noChangeArrowheads="1"/>
              </p:cNvSpPr>
              <p:nvPr/>
            </p:nvSpPr>
            <p:spPr bwMode="auto">
              <a:xfrm>
                <a:off x="4355" y="1692"/>
                <a:ext cx="56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75" name="Oval 31"/>
              <p:cNvSpPr>
                <a:spLocks noChangeArrowheads="1"/>
              </p:cNvSpPr>
              <p:nvPr/>
            </p:nvSpPr>
            <p:spPr bwMode="auto">
              <a:xfrm>
                <a:off x="4299" y="1415"/>
                <a:ext cx="56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76" name="Oval 32"/>
              <p:cNvSpPr>
                <a:spLocks noChangeArrowheads="1"/>
              </p:cNvSpPr>
              <p:nvPr/>
            </p:nvSpPr>
            <p:spPr bwMode="auto">
              <a:xfrm>
                <a:off x="4411" y="1323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77" name="Oval 33"/>
              <p:cNvSpPr>
                <a:spLocks noChangeArrowheads="1"/>
              </p:cNvSpPr>
              <p:nvPr/>
            </p:nvSpPr>
            <p:spPr bwMode="auto">
              <a:xfrm>
                <a:off x="4862" y="1461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78" name="Oval 34"/>
              <p:cNvSpPr>
                <a:spLocks noChangeArrowheads="1"/>
              </p:cNvSpPr>
              <p:nvPr/>
            </p:nvSpPr>
            <p:spPr bwMode="auto">
              <a:xfrm>
                <a:off x="4524" y="1415"/>
                <a:ext cx="57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79" name="Oval 35"/>
              <p:cNvSpPr>
                <a:spLocks noChangeArrowheads="1"/>
              </p:cNvSpPr>
              <p:nvPr/>
            </p:nvSpPr>
            <p:spPr bwMode="auto">
              <a:xfrm>
                <a:off x="4637" y="1507"/>
                <a:ext cx="56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80" name="Oval 36"/>
              <p:cNvSpPr>
                <a:spLocks noChangeArrowheads="1"/>
              </p:cNvSpPr>
              <p:nvPr/>
            </p:nvSpPr>
            <p:spPr bwMode="auto">
              <a:xfrm>
                <a:off x="4524" y="1738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81" name="Oval 37"/>
              <p:cNvSpPr>
                <a:spLocks noChangeArrowheads="1"/>
              </p:cNvSpPr>
              <p:nvPr/>
            </p:nvSpPr>
            <p:spPr bwMode="auto">
              <a:xfrm>
                <a:off x="4862" y="1784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82" name="Oval 38"/>
              <p:cNvSpPr>
                <a:spLocks noChangeArrowheads="1"/>
              </p:cNvSpPr>
              <p:nvPr/>
            </p:nvSpPr>
            <p:spPr bwMode="auto">
              <a:xfrm>
                <a:off x="4468" y="1830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83" name="Oval 39"/>
              <p:cNvSpPr>
                <a:spLocks noChangeArrowheads="1"/>
              </p:cNvSpPr>
              <p:nvPr/>
            </p:nvSpPr>
            <p:spPr bwMode="auto">
              <a:xfrm>
                <a:off x="4637" y="1830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84" name="Oval 40"/>
              <p:cNvSpPr>
                <a:spLocks noChangeArrowheads="1"/>
              </p:cNvSpPr>
              <p:nvPr/>
            </p:nvSpPr>
            <p:spPr bwMode="auto">
              <a:xfrm>
                <a:off x="4130" y="1415"/>
                <a:ext cx="56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85" name="Oval 41"/>
              <p:cNvSpPr>
                <a:spLocks noChangeArrowheads="1"/>
              </p:cNvSpPr>
              <p:nvPr/>
            </p:nvSpPr>
            <p:spPr bwMode="auto">
              <a:xfrm>
                <a:off x="4411" y="1507"/>
                <a:ext cx="57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86" name="Oval 42"/>
              <p:cNvSpPr>
                <a:spLocks noChangeArrowheads="1"/>
              </p:cNvSpPr>
              <p:nvPr/>
            </p:nvSpPr>
            <p:spPr bwMode="auto">
              <a:xfrm>
                <a:off x="4355" y="1599"/>
                <a:ext cx="56" cy="4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87" name="Oval 43"/>
              <p:cNvSpPr>
                <a:spLocks noChangeArrowheads="1"/>
              </p:cNvSpPr>
              <p:nvPr/>
            </p:nvSpPr>
            <p:spPr bwMode="auto">
              <a:xfrm>
                <a:off x="4581" y="1599"/>
                <a:ext cx="56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88" name="Oval 44"/>
              <p:cNvSpPr>
                <a:spLocks noChangeArrowheads="1"/>
              </p:cNvSpPr>
              <p:nvPr/>
            </p:nvSpPr>
            <p:spPr bwMode="auto">
              <a:xfrm>
                <a:off x="4017" y="1784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89" name="Oval 45"/>
              <p:cNvSpPr>
                <a:spLocks noChangeArrowheads="1"/>
              </p:cNvSpPr>
              <p:nvPr/>
            </p:nvSpPr>
            <p:spPr bwMode="auto">
              <a:xfrm>
                <a:off x="4186" y="1784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90" name="Oval 46"/>
              <p:cNvSpPr>
                <a:spLocks noChangeArrowheads="1"/>
              </p:cNvSpPr>
              <p:nvPr/>
            </p:nvSpPr>
            <p:spPr bwMode="auto">
              <a:xfrm>
                <a:off x="4355" y="1876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91" name="Oval 47"/>
              <p:cNvSpPr>
                <a:spLocks noChangeArrowheads="1"/>
              </p:cNvSpPr>
              <p:nvPr/>
            </p:nvSpPr>
            <p:spPr bwMode="auto">
              <a:xfrm>
                <a:off x="4750" y="1507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92" name="Oval 48"/>
              <p:cNvSpPr>
                <a:spLocks noChangeArrowheads="1"/>
              </p:cNvSpPr>
              <p:nvPr/>
            </p:nvSpPr>
            <p:spPr bwMode="auto">
              <a:xfrm>
                <a:off x="4919" y="1599"/>
                <a:ext cx="56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93" name="Oval 49"/>
              <p:cNvSpPr>
                <a:spLocks noChangeArrowheads="1"/>
              </p:cNvSpPr>
              <p:nvPr/>
            </p:nvSpPr>
            <p:spPr bwMode="auto">
              <a:xfrm>
                <a:off x="4975" y="1369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94" name="Oval 50"/>
              <p:cNvSpPr>
                <a:spLocks noChangeArrowheads="1"/>
              </p:cNvSpPr>
              <p:nvPr/>
            </p:nvSpPr>
            <p:spPr bwMode="auto">
              <a:xfrm>
                <a:off x="4806" y="1369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95" name="Oval 51"/>
              <p:cNvSpPr>
                <a:spLocks noChangeArrowheads="1"/>
              </p:cNvSpPr>
              <p:nvPr/>
            </p:nvSpPr>
            <p:spPr bwMode="auto">
              <a:xfrm>
                <a:off x="4750" y="1692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96" name="Oval 52"/>
              <p:cNvSpPr>
                <a:spLocks noChangeArrowheads="1"/>
              </p:cNvSpPr>
              <p:nvPr/>
            </p:nvSpPr>
            <p:spPr bwMode="auto">
              <a:xfrm>
                <a:off x="4975" y="1830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97" name="Oval 53"/>
              <p:cNvSpPr>
                <a:spLocks noChangeArrowheads="1"/>
              </p:cNvSpPr>
              <p:nvPr/>
            </p:nvSpPr>
            <p:spPr bwMode="auto">
              <a:xfrm>
                <a:off x="4130" y="1646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98" name="Oval 54"/>
              <p:cNvSpPr>
                <a:spLocks noChangeArrowheads="1"/>
              </p:cNvSpPr>
              <p:nvPr/>
            </p:nvSpPr>
            <p:spPr bwMode="auto">
              <a:xfrm>
                <a:off x="3960" y="1415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99" name="Oval 55"/>
              <p:cNvSpPr>
                <a:spLocks noChangeArrowheads="1"/>
              </p:cNvSpPr>
              <p:nvPr/>
            </p:nvSpPr>
            <p:spPr bwMode="auto">
              <a:xfrm>
                <a:off x="3960" y="1692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00" name="Oval 56"/>
              <p:cNvSpPr>
                <a:spLocks noChangeArrowheads="1"/>
              </p:cNvSpPr>
              <p:nvPr/>
            </p:nvSpPr>
            <p:spPr bwMode="auto">
              <a:xfrm>
                <a:off x="4975" y="1692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01" name="Oval 57"/>
              <p:cNvSpPr>
                <a:spLocks noChangeArrowheads="1"/>
              </p:cNvSpPr>
              <p:nvPr/>
            </p:nvSpPr>
            <p:spPr bwMode="auto">
              <a:xfrm>
                <a:off x="4975" y="1507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02" name="Oval 58"/>
              <p:cNvSpPr>
                <a:spLocks noChangeArrowheads="1"/>
              </p:cNvSpPr>
              <p:nvPr/>
            </p:nvSpPr>
            <p:spPr bwMode="auto">
              <a:xfrm>
                <a:off x="4468" y="1692"/>
                <a:ext cx="56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03" name="Oval 59"/>
              <p:cNvSpPr>
                <a:spLocks noChangeArrowheads="1"/>
              </p:cNvSpPr>
              <p:nvPr/>
            </p:nvSpPr>
            <p:spPr bwMode="auto">
              <a:xfrm>
                <a:off x="4411" y="1507"/>
                <a:ext cx="57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04" name="Oval 60"/>
              <p:cNvSpPr>
                <a:spLocks noChangeArrowheads="1"/>
              </p:cNvSpPr>
              <p:nvPr/>
            </p:nvSpPr>
            <p:spPr bwMode="auto">
              <a:xfrm>
                <a:off x="4130" y="1415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05" name="Oval 61"/>
              <p:cNvSpPr>
                <a:spLocks noChangeArrowheads="1"/>
              </p:cNvSpPr>
              <p:nvPr/>
            </p:nvSpPr>
            <p:spPr bwMode="auto">
              <a:xfrm>
                <a:off x="4242" y="1507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06" name="Oval 62"/>
              <p:cNvSpPr>
                <a:spLocks noChangeArrowheads="1"/>
              </p:cNvSpPr>
              <p:nvPr/>
            </p:nvSpPr>
            <p:spPr bwMode="auto">
              <a:xfrm>
                <a:off x="4355" y="1599"/>
                <a:ext cx="56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07" name="Oval 63"/>
              <p:cNvSpPr>
                <a:spLocks noChangeArrowheads="1"/>
              </p:cNvSpPr>
              <p:nvPr/>
            </p:nvSpPr>
            <p:spPr bwMode="auto">
              <a:xfrm>
                <a:off x="4468" y="1692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08" name="Oval 64"/>
              <p:cNvSpPr>
                <a:spLocks noChangeArrowheads="1"/>
              </p:cNvSpPr>
              <p:nvPr/>
            </p:nvSpPr>
            <p:spPr bwMode="auto">
              <a:xfrm>
                <a:off x="4073" y="1507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09" name="Oval 65"/>
              <p:cNvSpPr>
                <a:spLocks noChangeArrowheads="1"/>
              </p:cNvSpPr>
              <p:nvPr/>
            </p:nvSpPr>
            <p:spPr bwMode="auto">
              <a:xfrm>
                <a:off x="4693" y="1876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10" name="Oval 66"/>
              <p:cNvSpPr>
                <a:spLocks noChangeArrowheads="1"/>
              </p:cNvSpPr>
              <p:nvPr/>
            </p:nvSpPr>
            <p:spPr bwMode="auto">
              <a:xfrm>
                <a:off x="4524" y="1415"/>
                <a:ext cx="57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11" name="Oval 67"/>
              <p:cNvSpPr>
                <a:spLocks noChangeArrowheads="1"/>
              </p:cNvSpPr>
              <p:nvPr/>
            </p:nvSpPr>
            <p:spPr bwMode="auto">
              <a:xfrm>
                <a:off x="4637" y="1507"/>
                <a:ext cx="56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12" name="Oval 68"/>
              <p:cNvSpPr>
                <a:spLocks noChangeArrowheads="1"/>
              </p:cNvSpPr>
              <p:nvPr/>
            </p:nvSpPr>
            <p:spPr bwMode="auto">
              <a:xfrm>
                <a:off x="4750" y="1599"/>
                <a:ext cx="56" cy="4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13" name="Oval 69"/>
              <p:cNvSpPr>
                <a:spLocks noChangeArrowheads="1"/>
              </p:cNvSpPr>
              <p:nvPr/>
            </p:nvSpPr>
            <p:spPr bwMode="auto">
              <a:xfrm>
                <a:off x="4862" y="1646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14" name="Oval 70"/>
              <p:cNvSpPr>
                <a:spLocks noChangeArrowheads="1"/>
              </p:cNvSpPr>
              <p:nvPr/>
            </p:nvSpPr>
            <p:spPr bwMode="auto">
              <a:xfrm>
                <a:off x="4975" y="1784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15" name="Oval 71"/>
              <p:cNvSpPr>
                <a:spLocks noChangeArrowheads="1"/>
              </p:cNvSpPr>
              <p:nvPr/>
            </p:nvSpPr>
            <p:spPr bwMode="auto">
              <a:xfrm>
                <a:off x="4299" y="1415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16" name="Oval 72"/>
              <p:cNvSpPr>
                <a:spLocks noChangeArrowheads="1"/>
              </p:cNvSpPr>
              <p:nvPr/>
            </p:nvSpPr>
            <p:spPr bwMode="auto">
              <a:xfrm>
                <a:off x="4411" y="1507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17" name="Oval 73"/>
              <p:cNvSpPr>
                <a:spLocks noChangeArrowheads="1"/>
              </p:cNvSpPr>
              <p:nvPr/>
            </p:nvSpPr>
            <p:spPr bwMode="auto">
              <a:xfrm>
                <a:off x="4524" y="1599"/>
                <a:ext cx="57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18" name="Oval 74"/>
              <p:cNvSpPr>
                <a:spLocks noChangeArrowheads="1"/>
              </p:cNvSpPr>
              <p:nvPr/>
            </p:nvSpPr>
            <p:spPr bwMode="auto">
              <a:xfrm>
                <a:off x="4637" y="1692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19" name="Oval 75"/>
              <p:cNvSpPr>
                <a:spLocks noChangeArrowheads="1"/>
              </p:cNvSpPr>
              <p:nvPr/>
            </p:nvSpPr>
            <p:spPr bwMode="auto">
              <a:xfrm>
                <a:off x="4750" y="1784"/>
                <a:ext cx="56" cy="46"/>
              </a:xfrm>
              <a:prstGeom prst="ellipse">
                <a:avLst/>
              </a:prstGeom>
              <a:solidFill>
                <a:srgbClr val="0000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20" name="Oval 76"/>
              <p:cNvSpPr>
                <a:spLocks noChangeArrowheads="1"/>
              </p:cNvSpPr>
              <p:nvPr/>
            </p:nvSpPr>
            <p:spPr bwMode="auto">
              <a:xfrm>
                <a:off x="4862" y="1876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21" name="Oval 77"/>
              <p:cNvSpPr>
                <a:spLocks noChangeArrowheads="1"/>
              </p:cNvSpPr>
              <p:nvPr/>
            </p:nvSpPr>
            <p:spPr bwMode="auto">
              <a:xfrm>
                <a:off x="4355" y="1692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22" name="Oval 78"/>
              <p:cNvSpPr>
                <a:spLocks noChangeArrowheads="1"/>
              </p:cNvSpPr>
              <p:nvPr/>
            </p:nvSpPr>
            <p:spPr bwMode="auto">
              <a:xfrm>
                <a:off x="4355" y="1784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23" name="Oval 79"/>
              <p:cNvSpPr>
                <a:spLocks noChangeArrowheads="1"/>
              </p:cNvSpPr>
              <p:nvPr/>
            </p:nvSpPr>
            <p:spPr bwMode="auto">
              <a:xfrm>
                <a:off x="4581" y="1876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24" name="Oval 80"/>
              <p:cNvSpPr>
                <a:spLocks noChangeArrowheads="1"/>
              </p:cNvSpPr>
              <p:nvPr/>
            </p:nvSpPr>
            <p:spPr bwMode="auto">
              <a:xfrm>
                <a:off x="4919" y="1323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25" name="Oval 81"/>
              <p:cNvSpPr>
                <a:spLocks noChangeArrowheads="1"/>
              </p:cNvSpPr>
              <p:nvPr/>
            </p:nvSpPr>
            <p:spPr bwMode="auto">
              <a:xfrm>
                <a:off x="4130" y="1830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26" name="Oval 82"/>
              <p:cNvSpPr>
                <a:spLocks noChangeArrowheads="1"/>
              </p:cNvSpPr>
              <p:nvPr/>
            </p:nvSpPr>
            <p:spPr bwMode="auto">
              <a:xfrm>
                <a:off x="4524" y="1507"/>
                <a:ext cx="57" cy="46"/>
              </a:xfrm>
              <a:prstGeom prst="ellipse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27" name="Oval 83"/>
              <p:cNvSpPr>
                <a:spLocks noChangeArrowheads="1"/>
              </p:cNvSpPr>
              <p:nvPr/>
            </p:nvSpPr>
            <p:spPr bwMode="auto">
              <a:xfrm>
                <a:off x="4524" y="1415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28" name="Oval 84"/>
              <p:cNvSpPr>
                <a:spLocks noChangeArrowheads="1"/>
              </p:cNvSpPr>
              <p:nvPr/>
            </p:nvSpPr>
            <p:spPr bwMode="auto">
              <a:xfrm>
                <a:off x="4637" y="1507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29" name="Oval 85"/>
              <p:cNvSpPr>
                <a:spLocks noChangeArrowheads="1"/>
              </p:cNvSpPr>
              <p:nvPr/>
            </p:nvSpPr>
            <p:spPr bwMode="auto">
              <a:xfrm>
                <a:off x="4750" y="1599"/>
                <a:ext cx="56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30" name="Oval 86"/>
              <p:cNvSpPr>
                <a:spLocks noChangeArrowheads="1"/>
              </p:cNvSpPr>
              <p:nvPr/>
            </p:nvSpPr>
            <p:spPr bwMode="auto">
              <a:xfrm>
                <a:off x="4862" y="1553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31" name="Oval 87"/>
              <p:cNvSpPr>
                <a:spLocks noChangeArrowheads="1"/>
              </p:cNvSpPr>
              <p:nvPr/>
            </p:nvSpPr>
            <p:spPr bwMode="auto">
              <a:xfrm>
                <a:off x="4242" y="1738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32" name="Oval 88"/>
              <p:cNvSpPr>
                <a:spLocks noChangeArrowheads="1"/>
              </p:cNvSpPr>
              <p:nvPr/>
            </p:nvSpPr>
            <p:spPr bwMode="auto">
              <a:xfrm>
                <a:off x="4242" y="1876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33" name="Oval 89"/>
              <p:cNvSpPr>
                <a:spLocks noChangeArrowheads="1"/>
              </p:cNvSpPr>
              <p:nvPr/>
            </p:nvSpPr>
            <p:spPr bwMode="auto">
              <a:xfrm>
                <a:off x="3904" y="1553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834" name="Oval 90"/>
              <p:cNvSpPr>
                <a:spLocks noChangeArrowheads="1"/>
              </p:cNvSpPr>
              <p:nvPr/>
            </p:nvSpPr>
            <p:spPr bwMode="auto">
              <a:xfrm>
                <a:off x="3960" y="1277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</p:grpSp>
      </p:grpSp>
      <p:grpSp>
        <p:nvGrpSpPr>
          <p:cNvPr id="5" name="Group 211"/>
          <p:cNvGrpSpPr>
            <a:grpSpLocks/>
          </p:cNvGrpSpPr>
          <p:nvPr/>
        </p:nvGrpSpPr>
        <p:grpSpPr bwMode="auto">
          <a:xfrm>
            <a:off x="2120900" y="901700"/>
            <a:ext cx="5981700" cy="1981200"/>
            <a:chOff x="1336" y="744"/>
            <a:chExt cx="3768" cy="1248"/>
          </a:xfrm>
        </p:grpSpPr>
        <p:sp>
          <p:nvSpPr>
            <p:cNvPr id="27741" name="Line 92"/>
            <p:cNvSpPr>
              <a:spLocks noChangeShapeType="1"/>
            </p:cNvSpPr>
            <p:nvPr/>
          </p:nvSpPr>
          <p:spPr bwMode="auto">
            <a:xfrm>
              <a:off x="1336" y="1104"/>
              <a:ext cx="2592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27742" name="Text Box 93"/>
            <p:cNvSpPr txBox="1">
              <a:spLocks noChangeArrowheads="1"/>
            </p:cNvSpPr>
            <p:nvPr/>
          </p:nvSpPr>
          <p:spPr bwMode="auto">
            <a:xfrm>
              <a:off x="1608" y="1232"/>
              <a:ext cx="2088" cy="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>
                  <a:solidFill>
                    <a:srgbClr val="000066"/>
                  </a:solidFill>
                </a:rPr>
                <a:t>Add product (or byproduct) from a recent successful fermentation</a:t>
              </a:r>
            </a:p>
          </p:txBody>
        </p:sp>
        <p:grpSp>
          <p:nvGrpSpPr>
            <p:cNvPr id="27743" name="Group 94"/>
            <p:cNvGrpSpPr>
              <a:grpSpLocks/>
            </p:cNvGrpSpPr>
            <p:nvPr/>
          </p:nvGrpSpPr>
          <p:grpSpPr bwMode="auto">
            <a:xfrm>
              <a:off x="4144" y="744"/>
              <a:ext cx="960" cy="1248"/>
              <a:chOff x="4080" y="384"/>
              <a:chExt cx="1200" cy="1440"/>
            </a:xfrm>
          </p:grpSpPr>
          <p:grpSp>
            <p:nvGrpSpPr>
              <p:cNvPr id="27744" name="Group 95"/>
              <p:cNvGrpSpPr>
                <a:grpSpLocks/>
              </p:cNvGrpSpPr>
              <p:nvPr/>
            </p:nvGrpSpPr>
            <p:grpSpPr bwMode="auto">
              <a:xfrm>
                <a:off x="4080" y="384"/>
                <a:ext cx="1200" cy="1440"/>
                <a:chOff x="336" y="720"/>
                <a:chExt cx="672" cy="1008"/>
              </a:xfrm>
            </p:grpSpPr>
            <p:sp>
              <p:nvSpPr>
                <p:cNvPr id="27758" name="AutoShape 96"/>
                <p:cNvSpPr>
                  <a:spLocks noChangeArrowheads="1"/>
                </p:cNvSpPr>
                <p:nvPr/>
              </p:nvSpPr>
              <p:spPr bwMode="auto">
                <a:xfrm>
                  <a:off x="336" y="720"/>
                  <a:ext cx="672" cy="1008"/>
                </a:xfrm>
                <a:prstGeom prst="can">
                  <a:avLst>
                    <a:gd name="adj" fmla="val 25597"/>
                  </a:avLst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27759" name="AutoShape 97"/>
                <p:cNvSpPr>
                  <a:spLocks noChangeArrowheads="1"/>
                </p:cNvSpPr>
                <p:nvPr/>
              </p:nvSpPr>
              <p:spPr bwMode="auto">
                <a:xfrm>
                  <a:off x="336" y="1104"/>
                  <a:ext cx="672" cy="624"/>
                </a:xfrm>
                <a:prstGeom prst="can">
                  <a:avLst>
                    <a:gd name="adj" fmla="val 25000"/>
                  </a:avLst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</p:grpSp>
          <p:sp>
            <p:nvSpPr>
              <p:cNvPr id="27745" name="Oval 98"/>
              <p:cNvSpPr>
                <a:spLocks noChangeArrowheads="1"/>
              </p:cNvSpPr>
              <p:nvPr/>
            </p:nvSpPr>
            <p:spPr bwMode="auto">
              <a:xfrm>
                <a:off x="4537" y="1359"/>
                <a:ext cx="57" cy="47"/>
              </a:xfrm>
              <a:prstGeom prst="ellipse">
                <a:avLst/>
              </a:prstGeom>
              <a:solidFill>
                <a:srgbClr val="0000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46" name="Oval 99"/>
              <p:cNvSpPr>
                <a:spLocks noChangeArrowheads="1"/>
              </p:cNvSpPr>
              <p:nvPr/>
            </p:nvSpPr>
            <p:spPr bwMode="auto">
              <a:xfrm>
                <a:off x="4251" y="1452"/>
                <a:ext cx="58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47" name="Oval 100"/>
              <p:cNvSpPr>
                <a:spLocks noChangeArrowheads="1"/>
              </p:cNvSpPr>
              <p:nvPr/>
            </p:nvSpPr>
            <p:spPr bwMode="auto">
              <a:xfrm>
                <a:off x="4880" y="1545"/>
                <a:ext cx="57" cy="47"/>
              </a:xfrm>
              <a:prstGeom prst="ellipse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48" name="Oval 101"/>
              <p:cNvSpPr>
                <a:spLocks noChangeArrowheads="1"/>
              </p:cNvSpPr>
              <p:nvPr/>
            </p:nvSpPr>
            <p:spPr bwMode="auto">
              <a:xfrm>
                <a:off x="4994" y="1638"/>
                <a:ext cx="57" cy="47"/>
              </a:xfrm>
              <a:prstGeom prst="ellipse">
                <a:avLst/>
              </a:prstGeom>
              <a:solidFill>
                <a:srgbClr val="0000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49" name="Oval 102"/>
              <p:cNvSpPr>
                <a:spLocks noChangeArrowheads="1"/>
              </p:cNvSpPr>
              <p:nvPr/>
            </p:nvSpPr>
            <p:spPr bwMode="auto">
              <a:xfrm>
                <a:off x="4537" y="1592"/>
                <a:ext cx="57" cy="46"/>
              </a:xfrm>
              <a:prstGeom prst="ellipse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50" name="Oval 103"/>
              <p:cNvSpPr>
                <a:spLocks noChangeArrowheads="1"/>
              </p:cNvSpPr>
              <p:nvPr/>
            </p:nvSpPr>
            <p:spPr bwMode="auto">
              <a:xfrm>
                <a:off x="4320" y="1296"/>
                <a:ext cx="58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51" name="Oval 104"/>
              <p:cNvSpPr>
                <a:spLocks noChangeArrowheads="1"/>
              </p:cNvSpPr>
              <p:nvPr/>
            </p:nvSpPr>
            <p:spPr bwMode="auto">
              <a:xfrm>
                <a:off x="4704" y="1632"/>
                <a:ext cx="58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52" name="Oval 105"/>
              <p:cNvSpPr>
                <a:spLocks noChangeArrowheads="1"/>
              </p:cNvSpPr>
              <p:nvPr/>
            </p:nvSpPr>
            <p:spPr bwMode="auto">
              <a:xfrm>
                <a:off x="4992" y="1296"/>
                <a:ext cx="58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53" name="Oval 106"/>
              <p:cNvSpPr>
                <a:spLocks noChangeArrowheads="1"/>
              </p:cNvSpPr>
              <p:nvPr/>
            </p:nvSpPr>
            <p:spPr bwMode="auto">
              <a:xfrm>
                <a:off x="4368" y="1632"/>
                <a:ext cx="58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54" name="Oval 107"/>
              <p:cNvSpPr>
                <a:spLocks noChangeArrowheads="1"/>
              </p:cNvSpPr>
              <p:nvPr/>
            </p:nvSpPr>
            <p:spPr bwMode="auto">
              <a:xfrm>
                <a:off x="4752" y="1248"/>
                <a:ext cx="58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55" name="Oval 108"/>
              <p:cNvSpPr>
                <a:spLocks noChangeArrowheads="1"/>
              </p:cNvSpPr>
              <p:nvPr/>
            </p:nvSpPr>
            <p:spPr bwMode="auto">
              <a:xfrm>
                <a:off x="5088" y="1440"/>
                <a:ext cx="58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56" name="Oval 109"/>
              <p:cNvSpPr>
                <a:spLocks noChangeArrowheads="1"/>
              </p:cNvSpPr>
              <p:nvPr/>
            </p:nvSpPr>
            <p:spPr bwMode="auto">
              <a:xfrm>
                <a:off x="4656" y="1488"/>
                <a:ext cx="58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57" name="Oval 110"/>
              <p:cNvSpPr>
                <a:spLocks noChangeArrowheads="1"/>
              </p:cNvSpPr>
              <p:nvPr/>
            </p:nvSpPr>
            <p:spPr bwMode="auto">
              <a:xfrm>
                <a:off x="4176" y="1200"/>
                <a:ext cx="58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</p:grpSp>
      </p:grpSp>
      <p:grpSp>
        <p:nvGrpSpPr>
          <p:cNvPr id="27659" name="Group 210"/>
          <p:cNvGrpSpPr>
            <a:grpSpLocks/>
          </p:cNvGrpSpPr>
          <p:nvPr/>
        </p:nvGrpSpPr>
        <p:grpSpPr bwMode="auto">
          <a:xfrm>
            <a:off x="152400" y="825500"/>
            <a:ext cx="4516438" cy="5499100"/>
            <a:chOff x="96" y="696"/>
            <a:chExt cx="2845" cy="3464"/>
          </a:xfrm>
        </p:grpSpPr>
        <p:sp>
          <p:nvSpPr>
            <p:cNvPr id="27662" name="Text Box 4"/>
            <p:cNvSpPr txBox="1">
              <a:spLocks noChangeArrowheads="1"/>
            </p:cNvSpPr>
            <p:nvPr/>
          </p:nvSpPr>
          <p:spPr bwMode="auto">
            <a:xfrm>
              <a:off x="96" y="2040"/>
              <a:ext cx="119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000066"/>
                  </a:solidFill>
                </a:rPr>
                <a:t>Raw material </a:t>
              </a:r>
            </a:p>
          </p:txBody>
        </p:sp>
        <p:grpSp>
          <p:nvGrpSpPr>
            <p:cNvPr id="27663" name="Group 5"/>
            <p:cNvGrpSpPr>
              <a:grpSpLocks/>
            </p:cNvGrpSpPr>
            <p:nvPr/>
          </p:nvGrpSpPr>
          <p:grpSpPr bwMode="auto">
            <a:xfrm>
              <a:off x="144" y="696"/>
              <a:ext cx="1056" cy="1200"/>
              <a:chOff x="336" y="720"/>
              <a:chExt cx="672" cy="1008"/>
            </a:xfrm>
          </p:grpSpPr>
          <p:sp>
            <p:nvSpPr>
              <p:cNvPr id="27739" name="AutoShape 6"/>
              <p:cNvSpPr>
                <a:spLocks noChangeArrowheads="1"/>
              </p:cNvSpPr>
              <p:nvPr/>
            </p:nvSpPr>
            <p:spPr bwMode="auto">
              <a:xfrm>
                <a:off x="336" y="720"/>
                <a:ext cx="672" cy="1008"/>
              </a:xfrm>
              <a:prstGeom prst="can">
                <a:avLst>
                  <a:gd name="adj" fmla="val 25597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40" name="AutoShape 7"/>
              <p:cNvSpPr>
                <a:spLocks noChangeArrowheads="1"/>
              </p:cNvSpPr>
              <p:nvPr/>
            </p:nvSpPr>
            <p:spPr bwMode="auto">
              <a:xfrm>
                <a:off x="336" y="1104"/>
                <a:ext cx="672" cy="624"/>
              </a:xfrm>
              <a:prstGeom prst="can">
                <a:avLst>
                  <a:gd name="adj" fmla="val 25000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</p:grpSp>
        <p:grpSp>
          <p:nvGrpSpPr>
            <p:cNvPr id="27664" name="Group 134"/>
            <p:cNvGrpSpPr>
              <a:grpSpLocks/>
            </p:cNvGrpSpPr>
            <p:nvPr/>
          </p:nvGrpSpPr>
          <p:grpSpPr bwMode="auto">
            <a:xfrm>
              <a:off x="1283" y="2572"/>
              <a:ext cx="640" cy="832"/>
              <a:chOff x="3904" y="540"/>
              <a:chExt cx="1184" cy="1428"/>
            </a:xfrm>
          </p:grpSpPr>
          <p:grpSp>
            <p:nvGrpSpPr>
              <p:cNvPr id="27666" name="Group 135"/>
              <p:cNvGrpSpPr>
                <a:grpSpLocks/>
              </p:cNvGrpSpPr>
              <p:nvPr/>
            </p:nvGrpSpPr>
            <p:grpSpPr bwMode="auto">
              <a:xfrm>
                <a:off x="3904" y="540"/>
                <a:ext cx="1184" cy="1428"/>
                <a:chOff x="336" y="720"/>
                <a:chExt cx="672" cy="1008"/>
              </a:xfrm>
            </p:grpSpPr>
            <p:sp>
              <p:nvSpPr>
                <p:cNvPr id="27737" name="AutoShape 136"/>
                <p:cNvSpPr>
                  <a:spLocks noChangeArrowheads="1"/>
                </p:cNvSpPr>
                <p:nvPr/>
              </p:nvSpPr>
              <p:spPr bwMode="auto">
                <a:xfrm>
                  <a:off x="336" y="720"/>
                  <a:ext cx="672" cy="1008"/>
                </a:xfrm>
                <a:prstGeom prst="can">
                  <a:avLst>
                    <a:gd name="adj" fmla="val 25597"/>
                  </a:avLst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27738" name="AutoShape 137"/>
                <p:cNvSpPr>
                  <a:spLocks noChangeArrowheads="1"/>
                </p:cNvSpPr>
                <p:nvPr/>
              </p:nvSpPr>
              <p:spPr bwMode="auto">
                <a:xfrm>
                  <a:off x="336" y="1104"/>
                  <a:ext cx="672" cy="624"/>
                </a:xfrm>
                <a:prstGeom prst="can">
                  <a:avLst>
                    <a:gd name="adj" fmla="val 25000"/>
                  </a:avLst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</p:grpSp>
          <p:sp>
            <p:nvSpPr>
              <p:cNvPr id="27667" name="Oval 138"/>
              <p:cNvSpPr>
                <a:spLocks noChangeArrowheads="1"/>
              </p:cNvSpPr>
              <p:nvPr/>
            </p:nvSpPr>
            <p:spPr bwMode="auto">
              <a:xfrm>
                <a:off x="4017" y="1323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668" name="Oval 139"/>
              <p:cNvSpPr>
                <a:spLocks noChangeArrowheads="1"/>
              </p:cNvSpPr>
              <p:nvPr/>
            </p:nvSpPr>
            <p:spPr bwMode="auto">
              <a:xfrm>
                <a:off x="4186" y="1323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669" name="Oval 140"/>
              <p:cNvSpPr>
                <a:spLocks noChangeArrowheads="1"/>
              </p:cNvSpPr>
              <p:nvPr/>
            </p:nvSpPr>
            <p:spPr bwMode="auto">
              <a:xfrm>
                <a:off x="4017" y="1599"/>
                <a:ext cx="56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670" name="Oval 141"/>
              <p:cNvSpPr>
                <a:spLocks noChangeArrowheads="1"/>
              </p:cNvSpPr>
              <p:nvPr/>
            </p:nvSpPr>
            <p:spPr bwMode="auto">
              <a:xfrm>
                <a:off x="4017" y="1461"/>
                <a:ext cx="56" cy="46"/>
              </a:xfrm>
              <a:prstGeom prst="ellipse">
                <a:avLst/>
              </a:prstGeom>
              <a:solidFill>
                <a:srgbClr val="0000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671" name="Oval 142"/>
              <p:cNvSpPr>
                <a:spLocks noChangeArrowheads="1"/>
              </p:cNvSpPr>
              <p:nvPr/>
            </p:nvSpPr>
            <p:spPr bwMode="auto">
              <a:xfrm>
                <a:off x="4581" y="1369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672" name="Oval 143"/>
              <p:cNvSpPr>
                <a:spLocks noChangeArrowheads="1"/>
              </p:cNvSpPr>
              <p:nvPr/>
            </p:nvSpPr>
            <p:spPr bwMode="auto">
              <a:xfrm>
                <a:off x="4637" y="1415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673" name="Oval 144"/>
              <p:cNvSpPr>
                <a:spLocks noChangeArrowheads="1"/>
              </p:cNvSpPr>
              <p:nvPr/>
            </p:nvSpPr>
            <p:spPr bwMode="auto">
              <a:xfrm>
                <a:off x="4750" y="1784"/>
                <a:ext cx="56" cy="4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674" name="Oval 145"/>
              <p:cNvSpPr>
                <a:spLocks noChangeArrowheads="1"/>
              </p:cNvSpPr>
              <p:nvPr/>
            </p:nvSpPr>
            <p:spPr bwMode="auto">
              <a:xfrm>
                <a:off x="4130" y="1738"/>
                <a:ext cx="56" cy="46"/>
              </a:xfrm>
              <a:prstGeom prst="ellipse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675" name="Oval 146"/>
              <p:cNvSpPr>
                <a:spLocks noChangeArrowheads="1"/>
              </p:cNvSpPr>
              <p:nvPr/>
            </p:nvSpPr>
            <p:spPr bwMode="auto">
              <a:xfrm>
                <a:off x="4242" y="1599"/>
                <a:ext cx="57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676" name="Oval 147"/>
              <p:cNvSpPr>
                <a:spLocks noChangeArrowheads="1"/>
              </p:cNvSpPr>
              <p:nvPr/>
            </p:nvSpPr>
            <p:spPr bwMode="auto">
              <a:xfrm>
                <a:off x="4355" y="1692"/>
                <a:ext cx="56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677" name="Oval 148"/>
              <p:cNvSpPr>
                <a:spLocks noChangeArrowheads="1"/>
              </p:cNvSpPr>
              <p:nvPr/>
            </p:nvSpPr>
            <p:spPr bwMode="auto">
              <a:xfrm>
                <a:off x="4299" y="1415"/>
                <a:ext cx="56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678" name="Oval 149"/>
              <p:cNvSpPr>
                <a:spLocks noChangeArrowheads="1"/>
              </p:cNvSpPr>
              <p:nvPr/>
            </p:nvSpPr>
            <p:spPr bwMode="auto">
              <a:xfrm>
                <a:off x="4411" y="1323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679" name="Oval 150"/>
              <p:cNvSpPr>
                <a:spLocks noChangeArrowheads="1"/>
              </p:cNvSpPr>
              <p:nvPr/>
            </p:nvSpPr>
            <p:spPr bwMode="auto">
              <a:xfrm>
                <a:off x="4862" y="1461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680" name="Oval 151"/>
              <p:cNvSpPr>
                <a:spLocks noChangeArrowheads="1"/>
              </p:cNvSpPr>
              <p:nvPr/>
            </p:nvSpPr>
            <p:spPr bwMode="auto">
              <a:xfrm>
                <a:off x="4524" y="1415"/>
                <a:ext cx="57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681" name="Oval 152"/>
              <p:cNvSpPr>
                <a:spLocks noChangeArrowheads="1"/>
              </p:cNvSpPr>
              <p:nvPr/>
            </p:nvSpPr>
            <p:spPr bwMode="auto">
              <a:xfrm>
                <a:off x="4637" y="1507"/>
                <a:ext cx="56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682" name="Oval 153"/>
              <p:cNvSpPr>
                <a:spLocks noChangeArrowheads="1"/>
              </p:cNvSpPr>
              <p:nvPr/>
            </p:nvSpPr>
            <p:spPr bwMode="auto">
              <a:xfrm>
                <a:off x="4524" y="1738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683" name="Oval 154"/>
              <p:cNvSpPr>
                <a:spLocks noChangeArrowheads="1"/>
              </p:cNvSpPr>
              <p:nvPr/>
            </p:nvSpPr>
            <p:spPr bwMode="auto">
              <a:xfrm>
                <a:off x="4862" y="1784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684" name="Oval 155"/>
              <p:cNvSpPr>
                <a:spLocks noChangeArrowheads="1"/>
              </p:cNvSpPr>
              <p:nvPr/>
            </p:nvSpPr>
            <p:spPr bwMode="auto">
              <a:xfrm>
                <a:off x="4468" y="1830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685" name="Oval 156"/>
              <p:cNvSpPr>
                <a:spLocks noChangeArrowheads="1"/>
              </p:cNvSpPr>
              <p:nvPr/>
            </p:nvSpPr>
            <p:spPr bwMode="auto">
              <a:xfrm>
                <a:off x="4637" y="1830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686" name="Oval 157"/>
              <p:cNvSpPr>
                <a:spLocks noChangeArrowheads="1"/>
              </p:cNvSpPr>
              <p:nvPr/>
            </p:nvSpPr>
            <p:spPr bwMode="auto">
              <a:xfrm>
                <a:off x="4130" y="1415"/>
                <a:ext cx="56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687" name="Oval 158"/>
              <p:cNvSpPr>
                <a:spLocks noChangeArrowheads="1"/>
              </p:cNvSpPr>
              <p:nvPr/>
            </p:nvSpPr>
            <p:spPr bwMode="auto">
              <a:xfrm>
                <a:off x="4411" y="1507"/>
                <a:ext cx="57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688" name="Oval 159"/>
              <p:cNvSpPr>
                <a:spLocks noChangeArrowheads="1"/>
              </p:cNvSpPr>
              <p:nvPr/>
            </p:nvSpPr>
            <p:spPr bwMode="auto">
              <a:xfrm>
                <a:off x="4355" y="1599"/>
                <a:ext cx="56" cy="4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689" name="Oval 160"/>
              <p:cNvSpPr>
                <a:spLocks noChangeArrowheads="1"/>
              </p:cNvSpPr>
              <p:nvPr/>
            </p:nvSpPr>
            <p:spPr bwMode="auto">
              <a:xfrm>
                <a:off x="4581" y="1599"/>
                <a:ext cx="56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690" name="Oval 161"/>
              <p:cNvSpPr>
                <a:spLocks noChangeArrowheads="1"/>
              </p:cNvSpPr>
              <p:nvPr/>
            </p:nvSpPr>
            <p:spPr bwMode="auto">
              <a:xfrm>
                <a:off x="4017" y="1784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691" name="Oval 162"/>
              <p:cNvSpPr>
                <a:spLocks noChangeArrowheads="1"/>
              </p:cNvSpPr>
              <p:nvPr/>
            </p:nvSpPr>
            <p:spPr bwMode="auto">
              <a:xfrm>
                <a:off x="4186" y="1784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692" name="Oval 163"/>
              <p:cNvSpPr>
                <a:spLocks noChangeArrowheads="1"/>
              </p:cNvSpPr>
              <p:nvPr/>
            </p:nvSpPr>
            <p:spPr bwMode="auto">
              <a:xfrm>
                <a:off x="4355" y="1876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693" name="Oval 164"/>
              <p:cNvSpPr>
                <a:spLocks noChangeArrowheads="1"/>
              </p:cNvSpPr>
              <p:nvPr/>
            </p:nvSpPr>
            <p:spPr bwMode="auto">
              <a:xfrm>
                <a:off x="4750" y="1507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694" name="Oval 165"/>
              <p:cNvSpPr>
                <a:spLocks noChangeArrowheads="1"/>
              </p:cNvSpPr>
              <p:nvPr/>
            </p:nvSpPr>
            <p:spPr bwMode="auto">
              <a:xfrm>
                <a:off x="4919" y="1599"/>
                <a:ext cx="56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695" name="Oval 166"/>
              <p:cNvSpPr>
                <a:spLocks noChangeArrowheads="1"/>
              </p:cNvSpPr>
              <p:nvPr/>
            </p:nvSpPr>
            <p:spPr bwMode="auto">
              <a:xfrm>
                <a:off x="4975" y="1369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696" name="Oval 167"/>
              <p:cNvSpPr>
                <a:spLocks noChangeArrowheads="1"/>
              </p:cNvSpPr>
              <p:nvPr/>
            </p:nvSpPr>
            <p:spPr bwMode="auto">
              <a:xfrm>
                <a:off x="4806" y="1369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697" name="Oval 168"/>
              <p:cNvSpPr>
                <a:spLocks noChangeArrowheads="1"/>
              </p:cNvSpPr>
              <p:nvPr/>
            </p:nvSpPr>
            <p:spPr bwMode="auto">
              <a:xfrm>
                <a:off x="4750" y="1692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698" name="Oval 169"/>
              <p:cNvSpPr>
                <a:spLocks noChangeArrowheads="1"/>
              </p:cNvSpPr>
              <p:nvPr/>
            </p:nvSpPr>
            <p:spPr bwMode="auto">
              <a:xfrm>
                <a:off x="4975" y="1830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699" name="Oval 170"/>
              <p:cNvSpPr>
                <a:spLocks noChangeArrowheads="1"/>
              </p:cNvSpPr>
              <p:nvPr/>
            </p:nvSpPr>
            <p:spPr bwMode="auto">
              <a:xfrm>
                <a:off x="4130" y="1646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00" name="Oval 171"/>
              <p:cNvSpPr>
                <a:spLocks noChangeArrowheads="1"/>
              </p:cNvSpPr>
              <p:nvPr/>
            </p:nvSpPr>
            <p:spPr bwMode="auto">
              <a:xfrm>
                <a:off x="3960" y="1415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01" name="Oval 172"/>
              <p:cNvSpPr>
                <a:spLocks noChangeArrowheads="1"/>
              </p:cNvSpPr>
              <p:nvPr/>
            </p:nvSpPr>
            <p:spPr bwMode="auto">
              <a:xfrm>
                <a:off x="3960" y="1692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02" name="Oval 173"/>
              <p:cNvSpPr>
                <a:spLocks noChangeArrowheads="1"/>
              </p:cNvSpPr>
              <p:nvPr/>
            </p:nvSpPr>
            <p:spPr bwMode="auto">
              <a:xfrm>
                <a:off x="4975" y="1692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03" name="Oval 174"/>
              <p:cNvSpPr>
                <a:spLocks noChangeArrowheads="1"/>
              </p:cNvSpPr>
              <p:nvPr/>
            </p:nvSpPr>
            <p:spPr bwMode="auto">
              <a:xfrm>
                <a:off x="4975" y="1507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04" name="Oval 175"/>
              <p:cNvSpPr>
                <a:spLocks noChangeArrowheads="1"/>
              </p:cNvSpPr>
              <p:nvPr/>
            </p:nvSpPr>
            <p:spPr bwMode="auto">
              <a:xfrm>
                <a:off x="4468" y="1692"/>
                <a:ext cx="56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05" name="Oval 176"/>
              <p:cNvSpPr>
                <a:spLocks noChangeArrowheads="1"/>
              </p:cNvSpPr>
              <p:nvPr/>
            </p:nvSpPr>
            <p:spPr bwMode="auto">
              <a:xfrm>
                <a:off x="4411" y="1507"/>
                <a:ext cx="57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06" name="Oval 177"/>
              <p:cNvSpPr>
                <a:spLocks noChangeArrowheads="1"/>
              </p:cNvSpPr>
              <p:nvPr/>
            </p:nvSpPr>
            <p:spPr bwMode="auto">
              <a:xfrm>
                <a:off x="4130" y="1415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07" name="Oval 178"/>
              <p:cNvSpPr>
                <a:spLocks noChangeArrowheads="1"/>
              </p:cNvSpPr>
              <p:nvPr/>
            </p:nvSpPr>
            <p:spPr bwMode="auto">
              <a:xfrm>
                <a:off x="4242" y="1507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08" name="Oval 179"/>
              <p:cNvSpPr>
                <a:spLocks noChangeArrowheads="1"/>
              </p:cNvSpPr>
              <p:nvPr/>
            </p:nvSpPr>
            <p:spPr bwMode="auto">
              <a:xfrm>
                <a:off x="4355" y="1599"/>
                <a:ext cx="56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09" name="Oval 180"/>
              <p:cNvSpPr>
                <a:spLocks noChangeArrowheads="1"/>
              </p:cNvSpPr>
              <p:nvPr/>
            </p:nvSpPr>
            <p:spPr bwMode="auto">
              <a:xfrm>
                <a:off x="4468" y="1692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10" name="Oval 181"/>
              <p:cNvSpPr>
                <a:spLocks noChangeArrowheads="1"/>
              </p:cNvSpPr>
              <p:nvPr/>
            </p:nvSpPr>
            <p:spPr bwMode="auto">
              <a:xfrm>
                <a:off x="4073" y="1507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11" name="Oval 182"/>
              <p:cNvSpPr>
                <a:spLocks noChangeArrowheads="1"/>
              </p:cNvSpPr>
              <p:nvPr/>
            </p:nvSpPr>
            <p:spPr bwMode="auto">
              <a:xfrm>
                <a:off x="4693" y="1876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12" name="Oval 183"/>
              <p:cNvSpPr>
                <a:spLocks noChangeArrowheads="1"/>
              </p:cNvSpPr>
              <p:nvPr/>
            </p:nvSpPr>
            <p:spPr bwMode="auto">
              <a:xfrm>
                <a:off x="4524" y="1415"/>
                <a:ext cx="57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13" name="Oval 184"/>
              <p:cNvSpPr>
                <a:spLocks noChangeArrowheads="1"/>
              </p:cNvSpPr>
              <p:nvPr/>
            </p:nvSpPr>
            <p:spPr bwMode="auto">
              <a:xfrm>
                <a:off x="4637" y="1507"/>
                <a:ext cx="56" cy="4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14" name="Oval 185"/>
              <p:cNvSpPr>
                <a:spLocks noChangeArrowheads="1"/>
              </p:cNvSpPr>
              <p:nvPr/>
            </p:nvSpPr>
            <p:spPr bwMode="auto">
              <a:xfrm>
                <a:off x="4750" y="1599"/>
                <a:ext cx="56" cy="4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15" name="Oval 186"/>
              <p:cNvSpPr>
                <a:spLocks noChangeArrowheads="1"/>
              </p:cNvSpPr>
              <p:nvPr/>
            </p:nvSpPr>
            <p:spPr bwMode="auto">
              <a:xfrm>
                <a:off x="4862" y="1646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16" name="Oval 187"/>
              <p:cNvSpPr>
                <a:spLocks noChangeArrowheads="1"/>
              </p:cNvSpPr>
              <p:nvPr/>
            </p:nvSpPr>
            <p:spPr bwMode="auto">
              <a:xfrm>
                <a:off x="4975" y="1784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17" name="Oval 188"/>
              <p:cNvSpPr>
                <a:spLocks noChangeArrowheads="1"/>
              </p:cNvSpPr>
              <p:nvPr/>
            </p:nvSpPr>
            <p:spPr bwMode="auto">
              <a:xfrm>
                <a:off x="4299" y="1415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18" name="Oval 189"/>
              <p:cNvSpPr>
                <a:spLocks noChangeArrowheads="1"/>
              </p:cNvSpPr>
              <p:nvPr/>
            </p:nvSpPr>
            <p:spPr bwMode="auto">
              <a:xfrm>
                <a:off x="4411" y="1507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19" name="Oval 190"/>
              <p:cNvSpPr>
                <a:spLocks noChangeArrowheads="1"/>
              </p:cNvSpPr>
              <p:nvPr/>
            </p:nvSpPr>
            <p:spPr bwMode="auto">
              <a:xfrm>
                <a:off x="4524" y="1599"/>
                <a:ext cx="57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20" name="Oval 191"/>
              <p:cNvSpPr>
                <a:spLocks noChangeArrowheads="1"/>
              </p:cNvSpPr>
              <p:nvPr/>
            </p:nvSpPr>
            <p:spPr bwMode="auto">
              <a:xfrm>
                <a:off x="4637" y="1692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21" name="Oval 192"/>
              <p:cNvSpPr>
                <a:spLocks noChangeArrowheads="1"/>
              </p:cNvSpPr>
              <p:nvPr/>
            </p:nvSpPr>
            <p:spPr bwMode="auto">
              <a:xfrm>
                <a:off x="4750" y="1784"/>
                <a:ext cx="56" cy="46"/>
              </a:xfrm>
              <a:prstGeom prst="ellipse">
                <a:avLst/>
              </a:prstGeom>
              <a:solidFill>
                <a:srgbClr val="0000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22" name="Oval 193"/>
              <p:cNvSpPr>
                <a:spLocks noChangeArrowheads="1"/>
              </p:cNvSpPr>
              <p:nvPr/>
            </p:nvSpPr>
            <p:spPr bwMode="auto">
              <a:xfrm>
                <a:off x="4862" y="1876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23" name="Oval 194"/>
              <p:cNvSpPr>
                <a:spLocks noChangeArrowheads="1"/>
              </p:cNvSpPr>
              <p:nvPr/>
            </p:nvSpPr>
            <p:spPr bwMode="auto">
              <a:xfrm>
                <a:off x="4355" y="1692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24" name="Oval 195"/>
              <p:cNvSpPr>
                <a:spLocks noChangeArrowheads="1"/>
              </p:cNvSpPr>
              <p:nvPr/>
            </p:nvSpPr>
            <p:spPr bwMode="auto">
              <a:xfrm>
                <a:off x="4355" y="1784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25" name="Oval 196"/>
              <p:cNvSpPr>
                <a:spLocks noChangeArrowheads="1"/>
              </p:cNvSpPr>
              <p:nvPr/>
            </p:nvSpPr>
            <p:spPr bwMode="auto">
              <a:xfrm>
                <a:off x="4581" y="1876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26" name="Oval 197"/>
              <p:cNvSpPr>
                <a:spLocks noChangeArrowheads="1"/>
              </p:cNvSpPr>
              <p:nvPr/>
            </p:nvSpPr>
            <p:spPr bwMode="auto">
              <a:xfrm>
                <a:off x="4919" y="1323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27" name="Oval 198"/>
              <p:cNvSpPr>
                <a:spLocks noChangeArrowheads="1"/>
              </p:cNvSpPr>
              <p:nvPr/>
            </p:nvSpPr>
            <p:spPr bwMode="auto">
              <a:xfrm>
                <a:off x="4130" y="1830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28" name="Oval 199"/>
              <p:cNvSpPr>
                <a:spLocks noChangeArrowheads="1"/>
              </p:cNvSpPr>
              <p:nvPr/>
            </p:nvSpPr>
            <p:spPr bwMode="auto">
              <a:xfrm>
                <a:off x="4524" y="1507"/>
                <a:ext cx="57" cy="46"/>
              </a:xfrm>
              <a:prstGeom prst="ellipse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29" name="Oval 200"/>
              <p:cNvSpPr>
                <a:spLocks noChangeArrowheads="1"/>
              </p:cNvSpPr>
              <p:nvPr/>
            </p:nvSpPr>
            <p:spPr bwMode="auto">
              <a:xfrm>
                <a:off x="4524" y="1415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30" name="Oval 201"/>
              <p:cNvSpPr>
                <a:spLocks noChangeArrowheads="1"/>
              </p:cNvSpPr>
              <p:nvPr/>
            </p:nvSpPr>
            <p:spPr bwMode="auto">
              <a:xfrm>
                <a:off x="4637" y="1507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31" name="Oval 202"/>
              <p:cNvSpPr>
                <a:spLocks noChangeArrowheads="1"/>
              </p:cNvSpPr>
              <p:nvPr/>
            </p:nvSpPr>
            <p:spPr bwMode="auto">
              <a:xfrm>
                <a:off x="4750" y="1599"/>
                <a:ext cx="56" cy="47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32" name="Oval 203"/>
              <p:cNvSpPr>
                <a:spLocks noChangeArrowheads="1"/>
              </p:cNvSpPr>
              <p:nvPr/>
            </p:nvSpPr>
            <p:spPr bwMode="auto">
              <a:xfrm>
                <a:off x="4862" y="1553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33" name="Oval 204"/>
              <p:cNvSpPr>
                <a:spLocks noChangeArrowheads="1"/>
              </p:cNvSpPr>
              <p:nvPr/>
            </p:nvSpPr>
            <p:spPr bwMode="auto">
              <a:xfrm>
                <a:off x="4242" y="1738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34" name="Oval 205"/>
              <p:cNvSpPr>
                <a:spLocks noChangeArrowheads="1"/>
              </p:cNvSpPr>
              <p:nvPr/>
            </p:nvSpPr>
            <p:spPr bwMode="auto">
              <a:xfrm>
                <a:off x="4242" y="1876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35" name="Oval 206"/>
              <p:cNvSpPr>
                <a:spLocks noChangeArrowheads="1"/>
              </p:cNvSpPr>
              <p:nvPr/>
            </p:nvSpPr>
            <p:spPr bwMode="auto">
              <a:xfrm>
                <a:off x="3904" y="1553"/>
                <a:ext cx="56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27736" name="Oval 207"/>
              <p:cNvSpPr>
                <a:spLocks noChangeArrowheads="1"/>
              </p:cNvSpPr>
              <p:nvPr/>
            </p:nvSpPr>
            <p:spPr bwMode="auto">
              <a:xfrm>
                <a:off x="3960" y="1277"/>
                <a:ext cx="57" cy="46"/>
              </a:xfrm>
              <a:prstGeom prst="ellipse">
                <a:avLst/>
              </a:prstGeom>
              <a:solidFill>
                <a:srgbClr val="66FF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</p:grpSp>
        <p:sp>
          <p:nvSpPr>
            <p:cNvPr id="27665" name="Text Box 208"/>
            <p:cNvSpPr txBox="1">
              <a:spLocks noChangeArrowheads="1"/>
            </p:cNvSpPr>
            <p:nvPr/>
          </p:nvSpPr>
          <p:spPr bwMode="auto">
            <a:xfrm>
              <a:off x="803" y="3412"/>
              <a:ext cx="2138" cy="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>
                  <a:solidFill>
                    <a:srgbClr val="000066"/>
                  </a:solidFill>
                </a:rPr>
                <a:t>Final product from a previous fermentation (traditional or controlled)</a:t>
              </a:r>
            </a:p>
          </p:txBody>
        </p:sp>
      </p:grpSp>
      <p:sp>
        <p:nvSpPr>
          <p:cNvPr id="27660" name="Line 209"/>
          <p:cNvSpPr>
            <a:spLocks noChangeShapeType="1"/>
          </p:cNvSpPr>
          <p:nvPr/>
        </p:nvSpPr>
        <p:spPr bwMode="auto">
          <a:xfrm flipV="1">
            <a:off x="2400300" y="2819400"/>
            <a:ext cx="1524000" cy="16383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d-ID"/>
          </a:p>
        </p:txBody>
      </p:sp>
      <p:sp>
        <p:nvSpPr>
          <p:cNvPr id="17621" name="Text Box 213"/>
          <p:cNvSpPr txBox="1">
            <a:spLocks noChangeArrowheads="1"/>
          </p:cNvSpPr>
          <p:nvPr/>
        </p:nvSpPr>
        <p:spPr bwMode="auto">
          <a:xfrm>
            <a:off x="203200" y="6491288"/>
            <a:ext cx="8413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i="1">
                <a:solidFill>
                  <a:srgbClr val="6666FF"/>
                </a:solidFill>
              </a:rPr>
              <a:t>Mainly used in home applications in the U.S. – home production of yogurt and sourdough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21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1447800"/>
          </a:xfrm>
          <a:prstGeom prst="rect">
            <a:avLst/>
          </a:prstGeom>
          <a:gradFill rotWithShape="0">
            <a:gsLst>
              <a:gs pos="0">
                <a:srgbClr val="99CCFF"/>
              </a:gs>
              <a:gs pos="100000">
                <a:srgbClr val="FFFFFF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1066800" y="381000"/>
            <a:ext cx="21605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/>
              <a:t>Summary</a:t>
            </a:r>
          </a:p>
        </p:txBody>
      </p:sp>
      <p:sp>
        <p:nvSpPr>
          <p:cNvPr id="28676" name="Text Box 5"/>
          <p:cNvSpPr txBox="1">
            <a:spLocks noChangeArrowheads="1"/>
          </p:cNvSpPr>
          <p:nvPr/>
        </p:nvSpPr>
        <p:spPr bwMode="auto">
          <a:xfrm>
            <a:off x="298450" y="1603375"/>
            <a:ext cx="4165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en-US" sz="3200">
                <a:solidFill>
                  <a:srgbClr val="000066"/>
                </a:solidFill>
              </a:rPr>
              <a:t> Why we ferment foods</a:t>
            </a:r>
          </a:p>
        </p:txBody>
      </p:sp>
      <p:sp>
        <p:nvSpPr>
          <p:cNvPr id="28677" name="Text Box 6"/>
          <p:cNvSpPr txBox="1">
            <a:spLocks noChangeArrowheads="1"/>
          </p:cNvSpPr>
          <p:nvPr/>
        </p:nvSpPr>
        <p:spPr bwMode="auto">
          <a:xfrm>
            <a:off x="298450" y="2674938"/>
            <a:ext cx="66103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 sz="3200">
                <a:solidFill>
                  <a:srgbClr val="000066"/>
                </a:solidFill>
              </a:rPr>
              <a:t> Microbial energy metabolism: 	respiration vs. fermentation</a:t>
            </a:r>
          </a:p>
        </p:txBody>
      </p:sp>
      <p:sp>
        <p:nvSpPr>
          <p:cNvPr id="28678" name="Text Box 7"/>
          <p:cNvSpPr txBox="1">
            <a:spLocks noChangeArrowheads="1"/>
          </p:cNvSpPr>
          <p:nvPr/>
        </p:nvSpPr>
        <p:spPr bwMode="auto">
          <a:xfrm>
            <a:off x="298450" y="4235450"/>
            <a:ext cx="85772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en-US" sz="3200">
                <a:solidFill>
                  <a:srgbClr val="000066"/>
                </a:solidFill>
              </a:rPr>
              <a:t> Traditional fermentations – indigenous microflora</a:t>
            </a:r>
          </a:p>
        </p:txBody>
      </p:sp>
      <p:sp>
        <p:nvSpPr>
          <p:cNvPr id="28679" name="Text Box 8"/>
          <p:cNvSpPr txBox="1">
            <a:spLocks noChangeArrowheads="1"/>
          </p:cNvSpPr>
          <p:nvPr/>
        </p:nvSpPr>
        <p:spPr bwMode="auto">
          <a:xfrm>
            <a:off x="298450" y="5308600"/>
            <a:ext cx="8229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en-US" sz="3200">
                <a:solidFill>
                  <a:srgbClr val="000066"/>
                </a:solidFill>
              </a:rPr>
              <a:t> Controlled fermentations – starter culture added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id-ID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481013" y="584200"/>
            <a:ext cx="7442200" cy="569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sz="2800" b="1" i="1">
                <a:solidFill>
                  <a:schemeClr val="folHlink"/>
                </a:solidFill>
                <a:latin typeface="Arial" charset="0"/>
              </a:rPr>
              <a:t>Food products</a:t>
            </a:r>
            <a:endParaRPr lang="en-US" sz="2800">
              <a:solidFill>
                <a:schemeClr val="folHlink"/>
              </a:solidFill>
              <a:latin typeface="Arial" charset="0"/>
            </a:endParaRPr>
          </a:p>
          <a:p>
            <a:endParaRPr lang="en-US" sz="2800">
              <a:solidFill>
                <a:schemeClr val="folHlink"/>
              </a:solidFill>
              <a:latin typeface="Arial" charset="0"/>
            </a:endParaRPr>
          </a:p>
          <a:p>
            <a:r>
              <a:rPr lang="en-US" b="1">
                <a:solidFill>
                  <a:srgbClr val="CC3300"/>
                </a:solidFill>
                <a:latin typeface="Arial" charset="0"/>
              </a:rPr>
              <a:t>from milk: </a:t>
            </a:r>
            <a:br>
              <a:rPr lang="en-US" b="1">
                <a:solidFill>
                  <a:srgbClr val="CC3300"/>
                </a:solidFill>
                <a:latin typeface="Arial" charset="0"/>
              </a:rPr>
            </a:br>
            <a:endParaRPr lang="en-US" b="1">
              <a:solidFill>
                <a:srgbClr val="CC3300"/>
              </a:solidFill>
              <a:latin typeface="Arial" charset="0"/>
            </a:endParaRPr>
          </a:p>
          <a:p>
            <a:pPr lvl="1"/>
            <a:r>
              <a:rPr lang="en-US">
                <a:solidFill>
                  <a:srgbClr val="0066FF"/>
                </a:solidFill>
                <a:latin typeface="Arial" charset="0"/>
              </a:rPr>
              <a:t>cheese, yogurt, sour cream, buttermilk </a:t>
            </a:r>
            <a:br>
              <a:rPr lang="en-US">
                <a:solidFill>
                  <a:srgbClr val="0066FF"/>
                </a:solidFill>
                <a:latin typeface="Arial" charset="0"/>
              </a:rPr>
            </a:br>
            <a:endParaRPr lang="en-US">
              <a:solidFill>
                <a:srgbClr val="0066FF"/>
              </a:solidFill>
              <a:latin typeface="Arial" charset="0"/>
            </a:endParaRPr>
          </a:p>
          <a:p>
            <a:pPr lvl="1"/>
            <a:r>
              <a:rPr lang="en-US">
                <a:latin typeface="Arial" charset="0"/>
              </a:rPr>
              <a:t>lactic acid bacteria (lactobacilli, streptococci)</a:t>
            </a:r>
            <a:endParaRPr lang="en-US" b="1">
              <a:solidFill>
                <a:srgbClr val="CC3300"/>
              </a:solidFill>
              <a:latin typeface="Arial" charset="0"/>
            </a:endParaRPr>
          </a:p>
          <a:p>
            <a:endParaRPr lang="en-US" b="1">
              <a:solidFill>
                <a:srgbClr val="CC3300"/>
              </a:solidFill>
              <a:latin typeface="Arial" charset="0"/>
            </a:endParaRPr>
          </a:p>
          <a:p>
            <a:r>
              <a:rPr lang="en-US" b="1">
                <a:solidFill>
                  <a:srgbClr val="CC3300"/>
                </a:solidFill>
                <a:latin typeface="Arial" charset="0"/>
              </a:rPr>
              <a:t>meats:</a:t>
            </a:r>
            <a:br>
              <a:rPr lang="en-US" b="1">
                <a:solidFill>
                  <a:srgbClr val="CC3300"/>
                </a:solidFill>
                <a:latin typeface="Arial" charset="0"/>
              </a:rPr>
            </a:br>
            <a:endParaRPr lang="en-US" b="1">
              <a:solidFill>
                <a:srgbClr val="CC3300"/>
              </a:solidFill>
              <a:latin typeface="Arial" charset="0"/>
            </a:endParaRPr>
          </a:p>
          <a:p>
            <a:pPr lvl="1"/>
            <a:r>
              <a:rPr lang="en-US">
                <a:latin typeface="Arial" charset="0"/>
              </a:rPr>
              <a:t>fermented sausages, hams, fish (Asia)</a:t>
            </a:r>
            <a:br>
              <a:rPr lang="en-US">
                <a:latin typeface="Arial" charset="0"/>
              </a:rPr>
            </a:br>
            <a:endParaRPr lang="en-US">
              <a:latin typeface="Arial" charset="0"/>
            </a:endParaRPr>
          </a:p>
          <a:p>
            <a:pPr lvl="1"/>
            <a:r>
              <a:rPr lang="en-US">
                <a:solidFill>
                  <a:srgbClr val="996633"/>
                </a:solidFill>
                <a:latin typeface="Arial" charset="0"/>
              </a:rPr>
              <a:t>lactic acid bacteria (lactobacilli, pediococci), molds</a:t>
            </a:r>
          </a:p>
          <a:p>
            <a:endParaRPr lang="en-US">
              <a:solidFill>
                <a:srgbClr val="996633"/>
              </a:solidFill>
              <a:latin typeface="Arial" charset="0"/>
            </a:endParaRPr>
          </a:p>
          <a:p>
            <a:pPr eaLnBrk="0" hangingPunct="0"/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738188" y="377825"/>
            <a:ext cx="7553325" cy="6100763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>
              <a:latin typeface="Arial" charset="0"/>
            </a:endParaRPr>
          </a:p>
          <a:p>
            <a:r>
              <a:rPr lang="en-US" sz="2800" b="1">
                <a:latin typeface="Arial" charset="0"/>
              </a:rPr>
              <a:t>beverages: </a:t>
            </a:r>
            <a:br>
              <a:rPr lang="en-US" sz="2800" b="1">
                <a:latin typeface="Arial" charset="0"/>
              </a:rPr>
            </a:br>
            <a:endParaRPr lang="en-US" sz="2800" b="1">
              <a:latin typeface="Arial" charset="0"/>
            </a:endParaRPr>
          </a:p>
          <a:p>
            <a:pPr>
              <a:buFontTx/>
              <a:buChar char="•"/>
            </a:pPr>
            <a:r>
              <a:rPr lang="en-US">
                <a:solidFill>
                  <a:srgbClr val="996633"/>
                </a:solidFill>
                <a:latin typeface="Arial" charset="0"/>
              </a:rPr>
              <a:t>beer  (yeasts make ethanol) </a:t>
            </a:r>
            <a:br>
              <a:rPr lang="en-US">
                <a:solidFill>
                  <a:srgbClr val="996633"/>
                </a:solidFill>
                <a:latin typeface="Arial" charset="0"/>
              </a:rPr>
            </a:br>
            <a:endParaRPr lang="en-US">
              <a:solidFill>
                <a:srgbClr val="996633"/>
              </a:solidFill>
              <a:latin typeface="Arial" charset="0"/>
            </a:endParaRPr>
          </a:p>
          <a:p>
            <a:pPr>
              <a:buFontTx/>
              <a:buChar char="•"/>
            </a:pPr>
            <a:r>
              <a:rPr lang="en-US">
                <a:solidFill>
                  <a:srgbClr val="0066FF"/>
                </a:solidFill>
                <a:latin typeface="Arial" charset="0"/>
              </a:rPr>
              <a:t>wines (ethanol fermentation from grapes, other fruits) </a:t>
            </a:r>
            <a:br>
              <a:rPr lang="en-US">
                <a:solidFill>
                  <a:srgbClr val="0066FF"/>
                </a:solidFill>
                <a:latin typeface="Arial" charset="0"/>
              </a:rPr>
            </a:br>
            <a:endParaRPr lang="en-US">
              <a:solidFill>
                <a:srgbClr val="003366"/>
              </a:solidFill>
              <a:latin typeface="Arial" charset="0"/>
            </a:endParaRPr>
          </a:p>
          <a:p>
            <a:pPr>
              <a:buFontTx/>
              <a:buChar char="•"/>
            </a:pPr>
            <a:r>
              <a:rPr lang="en-US">
                <a:latin typeface="Arial" charset="0"/>
              </a:rPr>
              <a:t>vinegar (ethanol oxidized to acetic acid)</a:t>
            </a:r>
          </a:p>
          <a:p>
            <a:pPr>
              <a:buFontTx/>
              <a:buChar char="•"/>
            </a:pPr>
            <a:endParaRPr lang="en-US">
              <a:latin typeface="Arial" charset="0"/>
            </a:endParaRPr>
          </a:p>
          <a:p>
            <a:pPr>
              <a:buFontTx/>
              <a:buChar char="•"/>
            </a:pPr>
            <a:r>
              <a:rPr lang="en-US" sz="2800" b="1">
                <a:latin typeface="Arial" charset="0"/>
              </a:rPr>
              <a:t>breads: </a:t>
            </a:r>
            <a:br>
              <a:rPr lang="en-US" sz="2800" b="1">
                <a:latin typeface="Arial" charset="0"/>
              </a:rPr>
            </a:br>
            <a:endParaRPr lang="en-US" sz="2800" b="1">
              <a:latin typeface="Arial" charset="0"/>
            </a:endParaRPr>
          </a:p>
          <a:p>
            <a:pPr>
              <a:buFontTx/>
              <a:buChar char="•"/>
            </a:pPr>
            <a:r>
              <a:rPr lang="en-US">
                <a:solidFill>
                  <a:srgbClr val="FF9900"/>
                </a:solidFill>
                <a:latin typeface="Arial" charset="0"/>
              </a:rPr>
              <a:t>sourdough (yeast + lactobacilli) </a:t>
            </a:r>
            <a:br>
              <a:rPr lang="en-US">
                <a:solidFill>
                  <a:srgbClr val="FF9900"/>
                </a:solidFill>
                <a:latin typeface="Arial" charset="0"/>
              </a:rPr>
            </a:br>
            <a:endParaRPr lang="en-US">
              <a:solidFill>
                <a:srgbClr val="FF9900"/>
              </a:solidFill>
              <a:latin typeface="Arial" charset="0"/>
            </a:endParaRPr>
          </a:p>
          <a:p>
            <a:pPr>
              <a:buFontTx/>
              <a:buChar char="•"/>
            </a:pPr>
            <a:r>
              <a:rPr lang="en-US">
                <a:solidFill>
                  <a:srgbClr val="FF3300"/>
                </a:solidFill>
                <a:latin typeface="Arial" charset="0"/>
              </a:rPr>
              <a:t>crackers, raised breads (yeasts)</a:t>
            </a:r>
          </a:p>
          <a:p>
            <a:pPr>
              <a:buFontTx/>
              <a:buChar char="•"/>
            </a:pPr>
            <a:endParaRPr lang="en-US">
              <a:solidFill>
                <a:srgbClr val="FF3300"/>
              </a:solidFill>
              <a:latin typeface="Arial" charset="0"/>
            </a:endParaRPr>
          </a:p>
          <a:p>
            <a:pPr eaLnBrk="0" hangingPunct="0"/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1371600" y="838200"/>
            <a:ext cx="6172200" cy="496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solidFill>
                  <a:srgbClr val="006600"/>
                </a:solidFill>
                <a:latin typeface="Arial" charset="0"/>
              </a:rPr>
              <a:t>single cell protein: </a:t>
            </a:r>
            <a:br>
              <a:rPr lang="en-US" sz="2800" b="1">
                <a:solidFill>
                  <a:srgbClr val="006600"/>
                </a:solidFill>
                <a:latin typeface="Arial" charset="0"/>
              </a:rPr>
            </a:br>
            <a:endParaRPr lang="en-US" sz="2800" b="1">
              <a:solidFill>
                <a:srgbClr val="006600"/>
              </a:solidFill>
              <a:latin typeface="Arial" charset="0"/>
            </a:endParaRPr>
          </a:p>
          <a:p>
            <a:r>
              <a:rPr lang="en-US">
                <a:solidFill>
                  <a:schemeClr val="accent2"/>
                </a:solidFill>
                <a:latin typeface="Antigoni" pitchFamily="34" charset="0"/>
              </a:rPr>
              <a:t>how cheaply and efficiently can cells be grown? </a:t>
            </a:r>
          </a:p>
          <a:p>
            <a:pPr lvl="1"/>
            <a:r>
              <a:rPr lang="en-US">
                <a:solidFill>
                  <a:srgbClr val="33CC33"/>
                </a:solidFill>
                <a:latin typeface="Arial Black" pitchFamily="34" charset="0"/>
              </a:rPr>
              <a:t>waste materials as substrate (bacteria, yeast, molds) </a:t>
            </a:r>
          </a:p>
          <a:p>
            <a:pPr lvl="1"/>
            <a:r>
              <a:rPr lang="en-US">
                <a:solidFill>
                  <a:srgbClr val="33CC33"/>
                </a:solidFill>
                <a:latin typeface="Arial Black" pitchFamily="34" charset="0"/>
              </a:rPr>
              <a:t>sunlight and CO2 (algae)</a:t>
            </a:r>
            <a:br>
              <a:rPr lang="en-US">
                <a:solidFill>
                  <a:srgbClr val="33CC33"/>
                </a:solidFill>
                <a:latin typeface="Arial Black" pitchFamily="34" charset="0"/>
              </a:rPr>
            </a:br>
            <a:endParaRPr lang="en-US">
              <a:solidFill>
                <a:srgbClr val="33CC33"/>
              </a:solidFill>
              <a:latin typeface="Arial Black" pitchFamily="34" charset="0"/>
            </a:endParaRPr>
          </a:p>
          <a:p>
            <a:r>
              <a:rPr lang="en-US">
                <a:solidFill>
                  <a:srgbClr val="00CCFF"/>
                </a:solidFill>
                <a:latin typeface="AvantGarde Md BT" pitchFamily="34" charset="0"/>
              </a:rPr>
              <a:t>uses in animal feeds (frequently) or human foods</a:t>
            </a:r>
            <a:br>
              <a:rPr lang="en-US">
                <a:solidFill>
                  <a:srgbClr val="00CCFF"/>
                </a:solidFill>
                <a:latin typeface="AvantGarde Md BT" pitchFamily="34" charset="0"/>
              </a:rPr>
            </a:br>
            <a:endParaRPr lang="en-US">
              <a:solidFill>
                <a:srgbClr val="CC3300"/>
              </a:solidFill>
              <a:latin typeface="AvantGarde Md BT" pitchFamily="34" charset="0"/>
            </a:endParaRPr>
          </a:p>
          <a:p>
            <a:r>
              <a:rPr lang="en-US">
                <a:solidFill>
                  <a:srgbClr val="CC3300"/>
                </a:solidFill>
                <a:latin typeface="Bauhaus 93" pitchFamily="82" charset="0"/>
              </a:rPr>
              <a:t>prefer protein to whole cells </a:t>
            </a:r>
          </a:p>
          <a:p>
            <a:pPr lvl="1"/>
            <a:r>
              <a:rPr lang="en-US">
                <a:solidFill>
                  <a:srgbClr val="CC3300"/>
                </a:solidFill>
                <a:latin typeface="Bauhaus 93" pitchFamily="82" charset="0"/>
              </a:rPr>
              <a:t>high nucleic acids --&gt; kidney stones,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E" sz="3600" smtClean="0"/>
              <a:t>Organic acids</a:t>
            </a:r>
            <a:br>
              <a:rPr lang="en-IE" sz="3600" smtClean="0"/>
            </a:br>
            <a:endParaRPr lang="en-GB" sz="3600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09600" y="1600200"/>
            <a:ext cx="7772400" cy="5029200"/>
          </a:xfrm>
        </p:spPr>
        <p:txBody>
          <a:bodyPr/>
          <a:lstStyle/>
          <a:p>
            <a:pPr eaLnBrk="1" hangingPunct="1"/>
            <a:r>
              <a:rPr lang="en-IE" sz="2400" b="1" u="sng" smtClean="0">
                <a:solidFill>
                  <a:schemeClr val="tx2"/>
                </a:solidFill>
              </a:rPr>
              <a:t>Primary Metabolites</a:t>
            </a:r>
            <a:r>
              <a:rPr lang="en-IE" sz="2400" u="sng" smtClean="0">
                <a:solidFill>
                  <a:schemeClr val="tx2"/>
                </a:solidFill>
              </a:rPr>
              <a:t> </a:t>
            </a:r>
          </a:p>
          <a:p>
            <a:pPr eaLnBrk="1" hangingPunct="1"/>
            <a:r>
              <a:rPr lang="en-IE" sz="2400" smtClean="0">
                <a:solidFill>
                  <a:schemeClr val="tx2"/>
                </a:solidFill>
              </a:rPr>
              <a:t>Organic acids are. (primary products of metabolism).</a:t>
            </a:r>
          </a:p>
          <a:p>
            <a:pPr eaLnBrk="1" hangingPunct="1"/>
            <a:r>
              <a:rPr lang="en-IE" sz="2400" smtClean="0">
                <a:solidFill>
                  <a:schemeClr val="tx2"/>
                </a:solidFill>
              </a:rPr>
              <a:t> During the log phase of growth the products produced are essential to the growth of the cells.</a:t>
            </a:r>
          </a:p>
          <a:p>
            <a:pPr eaLnBrk="1" hangingPunct="1"/>
            <a:r>
              <a:rPr lang="en-IE" sz="2400" b="1" u="sng" smtClean="0">
                <a:solidFill>
                  <a:schemeClr val="tx2"/>
                </a:solidFill>
              </a:rPr>
              <a:t>Secondary metabolites: </a:t>
            </a:r>
          </a:p>
          <a:p>
            <a:pPr eaLnBrk="1" hangingPunct="1">
              <a:buFontTx/>
              <a:buNone/>
            </a:pPr>
            <a:r>
              <a:rPr lang="en-IE" sz="2400" b="1" smtClean="0">
                <a:solidFill>
                  <a:schemeClr val="tx2"/>
                </a:solidFill>
              </a:rPr>
              <a:t>(Secondary products of metabolism)</a:t>
            </a:r>
          </a:p>
          <a:p>
            <a:pPr eaLnBrk="1" hangingPunct="1"/>
            <a:r>
              <a:rPr lang="en-IE" sz="2400" smtClean="0">
                <a:solidFill>
                  <a:schemeClr val="tx2"/>
                </a:solidFill>
              </a:rPr>
              <a:t>During the stationary phase some microbial cultures</a:t>
            </a:r>
          </a:p>
          <a:p>
            <a:pPr eaLnBrk="1" hangingPunct="1">
              <a:buFontTx/>
              <a:buNone/>
            </a:pPr>
            <a:r>
              <a:rPr lang="en-IE" sz="2400" smtClean="0">
                <a:solidFill>
                  <a:schemeClr val="tx2"/>
                </a:solidFill>
              </a:rPr>
              <a:t>synthesize compounds which are not produced during</a:t>
            </a:r>
          </a:p>
          <a:p>
            <a:pPr eaLnBrk="1" hangingPunct="1">
              <a:buFontTx/>
              <a:buNone/>
            </a:pPr>
            <a:r>
              <a:rPr lang="en-IE" sz="2400" smtClean="0">
                <a:solidFill>
                  <a:schemeClr val="tx2"/>
                </a:solidFill>
              </a:rPr>
              <a:t>the trophophase* and do not appear to have any</a:t>
            </a:r>
          </a:p>
          <a:p>
            <a:pPr eaLnBrk="1" hangingPunct="1">
              <a:buFontTx/>
              <a:buNone/>
            </a:pPr>
            <a:r>
              <a:rPr lang="en-IE" sz="2400" smtClean="0">
                <a:solidFill>
                  <a:schemeClr val="tx2"/>
                </a:solidFill>
              </a:rPr>
              <a:t>obvious function in cell metabolism.(idiophase*)</a:t>
            </a:r>
          </a:p>
          <a:p>
            <a:pPr eaLnBrk="1" hangingPunct="1">
              <a:buFontTx/>
              <a:buNone/>
            </a:pPr>
            <a:endParaRPr lang="en-GB" sz="2400" i="1" smtClean="0">
              <a:solidFill>
                <a:schemeClr val="tx2"/>
              </a:solidFill>
            </a:endParaRPr>
          </a:p>
        </p:txBody>
      </p:sp>
      <p:pic>
        <p:nvPicPr>
          <p:cNvPr id="33796" name="Picture 4" descr="DCUr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900" y="63500"/>
            <a:ext cx="1069975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557</TotalTime>
  <Words>1333</Words>
  <Application>Microsoft PowerPoint</Application>
  <PresentationFormat>On-screen Show (4:3)</PresentationFormat>
  <Paragraphs>272</Paragraphs>
  <Slides>32</Slides>
  <Notes>32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4" baseType="lpstr">
      <vt:lpstr>Default Design</vt:lpstr>
      <vt:lpstr>Drawing</vt:lpstr>
      <vt:lpstr>Food Fermentation</vt:lpstr>
      <vt:lpstr>Slide 2</vt:lpstr>
      <vt:lpstr>Slide 3</vt:lpstr>
      <vt:lpstr>Food Fermentation</vt:lpstr>
      <vt:lpstr>Fermented Foods</vt:lpstr>
      <vt:lpstr>Food Fermentations – Definitions </vt:lpstr>
      <vt:lpstr>Food Fermentations – Biochemistry  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Controlled vs. Natural Fermentation</vt:lpstr>
      <vt:lpstr>Controlled vs. Natural Fermentation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Organic acids </vt:lpstr>
    </vt:vector>
  </TitlesOfParts>
  <Company>OSU FS&amp;T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Polly D. Courtney</dc:creator>
  <cp:lastModifiedBy>Toshiba</cp:lastModifiedBy>
  <cp:revision>46</cp:revision>
  <dcterms:created xsi:type="dcterms:W3CDTF">2001-01-03T11:49:23Z</dcterms:created>
  <dcterms:modified xsi:type="dcterms:W3CDTF">2015-12-22T06:02:06Z</dcterms:modified>
</cp:coreProperties>
</file>