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60" r:id="rId4"/>
    <p:sldId id="301" r:id="rId5"/>
    <p:sldId id="304" r:id="rId6"/>
    <p:sldId id="302" r:id="rId7"/>
    <p:sldId id="300" r:id="rId8"/>
    <p:sldId id="305" r:id="rId9"/>
    <p:sldId id="306" r:id="rId10"/>
    <p:sldId id="303" r:id="rId11"/>
    <p:sldId id="261" r:id="rId12"/>
    <p:sldId id="307" r:id="rId13"/>
    <p:sldId id="277" r:id="rId14"/>
    <p:sldId id="297" r:id="rId15"/>
    <p:sldId id="298" r:id="rId16"/>
    <p:sldId id="293" r:id="rId17"/>
    <p:sldId id="268" r:id="rId1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CB4AF70-A9FC-43F9-89E0-0F03562C610B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8375579-2842-4880-BEBE-E168089D1EA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F6DCF-5C80-479F-8918-CD3C108D91E7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6F77A-8C6E-4AD5-9468-3570ACD9D15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F72F5-D6B8-45D9-A754-A51F5D6FD64B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717CB-508A-4202-AB13-39817C061DC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8FACF-F840-4ED9-8B5B-F9B79146A107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9864F-B297-4B67-97F5-49CEF647EE2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8F710-BC8E-4CE2-8514-FC63456DB04B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21E17-6603-4FA9-844F-BB763754E98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BE027-8A60-4D3E-8B25-3AB48C33F043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053E6-C28D-409A-92D1-EA9C2A21615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23D9B-B33E-4926-9B4C-63F35A9FA77E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8D5CB-C51D-49A8-839F-F07275675EC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68300-5326-4AE6-AFF5-25F44A40621F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33422-6EAA-4489-B4A9-9200F342DDB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6F699-A63C-457A-827D-11EB394B3CC8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6C4A8-EF02-49FB-84C1-C7A5D859380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BF278-66A9-4F05-AC1E-F81EDF8BA2B7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29564-EB20-4B50-BB51-BF6065CFC0F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E361F-6772-44EB-89DC-257AB57B7B6A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01DB7-3A1A-4F4C-8A26-114DFCB0F1E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32157-2978-42B6-8EDD-63F4C6615D19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0A0B-EA9F-47C8-BCDE-CEA26BF4AD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A6B5315-0CBF-4BDA-BD9E-790B52A90A1B}" type="datetimeFigureOut">
              <a:rPr lang="fr-FR"/>
              <a:pPr>
                <a:defRPr/>
              </a:pPr>
              <a:t>14/10/2016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FBCAAF-3F48-4643-B0A9-5B1858C3473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48" y="1500174"/>
            <a:ext cx="7772400" cy="714379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sz="4000" dirty="0" smtClean="0">
                <a:solidFill>
                  <a:srgbClr val="7030A0"/>
                </a:solidFill>
                <a:latin typeface="Tekton Pro" pitchFamily="34" charset="0"/>
              </a:rPr>
              <a:t>Gambar Arsitektur </a:t>
            </a:r>
            <a:r>
              <a:rPr lang="id-ID" sz="4000" dirty="0" smtClean="0">
                <a:solidFill>
                  <a:srgbClr val="7030A0"/>
                </a:solidFill>
                <a:latin typeface="Tekton Pro" pitchFamily="34" charset="0"/>
              </a:rPr>
              <a:t>Dasar - 04</a:t>
            </a:r>
            <a:endParaRPr lang="fr-CA" sz="4000" dirty="0" smtClean="0">
              <a:solidFill>
                <a:srgbClr val="7030A0"/>
              </a:solidFill>
              <a:latin typeface="Tekton Pro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71538" y="2357430"/>
            <a:ext cx="7215238" cy="71438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sz="4000" dirty="0" smtClean="0">
                <a:solidFill>
                  <a:srgbClr val="00B050"/>
                </a:solidFill>
                <a:latin typeface="Humnst777 Blk BT" pitchFamily="34" charset="0"/>
              </a:rPr>
              <a:t>Teknik Arsir</a:t>
            </a:r>
          </a:p>
        </p:txBody>
      </p:sp>
      <p:sp>
        <p:nvSpPr>
          <p:cNvPr id="4" name="Sous-titre 2"/>
          <p:cNvSpPr txBox="1">
            <a:spLocks/>
          </p:cNvSpPr>
          <p:nvPr/>
        </p:nvSpPr>
        <p:spPr bwMode="auto">
          <a:xfrm>
            <a:off x="1500166" y="3071810"/>
            <a:ext cx="6400800" cy="64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ekton Pro" pitchFamily="34" charset="0"/>
              </a:rPr>
              <a:t>Oleh: M. Agung Wahyudi</a:t>
            </a:r>
            <a:endParaRPr kumimoji="0" lang="fr-CA" sz="24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ekton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28596" y="71414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umnst777 BT" pitchFamily="34" charset="0"/>
                <a:ea typeface="+mj-ea"/>
                <a:cs typeface="+mj-cs"/>
              </a:rPr>
              <a:t>Tujuan Pembelajaran</a:t>
            </a:r>
            <a:endParaRPr kumimoji="0" lang="es-UY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Humnst777 BT" pitchFamily="34" charset="0"/>
              <a:ea typeface="+mj-ea"/>
              <a:cs typeface="+mj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85762" y="1214423"/>
            <a:ext cx="822960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Melatih mahasiswa agar mampu:</a:t>
            </a:r>
          </a:p>
          <a:p>
            <a:pPr marL="273050" lvl="2" indent="-273050">
              <a:buFont typeface="Arial" pitchFamily="34" charset="0"/>
              <a:buChar char="•"/>
            </a:pPr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Memahami berbagai macam arsir dengan pensil.</a:t>
            </a:r>
          </a:p>
          <a:p>
            <a:pPr marL="273050" lvl="2" indent="-273050">
              <a:buFont typeface="Arial" pitchFamily="34" charset="0"/>
              <a:buChar char="•"/>
            </a:pPr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Terampil membuat arsir dengan pensil.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pPr eaLnBrk="1" hangingPunct="1"/>
            <a:r>
              <a:rPr lang="id-ID" sz="4000" b="1" dirty="0" smtClean="0">
                <a:solidFill>
                  <a:srgbClr val="C00000"/>
                </a:solidFill>
                <a:latin typeface="Humnst777 BT" pitchFamily="34" charset="0"/>
              </a:rPr>
              <a:t>Arsir Pensil</a:t>
            </a:r>
            <a:endParaRPr lang="es-UY" sz="40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42910" y="1428736"/>
            <a:ext cx="808672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Perbedaan sudut datang cahaya mengakibatkan perbedaan nada gelap-terang pada suatu permukaan. </a:t>
            </a:r>
          </a:p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Untuk membedakan berbagai permukaan yang terkena cahaya tersebut, digunakan teknik arsir.</a:t>
            </a:r>
          </a:p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Dengan arsir, kesan 3 dimensi akan tercipta.</a:t>
            </a:r>
          </a:p>
          <a:p>
            <a:pPr lvl="0"/>
            <a:endParaRPr lang="id-ID" sz="32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lvl="0"/>
            <a:endParaRPr lang="id-ID" sz="32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8229600" cy="714380"/>
          </a:xfrm>
        </p:spPr>
        <p:txBody>
          <a:bodyPr/>
          <a:lstStyle/>
          <a:p>
            <a:pPr eaLnBrk="1" hangingPunct="1"/>
            <a:r>
              <a:rPr lang="id-ID" sz="4000" b="1" dirty="0" smtClean="0">
                <a:solidFill>
                  <a:srgbClr val="C00000"/>
                </a:solidFill>
                <a:latin typeface="Humnst777 BT" pitchFamily="34" charset="0"/>
              </a:rPr>
              <a:t>Arsir Pensil</a:t>
            </a:r>
            <a:endParaRPr lang="es-UY" sz="40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42910" y="928670"/>
            <a:ext cx="808672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Arsir dibuat dengan membuat goresan-goresan garis secara berulang.</a:t>
            </a:r>
          </a:p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Perbedaan tekanan pada pensil &amp; sudut pensil terhadap kertas akan membuat perbedaan ketebalan garis arsir.</a:t>
            </a:r>
          </a:p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Variasi tekanan pada pensil membuat garis akan lebih hidup.</a:t>
            </a:r>
          </a:p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Jadi kepekatan arsiran bisa dibuat dengan variasi jarak antar arsir &amp; perbedaan tekanan pada pensil.</a:t>
            </a:r>
          </a:p>
          <a:p>
            <a:endParaRPr lang="id-ID" sz="32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lvl="0"/>
            <a:endParaRPr lang="id-ID" sz="32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lvl="0"/>
            <a:endParaRPr lang="id-ID" sz="32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so7DF1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58591" y="285728"/>
            <a:ext cx="6296847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2857520" cy="2786082"/>
          </a:xfrm>
        </p:spPr>
        <p:txBody>
          <a:bodyPr/>
          <a:lstStyle/>
          <a:p>
            <a:pPr algn="l" eaLnBrk="1" hangingPunct="1"/>
            <a:r>
              <a:rPr lang="id-ID" sz="4000" b="1" dirty="0" smtClean="0">
                <a:solidFill>
                  <a:srgbClr val="C00000"/>
                </a:solidFill>
                <a:latin typeface="Humnst777 BT" pitchFamily="34" charset="0"/>
              </a:rPr>
              <a:t>Contoh Perbedaan Sudut Pensil</a:t>
            </a:r>
            <a:endParaRPr lang="es-UY" sz="40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F1CAC22"/>
          <p:cNvPicPr>
            <a:picLocks noChangeAspect="1" noChangeArrowheads="1"/>
          </p:cNvPicPr>
          <p:nvPr/>
        </p:nvPicPr>
        <p:blipFill>
          <a:blip r:embed="rId3">
            <a:lum bright="10000" contrast="-20000"/>
          </a:blip>
          <a:srcRect/>
          <a:stretch>
            <a:fillRect/>
          </a:stretch>
        </p:blipFill>
        <p:spPr bwMode="auto">
          <a:xfrm>
            <a:off x="3143240" y="214290"/>
            <a:ext cx="5762625" cy="63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2857520" cy="2786082"/>
          </a:xfrm>
        </p:spPr>
        <p:txBody>
          <a:bodyPr/>
          <a:lstStyle/>
          <a:p>
            <a:pPr algn="l" eaLnBrk="1" hangingPunct="1"/>
            <a:r>
              <a:rPr lang="id-ID" sz="4000" b="1" dirty="0" smtClean="0">
                <a:solidFill>
                  <a:srgbClr val="C00000"/>
                </a:solidFill>
                <a:latin typeface="Humnst777 BT" pitchFamily="34" charset="0"/>
              </a:rPr>
              <a:t>Contoh Perbedaan Tekanan</a:t>
            </a:r>
            <a:endParaRPr lang="es-UY" sz="40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pPr eaLnBrk="1" hangingPunct="1"/>
            <a:r>
              <a:rPr lang="id-ID" sz="4000" b="1" dirty="0" smtClean="0">
                <a:solidFill>
                  <a:srgbClr val="C00000"/>
                </a:solidFill>
                <a:latin typeface="Humnst777 BT" pitchFamily="34" charset="0"/>
              </a:rPr>
              <a:t>Jenis Arsir</a:t>
            </a:r>
            <a:endParaRPr lang="es-UY" sz="40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42910" y="1428736"/>
            <a:ext cx="808672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Arsir dibuat dengan membuat goresan-goresan garis secara berulang.</a:t>
            </a:r>
          </a:p>
          <a:p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Goresan-goresan arsir bisa berupa :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Garis lurus panjang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Garis lurus pendek/guratan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Garis lengkung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Garis melingkar-lingkar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id-ID" sz="3200" dirty="0" smtClean="0">
                <a:solidFill>
                  <a:srgbClr val="002060"/>
                </a:solidFill>
                <a:latin typeface="Humnst777 BT" pitchFamily="34" charset="0"/>
              </a:rPr>
              <a:t>Titik-titik</a:t>
            </a:r>
          </a:p>
          <a:p>
            <a:endParaRPr lang="id-ID" sz="32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lvl="0"/>
            <a:endParaRPr lang="id-ID" sz="32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lvl="0"/>
            <a:endParaRPr lang="id-ID" sz="32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700118" y="152368"/>
            <a:ext cx="8229600" cy="633426"/>
          </a:xfrm>
        </p:spPr>
        <p:txBody>
          <a:bodyPr/>
          <a:lstStyle/>
          <a:p>
            <a:pPr eaLnBrk="1" hangingPunct="1"/>
            <a:r>
              <a:rPr lang="id-ID" b="1" dirty="0" smtClean="0">
                <a:solidFill>
                  <a:srgbClr val="C00000"/>
                </a:solidFill>
                <a:latin typeface="Humnst777 BT" pitchFamily="34" charset="0"/>
              </a:rPr>
              <a:t>Contoh Jenis Arsiran</a:t>
            </a:r>
            <a:endParaRPr lang="es-UY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/>
          <a:stretch>
            <a:fillRect/>
          </a:stretch>
        </p:blipFill>
        <p:spPr bwMode="auto">
          <a:xfrm>
            <a:off x="285719" y="1000108"/>
            <a:ext cx="8661067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700118" y="152368"/>
            <a:ext cx="8229600" cy="633426"/>
          </a:xfrm>
        </p:spPr>
        <p:txBody>
          <a:bodyPr/>
          <a:lstStyle/>
          <a:p>
            <a:pPr eaLnBrk="1" hangingPunct="1"/>
            <a:r>
              <a:rPr lang="id-ID" b="1" dirty="0" smtClean="0">
                <a:solidFill>
                  <a:srgbClr val="C00000"/>
                </a:solidFill>
                <a:latin typeface="Humnst777 BT" pitchFamily="34" charset="0"/>
              </a:rPr>
              <a:t>Contoh Jenis Arsiran</a:t>
            </a:r>
            <a:endParaRPr lang="es-UY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/>
          <a:stretch>
            <a:fillRect/>
          </a:stretch>
        </p:blipFill>
        <p:spPr bwMode="auto">
          <a:xfrm>
            <a:off x="337173" y="1071546"/>
            <a:ext cx="8521107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lum bright="-10000" contrast="30000"/>
          </a:blip>
          <a:srcRect/>
          <a:stretch>
            <a:fillRect/>
          </a:stretch>
        </p:blipFill>
        <p:spPr bwMode="auto">
          <a:xfrm>
            <a:off x="357157" y="3286124"/>
            <a:ext cx="5423573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lum bright="-10000" contrast="30000"/>
          </a:blip>
          <a:srcRect/>
          <a:stretch>
            <a:fillRect/>
          </a:stretch>
        </p:blipFill>
        <p:spPr bwMode="auto">
          <a:xfrm>
            <a:off x="6286512" y="3286124"/>
            <a:ext cx="2500330" cy="1811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700118" y="152368"/>
            <a:ext cx="8229600" cy="633426"/>
          </a:xfrm>
        </p:spPr>
        <p:txBody>
          <a:bodyPr/>
          <a:lstStyle/>
          <a:p>
            <a:pPr eaLnBrk="1" hangingPunct="1"/>
            <a:r>
              <a:rPr lang="id-ID" b="1" dirty="0" smtClean="0">
                <a:solidFill>
                  <a:srgbClr val="C00000"/>
                </a:solidFill>
                <a:latin typeface="Humnst777 BT" pitchFamily="34" charset="0"/>
              </a:rPr>
              <a:t>Contoh Jenis Arsiran</a:t>
            </a:r>
            <a:endParaRPr lang="es-UY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2050" name="Picture 2" descr="17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 t="67353" r="51213"/>
          <a:stretch>
            <a:fillRect/>
          </a:stretch>
        </p:blipFill>
        <p:spPr bwMode="auto">
          <a:xfrm>
            <a:off x="6072198" y="1151915"/>
            <a:ext cx="2784134" cy="249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17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 l="2632" b="34050"/>
          <a:stretch>
            <a:fillRect/>
          </a:stretch>
        </p:blipFill>
        <p:spPr bwMode="auto">
          <a:xfrm>
            <a:off x="214282" y="1071548"/>
            <a:ext cx="5947210" cy="5386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7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 l="52540" t="67353"/>
          <a:stretch>
            <a:fillRect/>
          </a:stretch>
        </p:blipFill>
        <p:spPr bwMode="auto">
          <a:xfrm>
            <a:off x="6205337" y="3714753"/>
            <a:ext cx="2795819" cy="2571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700118" y="295244"/>
            <a:ext cx="8229600" cy="633426"/>
          </a:xfrm>
        </p:spPr>
        <p:txBody>
          <a:bodyPr/>
          <a:lstStyle/>
          <a:p>
            <a:pPr eaLnBrk="1" hangingPunct="1"/>
            <a:r>
              <a:rPr lang="id-ID" b="1" dirty="0" smtClean="0">
                <a:solidFill>
                  <a:srgbClr val="C00000"/>
                </a:solidFill>
                <a:latin typeface="Humnst777 BT" pitchFamily="34" charset="0"/>
              </a:rPr>
              <a:t>Contoh Gradasi Arsiran</a:t>
            </a:r>
            <a:endParaRPr lang="es-UY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252" y="1785926"/>
            <a:ext cx="8322152" cy="1087863"/>
          </a:xfrm>
          <a:prstGeom prst="rect">
            <a:avLst/>
          </a:prstGeom>
          <a:noFill/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3251" y="3324224"/>
            <a:ext cx="8322153" cy="1033470"/>
          </a:xfrm>
          <a:prstGeom prst="rect">
            <a:avLst/>
          </a:prstGeom>
          <a:noFill/>
        </p:spPr>
      </p:pic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3251" y="5000636"/>
            <a:ext cx="8322153" cy="1033470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28596" y="1353909"/>
            <a:ext cx="83582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DANGKAL 				                                           DALAM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5643602" y="2788499"/>
            <a:ext cx="292892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garis</a:t>
            </a: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4857784" y="4383953"/>
            <a:ext cx="38576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guratan-guratan</a:t>
            </a: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5929354" y="5967731"/>
            <a:ext cx="27146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titik</a:t>
            </a:r>
            <a:endParaRPr kumimoji="0" lang="id-ID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533" grpId="0"/>
      <p:bldP spid="22535" grpId="0"/>
      <p:bldP spid="22536" grpId="0"/>
      <p:bldP spid="225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700118" y="295244"/>
            <a:ext cx="8229600" cy="633426"/>
          </a:xfrm>
        </p:spPr>
        <p:txBody>
          <a:bodyPr/>
          <a:lstStyle/>
          <a:p>
            <a:pPr eaLnBrk="1" hangingPunct="1"/>
            <a:r>
              <a:rPr lang="id-ID" b="1" dirty="0" smtClean="0">
                <a:solidFill>
                  <a:srgbClr val="C00000"/>
                </a:solidFill>
                <a:latin typeface="Humnst777 BT" pitchFamily="34" charset="0"/>
              </a:rPr>
              <a:t>Contoh Gradasi Arsiran</a:t>
            </a:r>
            <a:endParaRPr lang="es-UY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3786182" y="5572140"/>
            <a:ext cx="192882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Garis beda jarak</a:t>
            </a: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6786578" y="5786454"/>
            <a:ext cx="12858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guratan</a:t>
            </a: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714348" y="4643446"/>
            <a:ext cx="27146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d-ID" sz="2400" dirty="0" smtClean="0">
                <a:latin typeface="Arial" pitchFamily="34" charset="0"/>
                <a:cs typeface="Arial" pitchFamily="34" charset="0"/>
              </a:rPr>
              <a:t>Garis beda tekanan</a:t>
            </a:r>
            <a:endParaRPr kumimoji="0" lang="id-ID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>
            <a:off x="4000496" y="1071546"/>
            <a:ext cx="175260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6643702" y="1214422"/>
            <a:ext cx="169545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1214414" y="1142984"/>
            <a:ext cx="1762125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535" grpId="0" build="allAtOnce"/>
      <p:bldP spid="22536" grpId="0"/>
      <p:bldP spid="225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8643998" cy="642942"/>
          </a:xfrm>
        </p:spPr>
        <p:txBody>
          <a:bodyPr/>
          <a:lstStyle/>
          <a:p>
            <a:pPr eaLnBrk="1" hangingPunct="1"/>
            <a:r>
              <a:rPr lang="id-ID" sz="3200" b="1" dirty="0" smtClean="0">
                <a:solidFill>
                  <a:srgbClr val="C00000"/>
                </a:solidFill>
                <a:latin typeface="Humnst777 BT" pitchFamily="34" charset="0"/>
              </a:rPr>
              <a:t>Contoh aplikasi teknik arsir</a:t>
            </a:r>
            <a:endParaRPr lang="es-UY" sz="32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19457" name="Picture 1" descr="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7" y="714356"/>
            <a:ext cx="5686871" cy="6086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8643998" cy="928694"/>
          </a:xfrm>
        </p:spPr>
        <p:txBody>
          <a:bodyPr/>
          <a:lstStyle/>
          <a:p>
            <a:pPr eaLnBrk="1" hangingPunct="1"/>
            <a:r>
              <a:rPr lang="id-ID" sz="3200" b="1" dirty="0" smtClean="0">
                <a:solidFill>
                  <a:srgbClr val="C00000"/>
                </a:solidFill>
                <a:latin typeface="Humnst777 BT" pitchFamily="34" charset="0"/>
              </a:rPr>
              <a:t>Contoh aplikasi teknik arsir</a:t>
            </a:r>
            <a:endParaRPr lang="es-UY" sz="32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06" y="1255776"/>
            <a:ext cx="8858280" cy="4244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214290"/>
            <a:ext cx="8229600" cy="714380"/>
          </a:xfrm>
        </p:spPr>
        <p:txBody>
          <a:bodyPr/>
          <a:lstStyle/>
          <a:p>
            <a:pPr eaLnBrk="1" hangingPunct="1"/>
            <a:r>
              <a:rPr lang="id-ID" sz="4000" b="1" dirty="0" smtClean="0">
                <a:solidFill>
                  <a:srgbClr val="C00000"/>
                </a:solidFill>
                <a:latin typeface="Humnst777 BT" pitchFamily="34" charset="0"/>
              </a:rPr>
              <a:t>Contoh aplikasi arsir</a:t>
            </a:r>
            <a:endParaRPr lang="es-UY" sz="40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7" y="1285860"/>
            <a:ext cx="7557423" cy="5417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71414"/>
            <a:ext cx="8229600" cy="714380"/>
          </a:xfrm>
        </p:spPr>
        <p:txBody>
          <a:bodyPr/>
          <a:lstStyle/>
          <a:p>
            <a:pPr eaLnBrk="1" hangingPunct="1"/>
            <a:r>
              <a:rPr lang="id-ID" sz="4000" b="1" dirty="0" smtClean="0">
                <a:solidFill>
                  <a:srgbClr val="C00000"/>
                </a:solidFill>
                <a:latin typeface="Humnst777 BT" pitchFamily="34" charset="0"/>
              </a:rPr>
              <a:t>Latihan</a:t>
            </a:r>
            <a:endParaRPr lang="es-UY" sz="4000" b="1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428596" y="785794"/>
            <a:ext cx="85011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id-ID" sz="2400" dirty="0" smtClean="0">
                <a:solidFill>
                  <a:srgbClr val="002060"/>
                </a:solidFill>
                <a:latin typeface="Humnst777 BT" pitchFamily="34" charset="0"/>
              </a:rPr>
              <a:t>Buat kotak-kotak pada kertas A3, 4 kolom &amp; 4 baris kotak scr FREEHAND. Tambahkan bentuk lain seperti lingkaran atau bujur sangkar di tengah kotak.</a:t>
            </a:r>
          </a:p>
          <a:p>
            <a:r>
              <a:rPr lang="id-ID" sz="2400" dirty="0" smtClean="0">
                <a:solidFill>
                  <a:srgbClr val="002060"/>
                </a:solidFill>
                <a:latin typeface="Humnst777 BT" pitchFamily="34" charset="0"/>
              </a:rPr>
              <a:t>Pada masing-masing kotak buat arsiran: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71472" y="2423176"/>
          <a:ext cx="8072494" cy="438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826"/>
                <a:gridCol w="1857388"/>
                <a:gridCol w="1714512"/>
                <a:gridCol w="2571768"/>
              </a:tblGrid>
              <a:tr h="370840"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GARIS LURUS</a:t>
                      </a:r>
                      <a:r>
                        <a:rPr lang="id-ID" sz="2400" baseline="0" dirty="0" smtClean="0">
                          <a:latin typeface="Tekton Pro Cond" pitchFamily="34" charset="0"/>
                        </a:rPr>
                        <a:t> </a:t>
                      </a:r>
                      <a:r>
                        <a:rPr lang="id-ID" sz="2400" dirty="0" smtClean="0">
                          <a:latin typeface="Tekton Pro Cond" pitchFamily="34" charset="0"/>
                        </a:rPr>
                        <a:t>HORISONTAL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GARIS LURUS VERTIKAL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GARIS LURUS MIRING KIRI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GARIS</a:t>
                      </a:r>
                    </a:p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LURUS MIRING KANAN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GARIS LURUS</a:t>
                      </a:r>
                      <a:r>
                        <a:rPr lang="id-ID" sz="2400" baseline="0" dirty="0" smtClean="0">
                          <a:latin typeface="Tekton Pro Cond" pitchFamily="34" charset="0"/>
                        </a:rPr>
                        <a:t> </a:t>
                      </a:r>
                      <a:r>
                        <a:rPr lang="id-ID" sz="2400" dirty="0" smtClean="0">
                          <a:latin typeface="Tekton Pro Cond" pitchFamily="34" charset="0"/>
                        </a:rPr>
                        <a:t>HORISONTAL GRADASI TEKANAN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GARIS LURUS VERTIKAL GRADASI TEKANAN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GARIS LURUS MIRING KIRI GRADASI TEKANAN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GARIS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LURUS MIRING KANAN GRADASI TEKANAN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GURATAN VERTIKAL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GURATAN MIRING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latin typeface="Tekton Pro Cond" pitchFamily="34" charset="0"/>
                        </a:rPr>
                        <a:t>MELINGKAR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GRADASI TITIK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GRADASI GARIS BEDA JARAK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GRADASI GARIS BEDA TEKANAN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GRADASI GURATAN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>
                          <a:latin typeface="Tekton Pro Cond" pitchFamily="34" charset="0"/>
                        </a:rPr>
                        <a:t>GRADASI MELINGKAR</a:t>
                      </a:r>
                      <a:endParaRPr lang="id-ID" sz="2400" dirty="0">
                        <a:latin typeface="Tekton Pro Cond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30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3000372"/>
            <a:ext cx="8286808" cy="1154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jan Pro" pitchFamily="18" charset="0"/>
                <a:ea typeface="+mj-ea"/>
                <a:cs typeface="+mj-cs"/>
              </a:rPr>
              <a:t>Terimakasih...</a:t>
            </a:r>
            <a:endParaRPr kumimoji="0" lang="es-UY" sz="44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rajan Pro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8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80</Template>
  <TotalTime>970</TotalTime>
  <Words>284</Words>
  <Application>Microsoft Office PowerPoint</Application>
  <PresentationFormat>On-screen Show (4:3)</PresentationFormat>
  <Paragraphs>65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80</vt:lpstr>
      <vt:lpstr>Gambar Arsitektur Dasar - 04</vt:lpstr>
      <vt:lpstr>Slide 2</vt:lpstr>
      <vt:lpstr>Arsir Pensil</vt:lpstr>
      <vt:lpstr>Arsir Pensil</vt:lpstr>
      <vt:lpstr>Contoh Perbedaan Sudut Pensil</vt:lpstr>
      <vt:lpstr>Contoh Perbedaan Tekanan</vt:lpstr>
      <vt:lpstr>Jenis Arsir</vt:lpstr>
      <vt:lpstr>Contoh Jenis Arsiran</vt:lpstr>
      <vt:lpstr>Contoh Jenis Arsiran</vt:lpstr>
      <vt:lpstr>Contoh Jenis Arsiran</vt:lpstr>
      <vt:lpstr>Contoh Gradasi Arsiran</vt:lpstr>
      <vt:lpstr>Contoh Gradasi Arsiran</vt:lpstr>
      <vt:lpstr>Contoh aplikasi teknik arsir</vt:lpstr>
      <vt:lpstr>Contoh aplikasi teknik arsir</vt:lpstr>
      <vt:lpstr>Contoh aplikasi arsir</vt:lpstr>
      <vt:lpstr>Latihan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Gambar Arsitektur Lanjut</dc:title>
  <dc:creator>User</dc:creator>
  <cp:lastModifiedBy>User</cp:lastModifiedBy>
  <cp:revision>36</cp:revision>
  <dcterms:created xsi:type="dcterms:W3CDTF">2015-06-10T01:23:35Z</dcterms:created>
  <dcterms:modified xsi:type="dcterms:W3CDTF">2016-10-13T22:16:04Z</dcterms:modified>
</cp:coreProperties>
</file>