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9" r:id="rId5"/>
    <p:sldId id="272" r:id="rId6"/>
    <p:sldId id="271" r:id="rId7"/>
    <p:sldId id="261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62" r:id="rId16"/>
    <p:sldId id="263" r:id="rId17"/>
    <p:sldId id="264" r:id="rId18"/>
    <p:sldId id="265" r:id="rId19"/>
    <p:sldId id="266" r:id="rId20"/>
    <p:sldId id="267" r:id="rId21"/>
    <p:sldId id="268" r:id="rId22"/>
    <p:sldId id="280" r:id="rId23"/>
    <p:sldId id="281" r:id="rId24"/>
    <p:sldId id="282" r:id="rId2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9FFF47"/>
    <a:srgbClr val="E25600"/>
    <a:srgbClr val="EE6600"/>
    <a:srgbClr val="276EFD"/>
    <a:srgbClr val="2597FF"/>
    <a:srgbClr val="6C0A00"/>
    <a:srgbClr val="5C2E00"/>
    <a:srgbClr val="D68B1C"/>
    <a:srgbClr val="5525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-16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9786" y="4650640"/>
            <a:ext cx="7787954" cy="610820"/>
          </a:xfrm>
          <a:effectLst>
            <a:outerShdw blurRad="50800" dist="38100" dir="2700000" algn="ctr" rotWithShape="0">
              <a:schemeClr val="tx1">
                <a:alpha val="74000"/>
              </a:schemeClr>
            </a:outerShdw>
          </a:effectLst>
        </p:spPr>
        <p:txBody>
          <a:bodyPr>
            <a:normAutofit/>
          </a:bodyPr>
          <a:lstStyle>
            <a:lvl1pPr algn="l">
              <a:defRPr sz="3600">
                <a:solidFill>
                  <a:srgbClr val="9FFF47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59786" y="5261460"/>
            <a:ext cx="7787954" cy="610820"/>
          </a:xfrm>
        </p:spPr>
        <p:txBody>
          <a:bodyPr>
            <a:normAutofit/>
          </a:bodyPr>
          <a:lstStyle>
            <a:lvl1pPr marL="0" indent="0" algn="l">
              <a:buNone/>
              <a:defRPr sz="28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3875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8965" y="1138424"/>
            <a:ext cx="8229600" cy="610820"/>
          </a:xfrm>
          <a:effectLst>
            <a:outerShdw blurRad="50800" dist="38100" dir="2700000" algn="ctr" rotWithShape="0">
              <a:schemeClr val="tx1">
                <a:alpha val="84000"/>
              </a:schemeClr>
            </a:outerShdw>
          </a:effectLst>
        </p:spPr>
        <p:txBody>
          <a:bodyPr>
            <a:normAutofit/>
          </a:bodyPr>
          <a:lstStyle>
            <a:lvl1pPr algn="l">
              <a:defRPr sz="3600">
                <a:solidFill>
                  <a:srgbClr val="92D05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65" y="1749245"/>
            <a:ext cx="8229600" cy="4275740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471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17899" y="527605"/>
            <a:ext cx="6566314" cy="763525"/>
          </a:xfrm>
          <a:effectLst>
            <a:outerShdw blurRad="38100" dist="50800" dir="2700000" algn="ctr" rotWithShape="0">
              <a:schemeClr val="tx1">
                <a:alpha val="78000"/>
              </a:schemeClr>
            </a:outerShdw>
          </a:effectLst>
        </p:spPr>
        <p:txBody>
          <a:bodyPr>
            <a:normAutofit/>
          </a:bodyPr>
          <a:lstStyle>
            <a:lvl1pPr algn="l">
              <a:defRPr sz="3600">
                <a:solidFill>
                  <a:srgbClr val="92D05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17900" y="1291130"/>
            <a:ext cx="6566314" cy="4428445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391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441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3014"/>
            <a:ext cx="8229600" cy="58462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10/17/2019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791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1670" y="1064360"/>
            <a:ext cx="8093365" cy="532180"/>
          </a:xfrm>
          <a:effectLst>
            <a:outerShdw blurRad="38100" dist="38100" dir="2700000" algn="ctr" rotWithShape="0">
              <a:schemeClr val="tx1">
                <a:alpha val="79000"/>
              </a:schemeClr>
            </a:outerShdw>
          </a:effectLst>
        </p:spPr>
        <p:txBody>
          <a:bodyPr>
            <a:normAutofit/>
          </a:bodyPr>
          <a:lstStyle>
            <a:lvl1pPr algn="l">
              <a:defRPr sz="3600">
                <a:solidFill>
                  <a:srgbClr val="92D05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1670" y="1596539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670" y="2226401"/>
            <a:ext cx="4040188" cy="3798584"/>
          </a:xfr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36790" y="1596539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36790" y="2226401"/>
            <a:ext cx="4041775" cy="3798584"/>
          </a:xfr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10/17/2019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911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10/17/2019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773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10/17/2019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864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10/17/2019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452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10/17/2019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607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6657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609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10/17/2019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4039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id-ID" sz="4000" dirty="0" smtClean="0">
                <a:solidFill>
                  <a:srgbClr val="FFFF00"/>
                </a:solidFill>
                <a:latin typeface="Swis721 Blk BT" pitchFamily="34" charset="0"/>
              </a:rPr>
              <a:t>Tipologi Taman Kota</a:t>
            </a:r>
            <a:endParaRPr lang="en-US" sz="4000" dirty="0">
              <a:solidFill>
                <a:srgbClr val="FFFF00"/>
              </a:solidFill>
              <a:latin typeface="Swis721 Blk BT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59785" y="5261460"/>
            <a:ext cx="8246070" cy="763525"/>
          </a:xfrm>
        </p:spPr>
        <p:txBody>
          <a:bodyPr>
            <a:noAutofit/>
          </a:bodyPr>
          <a:lstStyle/>
          <a:p>
            <a:r>
              <a:rPr lang="id-ID" dirty="0" smtClean="0">
                <a:latin typeface="Gill Sans MT" pitchFamily="34" charset="0"/>
              </a:rPr>
              <a:t>M. Agung Wahyudi, ST.MT. </a:t>
            </a:r>
            <a:endParaRPr lang="en-US" dirty="0">
              <a:latin typeface="Gill Sans M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920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610820"/>
          </a:xfrm>
          <a:solidFill>
            <a:srgbClr val="FFFFFF">
              <a:alpha val="47059"/>
            </a:srgbClr>
          </a:solidFill>
        </p:spPr>
        <p:txBody>
          <a:bodyPr>
            <a:normAutofit fontScale="90000"/>
          </a:bodyPr>
          <a:lstStyle/>
          <a:p>
            <a:r>
              <a:rPr lang="id-ID" dirty="0" smtClean="0">
                <a:solidFill>
                  <a:srgbClr val="FFC000"/>
                </a:solidFill>
                <a:latin typeface="Swis721 Blk BT" pitchFamily="34" charset="0"/>
              </a:rPr>
              <a:t>Tipologi Taman Kota</a:t>
            </a:r>
            <a:endParaRPr lang="en-US" dirty="0">
              <a:solidFill>
                <a:srgbClr val="FFC000"/>
              </a:solidFill>
              <a:latin typeface="Swis721 Blk BT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28596" y="1214422"/>
            <a:ext cx="3643338" cy="1000132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800" dirty="0" smtClean="0">
                <a:latin typeface="Segoe UI Semibold" pitchFamily="34" charset="0"/>
              </a:rPr>
              <a:t>AMENITY GREEN SPACE</a:t>
            </a:r>
            <a:endParaRPr lang="id-ID" sz="2800" dirty="0">
              <a:latin typeface="Segoe UI Semibold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28596" y="2643182"/>
            <a:ext cx="3643338" cy="1000132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800" dirty="0" smtClean="0">
                <a:latin typeface="Segoe UI Semibold" pitchFamily="34" charset="0"/>
              </a:rPr>
              <a:t>FUNCTIONAL GREEN SPACE</a:t>
            </a:r>
            <a:endParaRPr lang="id-ID" sz="2800" dirty="0">
              <a:latin typeface="Segoe UI Semibold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28596" y="4071942"/>
            <a:ext cx="3643338" cy="1000132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800" dirty="0" smtClean="0">
                <a:solidFill>
                  <a:srgbClr val="002060"/>
                </a:solidFill>
                <a:latin typeface="Segoe UI Semibold" pitchFamily="34" charset="0"/>
              </a:rPr>
              <a:t>SEMI NATURAL HABITAT</a:t>
            </a:r>
            <a:endParaRPr lang="id-ID" sz="2800" dirty="0">
              <a:solidFill>
                <a:srgbClr val="002060"/>
              </a:solidFill>
              <a:latin typeface="Segoe UI Semibold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28596" y="5429264"/>
            <a:ext cx="3643338" cy="1000132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800" dirty="0" smtClean="0">
                <a:latin typeface="Segoe UI Semibold" pitchFamily="34" charset="0"/>
              </a:rPr>
              <a:t>LINEAR GREEN SPACE</a:t>
            </a:r>
            <a:endParaRPr lang="id-ID" sz="2800" dirty="0">
              <a:latin typeface="Segoe UI Semibold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857720" y="857232"/>
            <a:ext cx="3500494" cy="428628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 smtClean="0">
                <a:latin typeface="Segoe UI Semibold" pitchFamily="34" charset="0"/>
              </a:rPr>
              <a:t>RECREATIONAL GREEN SPACE</a:t>
            </a:r>
            <a:endParaRPr lang="id-ID" b="1" dirty="0">
              <a:latin typeface="Segoe UI Semibold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857720" y="1357298"/>
            <a:ext cx="3500494" cy="428628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 smtClean="0">
                <a:latin typeface="Segoe UI Semibold" pitchFamily="34" charset="0"/>
              </a:rPr>
              <a:t>INCIDENTAL GREEN SPACE</a:t>
            </a:r>
            <a:endParaRPr lang="id-ID" b="1" dirty="0">
              <a:latin typeface="Segoe UI Semibold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857720" y="1857364"/>
            <a:ext cx="3500494" cy="428628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 smtClean="0">
                <a:latin typeface="Segoe UI Semibold" pitchFamily="34" charset="0"/>
              </a:rPr>
              <a:t>PRIVATE GREEN SPACE</a:t>
            </a:r>
            <a:endParaRPr lang="id-ID" b="1" dirty="0">
              <a:latin typeface="Segoe UI Semibold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857720" y="2357430"/>
            <a:ext cx="3500494" cy="428628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 smtClean="0">
                <a:latin typeface="Segoe UI Semibold" pitchFamily="34" charset="0"/>
              </a:rPr>
              <a:t>PRODUCTIVE GREEN SPACE</a:t>
            </a:r>
            <a:endParaRPr lang="id-ID" b="1" dirty="0">
              <a:latin typeface="Segoe UI Semibold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857720" y="2857496"/>
            <a:ext cx="3500494" cy="428628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 smtClean="0">
                <a:latin typeface="Segoe UI Semibold" pitchFamily="34" charset="0"/>
              </a:rPr>
              <a:t>BURIAL GROUND</a:t>
            </a:r>
            <a:endParaRPr lang="id-ID" b="1" dirty="0">
              <a:latin typeface="Segoe UI Semibold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857720" y="3357562"/>
            <a:ext cx="3500494" cy="428628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 smtClean="0">
                <a:latin typeface="Segoe UI Semibold" pitchFamily="34" charset="0"/>
              </a:rPr>
              <a:t>INSTITUTIONAL GROUND</a:t>
            </a:r>
            <a:endParaRPr lang="id-ID" b="1" dirty="0">
              <a:latin typeface="Segoe UI Semibold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4857752" y="3929066"/>
            <a:ext cx="3500494" cy="428628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 smtClean="0">
                <a:solidFill>
                  <a:srgbClr val="002060"/>
                </a:solidFill>
                <a:latin typeface="Segoe UI Semibold" pitchFamily="34" charset="0"/>
              </a:rPr>
              <a:t>WETLAND</a:t>
            </a:r>
            <a:endParaRPr lang="id-ID" b="1" dirty="0">
              <a:solidFill>
                <a:srgbClr val="002060"/>
              </a:solidFill>
              <a:latin typeface="Segoe UI Semibold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857752" y="4429132"/>
            <a:ext cx="3500494" cy="428628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 smtClean="0">
                <a:solidFill>
                  <a:srgbClr val="002060"/>
                </a:solidFill>
                <a:latin typeface="Segoe UI Semibold" pitchFamily="34" charset="0"/>
              </a:rPr>
              <a:t>WOODLAND</a:t>
            </a:r>
            <a:endParaRPr lang="id-ID" b="1" dirty="0">
              <a:solidFill>
                <a:srgbClr val="002060"/>
              </a:solidFill>
              <a:latin typeface="Segoe UI Semibold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857752" y="4929198"/>
            <a:ext cx="3500494" cy="428628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 smtClean="0">
                <a:solidFill>
                  <a:srgbClr val="002060"/>
                </a:solidFill>
                <a:latin typeface="Segoe UI Semibold" pitchFamily="34" charset="0"/>
              </a:rPr>
              <a:t>OTHER HABITAT</a:t>
            </a:r>
            <a:endParaRPr lang="id-ID" b="1" dirty="0">
              <a:solidFill>
                <a:srgbClr val="002060"/>
              </a:solidFill>
              <a:latin typeface="Segoe UI Semibold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3309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Make Effective Presentations</a:t>
            </a:r>
          </a:p>
          <a:p>
            <a:r>
              <a:rPr lang="en-US" dirty="0" smtClean="0"/>
              <a:t>Using Awesome Backgrounds</a:t>
            </a:r>
          </a:p>
          <a:p>
            <a:r>
              <a:rPr lang="en-US" dirty="0" smtClean="0"/>
              <a:t>Engage your Audience</a:t>
            </a:r>
          </a:p>
          <a:p>
            <a:r>
              <a:rPr lang="en-US" dirty="0" smtClean="0"/>
              <a:t>Capture Audience Attention</a:t>
            </a:r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t="5208"/>
          <a:stretch>
            <a:fillRect/>
          </a:stretch>
        </p:blipFill>
        <p:spPr bwMode="auto">
          <a:xfrm>
            <a:off x="1837883" y="38867"/>
            <a:ext cx="6020265" cy="68191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103309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980728"/>
            <a:ext cx="8229600" cy="2286878"/>
          </a:xfrm>
        </p:spPr>
        <p:txBody>
          <a:bodyPr>
            <a:normAutofit/>
          </a:bodyPr>
          <a:lstStyle/>
          <a:p>
            <a:pPr>
              <a:spcBef>
                <a:spcPts val="600"/>
              </a:spcBef>
            </a:pPr>
            <a:r>
              <a:rPr lang="en-US" sz="3200" dirty="0" smtClean="0">
                <a:latin typeface="Gill Sans MT" pitchFamily="34" charset="0"/>
              </a:rPr>
              <a:t>Taman </a:t>
            </a:r>
            <a:r>
              <a:rPr lang="en-US" sz="3200" dirty="0" err="1" smtClean="0">
                <a:latin typeface="Gill Sans MT" pitchFamily="34" charset="0"/>
              </a:rPr>
              <a:t>dan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kebun</a:t>
            </a:r>
            <a:endParaRPr lang="en-US" sz="3200" dirty="0" smtClean="0">
              <a:latin typeface="Gill Sans MT" pitchFamily="34" charset="0"/>
            </a:endParaRPr>
          </a:p>
          <a:p>
            <a:pPr>
              <a:spcBef>
                <a:spcPts val="600"/>
              </a:spcBef>
            </a:pPr>
            <a:r>
              <a:rPr lang="en-US" sz="3200" dirty="0" err="1" smtClean="0">
                <a:latin typeface="Gill Sans MT" pitchFamily="34" charset="0"/>
              </a:rPr>
              <a:t>Tempat</a:t>
            </a:r>
            <a:r>
              <a:rPr lang="en-US" sz="3200" dirty="0" smtClean="0">
                <a:latin typeface="Gill Sans MT" pitchFamily="34" charset="0"/>
              </a:rPr>
              <a:t>  </a:t>
            </a:r>
            <a:r>
              <a:rPr lang="en-US" sz="3200" dirty="0" err="1" smtClean="0">
                <a:latin typeface="Gill Sans MT" pitchFamily="34" charset="0"/>
              </a:rPr>
              <a:t>rekreasi</a:t>
            </a:r>
            <a:r>
              <a:rPr lang="en-US" sz="3200" dirty="0" smtClean="0">
                <a:latin typeface="Gill Sans MT" pitchFamily="34" charset="0"/>
              </a:rPr>
              <a:t> informal</a:t>
            </a:r>
          </a:p>
          <a:p>
            <a:pPr>
              <a:spcBef>
                <a:spcPts val="600"/>
              </a:spcBef>
            </a:pPr>
            <a:r>
              <a:rPr lang="en-US" sz="3200" dirty="0" smtClean="0">
                <a:latin typeface="Gill Sans MT" pitchFamily="34" charset="0"/>
              </a:rPr>
              <a:t>Area </a:t>
            </a:r>
            <a:r>
              <a:rPr lang="en-US" sz="3200" dirty="0" err="1" smtClean="0">
                <a:latin typeface="Gill Sans MT" pitchFamily="34" charset="0"/>
              </a:rPr>
              <a:t>olahraga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luar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ruangan</a:t>
            </a:r>
            <a:endParaRPr lang="en-US" sz="3200" dirty="0" smtClean="0">
              <a:latin typeface="Gill Sans MT" pitchFamily="34" charset="0"/>
            </a:endParaRPr>
          </a:p>
          <a:p>
            <a:pPr>
              <a:spcBef>
                <a:spcPts val="600"/>
              </a:spcBef>
            </a:pPr>
            <a:r>
              <a:rPr lang="en-US" sz="3200" dirty="0" smtClean="0">
                <a:latin typeface="Gill Sans MT" pitchFamily="34" charset="0"/>
              </a:rPr>
              <a:t>Area </a:t>
            </a:r>
            <a:r>
              <a:rPr lang="en-US" sz="3200" dirty="0" err="1" smtClean="0">
                <a:latin typeface="Gill Sans MT" pitchFamily="34" charset="0"/>
              </a:rPr>
              <a:t>bermain</a:t>
            </a:r>
            <a:endParaRPr lang="en-US" sz="3200" dirty="0" smtClean="0">
              <a:latin typeface="Gill Sans MT" pitchFamily="34" charset="0"/>
            </a:endParaRPr>
          </a:p>
          <a:p>
            <a:pPr>
              <a:spcBef>
                <a:spcPts val="600"/>
              </a:spcBef>
            </a:pPr>
            <a:endParaRPr lang="en-US" sz="3200" dirty="0" smtClean="0">
              <a:latin typeface="Gill Sans MT" pitchFamily="34" charset="0"/>
            </a:endParaRPr>
          </a:p>
          <a:p>
            <a:pPr>
              <a:spcBef>
                <a:spcPts val="600"/>
              </a:spcBef>
            </a:pPr>
            <a:endParaRPr lang="en-US" sz="3200" dirty="0" smtClean="0">
              <a:latin typeface="Gill Sans MT" pitchFamily="34" charset="0"/>
            </a:endParaRPr>
          </a:p>
          <a:p>
            <a:pPr>
              <a:spcBef>
                <a:spcPts val="600"/>
              </a:spcBef>
            </a:pPr>
            <a:endParaRPr lang="en-US" sz="3200" dirty="0">
              <a:latin typeface="Gill Sans MT" pitchFamily="34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28596" y="214290"/>
            <a:ext cx="8229600" cy="610820"/>
          </a:xfrm>
          <a:prstGeom prst="rect">
            <a:avLst/>
          </a:prstGeom>
          <a:solidFill>
            <a:srgbClr val="FFFFFF">
              <a:alpha val="47059"/>
            </a:srgbClr>
          </a:solidFill>
          <a:effectLst>
            <a:outerShdw blurRad="50800" dist="38100" dir="2700000" algn="ctr" rotWithShape="0">
              <a:schemeClr val="tx1">
                <a:alpha val="84000"/>
              </a:schemeClr>
            </a:outerShdw>
          </a:effectLst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rgbClr val="92D05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err="1" smtClean="0">
                <a:solidFill>
                  <a:srgbClr val="FFC000"/>
                </a:solidFill>
                <a:latin typeface="Swis721 Blk BT" pitchFamily="34" charset="0"/>
              </a:rPr>
              <a:t>Ruang</a:t>
            </a:r>
            <a:r>
              <a:rPr lang="en-US" dirty="0" smtClean="0">
                <a:solidFill>
                  <a:srgbClr val="FFC000"/>
                </a:solidFill>
                <a:latin typeface="Swis721 Blk BT" pitchFamily="34" charset="0"/>
              </a:rPr>
              <a:t> </a:t>
            </a:r>
            <a:r>
              <a:rPr lang="en-US" dirty="0" err="1" smtClean="0">
                <a:solidFill>
                  <a:srgbClr val="FFC000"/>
                </a:solidFill>
                <a:latin typeface="Swis721 Blk BT" pitchFamily="34" charset="0"/>
              </a:rPr>
              <a:t>Hijau</a:t>
            </a:r>
            <a:r>
              <a:rPr lang="en-US" dirty="0" smtClean="0">
                <a:solidFill>
                  <a:srgbClr val="FFC000"/>
                </a:solidFill>
                <a:latin typeface="Swis721 Blk BT" pitchFamily="34" charset="0"/>
              </a:rPr>
              <a:t> </a:t>
            </a:r>
            <a:r>
              <a:rPr lang="en-US" dirty="0" err="1" smtClean="0">
                <a:solidFill>
                  <a:srgbClr val="FFC000"/>
                </a:solidFill>
                <a:latin typeface="Swis721 Blk BT" pitchFamily="34" charset="0"/>
              </a:rPr>
              <a:t>Rekreasi</a:t>
            </a:r>
            <a:endParaRPr lang="en-US" dirty="0">
              <a:solidFill>
                <a:srgbClr val="FFC000"/>
              </a:solidFill>
              <a:latin typeface="Swis721 Blk BT" pitchFamily="34" charset="0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601365" y="5865825"/>
            <a:ext cx="8229600" cy="69586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 smtClean="0">
                <a:latin typeface="Gill Sans MT" pitchFamily="34" charset="0"/>
              </a:rPr>
              <a:t>Taman </a:t>
            </a:r>
            <a:r>
              <a:rPr lang="en-US" sz="3200" dirty="0" err="1" smtClean="0">
                <a:latin typeface="Gill Sans MT" pitchFamily="34" charset="0"/>
              </a:rPr>
              <a:t>domestik</a:t>
            </a:r>
            <a:endParaRPr lang="en-US" sz="3200" dirty="0" smtClean="0">
              <a:latin typeface="Gill Sans MT" pitchFamily="34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573478" y="3356992"/>
            <a:ext cx="8229600" cy="610820"/>
          </a:xfrm>
          <a:prstGeom prst="rect">
            <a:avLst/>
          </a:prstGeom>
          <a:solidFill>
            <a:srgbClr val="FFFFFF">
              <a:alpha val="47059"/>
            </a:srgbClr>
          </a:solidFill>
          <a:effectLst>
            <a:outerShdw blurRad="50800" dist="38100" dir="2700000" algn="ctr" rotWithShape="0">
              <a:schemeClr val="tx1">
                <a:alpha val="84000"/>
              </a:schemeClr>
            </a:outerShdw>
          </a:effectLst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rgbClr val="92D05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err="1" smtClean="0">
                <a:solidFill>
                  <a:srgbClr val="FFC000"/>
                </a:solidFill>
                <a:latin typeface="Swis721 Blk BT" pitchFamily="34" charset="0"/>
              </a:rPr>
              <a:t>Ruang</a:t>
            </a:r>
            <a:r>
              <a:rPr lang="en-US" dirty="0" smtClean="0">
                <a:solidFill>
                  <a:srgbClr val="FFC000"/>
                </a:solidFill>
                <a:latin typeface="Swis721 Blk BT" pitchFamily="34" charset="0"/>
              </a:rPr>
              <a:t> </a:t>
            </a:r>
            <a:r>
              <a:rPr lang="en-US" dirty="0" err="1" smtClean="0">
                <a:solidFill>
                  <a:srgbClr val="FFC000"/>
                </a:solidFill>
                <a:latin typeface="Swis721 Blk BT" pitchFamily="34" charset="0"/>
              </a:rPr>
              <a:t>Hijau</a:t>
            </a:r>
            <a:r>
              <a:rPr lang="en-US" dirty="0" smtClean="0">
                <a:solidFill>
                  <a:srgbClr val="FFC000"/>
                </a:solidFill>
                <a:latin typeface="Swis721 Blk BT" pitchFamily="34" charset="0"/>
              </a:rPr>
              <a:t> </a:t>
            </a:r>
            <a:r>
              <a:rPr lang="en-US" dirty="0" err="1" smtClean="0">
                <a:solidFill>
                  <a:srgbClr val="FFC000"/>
                </a:solidFill>
                <a:latin typeface="Swis721 Blk BT" pitchFamily="34" charset="0"/>
              </a:rPr>
              <a:t>Insidental</a:t>
            </a:r>
            <a:endParaRPr lang="en-US" dirty="0">
              <a:solidFill>
                <a:srgbClr val="FFC000"/>
              </a:solidFill>
              <a:latin typeface="Swis721 Blk BT" pitchFamily="34" charset="0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601365" y="3933056"/>
            <a:ext cx="8229600" cy="11521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600"/>
              </a:spcBef>
            </a:pPr>
            <a:r>
              <a:rPr lang="en-US" sz="3200" dirty="0" err="1" smtClean="0">
                <a:latin typeface="Gill Sans MT" pitchFamily="34" charset="0"/>
              </a:rPr>
              <a:t>Ruang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Hijau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Perumahan</a:t>
            </a:r>
            <a:endParaRPr lang="en-US" sz="3200" dirty="0" smtClean="0">
              <a:latin typeface="Gill Sans MT" pitchFamily="34" charset="0"/>
            </a:endParaRPr>
          </a:p>
          <a:p>
            <a:pPr>
              <a:spcBef>
                <a:spcPts val="600"/>
              </a:spcBef>
            </a:pPr>
            <a:r>
              <a:rPr lang="en-US" sz="3200" dirty="0" err="1" smtClean="0">
                <a:latin typeface="Gill Sans MT" pitchFamily="34" charset="0"/>
              </a:rPr>
              <a:t>Ruang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Hijau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Insidental</a:t>
            </a:r>
            <a:r>
              <a:rPr lang="en-US" sz="3200" dirty="0" smtClean="0">
                <a:latin typeface="Gill Sans MT" pitchFamily="34" charset="0"/>
              </a:rPr>
              <a:t> lain</a:t>
            </a:r>
            <a:endParaRPr lang="en-US" sz="3200" dirty="0" smtClean="0">
              <a:latin typeface="Gill Sans MT" pitchFamily="34" charset="0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611858" y="5255005"/>
            <a:ext cx="8229600" cy="610820"/>
          </a:xfrm>
          <a:prstGeom prst="rect">
            <a:avLst/>
          </a:prstGeom>
          <a:solidFill>
            <a:srgbClr val="FFFFFF">
              <a:alpha val="47059"/>
            </a:srgbClr>
          </a:solidFill>
          <a:effectLst>
            <a:outerShdw blurRad="50800" dist="38100" dir="2700000" algn="ctr" rotWithShape="0">
              <a:schemeClr val="tx1">
                <a:alpha val="84000"/>
              </a:schemeClr>
            </a:outerShdw>
          </a:effectLst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rgbClr val="92D05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err="1" smtClean="0">
                <a:solidFill>
                  <a:srgbClr val="FFC000"/>
                </a:solidFill>
                <a:latin typeface="Swis721 Blk BT" pitchFamily="34" charset="0"/>
              </a:rPr>
              <a:t>Ruang</a:t>
            </a:r>
            <a:r>
              <a:rPr lang="en-US" dirty="0" smtClean="0">
                <a:solidFill>
                  <a:srgbClr val="FFC000"/>
                </a:solidFill>
                <a:latin typeface="Swis721 Blk BT" pitchFamily="34" charset="0"/>
              </a:rPr>
              <a:t> </a:t>
            </a:r>
            <a:r>
              <a:rPr lang="en-US" dirty="0" err="1" smtClean="0">
                <a:solidFill>
                  <a:srgbClr val="FFC000"/>
                </a:solidFill>
                <a:latin typeface="Swis721 Blk BT" pitchFamily="34" charset="0"/>
              </a:rPr>
              <a:t>Hijau</a:t>
            </a:r>
            <a:r>
              <a:rPr lang="en-US" dirty="0" smtClean="0">
                <a:solidFill>
                  <a:srgbClr val="FFC000"/>
                </a:solidFill>
                <a:latin typeface="Swis721 Blk BT" pitchFamily="34" charset="0"/>
              </a:rPr>
              <a:t> </a:t>
            </a:r>
            <a:r>
              <a:rPr lang="en-US" dirty="0" err="1" smtClean="0">
                <a:solidFill>
                  <a:srgbClr val="FFC000"/>
                </a:solidFill>
                <a:latin typeface="Swis721 Blk BT" pitchFamily="34" charset="0"/>
              </a:rPr>
              <a:t>Pribadi</a:t>
            </a:r>
            <a:endParaRPr lang="en-US" dirty="0">
              <a:solidFill>
                <a:srgbClr val="FFC000"/>
              </a:solidFill>
              <a:latin typeface="Swis721 Blk B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5067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1097" y="5205629"/>
            <a:ext cx="8229600" cy="1391723"/>
          </a:xfrm>
        </p:spPr>
        <p:txBody>
          <a:bodyPr>
            <a:normAutofit fontScale="92500" lnSpcReduction="20000"/>
          </a:bodyPr>
          <a:lstStyle/>
          <a:p>
            <a:r>
              <a:rPr lang="en-US" sz="3200" dirty="0" smtClean="0">
                <a:latin typeface="Gill Sans MT" pitchFamily="34" charset="0"/>
              </a:rPr>
              <a:t>Tanah </a:t>
            </a:r>
            <a:r>
              <a:rPr lang="en-US" sz="3200" dirty="0" err="1" smtClean="0">
                <a:latin typeface="Gill Sans MT" pitchFamily="34" charset="0"/>
              </a:rPr>
              <a:t>sekolah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termasuk</a:t>
            </a:r>
            <a:r>
              <a:rPr lang="en-US" sz="3200" dirty="0" smtClean="0">
                <a:latin typeface="Gill Sans MT" pitchFamily="34" charset="0"/>
              </a:rPr>
              <a:t> area </a:t>
            </a:r>
            <a:r>
              <a:rPr lang="en-US" sz="3200" dirty="0" err="1" smtClean="0">
                <a:latin typeface="Gill Sans MT" pitchFamily="34" charset="0"/>
              </a:rPr>
              <a:t>pertanian</a:t>
            </a:r>
            <a:r>
              <a:rPr lang="en-US" sz="3200" dirty="0" smtClean="0">
                <a:latin typeface="Gill Sans MT" pitchFamily="34" charset="0"/>
              </a:rPr>
              <a:t> &amp; </a:t>
            </a:r>
            <a:r>
              <a:rPr lang="en-US" sz="3200" dirty="0" err="1" smtClean="0">
                <a:latin typeface="Gill Sans MT" pitchFamily="34" charset="0"/>
              </a:rPr>
              <a:t>peternakan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sekolah</a:t>
            </a:r>
            <a:endParaRPr lang="en-US" sz="3200" dirty="0" smtClean="0">
              <a:latin typeface="Gill Sans MT" pitchFamily="34" charset="0"/>
            </a:endParaRPr>
          </a:p>
          <a:p>
            <a:r>
              <a:rPr lang="en-US" sz="3200" dirty="0" smtClean="0">
                <a:latin typeface="Gill Sans MT" pitchFamily="34" charset="0"/>
              </a:rPr>
              <a:t>Tanah </a:t>
            </a:r>
            <a:r>
              <a:rPr lang="en-US" sz="3200" dirty="0" err="1" smtClean="0">
                <a:latin typeface="Gill Sans MT" pitchFamily="34" charset="0"/>
              </a:rPr>
              <a:t>negara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lainnya</a:t>
            </a:r>
            <a:endParaRPr lang="en-US" sz="3200" dirty="0" smtClean="0">
              <a:latin typeface="Gill Sans MT" pitchFamily="34" charset="0"/>
            </a:endParaRPr>
          </a:p>
          <a:p>
            <a:endParaRPr lang="en-US" sz="3200" dirty="0" smtClean="0">
              <a:latin typeface="Gill Sans MT" pitchFamily="34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28596" y="214290"/>
            <a:ext cx="8229600" cy="610820"/>
          </a:xfrm>
          <a:prstGeom prst="rect">
            <a:avLst/>
          </a:prstGeom>
          <a:solidFill>
            <a:srgbClr val="FFFFFF">
              <a:alpha val="47059"/>
            </a:srgbClr>
          </a:solidFill>
          <a:effectLst>
            <a:outerShdw blurRad="50800" dist="38100" dir="2700000" algn="ctr" rotWithShape="0">
              <a:schemeClr val="tx1">
                <a:alpha val="84000"/>
              </a:schemeClr>
            </a:outerShdw>
          </a:effectLst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rgbClr val="92D05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err="1" smtClean="0">
                <a:solidFill>
                  <a:srgbClr val="FFC000"/>
                </a:solidFill>
                <a:latin typeface="Swis721 Blk BT" pitchFamily="34" charset="0"/>
              </a:rPr>
              <a:t>Ruang</a:t>
            </a:r>
            <a:r>
              <a:rPr lang="en-US" dirty="0" smtClean="0">
                <a:solidFill>
                  <a:srgbClr val="FFC000"/>
                </a:solidFill>
                <a:latin typeface="Swis721 Blk BT" pitchFamily="34" charset="0"/>
              </a:rPr>
              <a:t> </a:t>
            </a:r>
            <a:r>
              <a:rPr lang="en-US" dirty="0" err="1" smtClean="0">
                <a:solidFill>
                  <a:srgbClr val="FFC000"/>
                </a:solidFill>
                <a:latin typeface="Swis721 Blk BT" pitchFamily="34" charset="0"/>
              </a:rPr>
              <a:t>Hijau</a:t>
            </a:r>
            <a:r>
              <a:rPr lang="en-US" dirty="0" smtClean="0">
                <a:solidFill>
                  <a:srgbClr val="FFC000"/>
                </a:solidFill>
                <a:latin typeface="Swis721 Blk BT" pitchFamily="34" charset="0"/>
              </a:rPr>
              <a:t> </a:t>
            </a:r>
            <a:r>
              <a:rPr lang="en-US" dirty="0" err="1" smtClean="0">
                <a:solidFill>
                  <a:srgbClr val="FFC000"/>
                </a:solidFill>
                <a:latin typeface="Swis721 Blk BT" pitchFamily="34" charset="0"/>
              </a:rPr>
              <a:t>Produktif</a:t>
            </a:r>
            <a:endParaRPr lang="en-US" dirty="0">
              <a:solidFill>
                <a:srgbClr val="FFC000"/>
              </a:solidFill>
              <a:latin typeface="Swis721 Blk BT" pitchFamily="34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601365" y="1052736"/>
            <a:ext cx="8229600" cy="139172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 err="1" smtClean="0">
                <a:latin typeface="Gill Sans MT" pitchFamily="34" charset="0"/>
              </a:rPr>
              <a:t>Sisa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lahan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pertanian</a:t>
            </a:r>
            <a:endParaRPr lang="en-US" sz="3200" dirty="0" smtClean="0">
              <a:latin typeface="Gill Sans MT" pitchFamily="34" charset="0"/>
            </a:endParaRPr>
          </a:p>
          <a:p>
            <a:r>
              <a:rPr lang="en-US" sz="3200" dirty="0" err="1" smtClean="0">
                <a:latin typeface="Gill Sans MT" pitchFamily="34" charset="0"/>
              </a:rPr>
              <a:t>Peternakan</a:t>
            </a:r>
            <a:r>
              <a:rPr lang="en-US" sz="3200" dirty="0" smtClean="0">
                <a:latin typeface="Gill Sans MT" pitchFamily="34" charset="0"/>
              </a:rPr>
              <a:t> Kota</a:t>
            </a:r>
          </a:p>
          <a:p>
            <a:r>
              <a:rPr lang="en-US" sz="3200" dirty="0" err="1" smtClean="0">
                <a:latin typeface="Gill Sans MT" pitchFamily="34" charset="0"/>
              </a:rPr>
              <a:t>Peruntukan</a:t>
            </a:r>
            <a:r>
              <a:rPr lang="en-US" sz="3200" dirty="0" smtClean="0">
                <a:latin typeface="Gill Sans MT" pitchFamily="34" charset="0"/>
              </a:rPr>
              <a:t> </a:t>
            </a:r>
            <a:endParaRPr lang="en-US" sz="3200" dirty="0" smtClean="0">
              <a:latin typeface="Gill Sans MT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601365" y="2564904"/>
            <a:ext cx="8229600" cy="610820"/>
          </a:xfrm>
          <a:prstGeom prst="rect">
            <a:avLst/>
          </a:prstGeom>
          <a:solidFill>
            <a:srgbClr val="FFFFFF">
              <a:alpha val="47059"/>
            </a:srgbClr>
          </a:solidFill>
          <a:effectLst>
            <a:outerShdw blurRad="50800" dist="38100" dir="2700000" algn="ctr" rotWithShape="0">
              <a:schemeClr val="tx1">
                <a:alpha val="84000"/>
              </a:schemeClr>
            </a:outerShdw>
          </a:effectLst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rgbClr val="92D05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err="1" smtClean="0">
                <a:solidFill>
                  <a:srgbClr val="FFC000"/>
                </a:solidFill>
                <a:latin typeface="Swis721 Blk BT" pitchFamily="34" charset="0"/>
              </a:rPr>
              <a:t>Pemakaman</a:t>
            </a:r>
            <a:r>
              <a:rPr lang="en-US" dirty="0" smtClean="0">
                <a:solidFill>
                  <a:srgbClr val="FFC000"/>
                </a:solidFill>
                <a:latin typeface="Swis721 Blk BT" pitchFamily="34" charset="0"/>
              </a:rPr>
              <a:t> </a:t>
            </a:r>
            <a:endParaRPr lang="en-US" dirty="0">
              <a:solidFill>
                <a:srgbClr val="FFC000"/>
              </a:solidFill>
              <a:latin typeface="Swis721 Blk BT" pitchFamily="34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743272" y="3140968"/>
            <a:ext cx="8229600" cy="13917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 err="1" smtClean="0">
                <a:latin typeface="Gill Sans MT" pitchFamily="34" charset="0"/>
              </a:rPr>
              <a:t>Kuburan</a:t>
            </a:r>
            <a:endParaRPr lang="en-US" sz="3200" dirty="0" smtClean="0">
              <a:latin typeface="Gill Sans MT" pitchFamily="34" charset="0"/>
            </a:endParaRPr>
          </a:p>
          <a:p>
            <a:r>
              <a:rPr lang="en-US" sz="3200" dirty="0" err="1" smtClean="0">
                <a:latin typeface="Gill Sans MT" pitchFamily="34" charset="0"/>
              </a:rPr>
              <a:t>Halaman</a:t>
            </a:r>
            <a:r>
              <a:rPr lang="en-US" sz="3200" dirty="0" smtClean="0">
                <a:latin typeface="Gill Sans MT" pitchFamily="34" charset="0"/>
              </a:rPr>
              <a:t> masjid/</a:t>
            </a:r>
            <a:r>
              <a:rPr lang="en-US" sz="3200" dirty="0" err="1" smtClean="0">
                <a:latin typeface="Gill Sans MT" pitchFamily="34" charset="0"/>
              </a:rPr>
              <a:t>gereja</a:t>
            </a:r>
            <a:endParaRPr lang="en-US" sz="3200" dirty="0" smtClean="0">
              <a:latin typeface="Gill Sans MT" pitchFamily="34" charset="0"/>
            </a:endParaRPr>
          </a:p>
          <a:p>
            <a:endParaRPr lang="en-US" sz="3200" dirty="0" smtClean="0">
              <a:latin typeface="Gill Sans MT" pitchFamily="34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589889" y="4509120"/>
            <a:ext cx="8229600" cy="610820"/>
          </a:xfrm>
          <a:prstGeom prst="rect">
            <a:avLst/>
          </a:prstGeom>
          <a:solidFill>
            <a:srgbClr val="FFFFFF">
              <a:alpha val="47059"/>
            </a:srgbClr>
          </a:solidFill>
          <a:effectLst>
            <a:outerShdw blurRad="50800" dist="38100" dir="2700000" algn="ctr" rotWithShape="0">
              <a:schemeClr val="tx1">
                <a:alpha val="84000"/>
              </a:schemeClr>
            </a:outerShdw>
          </a:effectLst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rgbClr val="92D05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>
                <a:solidFill>
                  <a:srgbClr val="FFC000"/>
                </a:solidFill>
                <a:latin typeface="Swis721 Blk BT" pitchFamily="34" charset="0"/>
              </a:rPr>
              <a:t>Tanah </a:t>
            </a:r>
            <a:r>
              <a:rPr lang="en-US" dirty="0" err="1" smtClean="0">
                <a:solidFill>
                  <a:srgbClr val="FFC000"/>
                </a:solidFill>
                <a:latin typeface="Swis721 Blk BT" pitchFamily="34" charset="0"/>
              </a:rPr>
              <a:t>negara</a:t>
            </a:r>
            <a:endParaRPr lang="en-US" dirty="0">
              <a:solidFill>
                <a:srgbClr val="FFC000"/>
              </a:solidFill>
              <a:latin typeface="Swis721 Blk B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6152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65" y="1628800"/>
            <a:ext cx="8229600" cy="1031683"/>
          </a:xfrm>
        </p:spPr>
        <p:txBody>
          <a:bodyPr>
            <a:normAutofit lnSpcReduction="10000"/>
          </a:bodyPr>
          <a:lstStyle/>
          <a:p>
            <a:pPr>
              <a:spcBef>
                <a:spcPts val="0"/>
              </a:spcBef>
            </a:pPr>
            <a:r>
              <a:rPr lang="en-US" sz="3200" dirty="0" err="1" smtClean="0">
                <a:latin typeface="Gill Sans MT" pitchFamily="34" charset="0"/>
              </a:rPr>
              <a:t>Perairan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terbuka</a:t>
            </a:r>
            <a:r>
              <a:rPr lang="en-US" sz="3200" dirty="0" smtClean="0">
                <a:latin typeface="Gill Sans MT" pitchFamily="34" charset="0"/>
              </a:rPr>
              <a:t>/</a:t>
            </a:r>
            <a:r>
              <a:rPr lang="en-US" sz="3200" dirty="0" err="1" smtClean="0">
                <a:latin typeface="Gill Sans MT" pitchFamily="34" charset="0"/>
              </a:rPr>
              <a:t>mengalir</a:t>
            </a:r>
            <a:endParaRPr lang="en-US" sz="3200" dirty="0" smtClean="0">
              <a:latin typeface="Gill Sans MT" pitchFamily="34" charset="0"/>
            </a:endParaRPr>
          </a:p>
          <a:p>
            <a:pPr>
              <a:spcBef>
                <a:spcPts val="0"/>
              </a:spcBef>
            </a:pPr>
            <a:r>
              <a:rPr lang="en-US" sz="3200" dirty="0" err="1" smtClean="0">
                <a:latin typeface="Gill Sans MT" pitchFamily="34" charset="0"/>
              </a:rPr>
              <a:t>Rawa</a:t>
            </a:r>
            <a:r>
              <a:rPr lang="en-US" sz="3200" dirty="0" smtClean="0">
                <a:latin typeface="Gill Sans MT" pitchFamily="34" charset="0"/>
              </a:rPr>
              <a:t> </a:t>
            </a:r>
          </a:p>
          <a:p>
            <a:pPr>
              <a:spcBef>
                <a:spcPts val="0"/>
              </a:spcBef>
            </a:pPr>
            <a:endParaRPr lang="en-US" sz="3200" dirty="0" smtClean="0">
              <a:latin typeface="Gill Sans MT" pitchFamily="34" charset="0"/>
            </a:endParaRPr>
          </a:p>
          <a:p>
            <a:pPr>
              <a:spcBef>
                <a:spcPts val="0"/>
              </a:spcBef>
            </a:pPr>
            <a:endParaRPr lang="en-US" sz="3200" dirty="0" smtClean="0">
              <a:latin typeface="Gill Sans MT" pitchFamily="34" charset="0"/>
            </a:endParaRPr>
          </a:p>
          <a:p>
            <a:pPr>
              <a:spcBef>
                <a:spcPts val="0"/>
              </a:spcBef>
            </a:pPr>
            <a:endParaRPr lang="en-US" sz="3200" dirty="0" smtClean="0">
              <a:latin typeface="Gill Sans MT" pitchFamily="34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06892" y="260648"/>
            <a:ext cx="8229600" cy="610820"/>
          </a:xfrm>
          <a:prstGeom prst="rect">
            <a:avLst/>
          </a:prstGeom>
          <a:noFill/>
          <a:effectLst>
            <a:outerShdw blurRad="50800" dist="38100" dir="2700000" algn="ctr" rotWithShape="0">
              <a:schemeClr val="tx1">
                <a:alpha val="84000"/>
              </a:schemeClr>
            </a:outerShdw>
          </a:effectLst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rgbClr val="92D05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400" dirty="0" smtClean="0">
                <a:solidFill>
                  <a:srgbClr val="FF0000"/>
                </a:solidFill>
                <a:latin typeface="Gill Sans MT" pitchFamily="34" charset="0"/>
              </a:rPr>
              <a:t>HABITAT SEMI ALAMI</a:t>
            </a:r>
            <a:endParaRPr lang="en-US" sz="4400" dirty="0">
              <a:solidFill>
                <a:srgbClr val="FF0000"/>
              </a:solidFill>
              <a:latin typeface="Gill Sans MT" pitchFamily="34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406892" y="1052736"/>
            <a:ext cx="8229600" cy="610820"/>
          </a:xfrm>
          <a:prstGeom prst="rect">
            <a:avLst/>
          </a:prstGeom>
          <a:solidFill>
            <a:srgbClr val="FFFFFF">
              <a:alpha val="47059"/>
            </a:srgbClr>
          </a:solidFill>
          <a:effectLst>
            <a:outerShdw blurRad="50800" dist="38100" dir="2700000" algn="ctr" rotWithShape="0">
              <a:schemeClr val="tx1">
                <a:alpha val="84000"/>
              </a:schemeClr>
            </a:outerShdw>
          </a:effectLst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rgbClr val="92D05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>
                <a:solidFill>
                  <a:srgbClr val="FFC000"/>
                </a:solidFill>
                <a:latin typeface="Swis721 Blk BT" pitchFamily="34" charset="0"/>
              </a:rPr>
              <a:t>Area </a:t>
            </a:r>
            <a:r>
              <a:rPr lang="en-US" dirty="0" err="1" smtClean="0">
                <a:solidFill>
                  <a:srgbClr val="FFC000"/>
                </a:solidFill>
                <a:latin typeface="Swis721 Blk BT" pitchFamily="34" charset="0"/>
              </a:rPr>
              <a:t>Basah</a:t>
            </a:r>
            <a:endParaRPr lang="en-US" dirty="0">
              <a:solidFill>
                <a:srgbClr val="FFC000"/>
              </a:solidFill>
              <a:latin typeface="Swis721 Blk BT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408139" y="2780928"/>
            <a:ext cx="8229600" cy="610820"/>
          </a:xfrm>
          <a:prstGeom prst="rect">
            <a:avLst/>
          </a:prstGeom>
          <a:solidFill>
            <a:srgbClr val="FFFFFF">
              <a:alpha val="47059"/>
            </a:srgbClr>
          </a:solidFill>
          <a:effectLst>
            <a:outerShdw blurRad="50800" dist="38100" dir="2700000" algn="ctr" rotWithShape="0">
              <a:schemeClr val="tx1">
                <a:alpha val="84000"/>
              </a:schemeClr>
            </a:outerShdw>
          </a:effectLst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rgbClr val="92D05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err="1" smtClean="0">
                <a:solidFill>
                  <a:srgbClr val="FFC000"/>
                </a:solidFill>
                <a:latin typeface="Swis721 Blk BT" pitchFamily="34" charset="0"/>
              </a:rPr>
              <a:t>Hutan</a:t>
            </a:r>
            <a:endParaRPr lang="en-US" dirty="0">
              <a:solidFill>
                <a:srgbClr val="FFC000"/>
              </a:solidFill>
              <a:latin typeface="Swis721 Blk BT" pitchFamily="34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467544" y="3356992"/>
            <a:ext cx="8229600" cy="11756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en-US" dirty="0" err="1" smtClean="0">
                <a:latin typeface="Gill Sans MT" pitchFamily="34" charset="0"/>
              </a:rPr>
              <a:t>Hutan</a:t>
            </a:r>
            <a:r>
              <a:rPr lang="en-US" dirty="0" smtClean="0">
                <a:latin typeface="Gill Sans MT" pitchFamily="34" charset="0"/>
              </a:rPr>
              <a:t> </a:t>
            </a:r>
            <a:r>
              <a:rPr lang="en-US" dirty="0" err="1" smtClean="0">
                <a:latin typeface="Gill Sans MT" pitchFamily="34" charset="0"/>
              </a:rPr>
              <a:t>gugur</a:t>
            </a:r>
            <a:endParaRPr lang="en-US" dirty="0" smtClean="0">
              <a:latin typeface="Gill Sans MT" pitchFamily="34" charset="0"/>
            </a:endParaRPr>
          </a:p>
          <a:p>
            <a:pPr>
              <a:spcBef>
                <a:spcPts val="0"/>
              </a:spcBef>
            </a:pPr>
            <a:r>
              <a:rPr lang="en-US" dirty="0" err="1" smtClean="0">
                <a:latin typeface="Gill Sans MT" pitchFamily="34" charset="0"/>
              </a:rPr>
              <a:t>Hutan</a:t>
            </a:r>
            <a:r>
              <a:rPr lang="en-US" dirty="0" smtClean="0">
                <a:latin typeface="Gill Sans MT" pitchFamily="34" charset="0"/>
              </a:rPr>
              <a:t> </a:t>
            </a:r>
            <a:r>
              <a:rPr lang="en-US" dirty="0" err="1" smtClean="0">
                <a:latin typeface="Gill Sans MT" pitchFamily="34" charset="0"/>
              </a:rPr>
              <a:t>konifera</a:t>
            </a:r>
            <a:endParaRPr lang="en-US" dirty="0" smtClean="0">
              <a:latin typeface="Gill Sans MT" pitchFamily="34" charset="0"/>
            </a:endParaRPr>
          </a:p>
          <a:p>
            <a:pPr>
              <a:spcBef>
                <a:spcPts val="0"/>
              </a:spcBef>
            </a:pPr>
            <a:r>
              <a:rPr lang="en-US" dirty="0" err="1" smtClean="0">
                <a:latin typeface="Gill Sans MT" pitchFamily="34" charset="0"/>
              </a:rPr>
              <a:t>Hutan</a:t>
            </a:r>
            <a:r>
              <a:rPr lang="en-US" dirty="0" smtClean="0">
                <a:latin typeface="Gill Sans MT" pitchFamily="34" charset="0"/>
              </a:rPr>
              <a:t> </a:t>
            </a:r>
            <a:r>
              <a:rPr lang="en-US" dirty="0" err="1" smtClean="0">
                <a:latin typeface="Gill Sans MT" pitchFamily="34" charset="0"/>
              </a:rPr>
              <a:t>campuran</a:t>
            </a:r>
            <a:endParaRPr lang="en-US" dirty="0" smtClean="0">
              <a:latin typeface="Gill Sans MT" pitchFamily="34" charset="0"/>
            </a:endParaRPr>
          </a:p>
          <a:p>
            <a:pPr>
              <a:spcBef>
                <a:spcPts val="0"/>
              </a:spcBef>
            </a:pPr>
            <a:endParaRPr lang="en-US" dirty="0" smtClean="0">
              <a:latin typeface="Gill Sans MT" pitchFamily="34" charset="0"/>
            </a:endParaRPr>
          </a:p>
          <a:p>
            <a:pPr>
              <a:spcBef>
                <a:spcPts val="0"/>
              </a:spcBef>
            </a:pPr>
            <a:endParaRPr lang="en-US" dirty="0" smtClean="0">
              <a:latin typeface="Gill Sans MT" pitchFamily="34" charset="0"/>
            </a:endParaRPr>
          </a:p>
          <a:p>
            <a:pPr>
              <a:spcBef>
                <a:spcPts val="0"/>
              </a:spcBef>
            </a:pPr>
            <a:endParaRPr lang="en-US" dirty="0" smtClean="0">
              <a:latin typeface="Gill Sans MT" pitchFamily="34" charset="0"/>
            </a:endParaRPr>
          </a:p>
          <a:p>
            <a:pPr>
              <a:spcBef>
                <a:spcPts val="0"/>
              </a:spcBef>
            </a:pPr>
            <a:endParaRPr lang="en-US" dirty="0" smtClean="0">
              <a:latin typeface="Gill Sans MT" pitchFamily="34" charset="0"/>
            </a:endParaRPr>
          </a:p>
          <a:p>
            <a:pPr>
              <a:spcBef>
                <a:spcPts val="0"/>
              </a:spcBef>
            </a:pPr>
            <a:endParaRPr lang="en-US" dirty="0">
              <a:latin typeface="Gill Sans MT" pitchFamily="34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474084" y="4869160"/>
            <a:ext cx="8229600" cy="610820"/>
          </a:xfrm>
          <a:prstGeom prst="rect">
            <a:avLst/>
          </a:prstGeom>
          <a:solidFill>
            <a:srgbClr val="FFFFFF">
              <a:alpha val="47059"/>
            </a:srgbClr>
          </a:solidFill>
          <a:effectLst>
            <a:outerShdw blurRad="50800" dist="38100" dir="2700000" algn="ctr" rotWithShape="0">
              <a:schemeClr val="tx1">
                <a:alpha val="84000"/>
              </a:schemeClr>
            </a:outerShdw>
          </a:effectLst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rgbClr val="92D05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>
                <a:solidFill>
                  <a:srgbClr val="FFC000"/>
                </a:solidFill>
                <a:latin typeface="Swis721 Blk BT" pitchFamily="34" charset="0"/>
              </a:rPr>
              <a:t>Habitat Lain</a:t>
            </a:r>
            <a:endParaRPr lang="en-US" dirty="0">
              <a:solidFill>
                <a:srgbClr val="FFC000"/>
              </a:solidFill>
              <a:latin typeface="Swis721 Blk BT" pitchFamily="34" charset="0"/>
            </a:endParaRP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467544" y="5479980"/>
            <a:ext cx="8229600" cy="117569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 err="1" smtClean="0">
                <a:latin typeface="Gill Sans MT" pitchFamily="34" charset="0"/>
              </a:rPr>
              <a:t>Tegalan</a:t>
            </a:r>
            <a:r>
              <a:rPr lang="en-US" sz="3200" dirty="0" smtClean="0">
                <a:latin typeface="Gill Sans MT" pitchFamily="34" charset="0"/>
              </a:rPr>
              <a:t> </a:t>
            </a:r>
          </a:p>
          <a:p>
            <a:endParaRPr lang="en-US" sz="3200" dirty="0" smtClean="0">
              <a:latin typeface="Gill Sans MT" pitchFamily="34" charset="0"/>
            </a:endParaRPr>
          </a:p>
          <a:p>
            <a:endParaRPr lang="en-US" sz="3200" dirty="0" smtClean="0">
              <a:latin typeface="Gill Sans MT" pitchFamily="34" charset="0"/>
            </a:endParaRPr>
          </a:p>
          <a:p>
            <a:endParaRPr lang="en-US" sz="3200" dirty="0" smtClean="0">
              <a:latin typeface="Gill Sans MT" pitchFamily="34" charset="0"/>
            </a:endParaRPr>
          </a:p>
          <a:p>
            <a:endParaRPr lang="en-US" sz="3200" dirty="0" smtClean="0">
              <a:latin typeface="Gill Sans MT" pitchFamily="34" charset="0"/>
            </a:endParaRPr>
          </a:p>
          <a:p>
            <a:endParaRPr lang="en-US" sz="3200" dirty="0">
              <a:latin typeface="Gill Sans M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4088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Make Effective Presentations</a:t>
            </a:r>
          </a:p>
          <a:p>
            <a:r>
              <a:rPr lang="en-US" dirty="0" smtClean="0"/>
              <a:t>Using Awesome Backgrounds</a:t>
            </a:r>
          </a:p>
          <a:p>
            <a:r>
              <a:rPr lang="en-US" dirty="0" smtClean="0"/>
              <a:t>Engage your Audience</a:t>
            </a:r>
          </a:p>
          <a:p>
            <a:r>
              <a:rPr lang="en-US" dirty="0" smtClean="0"/>
              <a:t>Capture Audience Attention</a:t>
            </a:r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38250" y="395288"/>
            <a:ext cx="6667500" cy="606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103309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65" y="1124744"/>
            <a:ext cx="8229600" cy="5184576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US" sz="3200" dirty="0" err="1" smtClean="0">
                <a:latin typeface="Gill Sans MT" pitchFamily="34" charset="0"/>
              </a:rPr>
              <a:t>Meliputi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semua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tanah</a:t>
            </a:r>
            <a:r>
              <a:rPr lang="en-US" sz="3200" dirty="0" smtClean="0">
                <a:latin typeface="Gill Sans MT" pitchFamily="34" charset="0"/>
              </a:rPr>
              <a:t> yang </a:t>
            </a:r>
            <a:r>
              <a:rPr lang="en-US" sz="3200" dirty="0" err="1" smtClean="0">
                <a:latin typeface="Gill Sans MT" pitchFamily="34" charset="0"/>
              </a:rPr>
              <a:t>dirancang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terutama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untuk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kemudahan</a:t>
            </a:r>
            <a:r>
              <a:rPr lang="en-US" sz="3200" dirty="0" smtClean="0">
                <a:latin typeface="Gill Sans MT" pitchFamily="34" charset="0"/>
              </a:rPr>
              <a:t>, </a:t>
            </a:r>
            <a:r>
              <a:rPr lang="en-US" sz="3200" dirty="0" err="1" smtClean="0">
                <a:latin typeface="Gill Sans MT" pitchFamily="34" charset="0"/>
              </a:rPr>
              <a:t>baik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kemudahan</a:t>
            </a:r>
            <a:r>
              <a:rPr lang="en-US" sz="3200" dirty="0" smtClean="0">
                <a:latin typeface="Gill Sans MT" pitchFamily="34" charset="0"/>
              </a:rPr>
              <a:t> visual </a:t>
            </a:r>
            <a:r>
              <a:rPr lang="en-US" sz="3200" dirty="0" err="1" smtClean="0">
                <a:latin typeface="Gill Sans MT" pitchFamily="34" charset="0"/>
              </a:rPr>
              <a:t>dan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kenikmatan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untuk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akses</a:t>
            </a:r>
            <a:r>
              <a:rPr lang="en-US" sz="3200" dirty="0" smtClean="0">
                <a:latin typeface="Gill Sans MT" pitchFamily="34" charset="0"/>
              </a:rPr>
              <a:t> &amp; </a:t>
            </a:r>
            <a:r>
              <a:rPr lang="en-US" sz="3200" dirty="0" err="1" smtClean="0">
                <a:latin typeface="Gill Sans MT" pitchFamily="34" charset="0"/>
              </a:rPr>
              <a:t>rekreasi</a:t>
            </a:r>
            <a:r>
              <a:rPr lang="en-US" sz="3200" dirty="0" smtClean="0">
                <a:latin typeface="Gill Sans MT" pitchFamily="34" charset="0"/>
              </a:rPr>
              <a:t>. </a:t>
            </a:r>
            <a:r>
              <a:rPr lang="en-US" sz="3200" dirty="0" err="1" smtClean="0">
                <a:latin typeface="Gill Sans MT" pitchFamily="34" charset="0"/>
              </a:rPr>
              <a:t>sebagian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besar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terdiri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dari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tanah</a:t>
            </a:r>
            <a:r>
              <a:rPr lang="en-US" sz="3200" dirty="0" smtClean="0">
                <a:latin typeface="Gill Sans MT" pitchFamily="34" charset="0"/>
              </a:rPr>
              <a:t> yang </a:t>
            </a:r>
            <a:r>
              <a:rPr lang="en-US" sz="3200" dirty="0" err="1" smtClean="0">
                <a:latin typeface="Gill Sans MT" pitchFamily="34" charset="0"/>
              </a:rPr>
              <a:t>dimiliki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publisitas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tetapi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juga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mencakup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tanah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pribadi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seperti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kebun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rumah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tangga</a:t>
            </a:r>
            <a:r>
              <a:rPr lang="en-US" sz="3200" dirty="0" smtClean="0">
                <a:latin typeface="Gill Sans MT" pitchFamily="34" charset="0"/>
              </a:rPr>
              <a:t>, yang </a:t>
            </a:r>
            <a:r>
              <a:rPr lang="en-US" sz="3200" dirty="0" err="1" smtClean="0">
                <a:latin typeface="Gill Sans MT" pitchFamily="34" charset="0"/>
              </a:rPr>
              <a:t>dapat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berkontribusi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besar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pada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jalinan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hijau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kota-kota</a:t>
            </a:r>
            <a:r>
              <a:rPr lang="en-US" sz="3200" dirty="0" smtClean="0">
                <a:latin typeface="Gill Sans MT" pitchFamily="34" charset="0"/>
              </a:rPr>
              <a:t>. sub-</a:t>
            </a:r>
            <a:r>
              <a:rPr lang="en-US" sz="3200" dirty="0" err="1" smtClean="0">
                <a:latin typeface="Gill Sans MT" pitchFamily="34" charset="0"/>
              </a:rPr>
              <a:t>jenis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ruang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hijau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kenyamanan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ini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adalah</a:t>
            </a:r>
            <a:r>
              <a:rPr lang="en-US" sz="3200" dirty="0" smtClean="0">
                <a:latin typeface="Gill Sans MT" pitchFamily="34" charset="0"/>
              </a:rPr>
              <a:t>:</a:t>
            </a:r>
          </a:p>
          <a:p>
            <a:pPr marL="0" indent="0">
              <a:spcBef>
                <a:spcPts val="0"/>
              </a:spcBef>
              <a:buNone/>
            </a:pPr>
            <a:endParaRPr lang="en-US" sz="3200" dirty="0" smtClean="0">
              <a:latin typeface="Gill Sans MT" pitchFamily="34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3200" dirty="0" smtClean="0">
              <a:latin typeface="Gill Sans MT" pitchFamily="34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06892" y="260648"/>
            <a:ext cx="8229600" cy="610820"/>
          </a:xfrm>
          <a:prstGeom prst="rect">
            <a:avLst/>
          </a:prstGeom>
          <a:noFill/>
          <a:effectLst>
            <a:outerShdw blurRad="50800" dist="38100" dir="2700000" algn="ctr" rotWithShape="0">
              <a:schemeClr val="tx1">
                <a:alpha val="84000"/>
              </a:schemeClr>
            </a:outerShdw>
          </a:effectLst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rgbClr val="92D05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400" dirty="0" smtClean="0">
                <a:solidFill>
                  <a:srgbClr val="FF0000"/>
                </a:solidFill>
                <a:latin typeface="Gill Sans MT" pitchFamily="34" charset="0"/>
              </a:rPr>
              <a:t>RUANG HIJAU KENYAMANAN</a:t>
            </a:r>
            <a:endParaRPr lang="en-US" sz="4400" dirty="0">
              <a:solidFill>
                <a:srgbClr val="FF0000"/>
              </a:solidFill>
              <a:latin typeface="Gill Sans M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1441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65" y="2060848"/>
            <a:ext cx="8229600" cy="4248472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US" sz="3200" dirty="0" smtClean="0">
                <a:latin typeface="Gill Sans MT" pitchFamily="34" charset="0"/>
              </a:rPr>
              <a:t>area </a:t>
            </a:r>
            <a:r>
              <a:rPr lang="en-US" sz="3200" dirty="0" err="1">
                <a:latin typeface="Gill Sans MT" pitchFamily="34" charset="0"/>
              </a:rPr>
              <a:t>ruang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hijau</a:t>
            </a:r>
            <a:r>
              <a:rPr lang="en-US" sz="3200" dirty="0">
                <a:latin typeface="Gill Sans MT" pitchFamily="34" charset="0"/>
              </a:rPr>
              <a:t> yang </a:t>
            </a:r>
            <a:r>
              <a:rPr lang="en-US" sz="3200" dirty="0" err="1">
                <a:latin typeface="Gill Sans MT" pitchFamily="34" charset="0"/>
              </a:rPr>
              <a:t>dirancang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khusus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untuk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akses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publik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dan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kenikmatan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dan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menggabungkan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berbagai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lanskap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elemen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hortikultura</a:t>
            </a:r>
            <a:r>
              <a:rPr lang="en-US" sz="3200" dirty="0">
                <a:latin typeface="Gill Sans MT" pitchFamily="34" charset="0"/>
              </a:rPr>
              <a:t> (</a:t>
            </a:r>
            <a:r>
              <a:rPr lang="en-US" sz="3200" dirty="0" err="1">
                <a:latin typeface="Gill Sans MT" pitchFamily="34" charset="0"/>
              </a:rPr>
              <a:t>kadang-kadang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termasuk</a:t>
            </a:r>
            <a:r>
              <a:rPr lang="en-US" sz="3200" dirty="0">
                <a:latin typeface="Gill Sans MT" pitchFamily="34" charset="0"/>
              </a:rPr>
              <a:t> habitat semi-</a:t>
            </a:r>
            <a:r>
              <a:rPr lang="en-US" sz="3200" dirty="0" err="1">
                <a:latin typeface="Gill Sans MT" pitchFamily="34" charset="0"/>
              </a:rPr>
              <a:t>alami</a:t>
            </a:r>
            <a:r>
              <a:rPr lang="en-US" sz="3200" dirty="0">
                <a:latin typeface="Gill Sans MT" pitchFamily="34" charset="0"/>
              </a:rPr>
              <a:t>) </a:t>
            </a:r>
            <a:r>
              <a:rPr lang="en-US" sz="3200" dirty="0" err="1">
                <a:latin typeface="Gill Sans MT" pitchFamily="34" charset="0"/>
              </a:rPr>
              <a:t>dan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fasilitas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untuk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publik</a:t>
            </a:r>
            <a:r>
              <a:rPr lang="en-US" sz="3200" dirty="0">
                <a:latin typeface="Gill Sans MT" pitchFamily="34" charset="0"/>
              </a:rPr>
              <a:t> (</a:t>
            </a:r>
            <a:r>
              <a:rPr lang="en-US" sz="3200" dirty="0" err="1">
                <a:latin typeface="Gill Sans MT" pitchFamily="34" charset="0"/>
              </a:rPr>
              <a:t>termasuk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bangunan</a:t>
            </a:r>
            <a:r>
              <a:rPr lang="en-US" sz="3200" dirty="0">
                <a:latin typeface="Gill Sans MT" pitchFamily="34" charset="0"/>
              </a:rPr>
              <a:t>) </a:t>
            </a:r>
            <a:r>
              <a:rPr lang="en-US" sz="3200" dirty="0" err="1">
                <a:latin typeface="Gill Sans MT" pitchFamily="34" charset="0"/>
              </a:rPr>
              <a:t>dan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dalam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beberapa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kasus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menggabungkan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fasilitas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olahraga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dan</a:t>
            </a:r>
            <a:r>
              <a:rPr lang="en-US" sz="3200" dirty="0">
                <a:latin typeface="Gill Sans MT" pitchFamily="34" charset="0"/>
              </a:rPr>
              <a:t> / </a:t>
            </a:r>
            <a:r>
              <a:rPr lang="en-US" sz="3200" dirty="0" err="1">
                <a:latin typeface="Gill Sans MT" pitchFamily="34" charset="0"/>
              </a:rPr>
              <a:t>atau</a:t>
            </a:r>
            <a:r>
              <a:rPr lang="en-US" sz="3200" dirty="0">
                <a:latin typeface="Gill Sans MT" pitchFamily="34" charset="0"/>
              </a:rPr>
              <a:t> area </a:t>
            </a:r>
            <a:r>
              <a:rPr lang="en-US" sz="3200" dirty="0" err="1">
                <a:latin typeface="Gill Sans MT" pitchFamily="34" charset="0"/>
              </a:rPr>
              <a:t>bermain</a:t>
            </a:r>
            <a:r>
              <a:rPr lang="en-US" sz="3200" dirty="0">
                <a:latin typeface="Gill Sans MT" pitchFamily="34" charset="0"/>
              </a:rPr>
              <a:t>. </a:t>
            </a:r>
            <a:r>
              <a:rPr lang="en-US" sz="3200" dirty="0" err="1">
                <a:latin typeface="Gill Sans MT" pitchFamily="34" charset="0"/>
              </a:rPr>
              <a:t>pada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skala</a:t>
            </a:r>
            <a:r>
              <a:rPr lang="en-US" sz="3200" dirty="0">
                <a:latin typeface="Gill Sans MT" pitchFamily="34" charset="0"/>
              </a:rPr>
              <a:t> yang </a:t>
            </a:r>
            <a:r>
              <a:rPr lang="en-US" sz="3200" dirty="0" err="1">
                <a:latin typeface="Gill Sans MT" pitchFamily="34" charset="0"/>
              </a:rPr>
              <a:t>lebih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kecil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mungkin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termasuk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kebun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komunitas</a:t>
            </a:r>
            <a:r>
              <a:rPr lang="en-US" sz="3200" dirty="0">
                <a:latin typeface="Gill Sans MT" pitchFamily="34" charset="0"/>
              </a:rPr>
              <a:t>.</a:t>
            </a:r>
            <a:endParaRPr lang="en-US" sz="3200" dirty="0" smtClean="0">
              <a:latin typeface="Gill Sans MT" pitchFamily="34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3200" dirty="0" smtClean="0">
              <a:latin typeface="Gill Sans MT" pitchFamily="34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06892" y="260648"/>
            <a:ext cx="8229600" cy="610820"/>
          </a:xfrm>
          <a:prstGeom prst="rect">
            <a:avLst/>
          </a:prstGeom>
          <a:noFill/>
          <a:effectLst>
            <a:outerShdw blurRad="50800" dist="38100" dir="2700000" algn="ctr" rotWithShape="0">
              <a:schemeClr val="tx1">
                <a:alpha val="84000"/>
              </a:schemeClr>
            </a:outerShdw>
          </a:effectLst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rgbClr val="92D05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400" dirty="0" smtClean="0">
                <a:solidFill>
                  <a:srgbClr val="FF0000"/>
                </a:solidFill>
                <a:latin typeface="Gill Sans MT" pitchFamily="34" charset="0"/>
              </a:rPr>
              <a:t>RUANG HIJAU KENYAMANAN</a:t>
            </a:r>
            <a:endParaRPr lang="en-US" sz="4400" dirty="0">
              <a:solidFill>
                <a:srgbClr val="FF0000"/>
              </a:solidFill>
              <a:latin typeface="Gill Sans MT" pitchFamily="34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67544" y="1358146"/>
            <a:ext cx="8229600" cy="610820"/>
          </a:xfrm>
          <a:prstGeom prst="rect">
            <a:avLst/>
          </a:prstGeom>
          <a:solidFill>
            <a:srgbClr val="FFFFFF">
              <a:alpha val="47059"/>
            </a:srgbClr>
          </a:solidFill>
          <a:effectLst>
            <a:outerShdw blurRad="50800" dist="38100" dir="2700000" algn="ctr" rotWithShape="0">
              <a:schemeClr val="tx1">
                <a:alpha val="84000"/>
              </a:schemeClr>
            </a:outerShdw>
          </a:effectLst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rgbClr val="92D05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>
                <a:solidFill>
                  <a:srgbClr val="FFC000"/>
                </a:solidFill>
                <a:latin typeface="Swis721 Blk BT" pitchFamily="34" charset="0"/>
              </a:rPr>
              <a:t>Taman &amp; </a:t>
            </a:r>
            <a:r>
              <a:rPr lang="en-US" dirty="0" err="1" smtClean="0">
                <a:solidFill>
                  <a:srgbClr val="FFC000"/>
                </a:solidFill>
                <a:latin typeface="Swis721 Blk BT" pitchFamily="34" charset="0"/>
              </a:rPr>
              <a:t>Kebun</a:t>
            </a:r>
            <a:endParaRPr lang="en-US" dirty="0">
              <a:solidFill>
                <a:srgbClr val="FFC000"/>
              </a:solidFill>
              <a:latin typeface="Swis721 Blk B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0166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65" y="2060848"/>
            <a:ext cx="8229600" cy="4248472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US" sz="3200" dirty="0" smtClean="0">
                <a:latin typeface="Gill Sans MT" pitchFamily="34" charset="0"/>
              </a:rPr>
              <a:t>Area </a:t>
            </a:r>
            <a:r>
              <a:rPr lang="en-US" sz="3200" dirty="0" err="1" smtClean="0">
                <a:latin typeface="Gill Sans MT" pitchFamily="34" charset="0"/>
              </a:rPr>
              <a:t>ruang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hijau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yg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tersedia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untuk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akses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publik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dan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kenyamanan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tetapi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hanya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dengan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sedikit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fasilitas</a:t>
            </a:r>
            <a:r>
              <a:rPr lang="en-US" sz="3200" dirty="0" smtClean="0">
                <a:latin typeface="Gill Sans MT" pitchFamily="34" charset="0"/>
              </a:rPr>
              <a:t>. </a:t>
            </a:r>
            <a:r>
              <a:rPr lang="en-US" sz="3200" dirty="0" err="1" smtClean="0">
                <a:latin typeface="Gill Sans MT" pitchFamily="34" charset="0"/>
              </a:rPr>
              <a:t>Biasanya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terdiri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dari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>
                <a:latin typeface="Gill Sans MT" pitchFamily="34" charset="0"/>
              </a:rPr>
              <a:t>area </a:t>
            </a:r>
            <a:r>
              <a:rPr lang="en-US" sz="3200" dirty="0" err="1">
                <a:latin typeface="Gill Sans MT" pitchFamily="34" charset="0"/>
              </a:rPr>
              <a:t>rumput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untuk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rekreasi</a:t>
            </a:r>
            <a:r>
              <a:rPr lang="en-US" sz="3200" dirty="0">
                <a:latin typeface="Gill Sans MT" pitchFamily="34" charset="0"/>
              </a:rPr>
              <a:t> informal, </a:t>
            </a:r>
            <a:r>
              <a:rPr lang="en-US" sz="3200" dirty="0" err="1">
                <a:latin typeface="Gill Sans MT" pitchFamily="34" charset="0"/>
              </a:rPr>
              <a:t>tetapi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mungkin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juga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terdapat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pohon</a:t>
            </a:r>
            <a:r>
              <a:rPr lang="en-US" sz="3200" dirty="0">
                <a:latin typeface="Gill Sans MT" pitchFamily="34" charset="0"/>
              </a:rPr>
              <a:t>, area </a:t>
            </a:r>
            <a:r>
              <a:rPr lang="en-US" sz="3200" dirty="0" err="1">
                <a:latin typeface="Gill Sans MT" pitchFamily="34" charset="0"/>
              </a:rPr>
              <a:t>bermain</a:t>
            </a:r>
            <a:r>
              <a:rPr lang="en-US" sz="3200" dirty="0">
                <a:latin typeface="Gill Sans MT" pitchFamily="34" charset="0"/>
              </a:rPr>
              <a:t>, </a:t>
            </a:r>
            <a:r>
              <a:rPr lang="en-US" sz="3200" dirty="0" err="1">
                <a:latin typeface="Gill Sans MT" pitchFamily="34" charset="0"/>
              </a:rPr>
              <a:t>jalan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setapak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dan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kadang-kadang</a:t>
            </a:r>
            <a:r>
              <a:rPr lang="en-US" sz="3200" dirty="0">
                <a:latin typeface="Gill Sans MT" pitchFamily="34" charset="0"/>
              </a:rPr>
              <a:t> toilet </a:t>
            </a:r>
            <a:r>
              <a:rPr lang="en-US" sz="3200" dirty="0" err="1">
                <a:latin typeface="Gill Sans MT" pitchFamily="34" charset="0"/>
              </a:rPr>
              <a:t>dan</a:t>
            </a:r>
            <a:r>
              <a:rPr lang="en-US" sz="3200" dirty="0">
                <a:latin typeface="Gill Sans MT" pitchFamily="34" charset="0"/>
              </a:rPr>
              <a:t> area </a:t>
            </a:r>
            <a:r>
              <a:rPr lang="en-US" sz="3200" dirty="0" err="1">
                <a:latin typeface="Gill Sans MT" pitchFamily="34" charset="0"/>
              </a:rPr>
              <a:t>parkir</a:t>
            </a:r>
            <a:r>
              <a:rPr lang="en-US" sz="3200" dirty="0">
                <a:latin typeface="Gill Sans MT" pitchFamily="34" charset="0"/>
              </a:rPr>
              <a:t>.</a:t>
            </a:r>
            <a:endParaRPr lang="en-US" sz="3200" dirty="0" smtClean="0">
              <a:latin typeface="Gill Sans MT" pitchFamily="34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06892" y="260648"/>
            <a:ext cx="8229600" cy="610820"/>
          </a:xfrm>
          <a:prstGeom prst="rect">
            <a:avLst/>
          </a:prstGeom>
          <a:noFill/>
          <a:effectLst>
            <a:outerShdw blurRad="50800" dist="38100" dir="2700000" algn="ctr" rotWithShape="0">
              <a:schemeClr val="tx1">
                <a:alpha val="84000"/>
              </a:schemeClr>
            </a:outerShdw>
          </a:effectLst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rgbClr val="92D05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400" dirty="0" smtClean="0">
                <a:solidFill>
                  <a:srgbClr val="FF0000"/>
                </a:solidFill>
                <a:latin typeface="Gill Sans MT" pitchFamily="34" charset="0"/>
              </a:rPr>
              <a:t>RUANG HIJAU KENYAMANAN</a:t>
            </a:r>
            <a:endParaRPr lang="en-US" sz="4400" dirty="0">
              <a:solidFill>
                <a:srgbClr val="FF0000"/>
              </a:solidFill>
              <a:latin typeface="Gill Sans MT" pitchFamily="34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67544" y="1358146"/>
            <a:ext cx="8229600" cy="610820"/>
          </a:xfrm>
          <a:prstGeom prst="rect">
            <a:avLst/>
          </a:prstGeom>
          <a:solidFill>
            <a:srgbClr val="FFFFFF">
              <a:alpha val="47059"/>
            </a:srgbClr>
          </a:solidFill>
          <a:effectLst>
            <a:outerShdw blurRad="50800" dist="38100" dir="2700000" algn="ctr" rotWithShape="0">
              <a:schemeClr val="tx1">
                <a:alpha val="84000"/>
              </a:schemeClr>
            </a:outerShdw>
          </a:effectLst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rgbClr val="92D05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err="1" smtClean="0">
                <a:solidFill>
                  <a:srgbClr val="FFC000"/>
                </a:solidFill>
                <a:latin typeface="Swis721 Blk BT" pitchFamily="34" charset="0"/>
              </a:rPr>
              <a:t>Tempat</a:t>
            </a:r>
            <a:r>
              <a:rPr lang="en-US" dirty="0" smtClean="0">
                <a:solidFill>
                  <a:srgbClr val="FFC000"/>
                </a:solidFill>
                <a:latin typeface="Swis721 Blk BT" pitchFamily="34" charset="0"/>
              </a:rPr>
              <a:t> </a:t>
            </a:r>
            <a:r>
              <a:rPr lang="en-US" dirty="0" err="1" smtClean="0">
                <a:solidFill>
                  <a:srgbClr val="FFC000"/>
                </a:solidFill>
                <a:latin typeface="Swis721 Blk BT" pitchFamily="34" charset="0"/>
              </a:rPr>
              <a:t>Rekreasi</a:t>
            </a:r>
            <a:r>
              <a:rPr lang="en-US" dirty="0" smtClean="0">
                <a:solidFill>
                  <a:srgbClr val="FFC000"/>
                </a:solidFill>
                <a:latin typeface="Swis721 Blk BT" pitchFamily="34" charset="0"/>
              </a:rPr>
              <a:t> Informal</a:t>
            </a:r>
            <a:endParaRPr lang="en-US" dirty="0">
              <a:solidFill>
                <a:srgbClr val="FFC000"/>
              </a:solidFill>
              <a:latin typeface="Swis721 Blk B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5582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65" y="2060848"/>
            <a:ext cx="8229600" cy="4248472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US" sz="3200" dirty="0" err="1" smtClean="0">
                <a:latin typeface="Gill Sans MT" pitchFamily="34" charset="0"/>
              </a:rPr>
              <a:t>Ruang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hijau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>
                <a:latin typeface="Gill Sans MT" pitchFamily="34" charset="0"/>
              </a:rPr>
              <a:t>yang </a:t>
            </a:r>
            <a:r>
              <a:rPr lang="en-US" sz="3200" dirty="0" err="1">
                <a:latin typeface="Gill Sans MT" pitchFamily="34" charset="0"/>
              </a:rPr>
              <a:t>dirancang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untuk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mengakomodasi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olahraga</a:t>
            </a:r>
            <a:r>
              <a:rPr lang="en-US" sz="3200" dirty="0">
                <a:latin typeface="Gill Sans MT" pitchFamily="34" charset="0"/>
              </a:rPr>
              <a:t>, </a:t>
            </a:r>
            <a:r>
              <a:rPr lang="en-US" sz="3200" dirty="0" err="1">
                <a:latin typeface="Gill Sans MT" pitchFamily="34" charset="0"/>
              </a:rPr>
              <a:t>termasuk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lapangan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olahraga</a:t>
            </a:r>
            <a:r>
              <a:rPr lang="en-US" sz="3200" dirty="0">
                <a:latin typeface="Gill Sans MT" pitchFamily="34" charset="0"/>
              </a:rPr>
              <a:t>, </a:t>
            </a:r>
            <a:r>
              <a:rPr lang="en-US" sz="3200" dirty="0" err="1">
                <a:latin typeface="Gill Sans MT" pitchFamily="34" charset="0"/>
              </a:rPr>
              <a:t>lapangan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bermain</a:t>
            </a:r>
            <a:r>
              <a:rPr lang="en-US" sz="3200" dirty="0">
                <a:latin typeface="Gill Sans MT" pitchFamily="34" charset="0"/>
              </a:rPr>
              <a:t>, </a:t>
            </a:r>
            <a:r>
              <a:rPr lang="en-US" sz="3200" dirty="0" err="1">
                <a:latin typeface="Gill Sans MT" pitchFamily="34" charset="0"/>
              </a:rPr>
              <a:t>lapangan</a:t>
            </a:r>
            <a:r>
              <a:rPr lang="en-US" sz="3200" dirty="0">
                <a:latin typeface="Gill Sans MT" pitchFamily="34" charset="0"/>
              </a:rPr>
              <a:t> golf, </a:t>
            </a:r>
            <a:r>
              <a:rPr lang="en-US" sz="3200" dirty="0" err="1">
                <a:latin typeface="Gill Sans MT" pitchFamily="34" charset="0"/>
              </a:rPr>
              <a:t>dan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kegiatan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terbuka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lainnya</a:t>
            </a:r>
            <a:r>
              <a:rPr lang="en-US" sz="3200" dirty="0">
                <a:latin typeface="Gill Sans MT" pitchFamily="34" charset="0"/>
              </a:rPr>
              <a:t>. </a:t>
            </a:r>
            <a:r>
              <a:rPr lang="en-US" sz="3200" dirty="0" err="1" smtClean="0">
                <a:latin typeface="Gill Sans MT" pitchFamily="34" charset="0"/>
              </a:rPr>
              <a:t>Sering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dilakukan</a:t>
            </a:r>
            <a:r>
              <a:rPr lang="en-US" sz="3200" dirty="0" smtClean="0">
                <a:latin typeface="Gill Sans MT" pitchFamily="34" charset="0"/>
              </a:rPr>
              <a:t> di </a:t>
            </a:r>
            <a:r>
              <a:rPr lang="en-US" sz="3200" dirty="0" err="1">
                <a:latin typeface="Gill Sans MT" pitchFamily="34" charset="0"/>
              </a:rPr>
              <a:t>dalam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taman</a:t>
            </a:r>
            <a:r>
              <a:rPr lang="en-US" sz="3200" dirty="0">
                <a:latin typeface="Gill Sans MT" pitchFamily="34" charset="0"/>
              </a:rPr>
              <a:t>, </a:t>
            </a:r>
            <a:r>
              <a:rPr lang="en-US" sz="3200" dirty="0" err="1">
                <a:latin typeface="Gill Sans MT" pitchFamily="34" charset="0"/>
              </a:rPr>
              <a:t>tetapi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mungkin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juga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terpisah</a:t>
            </a:r>
            <a:r>
              <a:rPr lang="en-US" sz="3200" dirty="0">
                <a:latin typeface="Gill Sans MT" pitchFamily="34" charset="0"/>
              </a:rPr>
              <a:t>, </a:t>
            </a:r>
            <a:r>
              <a:rPr lang="en-US" sz="3200" dirty="0" err="1" smtClean="0">
                <a:latin typeface="Gill Sans MT" pitchFamily="34" charset="0"/>
              </a:rPr>
              <a:t>seperti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lapangan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>
                <a:latin typeface="Gill Sans MT" pitchFamily="34" charset="0"/>
              </a:rPr>
              <a:t>golf.</a:t>
            </a:r>
            <a:endParaRPr lang="en-US" sz="3200" dirty="0" smtClean="0">
              <a:latin typeface="Gill Sans MT" pitchFamily="34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06892" y="260648"/>
            <a:ext cx="8229600" cy="610820"/>
          </a:xfrm>
          <a:prstGeom prst="rect">
            <a:avLst/>
          </a:prstGeom>
          <a:noFill/>
          <a:effectLst>
            <a:outerShdw blurRad="50800" dist="38100" dir="2700000" algn="ctr" rotWithShape="0">
              <a:schemeClr val="tx1">
                <a:alpha val="84000"/>
              </a:schemeClr>
            </a:outerShdw>
          </a:effectLst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rgbClr val="92D05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400" dirty="0" smtClean="0">
                <a:solidFill>
                  <a:srgbClr val="FF0000"/>
                </a:solidFill>
                <a:latin typeface="Gill Sans MT" pitchFamily="34" charset="0"/>
              </a:rPr>
              <a:t>RUANG HIJAU KENYAMANAN</a:t>
            </a:r>
            <a:endParaRPr lang="en-US" sz="4400" dirty="0">
              <a:solidFill>
                <a:srgbClr val="FF0000"/>
              </a:solidFill>
              <a:latin typeface="Gill Sans MT" pitchFamily="34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67544" y="1358146"/>
            <a:ext cx="8229600" cy="610820"/>
          </a:xfrm>
          <a:prstGeom prst="rect">
            <a:avLst/>
          </a:prstGeom>
          <a:solidFill>
            <a:srgbClr val="FFFFFF">
              <a:alpha val="47059"/>
            </a:srgbClr>
          </a:solidFill>
          <a:effectLst>
            <a:outerShdw blurRad="50800" dist="38100" dir="2700000" algn="ctr" rotWithShape="0">
              <a:schemeClr val="tx1">
                <a:alpha val="84000"/>
              </a:schemeClr>
            </a:outerShdw>
          </a:effectLst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rgbClr val="92D05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>
                <a:solidFill>
                  <a:srgbClr val="FFC000"/>
                </a:solidFill>
                <a:latin typeface="Swis721 Blk BT" pitchFamily="34" charset="0"/>
              </a:rPr>
              <a:t>Area </a:t>
            </a:r>
            <a:r>
              <a:rPr lang="en-US" dirty="0" err="1" smtClean="0">
                <a:solidFill>
                  <a:srgbClr val="FFC000"/>
                </a:solidFill>
                <a:latin typeface="Swis721 Blk BT" pitchFamily="34" charset="0"/>
              </a:rPr>
              <a:t>Olahraga</a:t>
            </a:r>
            <a:r>
              <a:rPr lang="en-US" dirty="0" smtClean="0">
                <a:solidFill>
                  <a:srgbClr val="FFC000"/>
                </a:solidFill>
                <a:latin typeface="Swis721 Blk BT" pitchFamily="34" charset="0"/>
              </a:rPr>
              <a:t> Terbuka</a:t>
            </a:r>
            <a:endParaRPr lang="en-US" dirty="0">
              <a:solidFill>
                <a:srgbClr val="FFC000"/>
              </a:solidFill>
              <a:latin typeface="Swis721 Blk B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9996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65" y="2060848"/>
            <a:ext cx="8229600" cy="4248472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US" sz="3200" dirty="0" err="1" smtClean="0">
                <a:latin typeface="Gill Sans MT" pitchFamily="34" charset="0"/>
              </a:rPr>
              <a:t>Ruang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hijau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>
                <a:latin typeface="Gill Sans MT" pitchFamily="34" charset="0"/>
              </a:rPr>
              <a:t>yang </a:t>
            </a:r>
            <a:r>
              <a:rPr lang="en-US" sz="3200" dirty="0" err="1">
                <a:latin typeface="Gill Sans MT" pitchFamily="34" charset="0"/>
              </a:rPr>
              <a:t>dirancang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khusus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untuk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bermain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anak-anak</a:t>
            </a:r>
            <a:r>
              <a:rPr lang="en-US" sz="3200" dirty="0">
                <a:latin typeface="Gill Sans MT" pitchFamily="34" charset="0"/>
              </a:rPr>
              <a:t>, </a:t>
            </a:r>
            <a:r>
              <a:rPr lang="en-US" sz="3200" dirty="0" err="1">
                <a:latin typeface="Gill Sans MT" pitchFamily="34" charset="0"/>
              </a:rPr>
              <a:t>dengan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berbagai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tingkat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peralatan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dan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fasilitas</a:t>
            </a:r>
            <a:r>
              <a:rPr lang="en-US" sz="3200" dirty="0">
                <a:latin typeface="Gill Sans MT" pitchFamily="34" charset="0"/>
              </a:rPr>
              <a:t>. </a:t>
            </a:r>
            <a:r>
              <a:rPr lang="en-US" sz="3200" dirty="0" err="1" smtClean="0">
                <a:latin typeface="Gill Sans MT" pitchFamily="34" charset="0"/>
              </a:rPr>
              <a:t>Dapat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terpisah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tetapi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juga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sering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dimasukkan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dalam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bagian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olahraga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terbuka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dan</a:t>
            </a:r>
            <a:r>
              <a:rPr lang="en-US" sz="3200" dirty="0" smtClean="0">
                <a:latin typeface="Gill Sans MT" pitchFamily="34" charset="0"/>
              </a:rPr>
              <a:t> area </a:t>
            </a:r>
            <a:r>
              <a:rPr lang="en-US" sz="3200" dirty="0" err="1">
                <a:latin typeface="Gill Sans MT" pitchFamily="34" charset="0"/>
              </a:rPr>
              <a:t>rekreasi</a:t>
            </a:r>
            <a:r>
              <a:rPr lang="en-US" sz="3200" dirty="0">
                <a:latin typeface="Gill Sans MT" pitchFamily="34" charset="0"/>
              </a:rPr>
              <a:t> informal </a:t>
            </a:r>
            <a:r>
              <a:rPr lang="en-US" sz="3200" dirty="0" smtClean="0">
                <a:latin typeface="Gill Sans MT" pitchFamily="34" charset="0"/>
              </a:rPr>
              <a:t>.</a:t>
            </a:r>
            <a:endParaRPr lang="en-US" sz="3200" dirty="0" smtClean="0">
              <a:latin typeface="Gill Sans MT" pitchFamily="34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06892" y="260648"/>
            <a:ext cx="8229600" cy="610820"/>
          </a:xfrm>
          <a:prstGeom prst="rect">
            <a:avLst/>
          </a:prstGeom>
          <a:noFill/>
          <a:effectLst>
            <a:outerShdw blurRad="50800" dist="38100" dir="2700000" algn="ctr" rotWithShape="0">
              <a:schemeClr val="tx1">
                <a:alpha val="84000"/>
              </a:schemeClr>
            </a:outerShdw>
          </a:effectLst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rgbClr val="92D05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400" dirty="0" smtClean="0">
                <a:solidFill>
                  <a:srgbClr val="FF0000"/>
                </a:solidFill>
                <a:latin typeface="Gill Sans MT" pitchFamily="34" charset="0"/>
              </a:rPr>
              <a:t>RUANG HIJAU KENYAMANAN</a:t>
            </a:r>
            <a:endParaRPr lang="en-US" sz="4400" dirty="0">
              <a:solidFill>
                <a:srgbClr val="FF0000"/>
              </a:solidFill>
              <a:latin typeface="Gill Sans MT" pitchFamily="34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67544" y="1358146"/>
            <a:ext cx="8229600" cy="610820"/>
          </a:xfrm>
          <a:prstGeom prst="rect">
            <a:avLst/>
          </a:prstGeom>
          <a:solidFill>
            <a:srgbClr val="FFFFFF">
              <a:alpha val="47059"/>
            </a:srgbClr>
          </a:solidFill>
          <a:effectLst>
            <a:outerShdw blurRad="50800" dist="38100" dir="2700000" algn="ctr" rotWithShape="0">
              <a:schemeClr val="tx1">
                <a:alpha val="84000"/>
              </a:schemeClr>
            </a:outerShdw>
          </a:effectLst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rgbClr val="92D05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>
                <a:solidFill>
                  <a:srgbClr val="FFC000"/>
                </a:solidFill>
                <a:latin typeface="Swis721 Blk BT" pitchFamily="34" charset="0"/>
              </a:rPr>
              <a:t>Area </a:t>
            </a:r>
            <a:r>
              <a:rPr lang="en-US" dirty="0" err="1" smtClean="0">
                <a:solidFill>
                  <a:srgbClr val="FFC000"/>
                </a:solidFill>
                <a:latin typeface="Swis721 Blk BT" pitchFamily="34" charset="0"/>
              </a:rPr>
              <a:t>Bermain</a:t>
            </a:r>
            <a:endParaRPr lang="en-US" dirty="0">
              <a:solidFill>
                <a:srgbClr val="FFC000"/>
              </a:solidFill>
              <a:latin typeface="Swis721 Blk B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1187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65" y="2060848"/>
            <a:ext cx="8229600" cy="4248472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US" sz="3200" dirty="0" smtClean="0">
                <a:latin typeface="Gill Sans MT" pitchFamily="34" charset="0"/>
              </a:rPr>
              <a:t>Area </a:t>
            </a:r>
            <a:r>
              <a:rPr lang="en-US" sz="3200" dirty="0" err="1" smtClean="0">
                <a:latin typeface="Gill Sans MT" pitchFamily="34" charset="0"/>
              </a:rPr>
              <a:t>ruang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hijau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smtClean="0">
                <a:latin typeface="Gill Sans MT" pitchFamily="34" charset="0"/>
              </a:rPr>
              <a:t>yang </a:t>
            </a:r>
            <a:r>
              <a:rPr lang="en-US" sz="3200" dirty="0" err="1">
                <a:latin typeface="Gill Sans MT" pitchFamily="34" charset="0"/>
              </a:rPr>
              <a:t>meskipun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dimiliki</a:t>
            </a:r>
            <a:r>
              <a:rPr lang="en-US" sz="3200" dirty="0" smtClean="0">
                <a:latin typeface="Gill Sans MT" pitchFamily="34" charset="0"/>
              </a:rPr>
              <a:t>, </a:t>
            </a:r>
            <a:r>
              <a:rPr lang="en-US" sz="3200" dirty="0" err="1" smtClean="0">
                <a:latin typeface="Gill Sans MT" pitchFamily="34" charset="0"/>
              </a:rPr>
              <a:t>dikelola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dan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dapat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diakses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untuk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kenyamanan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publik</a:t>
            </a:r>
            <a:r>
              <a:rPr lang="en-US" sz="3200" dirty="0">
                <a:latin typeface="Gill Sans MT" pitchFamily="34" charset="0"/>
              </a:rPr>
              <a:t>, </a:t>
            </a:r>
            <a:r>
              <a:rPr lang="en-US" sz="3200" dirty="0" err="1">
                <a:latin typeface="Gill Sans MT" pitchFamily="34" charset="0"/>
              </a:rPr>
              <a:t>tidak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punya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fungsi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rekreasi</a:t>
            </a:r>
            <a:r>
              <a:rPr lang="en-US" sz="3200" dirty="0">
                <a:latin typeface="Gill Sans MT" pitchFamily="34" charset="0"/>
              </a:rPr>
              <a:t> yang </a:t>
            </a:r>
            <a:r>
              <a:rPr lang="en-US" sz="3200" dirty="0" err="1">
                <a:latin typeface="Gill Sans MT" pitchFamily="34" charset="0"/>
              </a:rPr>
              <a:t>jelas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dan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bernilai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sedikit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sebagai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>
                <a:latin typeface="Gill Sans MT" pitchFamily="34" charset="0"/>
              </a:rPr>
              <a:t>habitat. </a:t>
            </a:r>
            <a:r>
              <a:rPr lang="en-US" sz="3200" dirty="0" err="1" smtClean="0">
                <a:latin typeface="Gill Sans MT" pitchFamily="34" charset="0"/>
              </a:rPr>
              <a:t>Fungsinya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hanya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sebagai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>
                <a:latin typeface="Gill Sans MT" pitchFamily="34" charset="0"/>
              </a:rPr>
              <a:t>'</a:t>
            </a:r>
            <a:r>
              <a:rPr lang="en-US" sz="3200" dirty="0" err="1">
                <a:latin typeface="Gill Sans MT" pitchFamily="34" charset="0"/>
              </a:rPr>
              <a:t>latar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belakang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lanskap</a:t>
            </a:r>
            <a:r>
              <a:rPr lang="en-US" sz="3200" dirty="0">
                <a:latin typeface="Gill Sans MT" pitchFamily="34" charset="0"/>
              </a:rPr>
              <a:t>' </a:t>
            </a:r>
            <a:r>
              <a:rPr lang="en-US" sz="3200" dirty="0" err="1">
                <a:latin typeface="Gill Sans MT" pitchFamily="34" charset="0"/>
              </a:rPr>
              <a:t>hijau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tetapi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nilai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lanskapnya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hanya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kecil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karena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desain</a:t>
            </a:r>
            <a:r>
              <a:rPr lang="en-US" sz="3200" dirty="0">
                <a:latin typeface="Gill Sans MT" pitchFamily="34" charset="0"/>
              </a:rPr>
              <a:t> yang </a:t>
            </a:r>
            <a:r>
              <a:rPr lang="en-US" sz="3200" dirty="0" err="1">
                <a:latin typeface="Gill Sans MT" pitchFamily="34" charset="0"/>
              </a:rPr>
              <a:t>buruk</a:t>
            </a:r>
            <a:r>
              <a:rPr lang="en-US" sz="3200" dirty="0">
                <a:latin typeface="Gill Sans MT" pitchFamily="34" charset="0"/>
              </a:rPr>
              <a:t>. </a:t>
            </a:r>
            <a:r>
              <a:rPr lang="en-US" sz="3200" dirty="0" smtClean="0">
                <a:latin typeface="Gill Sans MT" pitchFamily="34" charset="0"/>
              </a:rPr>
              <a:t> Yang </a:t>
            </a:r>
            <a:r>
              <a:rPr lang="en-US" sz="3200" dirty="0" err="1" smtClean="0">
                <a:latin typeface="Gill Sans MT" pitchFamily="34" charset="0"/>
              </a:rPr>
              <a:t>termasuk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adalah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ruang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hijau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smtClean="0">
                <a:latin typeface="Gill Sans MT" pitchFamily="34" charset="0"/>
              </a:rPr>
              <a:t>'</a:t>
            </a:r>
            <a:r>
              <a:rPr lang="en-US" sz="3200" dirty="0" err="1" smtClean="0">
                <a:latin typeface="Gill Sans MT" pitchFamily="34" charset="0"/>
              </a:rPr>
              <a:t>sisa</a:t>
            </a:r>
            <a:r>
              <a:rPr lang="en-US" sz="3200" dirty="0">
                <a:latin typeface="Gill Sans MT" pitchFamily="34" charset="0"/>
              </a:rPr>
              <a:t>' </a:t>
            </a:r>
            <a:r>
              <a:rPr lang="en-US" sz="3200" dirty="0" smtClean="0">
                <a:latin typeface="Gill Sans MT" pitchFamily="34" charset="0"/>
              </a:rPr>
              <a:t>di </a:t>
            </a:r>
            <a:r>
              <a:rPr lang="en-US" sz="3200" dirty="0" err="1" smtClean="0">
                <a:latin typeface="Gill Sans MT" pitchFamily="34" charset="0"/>
              </a:rPr>
              <a:t>perumahan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dan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lainnya</a:t>
            </a:r>
            <a:r>
              <a:rPr lang="en-US" sz="3200" dirty="0">
                <a:latin typeface="Gill Sans MT" pitchFamily="34" charset="0"/>
              </a:rPr>
              <a:t>.</a:t>
            </a:r>
            <a:endParaRPr lang="en-US" sz="3200" dirty="0" smtClean="0">
              <a:latin typeface="Gill Sans MT" pitchFamily="34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06892" y="260648"/>
            <a:ext cx="8229600" cy="610820"/>
          </a:xfrm>
          <a:prstGeom prst="rect">
            <a:avLst/>
          </a:prstGeom>
          <a:noFill/>
          <a:effectLst>
            <a:outerShdw blurRad="50800" dist="38100" dir="2700000" algn="ctr" rotWithShape="0">
              <a:schemeClr val="tx1">
                <a:alpha val="84000"/>
              </a:schemeClr>
            </a:outerShdw>
          </a:effectLst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rgbClr val="92D05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400" dirty="0" smtClean="0">
                <a:solidFill>
                  <a:srgbClr val="FF0000"/>
                </a:solidFill>
                <a:latin typeface="Gill Sans MT" pitchFamily="34" charset="0"/>
              </a:rPr>
              <a:t>RUANG HIJAU KENYAMANAN</a:t>
            </a:r>
            <a:endParaRPr lang="en-US" sz="4400" dirty="0">
              <a:solidFill>
                <a:srgbClr val="FF0000"/>
              </a:solidFill>
              <a:latin typeface="Gill Sans MT" pitchFamily="34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67544" y="1358146"/>
            <a:ext cx="8229600" cy="610820"/>
          </a:xfrm>
          <a:prstGeom prst="rect">
            <a:avLst/>
          </a:prstGeom>
          <a:solidFill>
            <a:srgbClr val="FFFFFF">
              <a:alpha val="47059"/>
            </a:srgbClr>
          </a:solidFill>
          <a:effectLst>
            <a:outerShdw blurRad="50800" dist="38100" dir="2700000" algn="ctr" rotWithShape="0">
              <a:schemeClr val="tx1">
                <a:alpha val="84000"/>
              </a:schemeClr>
            </a:outerShdw>
          </a:effectLst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rgbClr val="92D05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>
                <a:solidFill>
                  <a:srgbClr val="FFC000"/>
                </a:solidFill>
                <a:latin typeface="Swis721 Blk BT" pitchFamily="34" charset="0"/>
              </a:rPr>
              <a:t>Area </a:t>
            </a:r>
            <a:r>
              <a:rPr lang="en-US" dirty="0" err="1" smtClean="0">
                <a:solidFill>
                  <a:srgbClr val="FFC000"/>
                </a:solidFill>
                <a:latin typeface="Swis721 Blk BT" pitchFamily="34" charset="0"/>
              </a:rPr>
              <a:t>Hijau</a:t>
            </a:r>
            <a:r>
              <a:rPr lang="en-US" dirty="0" smtClean="0">
                <a:solidFill>
                  <a:srgbClr val="FFC000"/>
                </a:solidFill>
                <a:latin typeface="Swis721 Blk BT" pitchFamily="34" charset="0"/>
              </a:rPr>
              <a:t> </a:t>
            </a:r>
            <a:r>
              <a:rPr lang="en-US" dirty="0" err="1" smtClean="0">
                <a:solidFill>
                  <a:srgbClr val="FFC000"/>
                </a:solidFill>
                <a:latin typeface="Swis721 Blk BT" pitchFamily="34" charset="0"/>
              </a:rPr>
              <a:t>Insidental</a:t>
            </a:r>
            <a:endParaRPr lang="en-US" dirty="0">
              <a:solidFill>
                <a:srgbClr val="FFC000"/>
              </a:solidFill>
              <a:latin typeface="Swis721 Blk B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3088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65" y="2060848"/>
            <a:ext cx="8229600" cy="4248472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US" sz="3200" dirty="0" err="1" smtClean="0">
                <a:latin typeface="Gill Sans MT" pitchFamily="34" charset="0"/>
              </a:rPr>
              <a:t>Ruang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hijau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>
                <a:latin typeface="Gill Sans MT" pitchFamily="34" charset="0"/>
              </a:rPr>
              <a:t>di </a:t>
            </a:r>
            <a:r>
              <a:rPr lang="en-US" sz="3200" dirty="0" err="1">
                <a:latin typeface="Gill Sans MT" pitchFamily="34" charset="0"/>
              </a:rPr>
              <a:t>dalam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perumahan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pribadi</a:t>
            </a:r>
            <a:r>
              <a:rPr lang="en-US" sz="3200" dirty="0" smtClean="0">
                <a:latin typeface="Gill Sans MT" pitchFamily="34" charset="0"/>
              </a:rPr>
              <a:t>, </a:t>
            </a:r>
            <a:r>
              <a:rPr lang="en-US" sz="3200" dirty="0">
                <a:latin typeface="Gill Sans MT" pitchFamily="34" charset="0"/>
              </a:rPr>
              <a:t>yang </a:t>
            </a:r>
            <a:r>
              <a:rPr lang="en-US" sz="3200" dirty="0" err="1">
                <a:latin typeface="Gill Sans MT" pitchFamily="34" charset="0"/>
              </a:rPr>
              <a:t>umumnya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tidak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dapat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diakses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oleh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p</a:t>
            </a:r>
            <a:r>
              <a:rPr lang="en-US" sz="3200" dirty="0" err="1" smtClean="0">
                <a:latin typeface="Gill Sans MT" pitchFamily="34" charset="0"/>
              </a:rPr>
              <a:t>ublik</a:t>
            </a:r>
            <a:r>
              <a:rPr lang="en-US" sz="3200" dirty="0" smtClean="0">
                <a:latin typeface="Gill Sans MT" pitchFamily="34" charset="0"/>
              </a:rPr>
              <a:t>, </a:t>
            </a:r>
            <a:r>
              <a:rPr lang="en-US" sz="3200" dirty="0" err="1">
                <a:latin typeface="Gill Sans MT" pitchFamily="34" charset="0"/>
              </a:rPr>
              <a:t>tetapi</a:t>
            </a:r>
            <a:r>
              <a:rPr lang="en-US" sz="3200" dirty="0">
                <a:latin typeface="Gill Sans MT" pitchFamily="34" charset="0"/>
              </a:rPr>
              <a:t> yang </a:t>
            </a:r>
            <a:r>
              <a:rPr lang="en-US" sz="3200" dirty="0" err="1">
                <a:latin typeface="Gill Sans MT" pitchFamily="34" charset="0"/>
              </a:rPr>
              <a:t>sering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memberikan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sumbangan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penting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pada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struktur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>
                <a:latin typeface="Gill Sans MT" pitchFamily="34" charset="0"/>
              </a:rPr>
              <a:t>hijau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smtClean="0">
                <a:latin typeface="Gill Sans MT" pitchFamily="34" charset="0"/>
              </a:rPr>
              <a:t>di </a:t>
            </a:r>
            <a:r>
              <a:rPr lang="en-US" sz="3200" dirty="0" err="1" smtClean="0">
                <a:latin typeface="Gill Sans MT" pitchFamily="34" charset="0"/>
              </a:rPr>
              <a:t>lingkungan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kota</a:t>
            </a:r>
            <a:r>
              <a:rPr lang="en-US" sz="3200" dirty="0" smtClean="0">
                <a:latin typeface="Gill Sans MT" pitchFamily="34" charset="0"/>
              </a:rPr>
              <a:t>.</a:t>
            </a:r>
            <a:endParaRPr lang="en-US" sz="3200" dirty="0" smtClean="0">
              <a:latin typeface="Gill Sans MT" pitchFamily="34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06892" y="260648"/>
            <a:ext cx="8229600" cy="610820"/>
          </a:xfrm>
          <a:prstGeom prst="rect">
            <a:avLst/>
          </a:prstGeom>
          <a:noFill/>
          <a:effectLst>
            <a:outerShdw blurRad="50800" dist="38100" dir="2700000" algn="ctr" rotWithShape="0">
              <a:schemeClr val="tx1">
                <a:alpha val="84000"/>
              </a:schemeClr>
            </a:outerShdw>
          </a:effectLst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rgbClr val="92D05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400" dirty="0" smtClean="0">
                <a:solidFill>
                  <a:srgbClr val="FF0000"/>
                </a:solidFill>
                <a:latin typeface="Gill Sans MT" pitchFamily="34" charset="0"/>
              </a:rPr>
              <a:t>RUANG HIJAU KENYAMANAN</a:t>
            </a:r>
            <a:endParaRPr lang="en-US" sz="4400" dirty="0">
              <a:solidFill>
                <a:srgbClr val="FF0000"/>
              </a:solidFill>
              <a:latin typeface="Gill Sans MT" pitchFamily="34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67544" y="1358146"/>
            <a:ext cx="8229600" cy="610820"/>
          </a:xfrm>
          <a:prstGeom prst="rect">
            <a:avLst/>
          </a:prstGeom>
          <a:solidFill>
            <a:srgbClr val="FFFFFF">
              <a:alpha val="47059"/>
            </a:srgbClr>
          </a:solidFill>
          <a:effectLst>
            <a:outerShdw blurRad="50800" dist="38100" dir="2700000" algn="ctr" rotWithShape="0">
              <a:schemeClr val="tx1">
                <a:alpha val="84000"/>
              </a:schemeClr>
            </a:outerShdw>
          </a:effectLst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rgbClr val="92D05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>
                <a:solidFill>
                  <a:srgbClr val="FFC000"/>
                </a:solidFill>
                <a:latin typeface="Swis721 Blk BT" pitchFamily="34" charset="0"/>
              </a:rPr>
              <a:t>Taman </a:t>
            </a:r>
            <a:r>
              <a:rPr lang="en-US" dirty="0" err="1" smtClean="0">
                <a:solidFill>
                  <a:srgbClr val="FFC000"/>
                </a:solidFill>
                <a:latin typeface="Swis721 Blk BT" pitchFamily="34" charset="0"/>
              </a:rPr>
              <a:t>Domestik</a:t>
            </a:r>
            <a:endParaRPr lang="en-US" dirty="0">
              <a:solidFill>
                <a:srgbClr val="FFC000"/>
              </a:solidFill>
              <a:latin typeface="Swis721 Blk B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1517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Make Effective Presentations</a:t>
            </a:r>
          </a:p>
          <a:p>
            <a:r>
              <a:rPr lang="en-US" dirty="0" smtClean="0"/>
              <a:t>Using Awesome Backgrounds</a:t>
            </a:r>
          </a:p>
          <a:p>
            <a:r>
              <a:rPr lang="en-US" dirty="0" smtClean="0"/>
              <a:t>Engage your Audience</a:t>
            </a:r>
          </a:p>
          <a:p>
            <a:r>
              <a:rPr lang="en-US" dirty="0" smtClean="0"/>
              <a:t>Capture Audience Attention</a:t>
            </a:r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52736"/>
            <a:ext cx="8934371" cy="47096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103309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Slide Title</a:t>
            </a:r>
            <a:endParaRPr 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6636" y="548680"/>
            <a:ext cx="9226111" cy="5976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3309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Make Effective Presentations</a:t>
            </a:r>
          </a:p>
          <a:p>
            <a:r>
              <a:rPr lang="en-US" dirty="0" smtClean="0"/>
              <a:t>Using Awesome Backgrounds</a:t>
            </a:r>
          </a:p>
          <a:p>
            <a:r>
              <a:rPr lang="en-US" dirty="0" smtClean="0"/>
              <a:t>Engage your Audience</a:t>
            </a:r>
          </a:p>
          <a:p>
            <a:r>
              <a:rPr lang="en-US" dirty="0" smtClean="0"/>
              <a:t>Capture Audience Attention</a:t>
            </a:r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820" y="1509713"/>
            <a:ext cx="9019309" cy="45835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103309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Make Effective Presentations</a:t>
            </a:r>
          </a:p>
          <a:p>
            <a:r>
              <a:rPr lang="en-US" dirty="0" smtClean="0"/>
              <a:t>Using Awesome Backgrounds</a:t>
            </a:r>
          </a:p>
          <a:p>
            <a:r>
              <a:rPr lang="en-US" dirty="0" smtClean="0"/>
              <a:t>Engage your Audience</a:t>
            </a:r>
          </a:p>
          <a:p>
            <a:r>
              <a:rPr lang="en-US" dirty="0" smtClean="0"/>
              <a:t>Capture Audience Attention</a:t>
            </a:r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96827" y="1"/>
            <a:ext cx="6575597" cy="6741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103309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Make Effective Presentations</a:t>
            </a:r>
          </a:p>
          <a:p>
            <a:r>
              <a:rPr lang="en-US" dirty="0" smtClean="0"/>
              <a:t>Using Awesome Backgrounds</a:t>
            </a:r>
          </a:p>
          <a:p>
            <a:r>
              <a:rPr lang="en-US" dirty="0" smtClean="0"/>
              <a:t>Engage your Audience</a:t>
            </a:r>
          </a:p>
          <a:p>
            <a:r>
              <a:rPr lang="en-US" dirty="0" smtClean="0"/>
              <a:t>Capture Audience Attention</a:t>
            </a:r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3663" y="620688"/>
            <a:ext cx="8936671" cy="56166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103309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610820"/>
          </a:xfrm>
          <a:solidFill>
            <a:srgbClr val="FFFFFF">
              <a:alpha val="47059"/>
            </a:srgbClr>
          </a:solidFill>
        </p:spPr>
        <p:txBody>
          <a:bodyPr>
            <a:normAutofit fontScale="90000"/>
          </a:bodyPr>
          <a:lstStyle/>
          <a:p>
            <a:r>
              <a:rPr lang="id-ID" dirty="0" smtClean="0">
                <a:solidFill>
                  <a:srgbClr val="FFC000"/>
                </a:solidFill>
                <a:latin typeface="Swis721 Blk BT" pitchFamily="34" charset="0"/>
              </a:rPr>
              <a:t>Mengapa orang ke Taman Kota?</a:t>
            </a:r>
            <a:endParaRPr lang="en-US" dirty="0">
              <a:solidFill>
                <a:srgbClr val="FFC000"/>
              </a:solidFill>
              <a:latin typeface="Swis721 Blk B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65" y="1268760"/>
            <a:ext cx="8229600" cy="4756225"/>
          </a:xfrm>
        </p:spPr>
        <p:txBody>
          <a:bodyPr>
            <a:normAutofit/>
          </a:bodyPr>
          <a:lstStyle/>
          <a:p>
            <a:r>
              <a:rPr lang="en-US" sz="3200" dirty="0" err="1" smtClean="0">
                <a:latin typeface="Gill Sans MT" pitchFamily="34" charset="0"/>
              </a:rPr>
              <a:t>Menikmati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lingkungan</a:t>
            </a:r>
            <a:endParaRPr lang="en-US" sz="3200" dirty="0" smtClean="0">
              <a:latin typeface="Gill Sans MT" pitchFamily="34" charset="0"/>
            </a:endParaRPr>
          </a:p>
          <a:p>
            <a:r>
              <a:rPr lang="en-US" sz="3200" dirty="0" err="1" smtClean="0">
                <a:latin typeface="Gill Sans MT" pitchFamily="34" charset="0"/>
              </a:rPr>
              <a:t>Aktivitas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Sosial</a:t>
            </a:r>
            <a:endParaRPr lang="id-ID" sz="3200" dirty="0" smtClean="0">
              <a:latin typeface="Gill Sans MT" pitchFamily="34" charset="0"/>
            </a:endParaRPr>
          </a:p>
          <a:p>
            <a:r>
              <a:rPr lang="id-ID" sz="3200" dirty="0">
                <a:latin typeface="Gill Sans MT" pitchFamily="34" charset="0"/>
              </a:rPr>
              <a:t>Melepaskan diri dari itu </a:t>
            </a:r>
            <a:r>
              <a:rPr lang="id-ID" sz="3200" dirty="0" smtClean="0">
                <a:latin typeface="Gill Sans MT" pitchFamily="34" charset="0"/>
              </a:rPr>
              <a:t>semua</a:t>
            </a:r>
            <a:endParaRPr lang="en-US" sz="3200" dirty="0" smtClean="0">
              <a:latin typeface="Gill Sans MT" pitchFamily="34" charset="0"/>
            </a:endParaRPr>
          </a:p>
          <a:p>
            <a:r>
              <a:rPr lang="en-US" sz="3200" dirty="0" err="1" smtClean="0">
                <a:latin typeface="Gill Sans MT" pitchFamily="34" charset="0"/>
              </a:rPr>
              <a:t>Berjalan-jalan</a:t>
            </a:r>
            <a:endParaRPr lang="id-ID" sz="3200" dirty="0" smtClean="0">
              <a:latin typeface="Gill Sans MT" pitchFamily="34" charset="0"/>
            </a:endParaRPr>
          </a:p>
          <a:p>
            <a:r>
              <a:rPr lang="id-ID" sz="3200" dirty="0">
                <a:latin typeface="Gill Sans MT" pitchFamily="34" charset="0"/>
              </a:rPr>
              <a:t>Kenikmatan </a:t>
            </a:r>
            <a:r>
              <a:rPr lang="id-ID" sz="3200" dirty="0" smtClean="0">
                <a:latin typeface="Gill Sans MT" pitchFamily="34" charset="0"/>
              </a:rPr>
              <a:t>pasif</a:t>
            </a:r>
            <a:endParaRPr lang="en-US" sz="3200" dirty="0" smtClean="0">
              <a:latin typeface="Gill Sans MT" pitchFamily="34" charset="0"/>
            </a:endParaRPr>
          </a:p>
          <a:p>
            <a:r>
              <a:rPr lang="id-ID" sz="3200" dirty="0">
                <a:latin typeface="Gill Sans MT" pitchFamily="34" charset="0"/>
              </a:rPr>
              <a:t>Kenikmatan </a:t>
            </a:r>
            <a:r>
              <a:rPr lang="en-US" sz="3200" dirty="0" err="1" smtClean="0">
                <a:latin typeface="Gill Sans MT" pitchFamily="34" charset="0"/>
              </a:rPr>
              <a:t>aktif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id-ID" sz="3200" dirty="0" smtClean="0">
                <a:latin typeface="Gill Sans MT" pitchFamily="34" charset="0"/>
              </a:rPr>
              <a:t>&amp; </a:t>
            </a:r>
            <a:r>
              <a:rPr lang="en-US" sz="3200" dirty="0" err="1" smtClean="0">
                <a:latin typeface="Gill Sans MT" pitchFamily="34" charset="0"/>
              </a:rPr>
              <a:t>olahraga</a:t>
            </a:r>
            <a:endParaRPr lang="id-ID" sz="3200" dirty="0" smtClean="0">
              <a:latin typeface="Gill Sans MT" pitchFamily="34" charset="0"/>
            </a:endParaRPr>
          </a:p>
          <a:p>
            <a:r>
              <a:rPr lang="en-US" sz="3200" dirty="0" err="1" smtClean="0">
                <a:latin typeface="Gill Sans MT" pitchFamily="34" charset="0"/>
              </a:rPr>
              <a:t>Acara</a:t>
            </a:r>
            <a:r>
              <a:rPr lang="en-US" sz="3200" dirty="0" smtClean="0">
                <a:latin typeface="Gill Sans MT" pitchFamily="34" charset="0"/>
              </a:rPr>
              <a:t> </a:t>
            </a:r>
            <a:endParaRPr lang="en-US" sz="3200" dirty="0" smtClean="0">
              <a:latin typeface="Gill Sans MT" pitchFamily="34" charset="0"/>
            </a:endParaRPr>
          </a:p>
          <a:p>
            <a:endParaRPr lang="en-US" sz="3200" dirty="0" smtClean="0">
              <a:latin typeface="Gill Sans MT" pitchFamily="34" charset="0"/>
            </a:endParaRPr>
          </a:p>
          <a:p>
            <a:endParaRPr lang="en-US" sz="3200" dirty="0">
              <a:latin typeface="Gill Sans M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3309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610820"/>
          </a:xfrm>
          <a:solidFill>
            <a:srgbClr val="FFFFFF">
              <a:alpha val="47059"/>
            </a:srgbClr>
          </a:solidFill>
        </p:spPr>
        <p:txBody>
          <a:bodyPr>
            <a:normAutofit fontScale="90000"/>
          </a:bodyPr>
          <a:lstStyle/>
          <a:p>
            <a:r>
              <a:rPr lang="id-ID" dirty="0" smtClean="0">
                <a:solidFill>
                  <a:srgbClr val="FFC000"/>
                </a:solidFill>
                <a:latin typeface="Swis721 Blk BT" pitchFamily="34" charset="0"/>
              </a:rPr>
              <a:t>Kategori pengguna Taman Kota</a:t>
            </a:r>
            <a:endParaRPr lang="en-US" dirty="0">
              <a:solidFill>
                <a:srgbClr val="FFC000"/>
              </a:solidFill>
              <a:latin typeface="Swis721 Blk B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65" y="1340768"/>
            <a:ext cx="8229600" cy="4684217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id-ID" sz="3200" dirty="0" smtClean="0">
                <a:latin typeface="Gill Sans MT" pitchFamily="34" charset="0"/>
              </a:rPr>
              <a:t>Bayi &amp; anak-anak (0-10 th)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3200" dirty="0" smtClean="0">
                <a:latin typeface="Gill Sans MT" pitchFamily="34" charset="0"/>
              </a:rPr>
              <a:t>Remaja SD-SMP(11-15 th)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3200" dirty="0" smtClean="0">
                <a:latin typeface="Gill Sans MT" pitchFamily="34" charset="0"/>
              </a:rPr>
              <a:t>Remaja SMA (16-19 th)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3200" dirty="0" smtClean="0">
                <a:latin typeface="Gill Sans MT" pitchFamily="34" charset="0"/>
              </a:rPr>
              <a:t>Dewasa (20-25 th)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3200" dirty="0" smtClean="0">
                <a:latin typeface="Gill Sans MT" pitchFamily="34" charset="0"/>
              </a:rPr>
              <a:t>Dewasa (26-45 th)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3200" dirty="0" smtClean="0">
                <a:latin typeface="Gill Sans MT" pitchFamily="34" charset="0"/>
              </a:rPr>
              <a:t>Dewasa (46-55 th)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3200" dirty="0" smtClean="0">
                <a:latin typeface="Gill Sans MT" pitchFamily="34" charset="0"/>
              </a:rPr>
              <a:t>Manula (66-75 th)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3200" dirty="0" smtClean="0">
                <a:latin typeface="Gill Sans MT" pitchFamily="34" charset="0"/>
              </a:rPr>
              <a:t>Manula (&gt;75 th)</a:t>
            </a:r>
            <a:endParaRPr lang="en-US" sz="3200" dirty="0" smtClean="0">
              <a:latin typeface="Gill Sans MT" pitchFamily="34" charset="0"/>
            </a:endParaRPr>
          </a:p>
          <a:p>
            <a:pPr marL="514350" indent="-514350">
              <a:buFont typeface="+mj-lt"/>
              <a:buAutoNum type="arabicPeriod"/>
            </a:pPr>
            <a:endParaRPr lang="en-US" sz="3200" dirty="0" smtClean="0">
              <a:latin typeface="Gill Sans MT" pitchFamily="34" charset="0"/>
            </a:endParaRPr>
          </a:p>
          <a:p>
            <a:pPr marL="514350" indent="-514350">
              <a:buFont typeface="+mj-lt"/>
              <a:buAutoNum type="arabicPeriod"/>
            </a:pPr>
            <a:endParaRPr lang="en-US" sz="3200" dirty="0">
              <a:latin typeface="Gill Sans M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3309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610820"/>
          </a:xfrm>
          <a:solidFill>
            <a:srgbClr val="FFFFFF">
              <a:alpha val="47059"/>
            </a:srgbClr>
          </a:solidFill>
        </p:spPr>
        <p:txBody>
          <a:bodyPr>
            <a:normAutofit fontScale="90000"/>
          </a:bodyPr>
          <a:lstStyle/>
          <a:p>
            <a:r>
              <a:rPr lang="en-US" dirty="0" err="1" smtClean="0">
                <a:solidFill>
                  <a:srgbClr val="FFC000"/>
                </a:solidFill>
                <a:latin typeface="Swis721 Blk BT" pitchFamily="34" charset="0"/>
              </a:rPr>
              <a:t>Tugas</a:t>
            </a:r>
            <a:r>
              <a:rPr lang="en-US" dirty="0" smtClean="0">
                <a:solidFill>
                  <a:srgbClr val="FFC000"/>
                </a:solidFill>
                <a:latin typeface="Swis721 Blk BT" pitchFamily="34" charset="0"/>
              </a:rPr>
              <a:t> </a:t>
            </a:r>
            <a:r>
              <a:rPr lang="en-US" dirty="0" err="1" smtClean="0">
                <a:solidFill>
                  <a:srgbClr val="FFC000"/>
                </a:solidFill>
                <a:latin typeface="Swis721 Blk BT" pitchFamily="34" charset="0"/>
              </a:rPr>
              <a:t>Pengamatan</a:t>
            </a:r>
            <a:r>
              <a:rPr lang="en-US" dirty="0" smtClean="0">
                <a:solidFill>
                  <a:srgbClr val="FFC000"/>
                </a:solidFill>
                <a:latin typeface="Swis721 Blk BT" pitchFamily="34" charset="0"/>
              </a:rPr>
              <a:t> Taman Kota </a:t>
            </a:r>
            <a:endParaRPr lang="en-US" dirty="0">
              <a:solidFill>
                <a:srgbClr val="FFC000"/>
              </a:solidFill>
              <a:latin typeface="Swis721 Blk B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65" y="1124744"/>
            <a:ext cx="8229600" cy="490024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3200" dirty="0" err="1" smtClean="0">
                <a:latin typeface="Gill Sans MT" pitchFamily="34" charset="0"/>
              </a:rPr>
              <a:t>Obyek</a:t>
            </a:r>
            <a:r>
              <a:rPr lang="en-US" sz="3200" dirty="0" smtClean="0">
                <a:latin typeface="Gill Sans MT" pitchFamily="34" charset="0"/>
              </a:rPr>
              <a:t>: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200" dirty="0" smtClean="0">
                <a:latin typeface="Gill Sans MT" pitchFamily="34" charset="0"/>
              </a:rPr>
              <a:t>Taman Indonesia Kaya - </a:t>
            </a:r>
            <a:r>
              <a:rPr lang="en-US" sz="3200" dirty="0" err="1" smtClean="0">
                <a:latin typeface="Gill Sans MT" pitchFamily="34" charset="0"/>
              </a:rPr>
              <a:t>fitri</a:t>
            </a:r>
            <a:endParaRPr lang="en-US" sz="3200" dirty="0" smtClean="0">
              <a:latin typeface="Gill Sans MT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3200" dirty="0" smtClean="0">
                <a:latin typeface="Gill Sans MT" pitchFamily="34" charset="0"/>
              </a:rPr>
              <a:t>Taman </a:t>
            </a:r>
            <a:r>
              <a:rPr lang="en-US" sz="3200" dirty="0" err="1" smtClean="0">
                <a:latin typeface="Gill Sans MT" pitchFamily="34" charset="0"/>
              </a:rPr>
              <a:t>Simpanglima</a:t>
            </a:r>
            <a:r>
              <a:rPr lang="en-US" sz="3200" dirty="0" smtClean="0">
                <a:latin typeface="Gill Sans MT" pitchFamily="34" charset="0"/>
              </a:rPr>
              <a:t> - lucky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200" dirty="0" smtClean="0">
                <a:latin typeface="Gill Sans MT" pitchFamily="34" charset="0"/>
              </a:rPr>
              <a:t>Taman Jl. </a:t>
            </a:r>
            <a:r>
              <a:rPr lang="en-US" sz="3200" dirty="0" err="1" smtClean="0">
                <a:latin typeface="Gill Sans MT" pitchFamily="34" charset="0"/>
              </a:rPr>
              <a:t>Pahlawan</a:t>
            </a:r>
            <a:r>
              <a:rPr lang="en-US" sz="3200" dirty="0" smtClean="0">
                <a:latin typeface="Gill Sans MT" pitchFamily="34" charset="0"/>
              </a:rPr>
              <a:t> - </a:t>
            </a:r>
            <a:r>
              <a:rPr lang="en-US" sz="3200" dirty="0" err="1" smtClean="0">
                <a:latin typeface="Gill Sans MT" pitchFamily="34" charset="0"/>
              </a:rPr>
              <a:t>shocky</a:t>
            </a:r>
            <a:endParaRPr lang="en-US" sz="3200" dirty="0" smtClean="0">
              <a:latin typeface="Gill Sans MT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3200" dirty="0" smtClean="0">
                <a:latin typeface="Gill Sans MT" pitchFamily="34" charset="0"/>
              </a:rPr>
              <a:t>Taman </a:t>
            </a:r>
            <a:r>
              <a:rPr lang="en-US" sz="3200" dirty="0" err="1" smtClean="0">
                <a:latin typeface="Gill Sans MT" pitchFamily="34" charset="0"/>
              </a:rPr>
              <a:t>Pandanaran</a:t>
            </a:r>
            <a:r>
              <a:rPr lang="en-US" sz="3200" dirty="0" smtClean="0">
                <a:latin typeface="Gill Sans MT" pitchFamily="34" charset="0"/>
              </a:rPr>
              <a:t> - </a:t>
            </a:r>
            <a:r>
              <a:rPr lang="en-US" sz="3200" dirty="0" err="1" smtClean="0">
                <a:latin typeface="Gill Sans MT" pitchFamily="34" charset="0"/>
              </a:rPr>
              <a:t>aan</a:t>
            </a:r>
            <a:endParaRPr lang="en-US" sz="3200" dirty="0" smtClean="0">
              <a:latin typeface="Gill Sans MT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3200" dirty="0" smtClean="0">
                <a:latin typeface="Gill Sans MT" pitchFamily="34" charset="0"/>
              </a:rPr>
              <a:t>Taman </a:t>
            </a:r>
            <a:r>
              <a:rPr lang="en-US" sz="3200" dirty="0" err="1" smtClean="0">
                <a:latin typeface="Gill Sans MT" pitchFamily="34" charset="0"/>
              </a:rPr>
              <a:t>Srigunting</a:t>
            </a:r>
            <a:r>
              <a:rPr lang="en-US" sz="3200" dirty="0" smtClean="0">
                <a:latin typeface="Gill Sans MT" pitchFamily="34" charset="0"/>
              </a:rPr>
              <a:t> - </a:t>
            </a:r>
            <a:r>
              <a:rPr lang="en-US" sz="3200" dirty="0" err="1" smtClean="0">
                <a:latin typeface="Gill Sans MT" pitchFamily="34" charset="0"/>
              </a:rPr>
              <a:t>aris</a:t>
            </a:r>
            <a:endParaRPr lang="en-US" sz="3200" dirty="0" smtClean="0">
              <a:latin typeface="Gill Sans MT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3200" dirty="0" smtClean="0">
                <a:latin typeface="Gill Sans MT" pitchFamily="34" charset="0"/>
              </a:rPr>
              <a:t>Taman </a:t>
            </a:r>
            <a:r>
              <a:rPr lang="en-US" sz="3200" dirty="0" err="1" smtClean="0">
                <a:latin typeface="Gill Sans MT" pitchFamily="34" charset="0"/>
              </a:rPr>
              <a:t>Tugumuda</a:t>
            </a:r>
            <a:r>
              <a:rPr lang="en-US" sz="3200" dirty="0" smtClean="0">
                <a:latin typeface="Gill Sans MT" pitchFamily="34" charset="0"/>
              </a:rPr>
              <a:t> - </a:t>
            </a:r>
            <a:r>
              <a:rPr lang="en-US" sz="3200" dirty="0" err="1" smtClean="0">
                <a:latin typeface="Gill Sans MT" pitchFamily="34" charset="0"/>
              </a:rPr>
              <a:t>niko</a:t>
            </a:r>
            <a:endParaRPr lang="en-US" sz="3200" dirty="0" smtClean="0">
              <a:latin typeface="Gill Sans MT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3200" dirty="0" smtClean="0">
                <a:latin typeface="Gill Sans MT" pitchFamily="34" charset="0"/>
              </a:rPr>
              <a:t>Taman </a:t>
            </a:r>
            <a:r>
              <a:rPr lang="en-US" sz="3200" dirty="0" err="1" smtClean="0">
                <a:latin typeface="Gill Sans MT" pitchFamily="34" charset="0"/>
              </a:rPr>
              <a:t>Diponegoro</a:t>
            </a:r>
            <a:r>
              <a:rPr lang="en-US" sz="3200" dirty="0" smtClean="0">
                <a:latin typeface="Gill Sans MT" pitchFamily="34" charset="0"/>
              </a:rPr>
              <a:t> - </a:t>
            </a:r>
            <a:r>
              <a:rPr lang="en-US" sz="3200" dirty="0" err="1" smtClean="0">
                <a:latin typeface="Gill Sans MT" pitchFamily="34" charset="0"/>
              </a:rPr>
              <a:t>rio</a:t>
            </a:r>
            <a:endParaRPr lang="en-US" sz="3200" dirty="0" smtClean="0">
              <a:latin typeface="Gill Sans MT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3200" dirty="0" smtClean="0">
                <a:latin typeface="Gill Sans MT" pitchFamily="34" charset="0"/>
              </a:rPr>
              <a:t>Taman </a:t>
            </a:r>
            <a:r>
              <a:rPr lang="en-US" sz="3200" dirty="0" err="1" smtClean="0">
                <a:latin typeface="Gill Sans MT" pitchFamily="34" charset="0"/>
              </a:rPr>
              <a:t>Banjirkanal</a:t>
            </a:r>
            <a:r>
              <a:rPr lang="en-US" sz="3200" dirty="0" smtClean="0">
                <a:latin typeface="Gill Sans MT" pitchFamily="34" charset="0"/>
              </a:rPr>
              <a:t> Barat - </a:t>
            </a:r>
            <a:r>
              <a:rPr lang="en-US" sz="3200" dirty="0" err="1" smtClean="0">
                <a:latin typeface="Gill Sans MT" pitchFamily="34" charset="0"/>
              </a:rPr>
              <a:t>prast</a:t>
            </a:r>
            <a:endParaRPr lang="en-US" sz="3200" dirty="0" smtClean="0">
              <a:latin typeface="Gill Sans MT" pitchFamily="34" charset="0"/>
            </a:endParaRPr>
          </a:p>
          <a:p>
            <a:pPr marL="514350" indent="-514350">
              <a:buFont typeface="+mj-lt"/>
              <a:buAutoNum type="arabicPeriod"/>
            </a:pPr>
            <a:endParaRPr lang="en-US" sz="3200" dirty="0" smtClean="0">
              <a:latin typeface="Gill Sans MT" pitchFamily="34" charset="0"/>
            </a:endParaRPr>
          </a:p>
          <a:p>
            <a:pPr marL="514350" indent="-514350">
              <a:buFont typeface="+mj-lt"/>
              <a:buAutoNum type="arabicPeriod"/>
            </a:pPr>
            <a:endParaRPr lang="en-US" sz="3200" dirty="0">
              <a:latin typeface="Gill Sans M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1224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610820"/>
          </a:xfrm>
          <a:solidFill>
            <a:srgbClr val="FFFFFF">
              <a:alpha val="47059"/>
            </a:srgbClr>
          </a:solidFill>
        </p:spPr>
        <p:txBody>
          <a:bodyPr>
            <a:normAutofit fontScale="90000"/>
          </a:bodyPr>
          <a:lstStyle/>
          <a:p>
            <a:r>
              <a:rPr lang="en-US" dirty="0" err="1" smtClean="0">
                <a:solidFill>
                  <a:srgbClr val="FFC000"/>
                </a:solidFill>
                <a:latin typeface="Swis721 Blk BT" pitchFamily="34" charset="0"/>
              </a:rPr>
              <a:t>Tugas</a:t>
            </a:r>
            <a:r>
              <a:rPr lang="en-US" dirty="0" smtClean="0">
                <a:solidFill>
                  <a:srgbClr val="FFC000"/>
                </a:solidFill>
                <a:latin typeface="Swis721 Blk BT" pitchFamily="34" charset="0"/>
              </a:rPr>
              <a:t> </a:t>
            </a:r>
            <a:r>
              <a:rPr lang="en-US" dirty="0" err="1" smtClean="0">
                <a:solidFill>
                  <a:srgbClr val="FFC000"/>
                </a:solidFill>
                <a:latin typeface="Swis721 Blk BT" pitchFamily="34" charset="0"/>
              </a:rPr>
              <a:t>Pengamatan</a:t>
            </a:r>
            <a:r>
              <a:rPr lang="en-US" dirty="0" smtClean="0">
                <a:solidFill>
                  <a:srgbClr val="FFC000"/>
                </a:solidFill>
                <a:latin typeface="Swis721 Blk BT" pitchFamily="34" charset="0"/>
              </a:rPr>
              <a:t> Taman Kota </a:t>
            </a:r>
            <a:endParaRPr lang="en-US" dirty="0">
              <a:solidFill>
                <a:srgbClr val="FFC000"/>
              </a:solidFill>
              <a:latin typeface="Swis721 Blk B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65" y="1124744"/>
            <a:ext cx="8229600" cy="4900241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3200" dirty="0" err="1" smtClean="0">
                <a:latin typeface="Gill Sans MT" pitchFamily="34" charset="0"/>
              </a:rPr>
              <a:t>Konsep</a:t>
            </a:r>
            <a:r>
              <a:rPr lang="en-US" sz="3200" dirty="0" smtClean="0">
                <a:latin typeface="Gill Sans MT" pitchFamily="34" charset="0"/>
              </a:rPr>
              <a:t>: </a:t>
            </a:r>
            <a:r>
              <a:rPr lang="en-US" sz="3200" dirty="0" err="1" smtClean="0">
                <a:latin typeface="Gill Sans MT" pitchFamily="34" charset="0"/>
              </a:rPr>
              <a:t>jenis</a:t>
            </a:r>
            <a:r>
              <a:rPr lang="en-US" sz="3200" dirty="0" smtClean="0">
                <a:latin typeface="Gill Sans MT" pitchFamily="34" charset="0"/>
              </a:rPr>
              <a:t>/</a:t>
            </a:r>
            <a:r>
              <a:rPr lang="en-US" sz="3200" dirty="0" err="1" smtClean="0">
                <a:latin typeface="Gill Sans MT" pitchFamily="34" charset="0"/>
              </a:rPr>
              <a:t>tipologi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taman</a:t>
            </a:r>
            <a:r>
              <a:rPr lang="en-US" sz="3200" dirty="0" smtClean="0">
                <a:latin typeface="Gill Sans MT" pitchFamily="34" charset="0"/>
              </a:rPr>
              <a:t>, area </a:t>
            </a:r>
            <a:r>
              <a:rPr lang="en-US" sz="3200" dirty="0" err="1" smtClean="0">
                <a:latin typeface="Gill Sans MT" pitchFamily="34" charset="0"/>
              </a:rPr>
              <a:t>layanan</a:t>
            </a:r>
            <a:endParaRPr lang="en-US" sz="3200" dirty="0" smtClean="0">
              <a:latin typeface="Gill Sans MT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3200" dirty="0" smtClean="0">
                <a:latin typeface="Gill Sans MT" pitchFamily="34" charset="0"/>
              </a:rPr>
              <a:t>Data </a:t>
            </a:r>
            <a:r>
              <a:rPr lang="en-US" sz="3200" dirty="0" err="1" smtClean="0">
                <a:latin typeface="Gill Sans MT" pitchFamily="34" charset="0"/>
              </a:rPr>
              <a:t>pengguna</a:t>
            </a:r>
            <a:endParaRPr lang="en-US" sz="3200" dirty="0" smtClean="0">
              <a:latin typeface="Gill Sans MT" pitchFamily="34" charset="0"/>
            </a:endParaRPr>
          </a:p>
          <a:p>
            <a:pPr marL="911225"/>
            <a:r>
              <a:rPr lang="en-US" sz="3200" dirty="0" err="1" smtClean="0">
                <a:latin typeface="Gill Sans MT" pitchFamily="34" charset="0"/>
              </a:rPr>
              <a:t>Pengunjung</a:t>
            </a:r>
            <a:r>
              <a:rPr lang="en-US" sz="3200" dirty="0" smtClean="0">
                <a:latin typeface="Gill Sans MT" pitchFamily="34" charset="0"/>
              </a:rPr>
              <a:t>:  </a:t>
            </a:r>
            <a:r>
              <a:rPr lang="en-US" sz="3200" dirty="0" err="1" smtClean="0">
                <a:latin typeface="Gill Sans MT" pitchFamily="34" charset="0"/>
              </a:rPr>
              <a:t>rentang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usia</a:t>
            </a:r>
            <a:r>
              <a:rPr lang="en-US" sz="3200" dirty="0" smtClean="0">
                <a:latin typeface="Gill Sans MT" pitchFamily="34" charset="0"/>
              </a:rPr>
              <a:t>, </a:t>
            </a:r>
            <a:r>
              <a:rPr lang="en-US" sz="3200" dirty="0" err="1" smtClean="0">
                <a:latin typeface="Gill Sans MT" pitchFamily="34" charset="0"/>
              </a:rPr>
              <a:t>jumlah</a:t>
            </a:r>
            <a:endParaRPr lang="en-US" sz="3200" dirty="0" smtClean="0">
              <a:latin typeface="Gill Sans MT" pitchFamily="34" charset="0"/>
            </a:endParaRPr>
          </a:p>
          <a:p>
            <a:pPr marL="911225"/>
            <a:r>
              <a:rPr lang="en-US" sz="3200" dirty="0" err="1" smtClean="0">
                <a:latin typeface="Gill Sans MT" pitchFamily="34" charset="0"/>
              </a:rPr>
              <a:t>Aktivitas</a:t>
            </a:r>
            <a:r>
              <a:rPr lang="en-US" sz="3200" dirty="0" smtClean="0">
                <a:latin typeface="Gill Sans MT" pitchFamily="34" charset="0"/>
              </a:rPr>
              <a:t> di </a:t>
            </a:r>
            <a:r>
              <a:rPr lang="en-US" sz="3200" dirty="0" err="1" smtClean="0">
                <a:latin typeface="Gill Sans MT" pitchFamily="34" charset="0"/>
              </a:rPr>
              <a:t>taman</a:t>
            </a:r>
            <a:endParaRPr lang="en-US" sz="3200" dirty="0" smtClean="0">
              <a:latin typeface="Gill Sans MT" pitchFamily="34" charset="0"/>
            </a:endParaRPr>
          </a:p>
          <a:p>
            <a:pPr marL="514350" indent="-514350">
              <a:buFont typeface="+mj-lt"/>
              <a:buAutoNum type="arabicPeriod" startAt="3"/>
            </a:pPr>
            <a:r>
              <a:rPr lang="en-US" sz="3200" dirty="0" smtClean="0">
                <a:latin typeface="Gill Sans MT" pitchFamily="34" charset="0"/>
              </a:rPr>
              <a:t>Data </a:t>
            </a:r>
            <a:r>
              <a:rPr lang="en-US" sz="3200" dirty="0" err="1" smtClean="0">
                <a:latin typeface="Gill Sans MT" pitchFamily="34" charset="0"/>
              </a:rPr>
              <a:t>fisik</a:t>
            </a:r>
            <a:endParaRPr lang="en-US" sz="3200" dirty="0" smtClean="0">
              <a:latin typeface="Gill Sans MT" pitchFamily="34" charset="0"/>
            </a:endParaRPr>
          </a:p>
          <a:p>
            <a:pPr marL="911225"/>
            <a:r>
              <a:rPr lang="en-US" sz="3200" dirty="0" err="1" smtClean="0">
                <a:latin typeface="Gill Sans MT" pitchFamily="34" charset="0"/>
              </a:rPr>
              <a:t>Konteks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kota</a:t>
            </a:r>
            <a:r>
              <a:rPr lang="en-US" sz="3200" dirty="0" smtClean="0">
                <a:latin typeface="Gill Sans MT" pitchFamily="34" charset="0"/>
              </a:rPr>
              <a:t>: </a:t>
            </a:r>
            <a:r>
              <a:rPr lang="en-US" sz="3200" dirty="0" err="1" smtClean="0">
                <a:latin typeface="Gill Sans MT" pitchFamily="34" charset="0"/>
              </a:rPr>
              <a:t>pencapaian</a:t>
            </a:r>
            <a:r>
              <a:rPr lang="en-US" sz="3200" dirty="0" smtClean="0">
                <a:latin typeface="Gill Sans MT" pitchFamily="34" charset="0"/>
              </a:rPr>
              <a:t>, </a:t>
            </a:r>
            <a:r>
              <a:rPr lang="en-US" sz="3200" dirty="0" err="1" smtClean="0">
                <a:latin typeface="Gill Sans MT" pitchFamily="34" charset="0"/>
              </a:rPr>
              <a:t>taman</a:t>
            </a:r>
            <a:r>
              <a:rPr lang="en-US" sz="3200" dirty="0" smtClean="0">
                <a:latin typeface="Gill Sans MT" pitchFamily="34" charset="0"/>
              </a:rPr>
              <a:t> di </a:t>
            </a:r>
            <a:r>
              <a:rPr lang="en-US" sz="3200" dirty="0" err="1" smtClean="0">
                <a:latin typeface="Gill Sans MT" pitchFamily="34" charset="0"/>
              </a:rPr>
              <a:t>sekitar</a:t>
            </a:r>
            <a:r>
              <a:rPr lang="en-US" sz="3200" dirty="0" smtClean="0">
                <a:latin typeface="Gill Sans MT" pitchFamily="34" charset="0"/>
              </a:rPr>
              <a:t>, </a:t>
            </a:r>
            <a:r>
              <a:rPr lang="en-US" sz="3200" dirty="0" err="1" smtClean="0">
                <a:latin typeface="Gill Sans MT" pitchFamily="34" charset="0"/>
              </a:rPr>
              <a:t>parkir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dll</a:t>
            </a:r>
            <a:endParaRPr lang="en-US" sz="3200" dirty="0" smtClean="0">
              <a:latin typeface="Gill Sans MT" pitchFamily="34" charset="0"/>
            </a:endParaRPr>
          </a:p>
          <a:p>
            <a:pPr marL="911225"/>
            <a:r>
              <a:rPr lang="en-US" sz="3200" dirty="0" err="1" smtClean="0">
                <a:latin typeface="Gill Sans MT" pitchFamily="34" charset="0"/>
              </a:rPr>
              <a:t>Vegetasi</a:t>
            </a:r>
            <a:r>
              <a:rPr lang="en-US" sz="3200" dirty="0">
                <a:latin typeface="Gill Sans MT" pitchFamily="34" charset="0"/>
              </a:rPr>
              <a:t>: </a:t>
            </a:r>
            <a:r>
              <a:rPr lang="en-US" sz="3200" dirty="0" err="1">
                <a:latin typeface="Gill Sans MT" pitchFamily="34" charset="0"/>
              </a:rPr>
              <a:t>jenis</a:t>
            </a:r>
            <a:r>
              <a:rPr lang="en-US" sz="3200" dirty="0">
                <a:latin typeface="Gill Sans MT" pitchFamily="34" charset="0"/>
              </a:rPr>
              <a:t>, </a:t>
            </a:r>
            <a:r>
              <a:rPr lang="en-US" sz="3200" dirty="0" err="1">
                <a:latin typeface="Gill Sans MT" pitchFamily="34" charset="0"/>
              </a:rPr>
              <a:t>kuantitas</a:t>
            </a:r>
            <a:r>
              <a:rPr lang="en-US" sz="3200" dirty="0">
                <a:latin typeface="Gill Sans MT" pitchFamily="34" charset="0"/>
              </a:rPr>
              <a:t>, </a:t>
            </a:r>
            <a:r>
              <a:rPr lang="en-US" sz="3200" dirty="0" err="1" smtClean="0">
                <a:latin typeface="Gill Sans MT" pitchFamily="34" charset="0"/>
              </a:rPr>
              <a:t>kualitas</a:t>
            </a:r>
            <a:endParaRPr lang="en-US" sz="3200" dirty="0" smtClean="0">
              <a:latin typeface="Gill Sans MT" pitchFamily="34" charset="0"/>
            </a:endParaRPr>
          </a:p>
          <a:p>
            <a:pPr marL="911225"/>
            <a:r>
              <a:rPr lang="en-US" sz="3200" dirty="0" err="1" smtClean="0">
                <a:latin typeface="Gill Sans MT" pitchFamily="34" charset="0"/>
              </a:rPr>
              <a:t>Sarana-prasarana</a:t>
            </a:r>
            <a:r>
              <a:rPr lang="en-US" sz="3200" dirty="0" smtClean="0">
                <a:latin typeface="Gill Sans MT" pitchFamily="34" charset="0"/>
              </a:rPr>
              <a:t>: </a:t>
            </a:r>
            <a:r>
              <a:rPr lang="en-US" sz="3200" dirty="0" err="1" smtClean="0">
                <a:latin typeface="Gill Sans MT" pitchFamily="34" charset="0"/>
              </a:rPr>
              <a:t>jalan</a:t>
            </a:r>
            <a:r>
              <a:rPr lang="en-US" sz="3200" dirty="0" smtClean="0">
                <a:latin typeface="Gill Sans MT" pitchFamily="34" charset="0"/>
              </a:rPr>
              <a:t>, </a:t>
            </a:r>
            <a:r>
              <a:rPr lang="en-US" sz="3200" dirty="0" err="1" smtClean="0">
                <a:latin typeface="Gill Sans MT" pitchFamily="34" charset="0"/>
              </a:rPr>
              <a:t>bangku</a:t>
            </a:r>
            <a:r>
              <a:rPr lang="en-US" sz="3200" dirty="0" smtClean="0">
                <a:latin typeface="Gill Sans MT" pitchFamily="34" charset="0"/>
              </a:rPr>
              <a:t>, </a:t>
            </a:r>
            <a:r>
              <a:rPr lang="en-US" sz="3200" dirty="0" err="1" smtClean="0">
                <a:latin typeface="Gill Sans MT" pitchFamily="34" charset="0"/>
              </a:rPr>
              <a:t>lampu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dll</a:t>
            </a:r>
            <a:endParaRPr lang="en-US" sz="3200" dirty="0" smtClean="0">
              <a:latin typeface="Gill Sans MT" pitchFamily="34" charset="0"/>
            </a:endParaRPr>
          </a:p>
          <a:p>
            <a:pPr marL="514350" indent="-514350">
              <a:buFont typeface="+mj-lt"/>
              <a:buAutoNum type="arabicPeriod"/>
            </a:pPr>
            <a:endParaRPr lang="en-US" sz="3200" dirty="0" smtClean="0">
              <a:latin typeface="Gill Sans MT" pitchFamily="34" charset="0"/>
            </a:endParaRPr>
          </a:p>
          <a:p>
            <a:pPr marL="514350" indent="-514350">
              <a:buFont typeface="+mj-lt"/>
              <a:buAutoNum type="arabicPeriod"/>
            </a:pPr>
            <a:endParaRPr lang="en-US" sz="3200" dirty="0" smtClean="0">
              <a:latin typeface="Gill Sans MT" pitchFamily="34" charset="0"/>
            </a:endParaRPr>
          </a:p>
          <a:p>
            <a:pPr marL="514350" indent="-514350">
              <a:buFont typeface="+mj-lt"/>
              <a:buAutoNum type="arabicPeriod"/>
            </a:pPr>
            <a:endParaRPr lang="en-US" sz="3200" dirty="0">
              <a:latin typeface="Gill Sans M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6931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610820"/>
          </a:xfrm>
          <a:solidFill>
            <a:srgbClr val="FFFFFF">
              <a:alpha val="47059"/>
            </a:srgbClr>
          </a:solidFill>
        </p:spPr>
        <p:txBody>
          <a:bodyPr>
            <a:normAutofit fontScale="90000"/>
          </a:bodyPr>
          <a:lstStyle/>
          <a:p>
            <a:r>
              <a:rPr lang="en-US" dirty="0" err="1" smtClean="0">
                <a:solidFill>
                  <a:srgbClr val="FFC000"/>
                </a:solidFill>
                <a:latin typeface="Swis721 Blk BT" pitchFamily="34" charset="0"/>
              </a:rPr>
              <a:t>Tugas</a:t>
            </a:r>
            <a:r>
              <a:rPr lang="en-US" dirty="0" smtClean="0">
                <a:solidFill>
                  <a:srgbClr val="FFC000"/>
                </a:solidFill>
                <a:latin typeface="Swis721 Blk BT" pitchFamily="34" charset="0"/>
              </a:rPr>
              <a:t> </a:t>
            </a:r>
            <a:r>
              <a:rPr lang="en-US" dirty="0" err="1" smtClean="0">
                <a:solidFill>
                  <a:srgbClr val="FFC000"/>
                </a:solidFill>
                <a:latin typeface="Swis721 Blk BT" pitchFamily="34" charset="0"/>
              </a:rPr>
              <a:t>Pengamatan</a:t>
            </a:r>
            <a:r>
              <a:rPr lang="en-US" dirty="0" smtClean="0">
                <a:solidFill>
                  <a:srgbClr val="FFC000"/>
                </a:solidFill>
                <a:latin typeface="Swis721 Blk BT" pitchFamily="34" charset="0"/>
              </a:rPr>
              <a:t> Taman Kota </a:t>
            </a:r>
            <a:endParaRPr lang="en-US" dirty="0">
              <a:solidFill>
                <a:srgbClr val="FFC000"/>
              </a:solidFill>
              <a:latin typeface="Swis721 Blk B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65" y="1124744"/>
            <a:ext cx="8229600" cy="4900241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 startAt="4"/>
            </a:pPr>
            <a:r>
              <a:rPr lang="en-US" sz="3200" dirty="0" err="1" smtClean="0">
                <a:latin typeface="Gill Sans MT" pitchFamily="34" charset="0"/>
              </a:rPr>
              <a:t>Analisis</a:t>
            </a:r>
            <a:r>
              <a:rPr lang="en-US" sz="3200" dirty="0" smtClean="0">
                <a:latin typeface="Gill Sans MT" pitchFamily="34" charset="0"/>
              </a:rPr>
              <a:t> </a:t>
            </a:r>
          </a:p>
          <a:p>
            <a:pPr marL="911225"/>
            <a:r>
              <a:rPr lang="en-US" sz="3200" dirty="0" err="1" smtClean="0">
                <a:latin typeface="Gill Sans MT" pitchFamily="34" charset="0"/>
              </a:rPr>
              <a:t>Pengguna</a:t>
            </a:r>
            <a:r>
              <a:rPr lang="en-US" sz="3200" dirty="0" smtClean="0">
                <a:latin typeface="Gill Sans MT" pitchFamily="34" charset="0"/>
              </a:rPr>
              <a:t>:  </a:t>
            </a:r>
            <a:r>
              <a:rPr lang="en-US" sz="3200" dirty="0" err="1" smtClean="0">
                <a:latin typeface="Gill Sans MT" pitchFamily="34" charset="0"/>
              </a:rPr>
              <a:t>Aktivitas</a:t>
            </a:r>
            <a:r>
              <a:rPr lang="en-US" sz="3200" dirty="0" smtClean="0">
                <a:latin typeface="Gill Sans MT" pitchFamily="34" charset="0"/>
              </a:rPr>
              <a:t> </a:t>
            </a:r>
          </a:p>
          <a:p>
            <a:pPr marL="911225"/>
            <a:r>
              <a:rPr lang="en-US" sz="3200" dirty="0" err="1" smtClean="0">
                <a:latin typeface="Gill Sans MT" pitchFamily="34" charset="0"/>
              </a:rPr>
              <a:t>Fisik</a:t>
            </a:r>
            <a:r>
              <a:rPr lang="en-US" sz="3200" dirty="0" smtClean="0">
                <a:latin typeface="Gill Sans MT" pitchFamily="34" charset="0"/>
              </a:rPr>
              <a:t> : </a:t>
            </a:r>
            <a:r>
              <a:rPr lang="en-US" sz="3200" dirty="0" err="1" smtClean="0">
                <a:latin typeface="Gill Sans MT" pitchFamily="34" charset="0"/>
              </a:rPr>
              <a:t>vegetasi</a:t>
            </a:r>
            <a:r>
              <a:rPr lang="en-US" sz="3200" dirty="0" smtClean="0">
                <a:latin typeface="Gill Sans MT" pitchFamily="34" charset="0"/>
              </a:rPr>
              <a:t>, </a:t>
            </a:r>
            <a:r>
              <a:rPr lang="en-US" sz="3200" dirty="0" err="1" smtClean="0">
                <a:latin typeface="Gill Sans MT" pitchFamily="34" charset="0"/>
              </a:rPr>
              <a:t>sarpras</a:t>
            </a:r>
            <a:endParaRPr lang="en-US" sz="3200" dirty="0" smtClean="0">
              <a:latin typeface="Gill Sans MT" pitchFamily="34" charset="0"/>
            </a:endParaRPr>
          </a:p>
          <a:p>
            <a:pPr marL="563563" indent="-514350">
              <a:buFont typeface="+mj-lt"/>
              <a:buAutoNum type="arabicPeriod" startAt="5"/>
            </a:pPr>
            <a:r>
              <a:rPr lang="en-US" sz="3200" dirty="0" err="1" smtClean="0">
                <a:latin typeface="Gill Sans MT" pitchFamily="34" charset="0"/>
              </a:rPr>
              <a:t>Kesimpulan</a:t>
            </a:r>
            <a:r>
              <a:rPr lang="en-US" sz="3200" dirty="0" smtClean="0">
                <a:latin typeface="Gill Sans MT" pitchFamily="34" charset="0"/>
              </a:rPr>
              <a:t> </a:t>
            </a:r>
          </a:p>
          <a:p>
            <a:pPr marL="914400" indent="-346075"/>
            <a:r>
              <a:rPr lang="en-US" sz="3200" dirty="0" smtClean="0">
                <a:latin typeface="Gill Sans MT" pitchFamily="34" charset="0"/>
              </a:rPr>
              <a:t>Hal-</a:t>
            </a:r>
            <a:r>
              <a:rPr lang="en-US" sz="3200" dirty="0" err="1" smtClean="0">
                <a:latin typeface="Gill Sans MT" pitchFamily="34" charset="0"/>
              </a:rPr>
              <a:t>hal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positif</a:t>
            </a:r>
            <a:endParaRPr lang="en-US" sz="3200" dirty="0" smtClean="0">
              <a:latin typeface="Gill Sans MT" pitchFamily="34" charset="0"/>
            </a:endParaRPr>
          </a:p>
          <a:p>
            <a:pPr marL="914400" indent="-346075"/>
            <a:r>
              <a:rPr lang="en-US" sz="3200" dirty="0" err="1" smtClean="0">
                <a:latin typeface="Gill Sans MT" pitchFamily="34" charset="0"/>
              </a:rPr>
              <a:t>Kekurangan</a:t>
            </a:r>
            <a:r>
              <a:rPr lang="en-US" sz="3200" dirty="0" smtClean="0">
                <a:latin typeface="Gill Sans MT" pitchFamily="34" charset="0"/>
              </a:rPr>
              <a:t> </a:t>
            </a:r>
          </a:p>
          <a:p>
            <a:pPr marL="63500" indent="0">
              <a:buNone/>
            </a:pPr>
            <a:r>
              <a:rPr lang="en-US" sz="3200" dirty="0" err="1" smtClean="0">
                <a:latin typeface="Gill Sans MT" pitchFamily="34" charset="0"/>
              </a:rPr>
              <a:t>Dilengkapi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foto</a:t>
            </a:r>
            <a:r>
              <a:rPr lang="en-US" sz="3200" dirty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dan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gambar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denah</a:t>
            </a:r>
            <a:r>
              <a:rPr lang="en-US" sz="3200" dirty="0" smtClean="0">
                <a:latin typeface="Gill Sans MT" pitchFamily="34" charset="0"/>
              </a:rPr>
              <a:t> </a:t>
            </a:r>
            <a:r>
              <a:rPr lang="en-US" sz="3200" dirty="0" err="1" smtClean="0">
                <a:latin typeface="Gill Sans MT" pitchFamily="34" charset="0"/>
              </a:rPr>
              <a:t>taman</a:t>
            </a:r>
            <a:r>
              <a:rPr lang="en-US" sz="3200" dirty="0" smtClean="0">
                <a:latin typeface="Gill Sans MT" pitchFamily="34" charset="0"/>
              </a:rPr>
              <a:t>.</a:t>
            </a:r>
          </a:p>
          <a:p>
            <a:pPr marL="563563" indent="-514350">
              <a:buFont typeface="+mj-lt"/>
              <a:buAutoNum type="arabicPeriod" startAt="5"/>
            </a:pPr>
            <a:endParaRPr lang="en-US" sz="3200" dirty="0" smtClean="0">
              <a:latin typeface="Gill Sans MT" pitchFamily="34" charset="0"/>
            </a:endParaRPr>
          </a:p>
          <a:p>
            <a:pPr marL="514350" indent="-514350">
              <a:buFont typeface="+mj-lt"/>
              <a:buAutoNum type="arabicPeriod" startAt="4"/>
            </a:pPr>
            <a:endParaRPr lang="en-US" sz="3200" dirty="0" smtClean="0">
              <a:latin typeface="Gill Sans MT" pitchFamily="34" charset="0"/>
            </a:endParaRPr>
          </a:p>
          <a:p>
            <a:pPr marL="514350" indent="-514350">
              <a:buFont typeface="+mj-lt"/>
              <a:buAutoNum type="arabicPeriod" startAt="4"/>
            </a:pPr>
            <a:endParaRPr lang="en-US" sz="3200" dirty="0" smtClean="0">
              <a:latin typeface="Gill Sans MT" pitchFamily="34" charset="0"/>
            </a:endParaRPr>
          </a:p>
          <a:p>
            <a:pPr marL="514350" indent="-514350">
              <a:buFont typeface="+mj-lt"/>
              <a:buAutoNum type="arabicPeriod" startAt="4"/>
            </a:pPr>
            <a:endParaRPr lang="en-US" sz="3200" dirty="0">
              <a:latin typeface="Gill Sans M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9115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674</TotalTime>
  <Words>729</Words>
  <Application>Microsoft Office PowerPoint</Application>
  <PresentationFormat>On-screen Show (4:3)</PresentationFormat>
  <Paragraphs>151</Paragraphs>
  <Slides>24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Office Theme</vt:lpstr>
      <vt:lpstr>Tipologi Taman Kota</vt:lpstr>
      <vt:lpstr>Tipologi Taman Kota</vt:lpstr>
      <vt:lpstr>Slide Title</vt:lpstr>
      <vt:lpstr>PowerPoint Presentation</vt:lpstr>
      <vt:lpstr>PowerPoint Presentation</vt:lpstr>
      <vt:lpstr>PowerPoint Presentation</vt:lpstr>
      <vt:lpstr>Slide Title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Slide Title</vt:lpstr>
      <vt:lpstr>Slide Title</vt:lpstr>
      <vt:lpstr>Slide Title</vt:lpstr>
      <vt:lpstr>Slide Title</vt:lpstr>
      <vt:lpstr>Mengapa orang ke Taman Kota?</vt:lpstr>
      <vt:lpstr>Kategori pengguna Taman Kota</vt:lpstr>
      <vt:lpstr>Tugas Pengamatan Taman Kota </vt:lpstr>
      <vt:lpstr>Tugas Pengamatan Taman Kota </vt:lpstr>
      <vt:lpstr>Tugas Pengamatan Taman Kota 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Julian</dc:creator>
  <cp:lastModifiedBy>user</cp:lastModifiedBy>
  <cp:revision>80</cp:revision>
  <dcterms:created xsi:type="dcterms:W3CDTF">2013-08-21T19:17:07Z</dcterms:created>
  <dcterms:modified xsi:type="dcterms:W3CDTF">2019-10-17T07:09:36Z</dcterms:modified>
</cp:coreProperties>
</file>