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0083800" cy="7556500"/>
  <p:notesSz cx="10083800" cy="75565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074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91490" y="624840"/>
            <a:ext cx="9100819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12570" y="4231640"/>
            <a:ext cx="705866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1630"/>
              </a:lnSpc>
            </a:pPr>
            <a:r>
              <a:rPr spc="5" dirty="0"/>
              <a:t>15</a:t>
            </a:r>
            <a:r>
              <a:rPr dirty="0"/>
              <a:t>1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1630"/>
              </a:lnSpc>
            </a:pPr>
            <a:r>
              <a:rPr dirty="0"/>
              <a:t>09/09/15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1557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6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1630"/>
              </a:lnSpc>
            </a:pPr>
            <a:r>
              <a:rPr spc="5" dirty="0"/>
              <a:t>15</a:t>
            </a:r>
            <a:r>
              <a:rPr dirty="0"/>
              <a:t>1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1630"/>
              </a:lnSpc>
            </a:pPr>
            <a:r>
              <a:rPr dirty="0"/>
              <a:t>09/09/15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1557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4190" y="1737995"/>
            <a:ext cx="4386453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93157" y="1737995"/>
            <a:ext cx="4386453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1630"/>
              </a:lnSpc>
            </a:pPr>
            <a:r>
              <a:rPr spc="5" dirty="0"/>
              <a:t>15</a:t>
            </a:r>
            <a:r>
              <a:rPr dirty="0"/>
              <a:t>1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1630"/>
              </a:lnSpc>
            </a:pPr>
            <a:r>
              <a:rPr dirty="0"/>
              <a:t>09/09/15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1557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1630"/>
              </a:lnSpc>
            </a:pPr>
            <a:r>
              <a:rPr spc="5" dirty="0"/>
              <a:t>15</a:t>
            </a:r>
            <a:r>
              <a:rPr dirty="0"/>
              <a:t>1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1630"/>
              </a:lnSpc>
            </a:pPr>
            <a:r>
              <a:rPr dirty="0"/>
              <a:t>09/09/15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1557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1630"/>
              </a:lnSpc>
            </a:pPr>
            <a:r>
              <a:rPr spc="5" dirty="0"/>
              <a:t>15</a:t>
            </a:r>
            <a:r>
              <a:rPr dirty="0"/>
              <a:t>1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1630"/>
              </a:lnSpc>
            </a:pPr>
            <a:r>
              <a:rPr dirty="0"/>
              <a:t>09/09/15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1557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270" y="1270"/>
            <a:ext cx="10077450" cy="755523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91490" y="624840"/>
            <a:ext cx="9100819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3289" y="1601469"/>
            <a:ext cx="8237220" cy="31661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897120" y="6876090"/>
            <a:ext cx="294639" cy="2228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1630"/>
              </a:lnSpc>
            </a:pPr>
            <a:r>
              <a:rPr spc="5" dirty="0"/>
              <a:t>15</a:t>
            </a:r>
            <a:r>
              <a:rPr dirty="0"/>
              <a:t>1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91490" y="6876090"/>
            <a:ext cx="663575" cy="2228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1630"/>
              </a:lnSpc>
            </a:pPr>
            <a:r>
              <a:rPr dirty="0"/>
              <a:t>09/09/15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370059" y="6876090"/>
            <a:ext cx="229870" cy="2228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15570">
              <a:lnSpc>
                <a:spcPts val="163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18639" y="1379220"/>
            <a:ext cx="4570730" cy="1214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5640"/>
              </a:lnSpc>
              <a:spcBef>
                <a:spcPts val="100"/>
              </a:spcBef>
            </a:pPr>
            <a:r>
              <a:rPr sz="4800" spc="-5" dirty="0"/>
              <a:t>Data</a:t>
            </a:r>
            <a:r>
              <a:rPr sz="4800" spc="-80" dirty="0"/>
              <a:t> </a:t>
            </a:r>
            <a:r>
              <a:rPr sz="4800" spc="-30" dirty="0"/>
              <a:t>Warehouse</a:t>
            </a:r>
            <a:endParaRPr sz="4800"/>
          </a:p>
          <a:p>
            <a:pPr algn="ctr">
              <a:lnSpc>
                <a:spcPts val="3720"/>
              </a:lnSpc>
            </a:pPr>
            <a:r>
              <a:rPr sz="3200" spc="-5" dirty="0"/>
              <a:t>Pertemuan</a:t>
            </a:r>
            <a:r>
              <a:rPr sz="3200" spc="-15" dirty="0"/>
              <a:t> </a:t>
            </a:r>
            <a:r>
              <a:rPr sz="3200" dirty="0"/>
              <a:t>I</a:t>
            </a:r>
            <a:endParaRPr sz="3200"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5570">
              <a:lnSpc>
                <a:spcPts val="1630"/>
              </a:lnSpc>
            </a:pPr>
            <a:fld id="{81D60167-4931-47E6-BA6A-407CBD079E47}" type="slidenum">
              <a:rPr dirty="0"/>
              <a:t>1</a:t>
            </a:fld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1490" y="621029"/>
            <a:ext cx="139573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409" dirty="0">
                <a:latin typeface="Arial"/>
                <a:cs typeface="Arial"/>
              </a:rPr>
              <a:t>T</a:t>
            </a:r>
            <a:r>
              <a:rPr sz="3600" spc="-5" dirty="0">
                <a:latin typeface="Arial"/>
                <a:cs typeface="Arial"/>
              </a:rPr>
              <a:t>a</a:t>
            </a:r>
            <a:r>
              <a:rPr sz="3600" dirty="0">
                <a:latin typeface="Arial"/>
                <a:cs typeface="Arial"/>
              </a:rPr>
              <a:t>u</a:t>
            </a:r>
            <a:r>
              <a:rPr sz="3600" spc="-15" dirty="0">
                <a:latin typeface="Arial"/>
                <a:cs typeface="Arial"/>
              </a:rPr>
              <a:t>t</a:t>
            </a:r>
            <a:r>
              <a:rPr sz="3600" spc="-5" dirty="0">
                <a:latin typeface="Arial"/>
                <a:cs typeface="Arial"/>
              </a:rPr>
              <a:t>an</a:t>
            </a:r>
            <a:endParaRPr sz="36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5570">
              <a:lnSpc>
                <a:spcPts val="1630"/>
              </a:lnSpc>
            </a:pPr>
            <a:fld id="{81D60167-4931-47E6-BA6A-407CBD079E47}" type="slidenum">
              <a:rPr dirty="0"/>
              <a:t>2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6943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9440" y="242316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23289" y="1601469"/>
            <a:ext cx="3574415" cy="1132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9700"/>
              </a:lnSpc>
              <a:spcBef>
                <a:spcPts val="100"/>
              </a:spcBef>
            </a:pPr>
            <a:r>
              <a:rPr sz="2600" spc="-5" dirty="0">
                <a:latin typeface="Arial"/>
                <a:cs typeface="Arial"/>
              </a:rPr>
              <a:t>Materi perkuliahan:  </a:t>
            </a:r>
            <a:r>
              <a:rPr sz="2600" dirty="0">
                <a:latin typeface="Arial"/>
                <a:cs typeface="Arial"/>
              </a:rPr>
              <a:t>Rencana</a:t>
            </a:r>
            <a:r>
              <a:rPr sz="2600" spc="-30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Pembelajaran: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1490" y="624840"/>
            <a:ext cx="14725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5" dirty="0">
                <a:latin typeface="Arial"/>
                <a:cs typeface="Arial"/>
              </a:rPr>
              <a:t>O</a:t>
            </a:r>
            <a:r>
              <a:rPr sz="3600" dirty="0">
                <a:latin typeface="Arial"/>
                <a:cs typeface="Arial"/>
              </a:rPr>
              <a:t>u</a:t>
            </a:r>
            <a:r>
              <a:rPr sz="3600" spc="-5" dirty="0">
                <a:latin typeface="Arial"/>
                <a:cs typeface="Arial"/>
              </a:rPr>
              <a:t>tli</a:t>
            </a:r>
            <a:r>
              <a:rPr sz="3600" dirty="0">
                <a:latin typeface="Arial"/>
                <a:cs typeface="Arial"/>
              </a:rPr>
              <a:t>ne</a:t>
            </a:r>
            <a:endParaRPr sz="36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5570">
              <a:lnSpc>
                <a:spcPts val="1630"/>
              </a:lnSpc>
            </a:pPr>
            <a:fld id="{81D60167-4931-47E6-BA6A-407CBD079E47}" type="slidenum">
              <a:rPr dirty="0"/>
              <a:t>3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6943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9440" y="242316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23289" y="1601469"/>
            <a:ext cx="4352290" cy="1132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97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Urgensi Data </a:t>
            </a:r>
            <a:r>
              <a:rPr sz="2600" spc="-15" dirty="0">
                <a:latin typeface="Arial"/>
                <a:cs typeface="Arial"/>
              </a:rPr>
              <a:t>Warehouse  </a:t>
            </a:r>
            <a:r>
              <a:rPr sz="2600" dirty="0">
                <a:latin typeface="Arial"/>
                <a:cs typeface="Arial"/>
              </a:rPr>
              <a:t>Pengenalan Data</a:t>
            </a:r>
            <a:r>
              <a:rPr sz="2600" spc="-55" dirty="0">
                <a:latin typeface="Arial"/>
                <a:cs typeface="Arial"/>
              </a:rPr>
              <a:t> </a:t>
            </a:r>
            <a:r>
              <a:rPr sz="2600" spc="-15" dirty="0">
                <a:latin typeface="Arial"/>
                <a:cs typeface="Arial"/>
              </a:rPr>
              <a:t>Warehouse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1490" y="624840"/>
            <a:ext cx="51409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latin typeface="Arial"/>
                <a:cs typeface="Arial"/>
              </a:rPr>
              <a:t>Urgensi Data</a:t>
            </a:r>
            <a:r>
              <a:rPr sz="3600" spc="-70" dirty="0">
                <a:latin typeface="Arial"/>
                <a:cs typeface="Arial"/>
              </a:rPr>
              <a:t> </a:t>
            </a:r>
            <a:r>
              <a:rPr sz="3600" spc="-20" dirty="0">
                <a:latin typeface="Arial"/>
                <a:cs typeface="Arial"/>
              </a:rPr>
              <a:t>Warehouse</a:t>
            </a:r>
            <a:endParaRPr sz="36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5570">
              <a:lnSpc>
                <a:spcPts val="1630"/>
              </a:lnSpc>
            </a:pPr>
            <a:fld id="{81D60167-4931-47E6-BA6A-407CBD079E47}" type="slidenum">
              <a:rPr dirty="0"/>
              <a:t>4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3896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3289" y="1727200"/>
            <a:ext cx="693737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Data yang berkembang </a:t>
            </a:r>
            <a:r>
              <a:rPr sz="2600" spc="-5" dirty="0">
                <a:latin typeface="Arial"/>
                <a:cs typeface="Arial"/>
              </a:rPr>
              <a:t>terlalu </a:t>
            </a:r>
            <a:r>
              <a:rPr sz="2600" dirty="0">
                <a:latin typeface="Arial"/>
                <a:cs typeface="Arial"/>
              </a:rPr>
              <a:t>pesat </a:t>
            </a:r>
            <a:r>
              <a:rPr sz="2600" spc="-5" dirty="0">
                <a:latin typeface="Arial"/>
                <a:cs typeface="Arial"/>
              </a:rPr>
              <a:t>tiap</a:t>
            </a:r>
            <a:r>
              <a:rPr sz="2600" spc="-20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waktu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1490" y="624840"/>
            <a:ext cx="51409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latin typeface="Arial"/>
                <a:cs typeface="Arial"/>
              </a:rPr>
              <a:t>Urgensi Data</a:t>
            </a:r>
            <a:r>
              <a:rPr sz="3600" spc="-70" dirty="0">
                <a:latin typeface="Arial"/>
                <a:cs typeface="Arial"/>
              </a:rPr>
              <a:t> </a:t>
            </a:r>
            <a:r>
              <a:rPr sz="3600" spc="-20" dirty="0">
                <a:latin typeface="Arial"/>
                <a:cs typeface="Arial"/>
              </a:rPr>
              <a:t>Warehouse</a:t>
            </a:r>
            <a:endParaRPr sz="36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5570">
              <a:lnSpc>
                <a:spcPts val="1630"/>
              </a:lnSpc>
            </a:pPr>
            <a:fld id="{81D60167-4931-47E6-BA6A-407CBD079E47}" type="slidenum">
              <a:rPr dirty="0"/>
              <a:t>5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3896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9440" y="239268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23289" y="1569719"/>
            <a:ext cx="6937375" cy="1132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97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Data yang berkembang </a:t>
            </a:r>
            <a:r>
              <a:rPr sz="2600" spc="-5" dirty="0">
                <a:latin typeface="Arial"/>
                <a:cs typeface="Arial"/>
              </a:rPr>
              <a:t>terlalu </a:t>
            </a:r>
            <a:r>
              <a:rPr sz="2600" dirty="0">
                <a:latin typeface="Arial"/>
                <a:cs typeface="Arial"/>
              </a:rPr>
              <a:t>pesat </a:t>
            </a:r>
            <a:r>
              <a:rPr sz="2600" spc="-5" dirty="0">
                <a:latin typeface="Arial"/>
                <a:cs typeface="Arial"/>
              </a:rPr>
              <a:t>tiap waktu  </a:t>
            </a:r>
            <a:r>
              <a:rPr sz="2600" dirty="0">
                <a:latin typeface="Arial"/>
                <a:cs typeface="Arial"/>
              </a:rPr>
              <a:t>Data yang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terpisah-pisah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51409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Urgensi Data</a:t>
            </a:r>
            <a:r>
              <a:rPr spc="-70" dirty="0"/>
              <a:t> </a:t>
            </a:r>
            <a:r>
              <a:rPr spc="-20" dirty="0"/>
              <a:t>Warehouse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5570">
              <a:lnSpc>
                <a:spcPts val="1630"/>
              </a:lnSpc>
            </a:pPr>
            <a:fld id="{81D60167-4931-47E6-BA6A-407CBD079E47}" type="slidenum">
              <a:rPr dirty="0"/>
              <a:t>6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3896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9440" y="239268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9440" y="294513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23289" y="1569719"/>
            <a:ext cx="7494270" cy="20599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61340">
              <a:lnSpc>
                <a:spcPct val="1397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Data yang berkembang </a:t>
            </a:r>
            <a:r>
              <a:rPr sz="2600" spc="-5" dirty="0">
                <a:latin typeface="Arial"/>
                <a:cs typeface="Arial"/>
              </a:rPr>
              <a:t>terlalu </a:t>
            </a:r>
            <a:r>
              <a:rPr sz="2600" dirty="0">
                <a:latin typeface="Arial"/>
                <a:cs typeface="Arial"/>
              </a:rPr>
              <a:t>pesat </a:t>
            </a:r>
            <a:r>
              <a:rPr sz="2600" spc="-5" dirty="0">
                <a:latin typeface="Arial"/>
                <a:cs typeface="Arial"/>
              </a:rPr>
              <a:t>tiap waktu  </a:t>
            </a:r>
            <a:r>
              <a:rPr sz="2600" dirty="0">
                <a:latin typeface="Arial"/>
                <a:cs typeface="Arial"/>
              </a:rPr>
              <a:t>Data yang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terpisah-pisah</a:t>
            </a:r>
            <a:endParaRPr sz="2600">
              <a:latin typeface="Arial"/>
              <a:cs typeface="Arial"/>
            </a:endParaRPr>
          </a:p>
          <a:p>
            <a:pPr marL="12700" marR="5080">
              <a:lnSpc>
                <a:spcPts val="2940"/>
              </a:lnSpc>
              <a:spcBef>
                <a:spcPts val="1490"/>
              </a:spcBef>
            </a:pPr>
            <a:r>
              <a:rPr sz="2600" dirty="0">
                <a:latin typeface="Arial"/>
                <a:cs typeface="Arial"/>
              </a:rPr>
              <a:t>Kebutuhan skala besar yang membutuhkan semua  </a:t>
            </a:r>
            <a:r>
              <a:rPr sz="2600" spc="-5" dirty="0">
                <a:latin typeface="Arial"/>
                <a:cs typeface="Arial"/>
              </a:rPr>
              <a:t>informasi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51409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Urgensi Data</a:t>
            </a:r>
            <a:r>
              <a:rPr spc="-70" dirty="0"/>
              <a:t> </a:t>
            </a:r>
            <a:r>
              <a:rPr spc="-20" dirty="0"/>
              <a:t>Warehouse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5570">
              <a:lnSpc>
                <a:spcPts val="1630"/>
              </a:lnSpc>
            </a:pPr>
            <a:fld id="{81D60167-4931-47E6-BA6A-407CBD079E47}" type="slidenum">
              <a:rPr dirty="0"/>
              <a:t>7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3896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9440" y="239268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9440" y="294513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9440" y="387222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3289" y="1569719"/>
            <a:ext cx="7494270" cy="2612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61340">
              <a:lnSpc>
                <a:spcPct val="1397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Data yang berkembang </a:t>
            </a:r>
            <a:r>
              <a:rPr sz="2600" spc="-5" dirty="0">
                <a:latin typeface="Arial"/>
                <a:cs typeface="Arial"/>
              </a:rPr>
              <a:t>terlalu </a:t>
            </a:r>
            <a:r>
              <a:rPr sz="2600" dirty="0">
                <a:latin typeface="Arial"/>
                <a:cs typeface="Arial"/>
              </a:rPr>
              <a:t>pesat </a:t>
            </a:r>
            <a:r>
              <a:rPr sz="2600" spc="-5" dirty="0">
                <a:latin typeface="Arial"/>
                <a:cs typeface="Arial"/>
              </a:rPr>
              <a:t>tiap waktu  </a:t>
            </a:r>
            <a:r>
              <a:rPr sz="2600" dirty="0">
                <a:latin typeface="Arial"/>
                <a:cs typeface="Arial"/>
              </a:rPr>
              <a:t>Data yang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terpisah-pisah</a:t>
            </a:r>
            <a:endParaRPr sz="2600">
              <a:latin typeface="Arial"/>
              <a:cs typeface="Arial"/>
            </a:endParaRPr>
          </a:p>
          <a:p>
            <a:pPr marL="12700" marR="5080">
              <a:lnSpc>
                <a:spcPts val="2940"/>
              </a:lnSpc>
              <a:spcBef>
                <a:spcPts val="1490"/>
              </a:spcBef>
            </a:pPr>
            <a:r>
              <a:rPr sz="2600" dirty="0">
                <a:latin typeface="Arial"/>
                <a:cs typeface="Arial"/>
              </a:rPr>
              <a:t>Kebutuhan skala besar yang membutuhkan semua  </a:t>
            </a:r>
            <a:r>
              <a:rPr sz="2600" spc="-5" dirty="0">
                <a:latin typeface="Arial"/>
                <a:cs typeface="Arial"/>
              </a:rPr>
              <a:t>informasi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600" spc="-5" dirty="0">
                <a:latin typeface="Arial"/>
                <a:cs typeface="Arial"/>
              </a:rPr>
              <a:t>Bisnis </a:t>
            </a:r>
            <a:r>
              <a:rPr sz="2600" dirty="0">
                <a:latin typeface="Arial"/>
                <a:cs typeface="Arial"/>
              </a:rPr>
              <a:t>yang semakin </a:t>
            </a:r>
            <a:r>
              <a:rPr sz="2600" spc="-5" dirty="0">
                <a:latin typeface="Arial"/>
                <a:cs typeface="Arial"/>
              </a:rPr>
              <a:t>lama </a:t>
            </a:r>
            <a:r>
              <a:rPr sz="2600" dirty="0">
                <a:latin typeface="Arial"/>
                <a:cs typeface="Arial"/>
              </a:rPr>
              <a:t>semakin</a:t>
            </a:r>
            <a:r>
              <a:rPr sz="2600" spc="2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kompleks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51409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Urgensi Data</a:t>
            </a:r>
            <a:r>
              <a:rPr spc="-70" dirty="0"/>
              <a:t> </a:t>
            </a:r>
            <a:r>
              <a:rPr spc="-20" dirty="0"/>
              <a:t>Warehouse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5570">
              <a:lnSpc>
                <a:spcPts val="1630"/>
              </a:lnSpc>
            </a:pPr>
            <a:fld id="{81D60167-4931-47E6-BA6A-407CBD079E47}" type="slidenum">
              <a:rPr dirty="0"/>
              <a:t>8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3896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9440" y="239268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9440" y="294513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9440" y="387222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3289" y="1569719"/>
            <a:ext cx="7494270" cy="3166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61340">
              <a:lnSpc>
                <a:spcPct val="1397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Data yang berkembang </a:t>
            </a:r>
            <a:r>
              <a:rPr sz="2600" spc="-5" dirty="0">
                <a:latin typeface="Arial"/>
                <a:cs typeface="Arial"/>
              </a:rPr>
              <a:t>terlalu </a:t>
            </a:r>
            <a:r>
              <a:rPr sz="2600" dirty="0">
                <a:latin typeface="Arial"/>
                <a:cs typeface="Arial"/>
              </a:rPr>
              <a:t>pesat </a:t>
            </a:r>
            <a:r>
              <a:rPr sz="2600" spc="-5" dirty="0">
                <a:latin typeface="Arial"/>
                <a:cs typeface="Arial"/>
              </a:rPr>
              <a:t>tiap waktu  </a:t>
            </a:r>
            <a:r>
              <a:rPr sz="2600" dirty="0">
                <a:latin typeface="Arial"/>
                <a:cs typeface="Arial"/>
              </a:rPr>
              <a:t>Data yang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terpisah-pisah</a:t>
            </a:r>
            <a:endParaRPr sz="2600">
              <a:latin typeface="Arial"/>
              <a:cs typeface="Arial"/>
            </a:endParaRPr>
          </a:p>
          <a:p>
            <a:pPr marL="12700" marR="5080">
              <a:lnSpc>
                <a:spcPts val="2940"/>
              </a:lnSpc>
              <a:spcBef>
                <a:spcPts val="1490"/>
              </a:spcBef>
            </a:pPr>
            <a:r>
              <a:rPr sz="2600" dirty="0">
                <a:latin typeface="Arial"/>
                <a:cs typeface="Arial"/>
              </a:rPr>
              <a:t>Kebutuhan skala besar yang membutuhkan semua  </a:t>
            </a:r>
            <a:r>
              <a:rPr sz="2600" spc="-5" dirty="0">
                <a:latin typeface="Arial"/>
                <a:cs typeface="Arial"/>
              </a:rPr>
              <a:t>informasi</a:t>
            </a:r>
            <a:endParaRPr sz="2600">
              <a:latin typeface="Arial"/>
              <a:cs typeface="Arial"/>
            </a:endParaRPr>
          </a:p>
          <a:p>
            <a:pPr marL="12700" marR="833755">
              <a:lnSpc>
                <a:spcPts val="4360"/>
              </a:lnSpc>
              <a:spcBef>
                <a:spcPts val="270"/>
              </a:spcBef>
            </a:pPr>
            <a:r>
              <a:rPr sz="2600" spc="-5" dirty="0">
                <a:latin typeface="Arial"/>
                <a:cs typeface="Arial"/>
              </a:rPr>
              <a:t>Bisnis </a:t>
            </a:r>
            <a:r>
              <a:rPr sz="2600" dirty="0">
                <a:latin typeface="Arial"/>
                <a:cs typeface="Arial"/>
              </a:rPr>
              <a:t>yang semakin </a:t>
            </a:r>
            <a:r>
              <a:rPr sz="2600" spc="-5" dirty="0">
                <a:latin typeface="Arial"/>
                <a:cs typeface="Arial"/>
              </a:rPr>
              <a:t>lama </a:t>
            </a:r>
            <a:r>
              <a:rPr sz="2600" dirty="0">
                <a:latin typeface="Arial"/>
                <a:cs typeface="Arial"/>
              </a:rPr>
              <a:t>semakin kompleks  (dst)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31457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Krisis</a:t>
            </a:r>
            <a:r>
              <a:rPr spc="-85" dirty="0"/>
              <a:t> </a:t>
            </a:r>
            <a:r>
              <a:rPr spc="-5" dirty="0"/>
              <a:t>Informasi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5570">
              <a:lnSpc>
                <a:spcPts val="1630"/>
              </a:lnSpc>
            </a:pPr>
            <a:fld id="{81D60167-4931-47E6-BA6A-407CBD079E47}" type="slidenum">
              <a:rPr dirty="0"/>
              <a:t>9</a:t>
            </a:fld>
            <a:endParaRPr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03555" y="1768475"/>
          <a:ext cx="9097009" cy="123951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82190"/>
                <a:gridCol w="6814819"/>
              </a:tblGrid>
              <a:tr h="3492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</a:tr>
              <a:tr h="890269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Integrated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531495">
                        <a:lnSpc>
                          <a:spcPts val="3140"/>
                        </a:lnSpc>
                        <a:spcBef>
                          <a:spcPts val="38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Harus memiliki pandangan perusahaan  tunggal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31457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Krisis</a:t>
            </a:r>
            <a:r>
              <a:rPr spc="-85" dirty="0"/>
              <a:t> </a:t>
            </a:r>
            <a:r>
              <a:rPr spc="-5" dirty="0"/>
              <a:t>Informasi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10</a:t>
            </a:fld>
            <a:endParaRPr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03555" y="1768475"/>
          <a:ext cx="9097009" cy="212851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82190"/>
                <a:gridCol w="6814819"/>
              </a:tblGrid>
              <a:tr h="3492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</a:tr>
              <a:tr h="890269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Integrated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531495">
                        <a:lnSpc>
                          <a:spcPts val="3140"/>
                        </a:lnSpc>
                        <a:spcBef>
                          <a:spcPts val="38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Harus memiliki pandangan perusahaan  tunggal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889000">
                <a:tc>
                  <a:txBody>
                    <a:bodyPr/>
                    <a:lstStyle/>
                    <a:p>
                      <a:pPr marL="89535" marR="918844">
                        <a:lnSpc>
                          <a:spcPts val="3130"/>
                        </a:lnSpc>
                        <a:spcBef>
                          <a:spcPts val="39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Data 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egr</a:t>
                      </a:r>
                      <a:r>
                        <a:rPr sz="2800" spc="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ty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1496695">
                        <a:lnSpc>
                          <a:spcPts val="3130"/>
                        </a:lnSpc>
                        <a:spcBef>
                          <a:spcPts val="39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Informasi harus akurat dan harus  berkaitan dengan urusan</a:t>
                      </a:r>
                      <a:r>
                        <a:rPr sz="2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bisnis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31457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Krisis</a:t>
            </a:r>
            <a:r>
              <a:rPr spc="-85" dirty="0"/>
              <a:t> </a:t>
            </a:r>
            <a:r>
              <a:rPr spc="-5" dirty="0"/>
              <a:t>Informasi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11</a:t>
            </a:fld>
            <a:endParaRPr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03555" y="1768475"/>
          <a:ext cx="9097009" cy="30187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82190"/>
                <a:gridCol w="6814819"/>
              </a:tblGrid>
              <a:tr h="3492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</a:tr>
              <a:tr h="890269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Integrated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531495">
                        <a:lnSpc>
                          <a:spcPts val="3140"/>
                        </a:lnSpc>
                        <a:spcBef>
                          <a:spcPts val="38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Harus memiliki pandangan perusahaan  tunggal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889000">
                <a:tc>
                  <a:txBody>
                    <a:bodyPr/>
                    <a:lstStyle/>
                    <a:p>
                      <a:pPr marL="89535" marR="918844">
                        <a:lnSpc>
                          <a:spcPts val="3130"/>
                        </a:lnSpc>
                        <a:spcBef>
                          <a:spcPts val="39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Data 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egr</a:t>
                      </a:r>
                      <a:r>
                        <a:rPr sz="2800" spc="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ty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1496695">
                        <a:lnSpc>
                          <a:spcPts val="3130"/>
                        </a:lnSpc>
                        <a:spcBef>
                          <a:spcPts val="39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Informasi harus akurat dan harus  berkaitan dengan urusan</a:t>
                      </a:r>
                      <a:r>
                        <a:rPr sz="2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bisnis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  <a:tr h="890270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Accessibility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212090">
                        <a:lnSpc>
                          <a:spcPts val="3140"/>
                        </a:lnSpc>
                        <a:spcBef>
                          <a:spcPts val="38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Diakses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secara 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mudah secara intuitif dan 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responsif 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untuk</a:t>
                      </a:r>
                      <a:r>
                        <a:rPr sz="2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analisis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31457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Krisis</a:t>
            </a:r>
            <a:r>
              <a:rPr spc="-85" dirty="0"/>
              <a:t> </a:t>
            </a:r>
            <a:r>
              <a:rPr spc="-5" dirty="0"/>
              <a:t>Informasi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12</a:t>
            </a:fld>
            <a:endParaRPr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03555" y="1768475"/>
          <a:ext cx="9097009" cy="39077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82190"/>
                <a:gridCol w="6814819"/>
              </a:tblGrid>
              <a:tr h="3492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</a:tr>
              <a:tr h="890269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Integrated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531495">
                        <a:lnSpc>
                          <a:spcPts val="3140"/>
                        </a:lnSpc>
                        <a:spcBef>
                          <a:spcPts val="38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Harus memiliki pandangan perusahaan  tunggal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889000">
                <a:tc>
                  <a:txBody>
                    <a:bodyPr/>
                    <a:lstStyle/>
                    <a:p>
                      <a:pPr marL="89535" marR="918844">
                        <a:lnSpc>
                          <a:spcPts val="3130"/>
                        </a:lnSpc>
                        <a:spcBef>
                          <a:spcPts val="39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Data 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egr</a:t>
                      </a:r>
                      <a:r>
                        <a:rPr sz="2800" spc="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ty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1496695">
                        <a:lnSpc>
                          <a:spcPts val="3130"/>
                        </a:lnSpc>
                        <a:spcBef>
                          <a:spcPts val="39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Informasi harus akurat dan harus  berkaitan dengan urusan</a:t>
                      </a:r>
                      <a:r>
                        <a:rPr sz="2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bisnis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  <a:tr h="890270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Accessibility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212090">
                        <a:lnSpc>
                          <a:spcPts val="3140"/>
                        </a:lnSpc>
                        <a:spcBef>
                          <a:spcPts val="38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Diakses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secara 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mudah secara intuitif dan 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responsif 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untuk</a:t>
                      </a:r>
                      <a:r>
                        <a:rPr sz="2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analisis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889000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Credible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648335">
                        <a:lnSpc>
                          <a:spcPts val="3130"/>
                        </a:lnSpc>
                        <a:spcBef>
                          <a:spcPts val="39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Setiap faktor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bisnis 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harus memiiki satu  nilai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31457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Krisis</a:t>
            </a:r>
            <a:r>
              <a:rPr spc="-85" dirty="0"/>
              <a:t> </a:t>
            </a:r>
            <a:r>
              <a:rPr spc="-5" dirty="0"/>
              <a:t>Informasi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13</a:t>
            </a:fld>
            <a:endParaRPr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03555" y="1768475"/>
          <a:ext cx="9097009" cy="479805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82190"/>
                <a:gridCol w="6814819"/>
              </a:tblGrid>
              <a:tr h="3492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</a:tr>
              <a:tr h="890269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Integrated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531495">
                        <a:lnSpc>
                          <a:spcPts val="3140"/>
                        </a:lnSpc>
                        <a:spcBef>
                          <a:spcPts val="38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Harus memiliki pandangan perusahaan  tunggal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889000">
                <a:tc>
                  <a:txBody>
                    <a:bodyPr/>
                    <a:lstStyle/>
                    <a:p>
                      <a:pPr marL="89535" marR="918844">
                        <a:lnSpc>
                          <a:spcPts val="3130"/>
                        </a:lnSpc>
                        <a:spcBef>
                          <a:spcPts val="39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Data 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egr</a:t>
                      </a:r>
                      <a:r>
                        <a:rPr sz="2800" spc="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ty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1496695">
                        <a:lnSpc>
                          <a:spcPts val="3130"/>
                        </a:lnSpc>
                        <a:spcBef>
                          <a:spcPts val="39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Informasi harus akurat dan harus  berkaitan dengan urusan</a:t>
                      </a:r>
                      <a:r>
                        <a:rPr sz="28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bisnis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  <a:tr h="890270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Accessibility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212090">
                        <a:lnSpc>
                          <a:spcPts val="3140"/>
                        </a:lnSpc>
                        <a:spcBef>
                          <a:spcPts val="38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Diakses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secara 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mudah secara intuitif dan 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responsif 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untuk</a:t>
                      </a:r>
                      <a:r>
                        <a:rPr sz="28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analisis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4889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889000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Credible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648335">
                        <a:lnSpc>
                          <a:spcPts val="3130"/>
                        </a:lnSpc>
                        <a:spcBef>
                          <a:spcPts val="39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Setiap faktor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bisnis </a:t>
                      </a:r>
                      <a:r>
                        <a:rPr sz="2800" spc="-5" dirty="0">
                          <a:latin typeface="Arial"/>
                          <a:cs typeface="Arial"/>
                        </a:rPr>
                        <a:t>harus memiiki satu  nilai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  <a:tr h="890269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800" spc="-25" dirty="0">
                          <a:latin typeface="Arial"/>
                          <a:cs typeface="Arial"/>
                        </a:rPr>
                        <a:t>Timely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127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470534">
                        <a:lnSpc>
                          <a:spcPts val="3130"/>
                        </a:lnSpc>
                        <a:spcBef>
                          <a:spcPts val="395"/>
                        </a:spcBef>
                      </a:pPr>
                      <a:r>
                        <a:rPr sz="2800" spc="-5" dirty="0">
                          <a:latin typeface="Arial"/>
                          <a:cs typeface="Arial"/>
                        </a:rPr>
                        <a:t>Informasi harus ada berdasarkan waktu  </a:t>
                      </a:r>
                      <a:r>
                        <a:rPr sz="2800" dirty="0">
                          <a:latin typeface="Arial"/>
                          <a:cs typeface="Arial"/>
                        </a:rPr>
                        <a:t>tertentu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50165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430530"/>
            <a:ext cx="6351905" cy="96901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>
              <a:lnSpc>
                <a:spcPts val="3590"/>
              </a:lnSpc>
              <a:spcBef>
                <a:spcPts val="425"/>
              </a:spcBef>
            </a:pPr>
            <a:r>
              <a:rPr sz="3200" dirty="0"/>
              <a:t>Perkembangan </a:t>
            </a:r>
            <a:r>
              <a:rPr sz="3200" spc="-5" dirty="0"/>
              <a:t>Eksplosif</a:t>
            </a:r>
            <a:r>
              <a:rPr sz="3200" spc="-110" dirty="0"/>
              <a:t> </a:t>
            </a:r>
            <a:r>
              <a:rPr sz="3200" spc="-40" dirty="0"/>
              <a:t>Teknologi  </a:t>
            </a:r>
            <a:r>
              <a:rPr sz="3200" spc="-5" dirty="0"/>
              <a:t>Informasi</a:t>
            </a:r>
            <a:endParaRPr sz="3200"/>
          </a:p>
        </p:txBody>
      </p:sp>
      <p:sp>
        <p:nvSpPr>
          <p:cNvPr id="3" name="object 3"/>
          <p:cNvSpPr/>
          <p:nvPr/>
        </p:nvSpPr>
        <p:spPr>
          <a:xfrm>
            <a:off x="1005839" y="1464310"/>
            <a:ext cx="7955280" cy="52120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14</a:t>
            </a:fld>
            <a:endParaRPr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430530"/>
            <a:ext cx="6351905" cy="96901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>
              <a:lnSpc>
                <a:spcPts val="3590"/>
              </a:lnSpc>
              <a:spcBef>
                <a:spcPts val="425"/>
              </a:spcBef>
            </a:pPr>
            <a:r>
              <a:rPr sz="3200" dirty="0"/>
              <a:t>Perkembangan </a:t>
            </a:r>
            <a:r>
              <a:rPr sz="3200" spc="-5" dirty="0"/>
              <a:t>Eksplosif</a:t>
            </a:r>
            <a:r>
              <a:rPr sz="3200" spc="-110" dirty="0"/>
              <a:t> </a:t>
            </a:r>
            <a:r>
              <a:rPr sz="3200" spc="-40" dirty="0"/>
              <a:t>Teknologi  </a:t>
            </a:r>
            <a:r>
              <a:rPr sz="3200" spc="-5" dirty="0"/>
              <a:t>Informasi</a:t>
            </a:r>
            <a:endParaRPr sz="3200"/>
          </a:p>
        </p:txBody>
      </p:sp>
      <p:sp>
        <p:nvSpPr>
          <p:cNvPr id="3" name="object 3"/>
          <p:cNvSpPr/>
          <p:nvPr/>
        </p:nvSpPr>
        <p:spPr>
          <a:xfrm>
            <a:off x="1278889" y="1828800"/>
            <a:ext cx="7680959" cy="42976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15</a:t>
            </a:fld>
            <a:endParaRPr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430530"/>
            <a:ext cx="6351905" cy="96901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>
              <a:lnSpc>
                <a:spcPts val="3590"/>
              </a:lnSpc>
              <a:spcBef>
                <a:spcPts val="425"/>
              </a:spcBef>
            </a:pPr>
            <a:r>
              <a:rPr sz="3200" dirty="0"/>
              <a:t>Perkembangan </a:t>
            </a:r>
            <a:r>
              <a:rPr sz="3200" spc="-5" dirty="0"/>
              <a:t>Eksplosif</a:t>
            </a:r>
            <a:r>
              <a:rPr sz="3200" spc="-110" dirty="0"/>
              <a:t> </a:t>
            </a:r>
            <a:r>
              <a:rPr sz="3200" spc="-40" dirty="0"/>
              <a:t>Teknologi  </a:t>
            </a:r>
            <a:r>
              <a:rPr sz="3200" spc="-5" dirty="0"/>
              <a:t>Informasi</a:t>
            </a:r>
            <a:endParaRPr sz="3200"/>
          </a:p>
        </p:txBody>
      </p:sp>
      <p:sp>
        <p:nvSpPr>
          <p:cNvPr id="3" name="object 3"/>
          <p:cNvSpPr/>
          <p:nvPr/>
        </p:nvSpPr>
        <p:spPr>
          <a:xfrm>
            <a:off x="1097280" y="1555750"/>
            <a:ext cx="8321040" cy="46634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16</a:t>
            </a:fld>
            <a:endParaRPr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39350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Dari </a:t>
            </a:r>
            <a:r>
              <a:rPr spc="-10" dirty="0"/>
              <a:t>Sisi</a:t>
            </a:r>
            <a:r>
              <a:rPr spc="-75" dirty="0"/>
              <a:t> </a:t>
            </a:r>
            <a:r>
              <a:rPr spc="-5" dirty="0"/>
              <a:t>Pengguna</a:t>
            </a:r>
          </a:p>
        </p:txBody>
      </p:sp>
      <p:sp>
        <p:nvSpPr>
          <p:cNvPr id="3" name="object 3"/>
          <p:cNvSpPr/>
          <p:nvPr/>
        </p:nvSpPr>
        <p:spPr>
          <a:xfrm>
            <a:off x="182879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80" h="914400">
                <a:moveTo>
                  <a:pt x="2316480" y="0"/>
                </a:moveTo>
                <a:lnTo>
                  <a:pt x="152399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399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2879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80" h="914400">
                <a:moveTo>
                  <a:pt x="152399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399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399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2879" y="19850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51760" y="28994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86460" y="2279650"/>
            <a:ext cx="10636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Pengguna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834639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80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834639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834639" y="19850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303520" y="28994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538220" y="2279650"/>
            <a:ext cx="10636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Pengguna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7315200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79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79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79" y="762000"/>
                </a:lnTo>
                <a:lnTo>
                  <a:pt x="2468879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79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315200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79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79" y="762000"/>
                </a:lnTo>
                <a:lnTo>
                  <a:pt x="2468879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79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315200" y="19850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784080" y="28994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8018780" y="2279650"/>
            <a:ext cx="10636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Pengguna</a:t>
            </a:r>
            <a:endParaRPr sz="18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577840" y="1985010"/>
            <a:ext cx="1280160" cy="822960"/>
          </a:xfrm>
          <a:custGeom>
            <a:avLst/>
            <a:gdLst/>
            <a:ahLst/>
            <a:cxnLst/>
            <a:rect l="l" t="t" r="r" b="b"/>
            <a:pathLst>
              <a:path w="1280159" h="822960">
                <a:moveTo>
                  <a:pt x="114300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1143000" y="822960"/>
                </a:lnTo>
                <a:lnTo>
                  <a:pt x="1183599" y="815279"/>
                </a:lnTo>
                <a:lnTo>
                  <a:pt x="1220906" y="794430"/>
                </a:lnTo>
                <a:lnTo>
                  <a:pt x="1251630" y="763706"/>
                </a:lnTo>
                <a:lnTo>
                  <a:pt x="1272479" y="726399"/>
                </a:lnTo>
                <a:lnTo>
                  <a:pt x="1280160" y="685800"/>
                </a:lnTo>
                <a:lnTo>
                  <a:pt x="1280160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577840" y="1985010"/>
            <a:ext cx="1280160" cy="822960"/>
          </a:xfrm>
          <a:custGeom>
            <a:avLst/>
            <a:gdLst/>
            <a:ahLst/>
            <a:cxnLst/>
            <a:rect l="l" t="t" r="r" b="b"/>
            <a:pathLst>
              <a:path w="1280159" h="822960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1143000" y="822960"/>
                </a:lnTo>
                <a:lnTo>
                  <a:pt x="1183599" y="815279"/>
                </a:lnTo>
                <a:lnTo>
                  <a:pt x="1220906" y="794430"/>
                </a:lnTo>
                <a:lnTo>
                  <a:pt x="1251630" y="763706"/>
                </a:lnTo>
                <a:lnTo>
                  <a:pt x="1272479" y="726399"/>
                </a:lnTo>
                <a:lnTo>
                  <a:pt x="1280160" y="685800"/>
                </a:lnTo>
                <a:lnTo>
                  <a:pt x="1280160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577840" y="19850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858000" y="28079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6109970" y="2233929"/>
            <a:ext cx="217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.</a:t>
            </a:r>
            <a:r>
              <a:rPr sz="1800" spc="5" dirty="0">
                <a:latin typeface="Arial"/>
                <a:cs typeface="Arial"/>
              </a:rPr>
              <a:t>.</a:t>
            </a:r>
            <a:r>
              <a:rPr sz="1800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25" name="object 2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17</a:t>
            </a:fld>
            <a:endParaRPr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39350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Dari </a:t>
            </a:r>
            <a:r>
              <a:rPr spc="-10" dirty="0"/>
              <a:t>Sisi</a:t>
            </a:r>
            <a:r>
              <a:rPr spc="-75" dirty="0"/>
              <a:t> </a:t>
            </a:r>
            <a:r>
              <a:rPr spc="-5" dirty="0"/>
              <a:t>Pengguna</a:t>
            </a:r>
          </a:p>
        </p:txBody>
      </p:sp>
      <p:sp>
        <p:nvSpPr>
          <p:cNvPr id="3" name="object 3"/>
          <p:cNvSpPr/>
          <p:nvPr/>
        </p:nvSpPr>
        <p:spPr>
          <a:xfrm>
            <a:off x="182879" y="3905250"/>
            <a:ext cx="2468880" cy="822960"/>
          </a:xfrm>
          <a:custGeom>
            <a:avLst/>
            <a:gdLst/>
            <a:ahLst/>
            <a:cxnLst/>
            <a:rect l="l" t="t" r="r" b="b"/>
            <a:pathLst>
              <a:path w="2468880" h="822960">
                <a:moveTo>
                  <a:pt x="233172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2331720" y="822960"/>
                </a:lnTo>
                <a:lnTo>
                  <a:pt x="2372319" y="815279"/>
                </a:lnTo>
                <a:lnTo>
                  <a:pt x="2409626" y="794430"/>
                </a:lnTo>
                <a:lnTo>
                  <a:pt x="2440350" y="763706"/>
                </a:lnTo>
                <a:lnTo>
                  <a:pt x="2461199" y="726399"/>
                </a:lnTo>
                <a:lnTo>
                  <a:pt x="2468880" y="685800"/>
                </a:lnTo>
                <a:lnTo>
                  <a:pt x="2468880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2879" y="3905250"/>
            <a:ext cx="2468880" cy="822960"/>
          </a:xfrm>
          <a:custGeom>
            <a:avLst/>
            <a:gdLst/>
            <a:ahLst/>
            <a:cxnLst/>
            <a:rect l="l" t="t" r="r" b="b"/>
            <a:pathLst>
              <a:path w="2468880" h="822960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2331720" y="822960"/>
                </a:lnTo>
                <a:lnTo>
                  <a:pt x="2372319" y="815279"/>
                </a:lnTo>
                <a:lnTo>
                  <a:pt x="2409626" y="794430"/>
                </a:lnTo>
                <a:lnTo>
                  <a:pt x="2440350" y="763706"/>
                </a:lnTo>
                <a:lnTo>
                  <a:pt x="2461199" y="726399"/>
                </a:lnTo>
                <a:lnTo>
                  <a:pt x="2468880" y="685800"/>
                </a:lnTo>
                <a:lnTo>
                  <a:pt x="2468880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2879" y="39052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51760" y="472820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67739" y="4154170"/>
            <a:ext cx="899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Program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315200" y="3905250"/>
            <a:ext cx="2468880" cy="822960"/>
          </a:xfrm>
          <a:custGeom>
            <a:avLst/>
            <a:gdLst/>
            <a:ahLst/>
            <a:cxnLst/>
            <a:rect l="l" t="t" r="r" b="b"/>
            <a:pathLst>
              <a:path w="2468879" h="822960">
                <a:moveTo>
                  <a:pt x="2331720" y="0"/>
                </a:moveTo>
                <a:lnTo>
                  <a:pt x="137159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59" y="822960"/>
                </a:lnTo>
                <a:lnTo>
                  <a:pt x="2331720" y="822960"/>
                </a:lnTo>
                <a:lnTo>
                  <a:pt x="2372319" y="815279"/>
                </a:lnTo>
                <a:lnTo>
                  <a:pt x="2409626" y="794430"/>
                </a:lnTo>
                <a:lnTo>
                  <a:pt x="2440350" y="763706"/>
                </a:lnTo>
                <a:lnTo>
                  <a:pt x="2461199" y="726399"/>
                </a:lnTo>
                <a:lnTo>
                  <a:pt x="2468879" y="685800"/>
                </a:lnTo>
                <a:lnTo>
                  <a:pt x="2468879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315200" y="3905250"/>
            <a:ext cx="2468880" cy="822960"/>
          </a:xfrm>
          <a:custGeom>
            <a:avLst/>
            <a:gdLst/>
            <a:ahLst/>
            <a:cxnLst/>
            <a:rect l="l" t="t" r="r" b="b"/>
            <a:pathLst>
              <a:path w="2468879" h="822960">
                <a:moveTo>
                  <a:pt x="137159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59" y="822960"/>
                </a:lnTo>
                <a:lnTo>
                  <a:pt x="2331720" y="822960"/>
                </a:lnTo>
                <a:lnTo>
                  <a:pt x="2372319" y="815279"/>
                </a:lnTo>
                <a:lnTo>
                  <a:pt x="2409626" y="794430"/>
                </a:lnTo>
                <a:lnTo>
                  <a:pt x="2440350" y="763706"/>
                </a:lnTo>
                <a:lnTo>
                  <a:pt x="2461199" y="726399"/>
                </a:lnTo>
                <a:lnTo>
                  <a:pt x="2468879" y="685800"/>
                </a:lnTo>
                <a:lnTo>
                  <a:pt x="2468879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lnTo>
                  <a:pt x="137159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315200" y="39052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84080" y="472820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8100059" y="4154170"/>
            <a:ext cx="899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Program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834639" y="3905250"/>
            <a:ext cx="2468880" cy="822960"/>
          </a:xfrm>
          <a:custGeom>
            <a:avLst/>
            <a:gdLst/>
            <a:ahLst/>
            <a:cxnLst/>
            <a:rect l="l" t="t" r="r" b="b"/>
            <a:pathLst>
              <a:path w="2468879" h="822960">
                <a:moveTo>
                  <a:pt x="233172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2331720" y="822960"/>
                </a:lnTo>
                <a:lnTo>
                  <a:pt x="2372319" y="815279"/>
                </a:lnTo>
                <a:lnTo>
                  <a:pt x="2409626" y="794430"/>
                </a:lnTo>
                <a:lnTo>
                  <a:pt x="2440350" y="763706"/>
                </a:lnTo>
                <a:lnTo>
                  <a:pt x="2461199" y="726399"/>
                </a:lnTo>
                <a:lnTo>
                  <a:pt x="2468880" y="685800"/>
                </a:lnTo>
                <a:lnTo>
                  <a:pt x="2468880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834639" y="3905250"/>
            <a:ext cx="2468880" cy="822960"/>
          </a:xfrm>
          <a:custGeom>
            <a:avLst/>
            <a:gdLst/>
            <a:ahLst/>
            <a:cxnLst/>
            <a:rect l="l" t="t" r="r" b="b"/>
            <a:pathLst>
              <a:path w="2468879" h="822960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2331720" y="822960"/>
                </a:lnTo>
                <a:lnTo>
                  <a:pt x="2372319" y="815279"/>
                </a:lnTo>
                <a:lnTo>
                  <a:pt x="2409626" y="794430"/>
                </a:lnTo>
                <a:lnTo>
                  <a:pt x="2440350" y="763706"/>
                </a:lnTo>
                <a:lnTo>
                  <a:pt x="2461199" y="726399"/>
                </a:lnTo>
                <a:lnTo>
                  <a:pt x="2468880" y="685800"/>
                </a:lnTo>
                <a:lnTo>
                  <a:pt x="2468880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834639" y="39052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303520" y="472820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619500" y="4154170"/>
            <a:ext cx="899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Program</a:t>
            </a:r>
            <a:endParaRPr sz="18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486400" y="3905250"/>
            <a:ext cx="1280160" cy="822960"/>
          </a:xfrm>
          <a:custGeom>
            <a:avLst/>
            <a:gdLst/>
            <a:ahLst/>
            <a:cxnLst/>
            <a:rect l="l" t="t" r="r" b="b"/>
            <a:pathLst>
              <a:path w="1280159" h="822960">
                <a:moveTo>
                  <a:pt x="114300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1143000" y="822960"/>
                </a:lnTo>
                <a:lnTo>
                  <a:pt x="1183599" y="815279"/>
                </a:lnTo>
                <a:lnTo>
                  <a:pt x="1220906" y="794430"/>
                </a:lnTo>
                <a:lnTo>
                  <a:pt x="1251630" y="763706"/>
                </a:lnTo>
                <a:lnTo>
                  <a:pt x="1272479" y="726399"/>
                </a:lnTo>
                <a:lnTo>
                  <a:pt x="1280159" y="685800"/>
                </a:lnTo>
                <a:lnTo>
                  <a:pt x="1280159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486400" y="3905250"/>
            <a:ext cx="1280160" cy="822960"/>
          </a:xfrm>
          <a:custGeom>
            <a:avLst/>
            <a:gdLst/>
            <a:ahLst/>
            <a:cxnLst/>
            <a:rect l="l" t="t" r="r" b="b"/>
            <a:pathLst>
              <a:path w="1280159" h="822960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1143000" y="822960"/>
                </a:lnTo>
                <a:lnTo>
                  <a:pt x="1183599" y="815279"/>
                </a:lnTo>
                <a:lnTo>
                  <a:pt x="1220906" y="794430"/>
                </a:lnTo>
                <a:lnTo>
                  <a:pt x="1251630" y="763706"/>
                </a:lnTo>
                <a:lnTo>
                  <a:pt x="1272479" y="726399"/>
                </a:lnTo>
                <a:lnTo>
                  <a:pt x="1280159" y="685800"/>
                </a:lnTo>
                <a:lnTo>
                  <a:pt x="1280159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486400" y="39052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766559" y="472820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6018529" y="4154170"/>
            <a:ext cx="217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.</a:t>
            </a:r>
            <a:r>
              <a:rPr sz="1800" spc="5" dirty="0">
                <a:latin typeface="Arial"/>
                <a:cs typeface="Arial"/>
              </a:rPr>
              <a:t>.</a:t>
            </a:r>
            <a:r>
              <a:rPr sz="1800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82879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80" h="914400">
                <a:moveTo>
                  <a:pt x="2316480" y="0"/>
                </a:moveTo>
                <a:lnTo>
                  <a:pt x="152399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399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82879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80" h="914400">
                <a:moveTo>
                  <a:pt x="152399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399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399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82879" y="19850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651760" y="28994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886460" y="2279650"/>
            <a:ext cx="10636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Pengguna</a:t>
            </a:r>
            <a:endParaRPr sz="18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2834639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80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834639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34639" y="19850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303520" y="28994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3538220" y="2279650"/>
            <a:ext cx="10636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Pengguna</a:t>
            </a:r>
            <a:endParaRPr sz="180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7315200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79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79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79" y="762000"/>
                </a:lnTo>
                <a:lnTo>
                  <a:pt x="2468879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79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315200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79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79" y="762000"/>
                </a:lnTo>
                <a:lnTo>
                  <a:pt x="2468879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79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315200" y="19850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784080" y="28994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8018780" y="2279650"/>
            <a:ext cx="10636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Pengguna</a:t>
            </a:r>
            <a:endParaRPr sz="1800">
              <a:latin typeface="Arial"/>
              <a:cs typeface="Arial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1417319" y="2899410"/>
            <a:ext cx="0" cy="850900"/>
          </a:xfrm>
          <a:custGeom>
            <a:avLst/>
            <a:gdLst/>
            <a:ahLst/>
            <a:cxnLst/>
            <a:rect l="l" t="t" r="r" b="b"/>
            <a:pathLst>
              <a:path h="850900">
                <a:moveTo>
                  <a:pt x="0" y="0"/>
                </a:moveTo>
                <a:lnTo>
                  <a:pt x="0" y="180339"/>
                </a:lnTo>
                <a:lnTo>
                  <a:pt x="0" y="825500"/>
                </a:lnTo>
                <a:lnTo>
                  <a:pt x="0" y="85090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362710" y="3742690"/>
            <a:ext cx="109220" cy="162560"/>
          </a:xfrm>
          <a:custGeom>
            <a:avLst/>
            <a:gdLst/>
            <a:ahLst/>
            <a:cxnLst/>
            <a:rect l="l" t="t" r="r" b="b"/>
            <a:pathLst>
              <a:path w="109219" h="162560">
                <a:moveTo>
                  <a:pt x="109220" y="0"/>
                </a:moveTo>
                <a:lnTo>
                  <a:pt x="0" y="0"/>
                </a:lnTo>
                <a:lnTo>
                  <a:pt x="54609" y="162560"/>
                </a:lnTo>
                <a:lnTo>
                  <a:pt x="1092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069079" y="2899410"/>
            <a:ext cx="0" cy="850900"/>
          </a:xfrm>
          <a:custGeom>
            <a:avLst/>
            <a:gdLst/>
            <a:ahLst/>
            <a:cxnLst/>
            <a:rect l="l" t="t" r="r" b="b"/>
            <a:pathLst>
              <a:path h="850900">
                <a:moveTo>
                  <a:pt x="0" y="0"/>
                </a:moveTo>
                <a:lnTo>
                  <a:pt x="0" y="180339"/>
                </a:lnTo>
                <a:lnTo>
                  <a:pt x="0" y="825500"/>
                </a:lnTo>
                <a:lnTo>
                  <a:pt x="0" y="85090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014470" y="3742690"/>
            <a:ext cx="109220" cy="162560"/>
          </a:xfrm>
          <a:custGeom>
            <a:avLst/>
            <a:gdLst/>
            <a:ahLst/>
            <a:cxnLst/>
            <a:rect l="l" t="t" r="r" b="b"/>
            <a:pathLst>
              <a:path w="109220" h="162560">
                <a:moveTo>
                  <a:pt x="109219" y="0"/>
                </a:moveTo>
                <a:lnTo>
                  <a:pt x="0" y="0"/>
                </a:lnTo>
                <a:lnTo>
                  <a:pt x="54609" y="162560"/>
                </a:lnTo>
                <a:lnTo>
                  <a:pt x="10921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8549640" y="2899410"/>
            <a:ext cx="0" cy="850900"/>
          </a:xfrm>
          <a:custGeom>
            <a:avLst/>
            <a:gdLst/>
            <a:ahLst/>
            <a:cxnLst/>
            <a:rect l="l" t="t" r="r" b="b"/>
            <a:pathLst>
              <a:path h="850900">
                <a:moveTo>
                  <a:pt x="0" y="0"/>
                </a:moveTo>
                <a:lnTo>
                  <a:pt x="0" y="180339"/>
                </a:lnTo>
                <a:lnTo>
                  <a:pt x="0" y="825500"/>
                </a:lnTo>
                <a:lnTo>
                  <a:pt x="0" y="85090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8495030" y="3742690"/>
            <a:ext cx="109220" cy="162560"/>
          </a:xfrm>
          <a:custGeom>
            <a:avLst/>
            <a:gdLst/>
            <a:ahLst/>
            <a:cxnLst/>
            <a:rect l="l" t="t" r="r" b="b"/>
            <a:pathLst>
              <a:path w="109220" h="162560">
                <a:moveTo>
                  <a:pt x="109220" y="0"/>
                </a:moveTo>
                <a:lnTo>
                  <a:pt x="0" y="0"/>
                </a:lnTo>
                <a:lnTo>
                  <a:pt x="54610" y="162560"/>
                </a:lnTo>
                <a:lnTo>
                  <a:pt x="1092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577840" y="1985010"/>
            <a:ext cx="1280160" cy="822960"/>
          </a:xfrm>
          <a:custGeom>
            <a:avLst/>
            <a:gdLst/>
            <a:ahLst/>
            <a:cxnLst/>
            <a:rect l="l" t="t" r="r" b="b"/>
            <a:pathLst>
              <a:path w="1280159" h="822960">
                <a:moveTo>
                  <a:pt x="114300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1143000" y="822960"/>
                </a:lnTo>
                <a:lnTo>
                  <a:pt x="1183599" y="815279"/>
                </a:lnTo>
                <a:lnTo>
                  <a:pt x="1220906" y="794430"/>
                </a:lnTo>
                <a:lnTo>
                  <a:pt x="1251630" y="763706"/>
                </a:lnTo>
                <a:lnTo>
                  <a:pt x="1272479" y="726399"/>
                </a:lnTo>
                <a:lnTo>
                  <a:pt x="1280160" y="685800"/>
                </a:lnTo>
                <a:lnTo>
                  <a:pt x="1280160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577840" y="1985010"/>
            <a:ext cx="1280160" cy="822960"/>
          </a:xfrm>
          <a:custGeom>
            <a:avLst/>
            <a:gdLst/>
            <a:ahLst/>
            <a:cxnLst/>
            <a:rect l="l" t="t" r="r" b="b"/>
            <a:pathLst>
              <a:path w="1280159" h="822960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1143000" y="822960"/>
                </a:lnTo>
                <a:lnTo>
                  <a:pt x="1183599" y="815279"/>
                </a:lnTo>
                <a:lnTo>
                  <a:pt x="1220906" y="794430"/>
                </a:lnTo>
                <a:lnTo>
                  <a:pt x="1251630" y="763706"/>
                </a:lnTo>
                <a:lnTo>
                  <a:pt x="1272479" y="726399"/>
                </a:lnTo>
                <a:lnTo>
                  <a:pt x="1280160" y="685800"/>
                </a:lnTo>
                <a:lnTo>
                  <a:pt x="1280160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5577840" y="19850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858000" y="28079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>
            <a:off x="6109970" y="2233929"/>
            <a:ext cx="217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.</a:t>
            </a:r>
            <a:r>
              <a:rPr sz="1800" spc="5" dirty="0">
                <a:latin typeface="Arial"/>
                <a:cs typeface="Arial"/>
              </a:rPr>
              <a:t>.</a:t>
            </a:r>
            <a:r>
              <a:rPr sz="1800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51" name="object 5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18</a:t>
            </a:fld>
            <a:endParaRPr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39350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Dari </a:t>
            </a:r>
            <a:r>
              <a:rPr spc="-10" dirty="0"/>
              <a:t>Sisi</a:t>
            </a:r>
            <a:r>
              <a:rPr spc="-75" dirty="0"/>
              <a:t> </a:t>
            </a:r>
            <a:r>
              <a:rPr spc="-5" dirty="0"/>
              <a:t>Pengguna</a:t>
            </a:r>
          </a:p>
        </p:txBody>
      </p:sp>
      <p:sp>
        <p:nvSpPr>
          <p:cNvPr id="3" name="object 3"/>
          <p:cNvSpPr/>
          <p:nvPr/>
        </p:nvSpPr>
        <p:spPr>
          <a:xfrm>
            <a:off x="182879" y="509397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80" h="914400">
                <a:moveTo>
                  <a:pt x="2316480" y="0"/>
                </a:moveTo>
                <a:lnTo>
                  <a:pt x="152399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399"/>
                </a:lnTo>
                <a:lnTo>
                  <a:pt x="0" y="761999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399" y="914399"/>
                </a:lnTo>
                <a:lnTo>
                  <a:pt x="2316480" y="914399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1999"/>
                </a:lnTo>
                <a:lnTo>
                  <a:pt x="2468880" y="152399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2879" y="509397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80" h="914400">
                <a:moveTo>
                  <a:pt x="152399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399"/>
                </a:lnTo>
                <a:lnTo>
                  <a:pt x="0" y="761999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399" y="914399"/>
                </a:lnTo>
                <a:lnTo>
                  <a:pt x="2316480" y="914399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1999"/>
                </a:lnTo>
                <a:lnTo>
                  <a:pt x="2468880" y="152399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399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2879" y="50939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51760" y="60083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63319" y="5388609"/>
            <a:ext cx="5086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Data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82879" y="3905250"/>
            <a:ext cx="2468880" cy="822960"/>
          </a:xfrm>
          <a:custGeom>
            <a:avLst/>
            <a:gdLst/>
            <a:ahLst/>
            <a:cxnLst/>
            <a:rect l="l" t="t" r="r" b="b"/>
            <a:pathLst>
              <a:path w="2468880" h="822960">
                <a:moveTo>
                  <a:pt x="233172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2331720" y="822960"/>
                </a:lnTo>
                <a:lnTo>
                  <a:pt x="2372319" y="815279"/>
                </a:lnTo>
                <a:lnTo>
                  <a:pt x="2409626" y="794430"/>
                </a:lnTo>
                <a:lnTo>
                  <a:pt x="2440350" y="763706"/>
                </a:lnTo>
                <a:lnTo>
                  <a:pt x="2461199" y="726399"/>
                </a:lnTo>
                <a:lnTo>
                  <a:pt x="2468880" y="685800"/>
                </a:lnTo>
                <a:lnTo>
                  <a:pt x="2468880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82879" y="3905250"/>
            <a:ext cx="2468880" cy="822960"/>
          </a:xfrm>
          <a:custGeom>
            <a:avLst/>
            <a:gdLst/>
            <a:ahLst/>
            <a:cxnLst/>
            <a:rect l="l" t="t" r="r" b="b"/>
            <a:pathLst>
              <a:path w="2468880" h="822960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2331720" y="822960"/>
                </a:lnTo>
                <a:lnTo>
                  <a:pt x="2372319" y="815279"/>
                </a:lnTo>
                <a:lnTo>
                  <a:pt x="2409626" y="794430"/>
                </a:lnTo>
                <a:lnTo>
                  <a:pt x="2440350" y="763706"/>
                </a:lnTo>
                <a:lnTo>
                  <a:pt x="2461199" y="726399"/>
                </a:lnTo>
                <a:lnTo>
                  <a:pt x="2468880" y="685800"/>
                </a:lnTo>
                <a:lnTo>
                  <a:pt x="2468880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82879" y="39052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651760" y="472820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67739" y="4154170"/>
            <a:ext cx="899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Program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7315200" y="3905250"/>
            <a:ext cx="2468880" cy="822960"/>
          </a:xfrm>
          <a:custGeom>
            <a:avLst/>
            <a:gdLst/>
            <a:ahLst/>
            <a:cxnLst/>
            <a:rect l="l" t="t" r="r" b="b"/>
            <a:pathLst>
              <a:path w="2468879" h="822960">
                <a:moveTo>
                  <a:pt x="2331720" y="0"/>
                </a:moveTo>
                <a:lnTo>
                  <a:pt x="137159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59" y="822960"/>
                </a:lnTo>
                <a:lnTo>
                  <a:pt x="2331720" y="822960"/>
                </a:lnTo>
                <a:lnTo>
                  <a:pt x="2372319" y="815279"/>
                </a:lnTo>
                <a:lnTo>
                  <a:pt x="2409626" y="794430"/>
                </a:lnTo>
                <a:lnTo>
                  <a:pt x="2440350" y="763706"/>
                </a:lnTo>
                <a:lnTo>
                  <a:pt x="2461199" y="726399"/>
                </a:lnTo>
                <a:lnTo>
                  <a:pt x="2468879" y="685800"/>
                </a:lnTo>
                <a:lnTo>
                  <a:pt x="2468879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315200" y="3905250"/>
            <a:ext cx="2468880" cy="822960"/>
          </a:xfrm>
          <a:custGeom>
            <a:avLst/>
            <a:gdLst/>
            <a:ahLst/>
            <a:cxnLst/>
            <a:rect l="l" t="t" r="r" b="b"/>
            <a:pathLst>
              <a:path w="2468879" h="822960">
                <a:moveTo>
                  <a:pt x="137159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59" y="822960"/>
                </a:lnTo>
                <a:lnTo>
                  <a:pt x="2331720" y="822960"/>
                </a:lnTo>
                <a:lnTo>
                  <a:pt x="2372319" y="815279"/>
                </a:lnTo>
                <a:lnTo>
                  <a:pt x="2409626" y="794430"/>
                </a:lnTo>
                <a:lnTo>
                  <a:pt x="2440350" y="763706"/>
                </a:lnTo>
                <a:lnTo>
                  <a:pt x="2461199" y="726399"/>
                </a:lnTo>
                <a:lnTo>
                  <a:pt x="2468879" y="685800"/>
                </a:lnTo>
                <a:lnTo>
                  <a:pt x="2468879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lnTo>
                  <a:pt x="137159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315200" y="39052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784080" y="472820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8100059" y="4154170"/>
            <a:ext cx="899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Program</a:t>
            </a:r>
            <a:endParaRPr sz="18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834639" y="3905250"/>
            <a:ext cx="2468880" cy="822960"/>
          </a:xfrm>
          <a:custGeom>
            <a:avLst/>
            <a:gdLst/>
            <a:ahLst/>
            <a:cxnLst/>
            <a:rect l="l" t="t" r="r" b="b"/>
            <a:pathLst>
              <a:path w="2468879" h="822960">
                <a:moveTo>
                  <a:pt x="233172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2331720" y="822960"/>
                </a:lnTo>
                <a:lnTo>
                  <a:pt x="2372319" y="815279"/>
                </a:lnTo>
                <a:lnTo>
                  <a:pt x="2409626" y="794430"/>
                </a:lnTo>
                <a:lnTo>
                  <a:pt x="2440350" y="763706"/>
                </a:lnTo>
                <a:lnTo>
                  <a:pt x="2461199" y="726399"/>
                </a:lnTo>
                <a:lnTo>
                  <a:pt x="2468880" y="685800"/>
                </a:lnTo>
                <a:lnTo>
                  <a:pt x="2468880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834639" y="3905250"/>
            <a:ext cx="2468880" cy="822960"/>
          </a:xfrm>
          <a:custGeom>
            <a:avLst/>
            <a:gdLst/>
            <a:ahLst/>
            <a:cxnLst/>
            <a:rect l="l" t="t" r="r" b="b"/>
            <a:pathLst>
              <a:path w="2468879" h="822960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2331720" y="822960"/>
                </a:lnTo>
                <a:lnTo>
                  <a:pt x="2372319" y="815279"/>
                </a:lnTo>
                <a:lnTo>
                  <a:pt x="2409626" y="794430"/>
                </a:lnTo>
                <a:lnTo>
                  <a:pt x="2440350" y="763706"/>
                </a:lnTo>
                <a:lnTo>
                  <a:pt x="2461199" y="726399"/>
                </a:lnTo>
                <a:lnTo>
                  <a:pt x="2468880" y="685800"/>
                </a:lnTo>
                <a:lnTo>
                  <a:pt x="2468880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834639" y="39052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303520" y="472820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619500" y="4154170"/>
            <a:ext cx="899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Program</a:t>
            </a:r>
            <a:endParaRPr sz="18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486400" y="3905250"/>
            <a:ext cx="1280160" cy="822960"/>
          </a:xfrm>
          <a:custGeom>
            <a:avLst/>
            <a:gdLst/>
            <a:ahLst/>
            <a:cxnLst/>
            <a:rect l="l" t="t" r="r" b="b"/>
            <a:pathLst>
              <a:path w="1280159" h="822960">
                <a:moveTo>
                  <a:pt x="114300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1143000" y="822960"/>
                </a:lnTo>
                <a:lnTo>
                  <a:pt x="1183599" y="815279"/>
                </a:lnTo>
                <a:lnTo>
                  <a:pt x="1220906" y="794430"/>
                </a:lnTo>
                <a:lnTo>
                  <a:pt x="1251630" y="763706"/>
                </a:lnTo>
                <a:lnTo>
                  <a:pt x="1272479" y="726399"/>
                </a:lnTo>
                <a:lnTo>
                  <a:pt x="1280159" y="685800"/>
                </a:lnTo>
                <a:lnTo>
                  <a:pt x="1280159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486400" y="3905250"/>
            <a:ext cx="1280160" cy="822960"/>
          </a:xfrm>
          <a:custGeom>
            <a:avLst/>
            <a:gdLst/>
            <a:ahLst/>
            <a:cxnLst/>
            <a:rect l="l" t="t" r="r" b="b"/>
            <a:pathLst>
              <a:path w="1280159" h="822960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1143000" y="822960"/>
                </a:lnTo>
                <a:lnTo>
                  <a:pt x="1183599" y="815279"/>
                </a:lnTo>
                <a:lnTo>
                  <a:pt x="1220906" y="794430"/>
                </a:lnTo>
                <a:lnTo>
                  <a:pt x="1251630" y="763706"/>
                </a:lnTo>
                <a:lnTo>
                  <a:pt x="1272479" y="726399"/>
                </a:lnTo>
                <a:lnTo>
                  <a:pt x="1280159" y="685800"/>
                </a:lnTo>
                <a:lnTo>
                  <a:pt x="1280159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486400" y="39052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766559" y="472820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6018529" y="4154170"/>
            <a:ext cx="217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.</a:t>
            </a:r>
            <a:r>
              <a:rPr sz="1800" spc="5" dirty="0">
                <a:latin typeface="Arial"/>
                <a:cs typeface="Arial"/>
              </a:rPr>
              <a:t>.</a:t>
            </a:r>
            <a:r>
              <a:rPr sz="1800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2834639" y="509397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80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399"/>
                </a:lnTo>
                <a:lnTo>
                  <a:pt x="0" y="761999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399"/>
                </a:lnTo>
                <a:lnTo>
                  <a:pt x="2316480" y="914399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1999"/>
                </a:lnTo>
                <a:lnTo>
                  <a:pt x="2468880" y="152399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834639" y="509397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399"/>
                </a:lnTo>
                <a:lnTo>
                  <a:pt x="0" y="761999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399"/>
                </a:lnTo>
                <a:lnTo>
                  <a:pt x="2316480" y="914399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1999"/>
                </a:lnTo>
                <a:lnTo>
                  <a:pt x="2468880" y="152399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34639" y="50939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303520" y="60083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3815079" y="5388609"/>
            <a:ext cx="5086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Data</a:t>
            </a:r>
            <a:endParaRPr sz="180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7315200" y="509397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79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399"/>
                </a:lnTo>
                <a:lnTo>
                  <a:pt x="0" y="761999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399"/>
                </a:lnTo>
                <a:lnTo>
                  <a:pt x="2316479" y="914399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79" y="761999"/>
                </a:lnTo>
                <a:lnTo>
                  <a:pt x="2468879" y="152399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79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315200" y="509397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399"/>
                </a:lnTo>
                <a:lnTo>
                  <a:pt x="0" y="761999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399"/>
                </a:lnTo>
                <a:lnTo>
                  <a:pt x="2316479" y="914399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79" y="761999"/>
                </a:lnTo>
                <a:lnTo>
                  <a:pt x="2468879" y="152399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79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315200" y="50939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784080" y="60083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8295640" y="5388609"/>
            <a:ext cx="5086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Data</a:t>
            </a:r>
            <a:endParaRPr sz="1800">
              <a:latin typeface="Arial"/>
              <a:cs typeface="Arial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5486400" y="5093970"/>
            <a:ext cx="1280160" cy="914400"/>
          </a:xfrm>
          <a:custGeom>
            <a:avLst/>
            <a:gdLst/>
            <a:ahLst/>
            <a:cxnLst/>
            <a:rect l="l" t="t" r="r" b="b"/>
            <a:pathLst>
              <a:path w="1280159" h="914400">
                <a:moveTo>
                  <a:pt x="1127759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399"/>
                </a:lnTo>
                <a:lnTo>
                  <a:pt x="0" y="761999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399"/>
                </a:lnTo>
                <a:lnTo>
                  <a:pt x="1127759" y="914399"/>
                </a:lnTo>
                <a:lnTo>
                  <a:pt x="1172870" y="905865"/>
                </a:lnTo>
                <a:lnTo>
                  <a:pt x="1214323" y="882700"/>
                </a:lnTo>
                <a:lnTo>
                  <a:pt x="1248460" y="848563"/>
                </a:lnTo>
                <a:lnTo>
                  <a:pt x="1271625" y="807110"/>
                </a:lnTo>
                <a:lnTo>
                  <a:pt x="1280159" y="761999"/>
                </a:lnTo>
                <a:lnTo>
                  <a:pt x="1280159" y="152399"/>
                </a:lnTo>
                <a:lnTo>
                  <a:pt x="1271625" y="107289"/>
                </a:lnTo>
                <a:lnTo>
                  <a:pt x="1248460" y="65836"/>
                </a:lnTo>
                <a:lnTo>
                  <a:pt x="1214323" y="31699"/>
                </a:lnTo>
                <a:lnTo>
                  <a:pt x="1172870" y="8534"/>
                </a:lnTo>
                <a:lnTo>
                  <a:pt x="1127759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486400" y="5093970"/>
            <a:ext cx="1280160" cy="914400"/>
          </a:xfrm>
          <a:custGeom>
            <a:avLst/>
            <a:gdLst/>
            <a:ahLst/>
            <a:cxnLst/>
            <a:rect l="l" t="t" r="r" b="b"/>
            <a:pathLst>
              <a:path w="128015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399"/>
                </a:lnTo>
                <a:lnTo>
                  <a:pt x="0" y="761999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399"/>
                </a:lnTo>
                <a:lnTo>
                  <a:pt x="1127759" y="914399"/>
                </a:lnTo>
                <a:lnTo>
                  <a:pt x="1172870" y="905865"/>
                </a:lnTo>
                <a:lnTo>
                  <a:pt x="1214323" y="882700"/>
                </a:lnTo>
                <a:lnTo>
                  <a:pt x="1248460" y="848563"/>
                </a:lnTo>
                <a:lnTo>
                  <a:pt x="1271625" y="807110"/>
                </a:lnTo>
                <a:lnTo>
                  <a:pt x="1280159" y="761999"/>
                </a:lnTo>
                <a:lnTo>
                  <a:pt x="1280159" y="152399"/>
                </a:lnTo>
                <a:lnTo>
                  <a:pt x="1271625" y="107289"/>
                </a:lnTo>
                <a:lnTo>
                  <a:pt x="1248460" y="65836"/>
                </a:lnTo>
                <a:lnTo>
                  <a:pt x="1214323" y="31699"/>
                </a:lnTo>
                <a:lnTo>
                  <a:pt x="1172870" y="8534"/>
                </a:lnTo>
                <a:lnTo>
                  <a:pt x="1127759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486400" y="50939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766559" y="60083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6018529" y="5388609"/>
            <a:ext cx="217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.</a:t>
            </a:r>
            <a:r>
              <a:rPr sz="1800" spc="5" dirty="0">
                <a:latin typeface="Arial"/>
                <a:cs typeface="Arial"/>
              </a:rPr>
              <a:t>.</a:t>
            </a:r>
            <a:r>
              <a:rPr sz="1800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182879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80" h="914400">
                <a:moveTo>
                  <a:pt x="2316480" y="0"/>
                </a:moveTo>
                <a:lnTo>
                  <a:pt x="152399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399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82879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80" h="914400">
                <a:moveTo>
                  <a:pt x="152399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399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399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82879" y="19850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651760" y="28994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886460" y="2279650"/>
            <a:ext cx="10636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Pengguna</a:t>
            </a:r>
            <a:endParaRPr sz="1800">
              <a:latin typeface="Arial"/>
              <a:cs typeface="Arial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2834639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80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834639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834639" y="19850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303520" y="28994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3538220" y="2279650"/>
            <a:ext cx="10636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Pengguna</a:t>
            </a:r>
            <a:endParaRPr sz="1800">
              <a:latin typeface="Arial"/>
              <a:cs typeface="Arial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7315200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79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79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79" y="762000"/>
                </a:lnTo>
                <a:lnTo>
                  <a:pt x="2468879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79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315200" y="198501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79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79" y="762000"/>
                </a:lnTo>
                <a:lnTo>
                  <a:pt x="2468879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79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315200" y="19850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9784080" y="28994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 txBox="1"/>
          <p:nvPr/>
        </p:nvSpPr>
        <p:spPr>
          <a:xfrm>
            <a:off x="8018780" y="2279650"/>
            <a:ext cx="10636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Pengguna</a:t>
            </a:r>
            <a:endParaRPr sz="1800">
              <a:latin typeface="Arial"/>
              <a:cs typeface="Arial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1417319" y="2899410"/>
            <a:ext cx="0" cy="850900"/>
          </a:xfrm>
          <a:custGeom>
            <a:avLst/>
            <a:gdLst/>
            <a:ahLst/>
            <a:cxnLst/>
            <a:rect l="l" t="t" r="r" b="b"/>
            <a:pathLst>
              <a:path h="850900">
                <a:moveTo>
                  <a:pt x="0" y="0"/>
                </a:moveTo>
                <a:lnTo>
                  <a:pt x="0" y="180339"/>
                </a:lnTo>
                <a:lnTo>
                  <a:pt x="0" y="825500"/>
                </a:lnTo>
                <a:lnTo>
                  <a:pt x="0" y="85090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362710" y="3742690"/>
            <a:ext cx="109220" cy="162560"/>
          </a:xfrm>
          <a:custGeom>
            <a:avLst/>
            <a:gdLst/>
            <a:ahLst/>
            <a:cxnLst/>
            <a:rect l="l" t="t" r="r" b="b"/>
            <a:pathLst>
              <a:path w="109219" h="162560">
                <a:moveTo>
                  <a:pt x="109220" y="0"/>
                </a:moveTo>
                <a:lnTo>
                  <a:pt x="0" y="0"/>
                </a:lnTo>
                <a:lnTo>
                  <a:pt x="54609" y="162560"/>
                </a:lnTo>
                <a:lnTo>
                  <a:pt x="1092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069079" y="2899410"/>
            <a:ext cx="0" cy="850900"/>
          </a:xfrm>
          <a:custGeom>
            <a:avLst/>
            <a:gdLst/>
            <a:ahLst/>
            <a:cxnLst/>
            <a:rect l="l" t="t" r="r" b="b"/>
            <a:pathLst>
              <a:path h="850900">
                <a:moveTo>
                  <a:pt x="0" y="0"/>
                </a:moveTo>
                <a:lnTo>
                  <a:pt x="0" y="180339"/>
                </a:lnTo>
                <a:lnTo>
                  <a:pt x="0" y="825500"/>
                </a:lnTo>
                <a:lnTo>
                  <a:pt x="0" y="85090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014470" y="3742690"/>
            <a:ext cx="109220" cy="162560"/>
          </a:xfrm>
          <a:custGeom>
            <a:avLst/>
            <a:gdLst/>
            <a:ahLst/>
            <a:cxnLst/>
            <a:rect l="l" t="t" r="r" b="b"/>
            <a:pathLst>
              <a:path w="109220" h="162560">
                <a:moveTo>
                  <a:pt x="109219" y="0"/>
                </a:moveTo>
                <a:lnTo>
                  <a:pt x="0" y="0"/>
                </a:lnTo>
                <a:lnTo>
                  <a:pt x="54609" y="162560"/>
                </a:lnTo>
                <a:lnTo>
                  <a:pt x="10921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8549640" y="2899410"/>
            <a:ext cx="0" cy="850900"/>
          </a:xfrm>
          <a:custGeom>
            <a:avLst/>
            <a:gdLst/>
            <a:ahLst/>
            <a:cxnLst/>
            <a:rect l="l" t="t" r="r" b="b"/>
            <a:pathLst>
              <a:path h="850900">
                <a:moveTo>
                  <a:pt x="0" y="0"/>
                </a:moveTo>
                <a:lnTo>
                  <a:pt x="0" y="180339"/>
                </a:lnTo>
                <a:lnTo>
                  <a:pt x="0" y="825500"/>
                </a:lnTo>
                <a:lnTo>
                  <a:pt x="0" y="85090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8495030" y="3742690"/>
            <a:ext cx="109220" cy="162560"/>
          </a:xfrm>
          <a:custGeom>
            <a:avLst/>
            <a:gdLst/>
            <a:ahLst/>
            <a:cxnLst/>
            <a:rect l="l" t="t" r="r" b="b"/>
            <a:pathLst>
              <a:path w="109220" h="162560">
                <a:moveTo>
                  <a:pt x="109220" y="0"/>
                </a:moveTo>
                <a:lnTo>
                  <a:pt x="0" y="0"/>
                </a:lnTo>
                <a:lnTo>
                  <a:pt x="54610" y="162560"/>
                </a:lnTo>
                <a:lnTo>
                  <a:pt x="1092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362710" y="4728209"/>
            <a:ext cx="109220" cy="3657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4014470" y="4728209"/>
            <a:ext cx="109219" cy="3657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8495030" y="4728209"/>
            <a:ext cx="109220" cy="3657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5577840" y="1985010"/>
            <a:ext cx="1280160" cy="822960"/>
          </a:xfrm>
          <a:custGeom>
            <a:avLst/>
            <a:gdLst/>
            <a:ahLst/>
            <a:cxnLst/>
            <a:rect l="l" t="t" r="r" b="b"/>
            <a:pathLst>
              <a:path w="1280159" h="822960">
                <a:moveTo>
                  <a:pt x="114300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1143000" y="822960"/>
                </a:lnTo>
                <a:lnTo>
                  <a:pt x="1183599" y="815279"/>
                </a:lnTo>
                <a:lnTo>
                  <a:pt x="1220906" y="794430"/>
                </a:lnTo>
                <a:lnTo>
                  <a:pt x="1251630" y="763706"/>
                </a:lnTo>
                <a:lnTo>
                  <a:pt x="1272479" y="726399"/>
                </a:lnTo>
                <a:lnTo>
                  <a:pt x="1280160" y="685800"/>
                </a:lnTo>
                <a:lnTo>
                  <a:pt x="1280160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577840" y="1985010"/>
            <a:ext cx="1280160" cy="822960"/>
          </a:xfrm>
          <a:custGeom>
            <a:avLst/>
            <a:gdLst/>
            <a:ahLst/>
            <a:cxnLst/>
            <a:rect l="l" t="t" r="r" b="b"/>
            <a:pathLst>
              <a:path w="1280159" h="822960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1143000" y="822960"/>
                </a:lnTo>
                <a:lnTo>
                  <a:pt x="1183599" y="815279"/>
                </a:lnTo>
                <a:lnTo>
                  <a:pt x="1220906" y="794430"/>
                </a:lnTo>
                <a:lnTo>
                  <a:pt x="1251630" y="763706"/>
                </a:lnTo>
                <a:lnTo>
                  <a:pt x="1272479" y="726399"/>
                </a:lnTo>
                <a:lnTo>
                  <a:pt x="1280160" y="685800"/>
                </a:lnTo>
                <a:lnTo>
                  <a:pt x="1280160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577840" y="198501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858000" y="28079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 txBox="1"/>
          <p:nvPr/>
        </p:nvSpPr>
        <p:spPr>
          <a:xfrm>
            <a:off x="6109970" y="2233929"/>
            <a:ext cx="217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.</a:t>
            </a:r>
            <a:r>
              <a:rPr sz="1800" spc="5" dirty="0">
                <a:latin typeface="Arial"/>
                <a:cs typeface="Arial"/>
              </a:rPr>
              <a:t>.</a:t>
            </a:r>
            <a:r>
              <a:rPr sz="1800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74" name="object 7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19</a:t>
            </a:fld>
            <a:endParaRPr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56870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Dari </a:t>
            </a:r>
            <a:r>
              <a:rPr spc="-10" dirty="0"/>
              <a:t>Sisi </a:t>
            </a:r>
            <a:r>
              <a:rPr spc="-5" dirty="0"/>
              <a:t>Penentu</a:t>
            </a:r>
            <a:r>
              <a:rPr spc="-65" dirty="0"/>
              <a:t> </a:t>
            </a:r>
            <a:r>
              <a:rPr spc="-5" dirty="0"/>
              <a:t>Kebijakan</a:t>
            </a:r>
          </a:p>
        </p:txBody>
      </p:sp>
      <p:sp>
        <p:nvSpPr>
          <p:cNvPr id="3" name="object 3"/>
          <p:cNvSpPr/>
          <p:nvPr/>
        </p:nvSpPr>
        <p:spPr>
          <a:xfrm>
            <a:off x="182879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80" h="914400">
                <a:moveTo>
                  <a:pt x="2316480" y="0"/>
                </a:moveTo>
                <a:lnTo>
                  <a:pt x="152399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399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2879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80" h="914400">
                <a:moveTo>
                  <a:pt x="152399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399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399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2879" y="17373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51760" y="26517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63319" y="2033270"/>
            <a:ext cx="5086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Data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834639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80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834639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834639" y="17373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303520" y="26517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815079" y="2033270"/>
            <a:ext cx="5086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Data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7315200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79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79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79" y="762000"/>
                </a:lnTo>
                <a:lnTo>
                  <a:pt x="2468879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79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315200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79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79" y="762000"/>
                </a:lnTo>
                <a:lnTo>
                  <a:pt x="2468879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79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315200" y="17373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784080" y="26517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8295640" y="2033270"/>
            <a:ext cx="5086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Data</a:t>
            </a:r>
            <a:endParaRPr sz="18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577840" y="1737360"/>
            <a:ext cx="1280160" cy="822960"/>
          </a:xfrm>
          <a:custGeom>
            <a:avLst/>
            <a:gdLst/>
            <a:ahLst/>
            <a:cxnLst/>
            <a:rect l="l" t="t" r="r" b="b"/>
            <a:pathLst>
              <a:path w="1280159" h="822960">
                <a:moveTo>
                  <a:pt x="114300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1143000" y="822960"/>
                </a:lnTo>
                <a:lnTo>
                  <a:pt x="1183599" y="815279"/>
                </a:lnTo>
                <a:lnTo>
                  <a:pt x="1220906" y="794430"/>
                </a:lnTo>
                <a:lnTo>
                  <a:pt x="1251630" y="763706"/>
                </a:lnTo>
                <a:lnTo>
                  <a:pt x="1272479" y="726399"/>
                </a:lnTo>
                <a:lnTo>
                  <a:pt x="1280160" y="685800"/>
                </a:lnTo>
                <a:lnTo>
                  <a:pt x="1280160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577840" y="1737360"/>
            <a:ext cx="1280160" cy="822960"/>
          </a:xfrm>
          <a:custGeom>
            <a:avLst/>
            <a:gdLst/>
            <a:ahLst/>
            <a:cxnLst/>
            <a:rect l="l" t="t" r="r" b="b"/>
            <a:pathLst>
              <a:path w="1280159" h="822960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1143000" y="822960"/>
                </a:lnTo>
                <a:lnTo>
                  <a:pt x="1183599" y="815279"/>
                </a:lnTo>
                <a:lnTo>
                  <a:pt x="1220906" y="794430"/>
                </a:lnTo>
                <a:lnTo>
                  <a:pt x="1251630" y="763706"/>
                </a:lnTo>
                <a:lnTo>
                  <a:pt x="1272479" y="726399"/>
                </a:lnTo>
                <a:lnTo>
                  <a:pt x="1280160" y="685800"/>
                </a:lnTo>
                <a:lnTo>
                  <a:pt x="1280160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577840" y="17373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858000" y="25603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6109970" y="1987550"/>
            <a:ext cx="217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.</a:t>
            </a:r>
            <a:r>
              <a:rPr sz="1800" spc="5" dirty="0">
                <a:latin typeface="Arial"/>
                <a:cs typeface="Arial"/>
              </a:rPr>
              <a:t>.</a:t>
            </a:r>
            <a:r>
              <a:rPr sz="1800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840479" y="576072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80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399"/>
                </a:lnTo>
                <a:lnTo>
                  <a:pt x="0" y="761999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399"/>
                </a:lnTo>
                <a:lnTo>
                  <a:pt x="2316480" y="914399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1999"/>
                </a:lnTo>
                <a:lnTo>
                  <a:pt x="2468880" y="152399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840479" y="576072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399"/>
                </a:lnTo>
                <a:lnTo>
                  <a:pt x="0" y="761999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399"/>
                </a:lnTo>
                <a:lnTo>
                  <a:pt x="2316480" y="914399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1999"/>
                </a:lnTo>
                <a:lnTo>
                  <a:pt x="2468880" y="152399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840479" y="57607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309359" y="667511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4105909" y="6056629"/>
            <a:ext cx="1938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Penentu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Kebijakan</a:t>
            </a:r>
            <a:endParaRPr sz="1800">
              <a:latin typeface="Arial"/>
              <a:cs typeface="Arial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20</a:t>
            </a:fld>
            <a:endParaRPr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56870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Dari </a:t>
            </a:r>
            <a:r>
              <a:rPr spc="-10" dirty="0"/>
              <a:t>Sisi </a:t>
            </a:r>
            <a:r>
              <a:rPr spc="-5" dirty="0"/>
              <a:t>Penentu</a:t>
            </a:r>
            <a:r>
              <a:rPr spc="-65" dirty="0"/>
              <a:t> </a:t>
            </a:r>
            <a:r>
              <a:rPr spc="-5" dirty="0"/>
              <a:t>Kebijakan</a:t>
            </a:r>
          </a:p>
        </p:txBody>
      </p:sp>
      <p:sp>
        <p:nvSpPr>
          <p:cNvPr id="3" name="object 3"/>
          <p:cNvSpPr/>
          <p:nvPr/>
        </p:nvSpPr>
        <p:spPr>
          <a:xfrm>
            <a:off x="182879" y="2952750"/>
            <a:ext cx="2468880" cy="824230"/>
          </a:xfrm>
          <a:custGeom>
            <a:avLst/>
            <a:gdLst/>
            <a:ahLst/>
            <a:cxnLst/>
            <a:rect l="l" t="t" r="r" b="b"/>
            <a:pathLst>
              <a:path w="2468880" h="824229">
                <a:moveTo>
                  <a:pt x="233172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531"/>
                </a:lnTo>
                <a:lnTo>
                  <a:pt x="28529" y="764153"/>
                </a:lnTo>
                <a:lnTo>
                  <a:pt x="59253" y="795253"/>
                </a:lnTo>
                <a:lnTo>
                  <a:pt x="96560" y="816416"/>
                </a:lnTo>
                <a:lnTo>
                  <a:pt x="137160" y="824229"/>
                </a:lnTo>
                <a:lnTo>
                  <a:pt x="2331720" y="824229"/>
                </a:lnTo>
                <a:lnTo>
                  <a:pt x="2372319" y="816416"/>
                </a:lnTo>
                <a:lnTo>
                  <a:pt x="2409626" y="795253"/>
                </a:lnTo>
                <a:lnTo>
                  <a:pt x="2440350" y="764153"/>
                </a:lnTo>
                <a:lnTo>
                  <a:pt x="2461199" y="726531"/>
                </a:lnTo>
                <a:lnTo>
                  <a:pt x="2468880" y="685800"/>
                </a:lnTo>
                <a:lnTo>
                  <a:pt x="2468880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2879" y="2952750"/>
            <a:ext cx="2468880" cy="824230"/>
          </a:xfrm>
          <a:custGeom>
            <a:avLst/>
            <a:gdLst/>
            <a:ahLst/>
            <a:cxnLst/>
            <a:rect l="l" t="t" r="r" b="b"/>
            <a:pathLst>
              <a:path w="2468880" h="824229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531"/>
                </a:lnTo>
                <a:lnTo>
                  <a:pt x="28529" y="764153"/>
                </a:lnTo>
                <a:lnTo>
                  <a:pt x="59253" y="795253"/>
                </a:lnTo>
                <a:lnTo>
                  <a:pt x="96560" y="816416"/>
                </a:lnTo>
                <a:lnTo>
                  <a:pt x="137160" y="824229"/>
                </a:lnTo>
                <a:lnTo>
                  <a:pt x="2331720" y="824229"/>
                </a:lnTo>
                <a:lnTo>
                  <a:pt x="2372319" y="816416"/>
                </a:lnTo>
                <a:lnTo>
                  <a:pt x="2409626" y="795253"/>
                </a:lnTo>
                <a:lnTo>
                  <a:pt x="2440350" y="764153"/>
                </a:lnTo>
                <a:lnTo>
                  <a:pt x="2461199" y="726531"/>
                </a:lnTo>
                <a:lnTo>
                  <a:pt x="2468880" y="685800"/>
                </a:lnTo>
                <a:lnTo>
                  <a:pt x="2468880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2879" y="29527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51760" y="377697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67739" y="3202940"/>
            <a:ext cx="899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Program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315200" y="2952750"/>
            <a:ext cx="2468880" cy="824230"/>
          </a:xfrm>
          <a:custGeom>
            <a:avLst/>
            <a:gdLst/>
            <a:ahLst/>
            <a:cxnLst/>
            <a:rect l="l" t="t" r="r" b="b"/>
            <a:pathLst>
              <a:path w="2468879" h="824229">
                <a:moveTo>
                  <a:pt x="2331720" y="0"/>
                </a:moveTo>
                <a:lnTo>
                  <a:pt x="137159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531"/>
                </a:lnTo>
                <a:lnTo>
                  <a:pt x="28529" y="764153"/>
                </a:lnTo>
                <a:lnTo>
                  <a:pt x="59253" y="795253"/>
                </a:lnTo>
                <a:lnTo>
                  <a:pt x="96560" y="816416"/>
                </a:lnTo>
                <a:lnTo>
                  <a:pt x="137159" y="824229"/>
                </a:lnTo>
                <a:lnTo>
                  <a:pt x="2331720" y="824229"/>
                </a:lnTo>
                <a:lnTo>
                  <a:pt x="2372319" y="816416"/>
                </a:lnTo>
                <a:lnTo>
                  <a:pt x="2409626" y="795253"/>
                </a:lnTo>
                <a:lnTo>
                  <a:pt x="2440350" y="764153"/>
                </a:lnTo>
                <a:lnTo>
                  <a:pt x="2461199" y="726531"/>
                </a:lnTo>
                <a:lnTo>
                  <a:pt x="2468879" y="685800"/>
                </a:lnTo>
                <a:lnTo>
                  <a:pt x="2468879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315200" y="2952750"/>
            <a:ext cx="2468880" cy="824230"/>
          </a:xfrm>
          <a:custGeom>
            <a:avLst/>
            <a:gdLst/>
            <a:ahLst/>
            <a:cxnLst/>
            <a:rect l="l" t="t" r="r" b="b"/>
            <a:pathLst>
              <a:path w="2468879" h="824229">
                <a:moveTo>
                  <a:pt x="137159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531"/>
                </a:lnTo>
                <a:lnTo>
                  <a:pt x="28529" y="764153"/>
                </a:lnTo>
                <a:lnTo>
                  <a:pt x="59253" y="795253"/>
                </a:lnTo>
                <a:lnTo>
                  <a:pt x="96560" y="816416"/>
                </a:lnTo>
                <a:lnTo>
                  <a:pt x="137159" y="824229"/>
                </a:lnTo>
                <a:lnTo>
                  <a:pt x="2331720" y="824229"/>
                </a:lnTo>
                <a:lnTo>
                  <a:pt x="2372319" y="816416"/>
                </a:lnTo>
                <a:lnTo>
                  <a:pt x="2409626" y="795253"/>
                </a:lnTo>
                <a:lnTo>
                  <a:pt x="2440350" y="764153"/>
                </a:lnTo>
                <a:lnTo>
                  <a:pt x="2461199" y="726531"/>
                </a:lnTo>
                <a:lnTo>
                  <a:pt x="2468879" y="685800"/>
                </a:lnTo>
                <a:lnTo>
                  <a:pt x="2468879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lnTo>
                  <a:pt x="137159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315200" y="29527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84080" y="377697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8100059" y="3202940"/>
            <a:ext cx="899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Program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834639" y="2952750"/>
            <a:ext cx="2468880" cy="824230"/>
          </a:xfrm>
          <a:custGeom>
            <a:avLst/>
            <a:gdLst/>
            <a:ahLst/>
            <a:cxnLst/>
            <a:rect l="l" t="t" r="r" b="b"/>
            <a:pathLst>
              <a:path w="2468879" h="824229">
                <a:moveTo>
                  <a:pt x="233172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531"/>
                </a:lnTo>
                <a:lnTo>
                  <a:pt x="28529" y="764153"/>
                </a:lnTo>
                <a:lnTo>
                  <a:pt x="59253" y="795253"/>
                </a:lnTo>
                <a:lnTo>
                  <a:pt x="96560" y="816416"/>
                </a:lnTo>
                <a:lnTo>
                  <a:pt x="137160" y="824229"/>
                </a:lnTo>
                <a:lnTo>
                  <a:pt x="2331720" y="824229"/>
                </a:lnTo>
                <a:lnTo>
                  <a:pt x="2372319" y="816416"/>
                </a:lnTo>
                <a:lnTo>
                  <a:pt x="2409626" y="795253"/>
                </a:lnTo>
                <a:lnTo>
                  <a:pt x="2440350" y="764153"/>
                </a:lnTo>
                <a:lnTo>
                  <a:pt x="2461199" y="726531"/>
                </a:lnTo>
                <a:lnTo>
                  <a:pt x="2468880" y="685800"/>
                </a:lnTo>
                <a:lnTo>
                  <a:pt x="2468880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834639" y="2952750"/>
            <a:ext cx="2468880" cy="824230"/>
          </a:xfrm>
          <a:custGeom>
            <a:avLst/>
            <a:gdLst/>
            <a:ahLst/>
            <a:cxnLst/>
            <a:rect l="l" t="t" r="r" b="b"/>
            <a:pathLst>
              <a:path w="2468879" h="824229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531"/>
                </a:lnTo>
                <a:lnTo>
                  <a:pt x="28529" y="764153"/>
                </a:lnTo>
                <a:lnTo>
                  <a:pt x="59253" y="795253"/>
                </a:lnTo>
                <a:lnTo>
                  <a:pt x="96560" y="816416"/>
                </a:lnTo>
                <a:lnTo>
                  <a:pt x="137160" y="824229"/>
                </a:lnTo>
                <a:lnTo>
                  <a:pt x="2331720" y="824229"/>
                </a:lnTo>
                <a:lnTo>
                  <a:pt x="2372319" y="816416"/>
                </a:lnTo>
                <a:lnTo>
                  <a:pt x="2409626" y="795253"/>
                </a:lnTo>
                <a:lnTo>
                  <a:pt x="2440350" y="764153"/>
                </a:lnTo>
                <a:lnTo>
                  <a:pt x="2461199" y="726531"/>
                </a:lnTo>
                <a:lnTo>
                  <a:pt x="2468880" y="685800"/>
                </a:lnTo>
                <a:lnTo>
                  <a:pt x="2468880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834639" y="29527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303520" y="377697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619500" y="3202940"/>
            <a:ext cx="899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Program</a:t>
            </a:r>
            <a:endParaRPr sz="18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486400" y="2952750"/>
            <a:ext cx="1280160" cy="824230"/>
          </a:xfrm>
          <a:custGeom>
            <a:avLst/>
            <a:gdLst/>
            <a:ahLst/>
            <a:cxnLst/>
            <a:rect l="l" t="t" r="r" b="b"/>
            <a:pathLst>
              <a:path w="1280159" h="824229">
                <a:moveTo>
                  <a:pt x="114300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531"/>
                </a:lnTo>
                <a:lnTo>
                  <a:pt x="28529" y="764153"/>
                </a:lnTo>
                <a:lnTo>
                  <a:pt x="59253" y="795253"/>
                </a:lnTo>
                <a:lnTo>
                  <a:pt x="96560" y="816416"/>
                </a:lnTo>
                <a:lnTo>
                  <a:pt x="137160" y="824229"/>
                </a:lnTo>
                <a:lnTo>
                  <a:pt x="1143000" y="824229"/>
                </a:lnTo>
                <a:lnTo>
                  <a:pt x="1183599" y="816416"/>
                </a:lnTo>
                <a:lnTo>
                  <a:pt x="1220906" y="795253"/>
                </a:lnTo>
                <a:lnTo>
                  <a:pt x="1251630" y="764153"/>
                </a:lnTo>
                <a:lnTo>
                  <a:pt x="1272479" y="726531"/>
                </a:lnTo>
                <a:lnTo>
                  <a:pt x="1280159" y="685800"/>
                </a:lnTo>
                <a:lnTo>
                  <a:pt x="1280159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486400" y="2952750"/>
            <a:ext cx="1280160" cy="824230"/>
          </a:xfrm>
          <a:custGeom>
            <a:avLst/>
            <a:gdLst/>
            <a:ahLst/>
            <a:cxnLst/>
            <a:rect l="l" t="t" r="r" b="b"/>
            <a:pathLst>
              <a:path w="1280159" h="824229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531"/>
                </a:lnTo>
                <a:lnTo>
                  <a:pt x="28529" y="764153"/>
                </a:lnTo>
                <a:lnTo>
                  <a:pt x="59253" y="795253"/>
                </a:lnTo>
                <a:lnTo>
                  <a:pt x="96560" y="816416"/>
                </a:lnTo>
                <a:lnTo>
                  <a:pt x="137160" y="824229"/>
                </a:lnTo>
                <a:lnTo>
                  <a:pt x="1143000" y="824229"/>
                </a:lnTo>
                <a:lnTo>
                  <a:pt x="1183599" y="816416"/>
                </a:lnTo>
                <a:lnTo>
                  <a:pt x="1220906" y="795253"/>
                </a:lnTo>
                <a:lnTo>
                  <a:pt x="1251630" y="764153"/>
                </a:lnTo>
                <a:lnTo>
                  <a:pt x="1272479" y="726531"/>
                </a:lnTo>
                <a:lnTo>
                  <a:pt x="1280159" y="685800"/>
                </a:lnTo>
                <a:lnTo>
                  <a:pt x="1280159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486400" y="29527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766559" y="377697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6018529" y="3202940"/>
            <a:ext cx="217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.</a:t>
            </a:r>
            <a:r>
              <a:rPr sz="1800" spc="5" dirty="0">
                <a:latin typeface="Arial"/>
                <a:cs typeface="Arial"/>
              </a:rPr>
              <a:t>.</a:t>
            </a:r>
            <a:r>
              <a:rPr sz="1800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182879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80" h="914400">
                <a:moveTo>
                  <a:pt x="2316480" y="0"/>
                </a:moveTo>
                <a:lnTo>
                  <a:pt x="152399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399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82879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80" h="914400">
                <a:moveTo>
                  <a:pt x="152399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399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399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82879" y="17373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651760" y="26517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163319" y="2033270"/>
            <a:ext cx="5086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Data</a:t>
            </a:r>
            <a:endParaRPr sz="18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2834639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80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834639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34639" y="17373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303520" y="26517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3815079" y="2033270"/>
            <a:ext cx="5086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Data</a:t>
            </a:r>
            <a:endParaRPr sz="180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7315200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79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79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79" y="762000"/>
                </a:lnTo>
                <a:lnTo>
                  <a:pt x="2468879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79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315200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79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79" y="762000"/>
                </a:lnTo>
                <a:lnTo>
                  <a:pt x="2468879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79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315200" y="17373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784080" y="26517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8295640" y="2033270"/>
            <a:ext cx="5086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Data</a:t>
            </a:r>
            <a:endParaRPr sz="1800">
              <a:latin typeface="Arial"/>
              <a:cs typeface="Arial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1362710" y="2651760"/>
            <a:ext cx="109220" cy="30098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014470" y="2651760"/>
            <a:ext cx="109219" cy="30098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8495030" y="2651760"/>
            <a:ext cx="109220" cy="30098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417319" y="3775709"/>
            <a:ext cx="0" cy="210820"/>
          </a:xfrm>
          <a:custGeom>
            <a:avLst/>
            <a:gdLst/>
            <a:ahLst/>
            <a:cxnLst/>
            <a:rect l="l" t="t" r="r" b="b"/>
            <a:pathLst>
              <a:path h="210820">
                <a:moveTo>
                  <a:pt x="0" y="0"/>
                </a:moveTo>
                <a:lnTo>
                  <a:pt x="0" y="181610"/>
                </a:lnTo>
                <a:lnTo>
                  <a:pt x="0" y="21081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362710" y="3980179"/>
            <a:ext cx="109220" cy="161290"/>
          </a:xfrm>
          <a:custGeom>
            <a:avLst/>
            <a:gdLst/>
            <a:ahLst/>
            <a:cxnLst/>
            <a:rect l="l" t="t" r="r" b="b"/>
            <a:pathLst>
              <a:path w="109219" h="161289">
                <a:moveTo>
                  <a:pt x="109220" y="0"/>
                </a:moveTo>
                <a:lnTo>
                  <a:pt x="0" y="0"/>
                </a:lnTo>
                <a:lnTo>
                  <a:pt x="54609" y="161290"/>
                </a:lnTo>
                <a:lnTo>
                  <a:pt x="1092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069079" y="3775709"/>
            <a:ext cx="0" cy="210820"/>
          </a:xfrm>
          <a:custGeom>
            <a:avLst/>
            <a:gdLst/>
            <a:ahLst/>
            <a:cxnLst/>
            <a:rect l="l" t="t" r="r" b="b"/>
            <a:pathLst>
              <a:path h="210820">
                <a:moveTo>
                  <a:pt x="0" y="0"/>
                </a:moveTo>
                <a:lnTo>
                  <a:pt x="0" y="181610"/>
                </a:lnTo>
                <a:lnTo>
                  <a:pt x="0" y="21081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4014470" y="3980179"/>
            <a:ext cx="109220" cy="161290"/>
          </a:xfrm>
          <a:custGeom>
            <a:avLst/>
            <a:gdLst/>
            <a:ahLst/>
            <a:cxnLst/>
            <a:rect l="l" t="t" r="r" b="b"/>
            <a:pathLst>
              <a:path w="109220" h="161289">
                <a:moveTo>
                  <a:pt x="109219" y="0"/>
                </a:moveTo>
                <a:lnTo>
                  <a:pt x="0" y="0"/>
                </a:lnTo>
                <a:lnTo>
                  <a:pt x="54609" y="161290"/>
                </a:lnTo>
                <a:lnTo>
                  <a:pt x="10921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8549640" y="3775709"/>
            <a:ext cx="0" cy="210820"/>
          </a:xfrm>
          <a:custGeom>
            <a:avLst/>
            <a:gdLst/>
            <a:ahLst/>
            <a:cxnLst/>
            <a:rect l="l" t="t" r="r" b="b"/>
            <a:pathLst>
              <a:path h="210820">
                <a:moveTo>
                  <a:pt x="0" y="0"/>
                </a:moveTo>
                <a:lnTo>
                  <a:pt x="0" y="181610"/>
                </a:lnTo>
                <a:lnTo>
                  <a:pt x="0" y="21081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8495030" y="3980179"/>
            <a:ext cx="109220" cy="161290"/>
          </a:xfrm>
          <a:custGeom>
            <a:avLst/>
            <a:gdLst/>
            <a:ahLst/>
            <a:cxnLst/>
            <a:rect l="l" t="t" r="r" b="b"/>
            <a:pathLst>
              <a:path w="109220" h="161289">
                <a:moveTo>
                  <a:pt x="109220" y="0"/>
                </a:moveTo>
                <a:lnTo>
                  <a:pt x="0" y="0"/>
                </a:lnTo>
                <a:lnTo>
                  <a:pt x="54610" y="161290"/>
                </a:lnTo>
                <a:lnTo>
                  <a:pt x="1092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577840" y="1737360"/>
            <a:ext cx="1280160" cy="822960"/>
          </a:xfrm>
          <a:custGeom>
            <a:avLst/>
            <a:gdLst/>
            <a:ahLst/>
            <a:cxnLst/>
            <a:rect l="l" t="t" r="r" b="b"/>
            <a:pathLst>
              <a:path w="1280159" h="822960">
                <a:moveTo>
                  <a:pt x="114300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1143000" y="822960"/>
                </a:lnTo>
                <a:lnTo>
                  <a:pt x="1183599" y="815279"/>
                </a:lnTo>
                <a:lnTo>
                  <a:pt x="1220906" y="794430"/>
                </a:lnTo>
                <a:lnTo>
                  <a:pt x="1251630" y="763706"/>
                </a:lnTo>
                <a:lnTo>
                  <a:pt x="1272479" y="726399"/>
                </a:lnTo>
                <a:lnTo>
                  <a:pt x="1280160" y="685800"/>
                </a:lnTo>
                <a:lnTo>
                  <a:pt x="1280160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577840" y="1737360"/>
            <a:ext cx="1280160" cy="822960"/>
          </a:xfrm>
          <a:custGeom>
            <a:avLst/>
            <a:gdLst/>
            <a:ahLst/>
            <a:cxnLst/>
            <a:rect l="l" t="t" r="r" b="b"/>
            <a:pathLst>
              <a:path w="1280159" h="822960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1143000" y="822960"/>
                </a:lnTo>
                <a:lnTo>
                  <a:pt x="1183599" y="815279"/>
                </a:lnTo>
                <a:lnTo>
                  <a:pt x="1220906" y="794430"/>
                </a:lnTo>
                <a:lnTo>
                  <a:pt x="1251630" y="763706"/>
                </a:lnTo>
                <a:lnTo>
                  <a:pt x="1272479" y="726399"/>
                </a:lnTo>
                <a:lnTo>
                  <a:pt x="1280160" y="685800"/>
                </a:lnTo>
                <a:lnTo>
                  <a:pt x="1280160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577840" y="17373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858000" y="25603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/>
          <p:nvPr/>
        </p:nvSpPr>
        <p:spPr>
          <a:xfrm>
            <a:off x="6109970" y="1987550"/>
            <a:ext cx="217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.</a:t>
            </a:r>
            <a:r>
              <a:rPr sz="1800" spc="5" dirty="0">
                <a:latin typeface="Arial"/>
                <a:cs typeface="Arial"/>
              </a:rPr>
              <a:t>.</a:t>
            </a:r>
            <a:r>
              <a:rPr sz="1800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3840479" y="576072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80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399"/>
                </a:lnTo>
                <a:lnTo>
                  <a:pt x="0" y="761999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399"/>
                </a:lnTo>
                <a:lnTo>
                  <a:pt x="2316480" y="914399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1999"/>
                </a:lnTo>
                <a:lnTo>
                  <a:pt x="2468880" y="152399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840479" y="576072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399"/>
                </a:lnTo>
                <a:lnTo>
                  <a:pt x="0" y="761999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399"/>
                </a:lnTo>
                <a:lnTo>
                  <a:pt x="2316480" y="914399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1999"/>
                </a:lnTo>
                <a:lnTo>
                  <a:pt x="2468880" y="152399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840479" y="57607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309359" y="667511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 txBox="1"/>
          <p:nvPr/>
        </p:nvSpPr>
        <p:spPr>
          <a:xfrm>
            <a:off x="4105909" y="6056629"/>
            <a:ext cx="1938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Penentu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Kebijakan</a:t>
            </a:r>
            <a:endParaRPr sz="1800">
              <a:latin typeface="Arial"/>
              <a:cs typeface="Arial"/>
            </a:endParaRPr>
          </a:p>
        </p:txBody>
      </p:sp>
      <p:sp>
        <p:nvSpPr>
          <p:cNvPr id="59" name="object 5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21</a:t>
            </a:fld>
            <a:endParaRPr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56870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Dari </a:t>
            </a:r>
            <a:r>
              <a:rPr spc="-10" dirty="0"/>
              <a:t>Sisi </a:t>
            </a:r>
            <a:r>
              <a:rPr spc="-5" dirty="0"/>
              <a:t>Penentu</a:t>
            </a:r>
            <a:r>
              <a:rPr spc="-65" dirty="0"/>
              <a:t> </a:t>
            </a:r>
            <a:r>
              <a:rPr spc="-5" dirty="0"/>
              <a:t>Kebijakan</a:t>
            </a:r>
          </a:p>
        </p:txBody>
      </p:sp>
      <p:sp>
        <p:nvSpPr>
          <p:cNvPr id="3" name="object 3"/>
          <p:cNvSpPr/>
          <p:nvPr/>
        </p:nvSpPr>
        <p:spPr>
          <a:xfrm>
            <a:off x="182879" y="4141470"/>
            <a:ext cx="2468880" cy="915669"/>
          </a:xfrm>
          <a:custGeom>
            <a:avLst/>
            <a:gdLst/>
            <a:ahLst/>
            <a:cxnLst/>
            <a:rect l="l" t="t" r="r" b="b"/>
            <a:pathLst>
              <a:path w="2468880" h="915670">
                <a:moveTo>
                  <a:pt x="2316480" y="0"/>
                </a:moveTo>
                <a:lnTo>
                  <a:pt x="152399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1999"/>
                </a:lnTo>
                <a:lnTo>
                  <a:pt x="8534" y="807242"/>
                </a:lnTo>
                <a:lnTo>
                  <a:pt x="31699" y="849010"/>
                </a:lnTo>
                <a:lnTo>
                  <a:pt x="65836" y="883523"/>
                </a:lnTo>
                <a:lnTo>
                  <a:pt x="107289" y="907003"/>
                </a:lnTo>
                <a:lnTo>
                  <a:pt x="152399" y="915669"/>
                </a:lnTo>
                <a:lnTo>
                  <a:pt x="2316480" y="915669"/>
                </a:lnTo>
                <a:lnTo>
                  <a:pt x="2361590" y="907003"/>
                </a:lnTo>
                <a:lnTo>
                  <a:pt x="2403043" y="883523"/>
                </a:lnTo>
                <a:lnTo>
                  <a:pt x="2437180" y="849010"/>
                </a:lnTo>
                <a:lnTo>
                  <a:pt x="2460345" y="807242"/>
                </a:lnTo>
                <a:lnTo>
                  <a:pt x="2468880" y="761999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2879" y="4141470"/>
            <a:ext cx="2468880" cy="915669"/>
          </a:xfrm>
          <a:custGeom>
            <a:avLst/>
            <a:gdLst/>
            <a:ahLst/>
            <a:cxnLst/>
            <a:rect l="l" t="t" r="r" b="b"/>
            <a:pathLst>
              <a:path w="2468880" h="915670">
                <a:moveTo>
                  <a:pt x="152399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1999"/>
                </a:lnTo>
                <a:lnTo>
                  <a:pt x="8534" y="807242"/>
                </a:lnTo>
                <a:lnTo>
                  <a:pt x="31699" y="849010"/>
                </a:lnTo>
                <a:lnTo>
                  <a:pt x="65836" y="883523"/>
                </a:lnTo>
                <a:lnTo>
                  <a:pt x="107289" y="907003"/>
                </a:lnTo>
                <a:lnTo>
                  <a:pt x="152399" y="915669"/>
                </a:lnTo>
                <a:lnTo>
                  <a:pt x="2316480" y="915669"/>
                </a:lnTo>
                <a:lnTo>
                  <a:pt x="2361590" y="907003"/>
                </a:lnTo>
                <a:lnTo>
                  <a:pt x="2403043" y="883523"/>
                </a:lnTo>
                <a:lnTo>
                  <a:pt x="2437180" y="849010"/>
                </a:lnTo>
                <a:lnTo>
                  <a:pt x="2460345" y="807242"/>
                </a:lnTo>
                <a:lnTo>
                  <a:pt x="2468880" y="761999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399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2879" y="41414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51760" y="50571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934719" y="4437379"/>
            <a:ext cx="9645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Informasi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82879" y="2952750"/>
            <a:ext cx="2468880" cy="824230"/>
          </a:xfrm>
          <a:custGeom>
            <a:avLst/>
            <a:gdLst/>
            <a:ahLst/>
            <a:cxnLst/>
            <a:rect l="l" t="t" r="r" b="b"/>
            <a:pathLst>
              <a:path w="2468880" h="824229">
                <a:moveTo>
                  <a:pt x="233172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531"/>
                </a:lnTo>
                <a:lnTo>
                  <a:pt x="28529" y="764153"/>
                </a:lnTo>
                <a:lnTo>
                  <a:pt x="59253" y="795253"/>
                </a:lnTo>
                <a:lnTo>
                  <a:pt x="96560" y="816416"/>
                </a:lnTo>
                <a:lnTo>
                  <a:pt x="137160" y="824229"/>
                </a:lnTo>
                <a:lnTo>
                  <a:pt x="2331720" y="824229"/>
                </a:lnTo>
                <a:lnTo>
                  <a:pt x="2372319" y="816416"/>
                </a:lnTo>
                <a:lnTo>
                  <a:pt x="2409626" y="795253"/>
                </a:lnTo>
                <a:lnTo>
                  <a:pt x="2440350" y="764153"/>
                </a:lnTo>
                <a:lnTo>
                  <a:pt x="2461199" y="726531"/>
                </a:lnTo>
                <a:lnTo>
                  <a:pt x="2468880" y="685800"/>
                </a:lnTo>
                <a:lnTo>
                  <a:pt x="2468880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82879" y="2952750"/>
            <a:ext cx="2468880" cy="824230"/>
          </a:xfrm>
          <a:custGeom>
            <a:avLst/>
            <a:gdLst/>
            <a:ahLst/>
            <a:cxnLst/>
            <a:rect l="l" t="t" r="r" b="b"/>
            <a:pathLst>
              <a:path w="2468880" h="824229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531"/>
                </a:lnTo>
                <a:lnTo>
                  <a:pt x="28529" y="764153"/>
                </a:lnTo>
                <a:lnTo>
                  <a:pt x="59253" y="795253"/>
                </a:lnTo>
                <a:lnTo>
                  <a:pt x="96560" y="816416"/>
                </a:lnTo>
                <a:lnTo>
                  <a:pt x="137160" y="824229"/>
                </a:lnTo>
                <a:lnTo>
                  <a:pt x="2331720" y="824229"/>
                </a:lnTo>
                <a:lnTo>
                  <a:pt x="2372319" y="816416"/>
                </a:lnTo>
                <a:lnTo>
                  <a:pt x="2409626" y="795253"/>
                </a:lnTo>
                <a:lnTo>
                  <a:pt x="2440350" y="764153"/>
                </a:lnTo>
                <a:lnTo>
                  <a:pt x="2461199" y="726531"/>
                </a:lnTo>
                <a:lnTo>
                  <a:pt x="2468880" y="685800"/>
                </a:lnTo>
                <a:lnTo>
                  <a:pt x="2468880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82879" y="29527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651760" y="377697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67739" y="3202940"/>
            <a:ext cx="899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Program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7315200" y="2952750"/>
            <a:ext cx="2468880" cy="824230"/>
          </a:xfrm>
          <a:custGeom>
            <a:avLst/>
            <a:gdLst/>
            <a:ahLst/>
            <a:cxnLst/>
            <a:rect l="l" t="t" r="r" b="b"/>
            <a:pathLst>
              <a:path w="2468879" h="824229">
                <a:moveTo>
                  <a:pt x="2331720" y="0"/>
                </a:moveTo>
                <a:lnTo>
                  <a:pt x="137159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531"/>
                </a:lnTo>
                <a:lnTo>
                  <a:pt x="28529" y="764153"/>
                </a:lnTo>
                <a:lnTo>
                  <a:pt x="59253" y="795253"/>
                </a:lnTo>
                <a:lnTo>
                  <a:pt x="96560" y="816416"/>
                </a:lnTo>
                <a:lnTo>
                  <a:pt x="137159" y="824229"/>
                </a:lnTo>
                <a:lnTo>
                  <a:pt x="2331720" y="824229"/>
                </a:lnTo>
                <a:lnTo>
                  <a:pt x="2372319" y="816416"/>
                </a:lnTo>
                <a:lnTo>
                  <a:pt x="2409626" y="795253"/>
                </a:lnTo>
                <a:lnTo>
                  <a:pt x="2440350" y="764153"/>
                </a:lnTo>
                <a:lnTo>
                  <a:pt x="2461199" y="726531"/>
                </a:lnTo>
                <a:lnTo>
                  <a:pt x="2468879" y="685800"/>
                </a:lnTo>
                <a:lnTo>
                  <a:pt x="2468879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315200" y="2952750"/>
            <a:ext cx="2468880" cy="824230"/>
          </a:xfrm>
          <a:custGeom>
            <a:avLst/>
            <a:gdLst/>
            <a:ahLst/>
            <a:cxnLst/>
            <a:rect l="l" t="t" r="r" b="b"/>
            <a:pathLst>
              <a:path w="2468879" h="824229">
                <a:moveTo>
                  <a:pt x="137159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531"/>
                </a:lnTo>
                <a:lnTo>
                  <a:pt x="28529" y="764153"/>
                </a:lnTo>
                <a:lnTo>
                  <a:pt x="59253" y="795253"/>
                </a:lnTo>
                <a:lnTo>
                  <a:pt x="96560" y="816416"/>
                </a:lnTo>
                <a:lnTo>
                  <a:pt x="137159" y="824229"/>
                </a:lnTo>
                <a:lnTo>
                  <a:pt x="2331720" y="824229"/>
                </a:lnTo>
                <a:lnTo>
                  <a:pt x="2372319" y="816416"/>
                </a:lnTo>
                <a:lnTo>
                  <a:pt x="2409626" y="795253"/>
                </a:lnTo>
                <a:lnTo>
                  <a:pt x="2440350" y="764153"/>
                </a:lnTo>
                <a:lnTo>
                  <a:pt x="2461199" y="726531"/>
                </a:lnTo>
                <a:lnTo>
                  <a:pt x="2468879" y="685800"/>
                </a:lnTo>
                <a:lnTo>
                  <a:pt x="2468879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lnTo>
                  <a:pt x="137159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315200" y="29527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784080" y="377697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8100059" y="3202940"/>
            <a:ext cx="899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Program</a:t>
            </a:r>
            <a:endParaRPr sz="18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834639" y="2952750"/>
            <a:ext cx="2468880" cy="824230"/>
          </a:xfrm>
          <a:custGeom>
            <a:avLst/>
            <a:gdLst/>
            <a:ahLst/>
            <a:cxnLst/>
            <a:rect l="l" t="t" r="r" b="b"/>
            <a:pathLst>
              <a:path w="2468879" h="824229">
                <a:moveTo>
                  <a:pt x="233172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531"/>
                </a:lnTo>
                <a:lnTo>
                  <a:pt x="28529" y="764153"/>
                </a:lnTo>
                <a:lnTo>
                  <a:pt x="59253" y="795253"/>
                </a:lnTo>
                <a:lnTo>
                  <a:pt x="96560" y="816416"/>
                </a:lnTo>
                <a:lnTo>
                  <a:pt x="137160" y="824229"/>
                </a:lnTo>
                <a:lnTo>
                  <a:pt x="2331720" y="824229"/>
                </a:lnTo>
                <a:lnTo>
                  <a:pt x="2372319" y="816416"/>
                </a:lnTo>
                <a:lnTo>
                  <a:pt x="2409626" y="795253"/>
                </a:lnTo>
                <a:lnTo>
                  <a:pt x="2440350" y="764153"/>
                </a:lnTo>
                <a:lnTo>
                  <a:pt x="2461199" y="726531"/>
                </a:lnTo>
                <a:lnTo>
                  <a:pt x="2468880" y="685800"/>
                </a:lnTo>
                <a:lnTo>
                  <a:pt x="2468880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834639" y="2952750"/>
            <a:ext cx="2468880" cy="824230"/>
          </a:xfrm>
          <a:custGeom>
            <a:avLst/>
            <a:gdLst/>
            <a:ahLst/>
            <a:cxnLst/>
            <a:rect l="l" t="t" r="r" b="b"/>
            <a:pathLst>
              <a:path w="2468879" h="824229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531"/>
                </a:lnTo>
                <a:lnTo>
                  <a:pt x="28529" y="764153"/>
                </a:lnTo>
                <a:lnTo>
                  <a:pt x="59253" y="795253"/>
                </a:lnTo>
                <a:lnTo>
                  <a:pt x="96560" y="816416"/>
                </a:lnTo>
                <a:lnTo>
                  <a:pt x="137160" y="824229"/>
                </a:lnTo>
                <a:lnTo>
                  <a:pt x="2331720" y="824229"/>
                </a:lnTo>
                <a:lnTo>
                  <a:pt x="2372319" y="816416"/>
                </a:lnTo>
                <a:lnTo>
                  <a:pt x="2409626" y="795253"/>
                </a:lnTo>
                <a:lnTo>
                  <a:pt x="2440350" y="764153"/>
                </a:lnTo>
                <a:lnTo>
                  <a:pt x="2461199" y="726531"/>
                </a:lnTo>
                <a:lnTo>
                  <a:pt x="2468880" y="685800"/>
                </a:lnTo>
                <a:lnTo>
                  <a:pt x="2468880" y="137160"/>
                </a:lnTo>
                <a:lnTo>
                  <a:pt x="2461199" y="96560"/>
                </a:lnTo>
                <a:lnTo>
                  <a:pt x="2440350" y="59253"/>
                </a:lnTo>
                <a:lnTo>
                  <a:pt x="2409626" y="28529"/>
                </a:lnTo>
                <a:lnTo>
                  <a:pt x="2372319" y="7680"/>
                </a:lnTo>
                <a:lnTo>
                  <a:pt x="233172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834639" y="29527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303520" y="377697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619500" y="3202940"/>
            <a:ext cx="899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Program</a:t>
            </a:r>
            <a:endParaRPr sz="1800">
              <a:latin typeface="Arial"/>
              <a:cs typeface="Aria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486400" y="2952750"/>
            <a:ext cx="1280160" cy="824230"/>
          </a:xfrm>
          <a:custGeom>
            <a:avLst/>
            <a:gdLst/>
            <a:ahLst/>
            <a:cxnLst/>
            <a:rect l="l" t="t" r="r" b="b"/>
            <a:pathLst>
              <a:path w="1280159" h="824229">
                <a:moveTo>
                  <a:pt x="114300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531"/>
                </a:lnTo>
                <a:lnTo>
                  <a:pt x="28529" y="764153"/>
                </a:lnTo>
                <a:lnTo>
                  <a:pt x="59253" y="795253"/>
                </a:lnTo>
                <a:lnTo>
                  <a:pt x="96560" y="816416"/>
                </a:lnTo>
                <a:lnTo>
                  <a:pt x="137160" y="824229"/>
                </a:lnTo>
                <a:lnTo>
                  <a:pt x="1143000" y="824229"/>
                </a:lnTo>
                <a:lnTo>
                  <a:pt x="1183599" y="816416"/>
                </a:lnTo>
                <a:lnTo>
                  <a:pt x="1220906" y="795253"/>
                </a:lnTo>
                <a:lnTo>
                  <a:pt x="1251630" y="764153"/>
                </a:lnTo>
                <a:lnTo>
                  <a:pt x="1272479" y="726531"/>
                </a:lnTo>
                <a:lnTo>
                  <a:pt x="1280159" y="685800"/>
                </a:lnTo>
                <a:lnTo>
                  <a:pt x="1280159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486400" y="2952750"/>
            <a:ext cx="1280160" cy="824230"/>
          </a:xfrm>
          <a:custGeom>
            <a:avLst/>
            <a:gdLst/>
            <a:ahLst/>
            <a:cxnLst/>
            <a:rect l="l" t="t" r="r" b="b"/>
            <a:pathLst>
              <a:path w="1280159" h="824229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531"/>
                </a:lnTo>
                <a:lnTo>
                  <a:pt x="28529" y="764153"/>
                </a:lnTo>
                <a:lnTo>
                  <a:pt x="59253" y="795253"/>
                </a:lnTo>
                <a:lnTo>
                  <a:pt x="96560" y="816416"/>
                </a:lnTo>
                <a:lnTo>
                  <a:pt x="137160" y="824229"/>
                </a:lnTo>
                <a:lnTo>
                  <a:pt x="1143000" y="824229"/>
                </a:lnTo>
                <a:lnTo>
                  <a:pt x="1183599" y="816416"/>
                </a:lnTo>
                <a:lnTo>
                  <a:pt x="1220906" y="795253"/>
                </a:lnTo>
                <a:lnTo>
                  <a:pt x="1251630" y="764153"/>
                </a:lnTo>
                <a:lnTo>
                  <a:pt x="1272479" y="726531"/>
                </a:lnTo>
                <a:lnTo>
                  <a:pt x="1280159" y="685800"/>
                </a:lnTo>
                <a:lnTo>
                  <a:pt x="1280159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486400" y="29527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766559" y="377697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6018529" y="3202940"/>
            <a:ext cx="217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.</a:t>
            </a:r>
            <a:r>
              <a:rPr sz="1800" spc="5" dirty="0">
                <a:latin typeface="Arial"/>
                <a:cs typeface="Arial"/>
              </a:rPr>
              <a:t>.</a:t>
            </a:r>
            <a:r>
              <a:rPr sz="1800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2834639" y="4141470"/>
            <a:ext cx="2468880" cy="915669"/>
          </a:xfrm>
          <a:custGeom>
            <a:avLst/>
            <a:gdLst/>
            <a:ahLst/>
            <a:cxnLst/>
            <a:rect l="l" t="t" r="r" b="b"/>
            <a:pathLst>
              <a:path w="2468879" h="915670">
                <a:moveTo>
                  <a:pt x="2316480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1999"/>
                </a:lnTo>
                <a:lnTo>
                  <a:pt x="8534" y="807242"/>
                </a:lnTo>
                <a:lnTo>
                  <a:pt x="31699" y="849010"/>
                </a:lnTo>
                <a:lnTo>
                  <a:pt x="65836" y="883523"/>
                </a:lnTo>
                <a:lnTo>
                  <a:pt x="107289" y="907003"/>
                </a:lnTo>
                <a:lnTo>
                  <a:pt x="152400" y="915669"/>
                </a:lnTo>
                <a:lnTo>
                  <a:pt x="2316480" y="915669"/>
                </a:lnTo>
                <a:lnTo>
                  <a:pt x="2361590" y="907003"/>
                </a:lnTo>
                <a:lnTo>
                  <a:pt x="2403043" y="883523"/>
                </a:lnTo>
                <a:lnTo>
                  <a:pt x="2437180" y="849010"/>
                </a:lnTo>
                <a:lnTo>
                  <a:pt x="2460345" y="807242"/>
                </a:lnTo>
                <a:lnTo>
                  <a:pt x="2468880" y="761999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834639" y="4141470"/>
            <a:ext cx="2468880" cy="915669"/>
          </a:xfrm>
          <a:custGeom>
            <a:avLst/>
            <a:gdLst/>
            <a:ahLst/>
            <a:cxnLst/>
            <a:rect l="l" t="t" r="r" b="b"/>
            <a:pathLst>
              <a:path w="2468879" h="91567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1999"/>
                </a:lnTo>
                <a:lnTo>
                  <a:pt x="8534" y="807242"/>
                </a:lnTo>
                <a:lnTo>
                  <a:pt x="31699" y="849010"/>
                </a:lnTo>
                <a:lnTo>
                  <a:pt x="65836" y="883523"/>
                </a:lnTo>
                <a:lnTo>
                  <a:pt x="107289" y="907003"/>
                </a:lnTo>
                <a:lnTo>
                  <a:pt x="152400" y="915669"/>
                </a:lnTo>
                <a:lnTo>
                  <a:pt x="2316480" y="915669"/>
                </a:lnTo>
                <a:lnTo>
                  <a:pt x="2361590" y="907003"/>
                </a:lnTo>
                <a:lnTo>
                  <a:pt x="2403043" y="883523"/>
                </a:lnTo>
                <a:lnTo>
                  <a:pt x="2437180" y="849010"/>
                </a:lnTo>
                <a:lnTo>
                  <a:pt x="2460345" y="807242"/>
                </a:lnTo>
                <a:lnTo>
                  <a:pt x="2468880" y="761999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34639" y="41414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303520" y="50571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3586479" y="4437379"/>
            <a:ext cx="9645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Informasi</a:t>
            </a:r>
            <a:endParaRPr sz="180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7315200" y="4141470"/>
            <a:ext cx="2468880" cy="915669"/>
          </a:xfrm>
          <a:custGeom>
            <a:avLst/>
            <a:gdLst/>
            <a:ahLst/>
            <a:cxnLst/>
            <a:rect l="l" t="t" r="r" b="b"/>
            <a:pathLst>
              <a:path w="2468879" h="915670">
                <a:moveTo>
                  <a:pt x="2316479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1999"/>
                </a:lnTo>
                <a:lnTo>
                  <a:pt x="8534" y="807242"/>
                </a:lnTo>
                <a:lnTo>
                  <a:pt x="31699" y="849010"/>
                </a:lnTo>
                <a:lnTo>
                  <a:pt x="65836" y="883523"/>
                </a:lnTo>
                <a:lnTo>
                  <a:pt x="107289" y="907003"/>
                </a:lnTo>
                <a:lnTo>
                  <a:pt x="152400" y="915669"/>
                </a:lnTo>
                <a:lnTo>
                  <a:pt x="2316479" y="915669"/>
                </a:lnTo>
                <a:lnTo>
                  <a:pt x="2361590" y="907003"/>
                </a:lnTo>
                <a:lnTo>
                  <a:pt x="2403043" y="883523"/>
                </a:lnTo>
                <a:lnTo>
                  <a:pt x="2437180" y="849010"/>
                </a:lnTo>
                <a:lnTo>
                  <a:pt x="2460345" y="807242"/>
                </a:lnTo>
                <a:lnTo>
                  <a:pt x="2468879" y="761999"/>
                </a:lnTo>
                <a:lnTo>
                  <a:pt x="2468879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79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315200" y="4141470"/>
            <a:ext cx="2468880" cy="915669"/>
          </a:xfrm>
          <a:custGeom>
            <a:avLst/>
            <a:gdLst/>
            <a:ahLst/>
            <a:cxnLst/>
            <a:rect l="l" t="t" r="r" b="b"/>
            <a:pathLst>
              <a:path w="2468879" h="91567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1999"/>
                </a:lnTo>
                <a:lnTo>
                  <a:pt x="8534" y="807242"/>
                </a:lnTo>
                <a:lnTo>
                  <a:pt x="31699" y="849010"/>
                </a:lnTo>
                <a:lnTo>
                  <a:pt x="65836" y="883523"/>
                </a:lnTo>
                <a:lnTo>
                  <a:pt x="107289" y="907003"/>
                </a:lnTo>
                <a:lnTo>
                  <a:pt x="152400" y="915669"/>
                </a:lnTo>
                <a:lnTo>
                  <a:pt x="2316479" y="915669"/>
                </a:lnTo>
                <a:lnTo>
                  <a:pt x="2361590" y="907003"/>
                </a:lnTo>
                <a:lnTo>
                  <a:pt x="2403043" y="883523"/>
                </a:lnTo>
                <a:lnTo>
                  <a:pt x="2437180" y="849010"/>
                </a:lnTo>
                <a:lnTo>
                  <a:pt x="2460345" y="807242"/>
                </a:lnTo>
                <a:lnTo>
                  <a:pt x="2468879" y="761999"/>
                </a:lnTo>
                <a:lnTo>
                  <a:pt x="2468879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79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315200" y="41414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784080" y="50571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8067040" y="4437379"/>
            <a:ext cx="9645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Informasi</a:t>
            </a:r>
            <a:endParaRPr sz="1800">
              <a:latin typeface="Arial"/>
              <a:cs typeface="Arial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5486400" y="4141470"/>
            <a:ext cx="1280160" cy="915669"/>
          </a:xfrm>
          <a:custGeom>
            <a:avLst/>
            <a:gdLst/>
            <a:ahLst/>
            <a:cxnLst/>
            <a:rect l="l" t="t" r="r" b="b"/>
            <a:pathLst>
              <a:path w="1280159" h="915670">
                <a:moveTo>
                  <a:pt x="1127759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1999"/>
                </a:lnTo>
                <a:lnTo>
                  <a:pt x="8534" y="807242"/>
                </a:lnTo>
                <a:lnTo>
                  <a:pt x="31699" y="849010"/>
                </a:lnTo>
                <a:lnTo>
                  <a:pt x="65836" y="883523"/>
                </a:lnTo>
                <a:lnTo>
                  <a:pt x="107289" y="907003"/>
                </a:lnTo>
                <a:lnTo>
                  <a:pt x="152400" y="915669"/>
                </a:lnTo>
                <a:lnTo>
                  <a:pt x="1127759" y="915669"/>
                </a:lnTo>
                <a:lnTo>
                  <a:pt x="1172870" y="907003"/>
                </a:lnTo>
                <a:lnTo>
                  <a:pt x="1214323" y="883523"/>
                </a:lnTo>
                <a:lnTo>
                  <a:pt x="1248460" y="849010"/>
                </a:lnTo>
                <a:lnTo>
                  <a:pt x="1271625" y="807242"/>
                </a:lnTo>
                <a:lnTo>
                  <a:pt x="1280159" y="761999"/>
                </a:lnTo>
                <a:lnTo>
                  <a:pt x="1280159" y="152400"/>
                </a:lnTo>
                <a:lnTo>
                  <a:pt x="1271625" y="107289"/>
                </a:lnTo>
                <a:lnTo>
                  <a:pt x="1248460" y="65836"/>
                </a:lnTo>
                <a:lnTo>
                  <a:pt x="1214323" y="31699"/>
                </a:lnTo>
                <a:lnTo>
                  <a:pt x="1172870" y="8534"/>
                </a:lnTo>
                <a:lnTo>
                  <a:pt x="1127759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486400" y="4141470"/>
            <a:ext cx="1280160" cy="915669"/>
          </a:xfrm>
          <a:custGeom>
            <a:avLst/>
            <a:gdLst/>
            <a:ahLst/>
            <a:cxnLst/>
            <a:rect l="l" t="t" r="r" b="b"/>
            <a:pathLst>
              <a:path w="1280159" h="91567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1999"/>
                </a:lnTo>
                <a:lnTo>
                  <a:pt x="8534" y="807242"/>
                </a:lnTo>
                <a:lnTo>
                  <a:pt x="31699" y="849010"/>
                </a:lnTo>
                <a:lnTo>
                  <a:pt x="65836" y="883523"/>
                </a:lnTo>
                <a:lnTo>
                  <a:pt x="107289" y="907003"/>
                </a:lnTo>
                <a:lnTo>
                  <a:pt x="152400" y="915669"/>
                </a:lnTo>
                <a:lnTo>
                  <a:pt x="1127759" y="915669"/>
                </a:lnTo>
                <a:lnTo>
                  <a:pt x="1172870" y="907003"/>
                </a:lnTo>
                <a:lnTo>
                  <a:pt x="1214323" y="883523"/>
                </a:lnTo>
                <a:lnTo>
                  <a:pt x="1248460" y="849010"/>
                </a:lnTo>
                <a:lnTo>
                  <a:pt x="1271625" y="807242"/>
                </a:lnTo>
                <a:lnTo>
                  <a:pt x="1280159" y="761999"/>
                </a:lnTo>
                <a:lnTo>
                  <a:pt x="1280159" y="152400"/>
                </a:lnTo>
                <a:lnTo>
                  <a:pt x="1271625" y="107289"/>
                </a:lnTo>
                <a:lnTo>
                  <a:pt x="1248460" y="65836"/>
                </a:lnTo>
                <a:lnTo>
                  <a:pt x="1214323" y="31699"/>
                </a:lnTo>
                <a:lnTo>
                  <a:pt x="1172870" y="8534"/>
                </a:lnTo>
                <a:lnTo>
                  <a:pt x="1127759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486400" y="414147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766559" y="505714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6018529" y="4437379"/>
            <a:ext cx="217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.</a:t>
            </a:r>
            <a:r>
              <a:rPr sz="1800" spc="5" dirty="0">
                <a:latin typeface="Arial"/>
                <a:cs typeface="Arial"/>
              </a:rPr>
              <a:t>.</a:t>
            </a:r>
            <a:r>
              <a:rPr sz="1800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182879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80" h="914400">
                <a:moveTo>
                  <a:pt x="2316480" y="0"/>
                </a:moveTo>
                <a:lnTo>
                  <a:pt x="152399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399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82879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80" h="914400">
                <a:moveTo>
                  <a:pt x="152399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399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399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82879" y="17373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651760" y="26517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1163319" y="2033270"/>
            <a:ext cx="5086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Data</a:t>
            </a:r>
            <a:endParaRPr sz="1800">
              <a:latin typeface="Arial"/>
              <a:cs typeface="Arial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2834639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80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834639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80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2000"/>
                </a:lnTo>
                <a:lnTo>
                  <a:pt x="2468880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834639" y="17373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303520" y="26517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3815079" y="2033270"/>
            <a:ext cx="5086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Data</a:t>
            </a:r>
            <a:endParaRPr sz="1800">
              <a:latin typeface="Arial"/>
              <a:cs typeface="Arial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7315200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79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79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79" y="762000"/>
                </a:lnTo>
                <a:lnTo>
                  <a:pt x="2468879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79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315200" y="173736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400"/>
                </a:lnTo>
                <a:lnTo>
                  <a:pt x="0" y="762000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400"/>
                </a:lnTo>
                <a:lnTo>
                  <a:pt x="2316479" y="914400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79" y="762000"/>
                </a:lnTo>
                <a:lnTo>
                  <a:pt x="2468879" y="152400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79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315200" y="17373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9784080" y="26517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 txBox="1"/>
          <p:nvPr/>
        </p:nvSpPr>
        <p:spPr>
          <a:xfrm>
            <a:off x="8295640" y="2033270"/>
            <a:ext cx="50863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Data</a:t>
            </a:r>
            <a:endParaRPr sz="1800">
              <a:latin typeface="Arial"/>
              <a:cs typeface="Arial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1362710" y="2651760"/>
            <a:ext cx="109220" cy="30098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014470" y="2651760"/>
            <a:ext cx="109219" cy="30098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8495030" y="2651760"/>
            <a:ext cx="109220" cy="30098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362710" y="3775709"/>
            <a:ext cx="109220" cy="3657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014470" y="3775709"/>
            <a:ext cx="109219" cy="3657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8495030" y="3775709"/>
            <a:ext cx="109220" cy="3657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5577840" y="1737360"/>
            <a:ext cx="1280160" cy="822960"/>
          </a:xfrm>
          <a:custGeom>
            <a:avLst/>
            <a:gdLst/>
            <a:ahLst/>
            <a:cxnLst/>
            <a:rect l="l" t="t" r="r" b="b"/>
            <a:pathLst>
              <a:path w="1280159" h="822960">
                <a:moveTo>
                  <a:pt x="1143000" y="0"/>
                </a:moveTo>
                <a:lnTo>
                  <a:pt x="137160" y="0"/>
                </a:ln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1143000" y="822960"/>
                </a:lnTo>
                <a:lnTo>
                  <a:pt x="1183599" y="815279"/>
                </a:lnTo>
                <a:lnTo>
                  <a:pt x="1220906" y="794430"/>
                </a:lnTo>
                <a:lnTo>
                  <a:pt x="1251630" y="763706"/>
                </a:lnTo>
                <a:lnTo>
                  <a:pt x="1272479" y="726399"/>
                </a:lnTo>
                <a:lnTo>
                  <a:pt x="1280160" y="685800"/>
                </a:lnTo>
                <a:lnTo>
                  <a:pt x="1280160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close/>
              </a:path>
            </a:pathLst>
          </a:custGeom>
          <a:solidFill>
            <a:srgbClr val="719E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577840" y="1737360"/>
            <a:ext cx="1280160" cy="822960"/>
          </a:xfrm>
          <a:custGeom>
            <a:avLst/>
            <a:gdLst/>
            <a:ahLst/>
            <a:cxnLst/>
            <a:rect l="l" t="t" r="r" b="b"/>
            <a:pathLst>
              <a:path w="1280159" h="822960">
                <a:moveTo>
                  <a:pt x="137160" y="0"/>
                </a:moveTo>
                <a:lnTo>
                  <a:pt x="96560" y="7680"/>
                </a:lnTo>
                <a:lnTo>
                  <a:pt x="59253" y="28529"/>
                </a:lnTo>
                <a:lnTo>
                  <a:pt x="28529" y="59253"/>
                </a:lnTo>
                <a:lnTo>
                  <a:pt x="7680" y="96560"/>
                </a:lnTo>
                <a:lnTo>
                  <a:pt x="0" y="137160"/>
                </a:lnTo>
                <a:lnTo>
                  <a:pt x="0" y="685800"/>
                </a:lnTo>
                <a:lnTo>
                  <a:pt x="7680" y="726399"/>
                </a:lnTo>
                <a:lnTo>
                  <a:pt x="28529" y="763706"/>
                </a:lnTo>
                <a:lnTo>
                  <a:pt x="59253" y="794430"/>
                </a:lnTo>
                <a:lnTo>
                  <a:pt x="96560" y="815279"/>
                </a:lnTo>
                <a:lnTo>
                  <a:pt x="137160" y="822960"/>
                </a:lnTo>
                <a:lnTo>
                  <a:pt x="1143000" y="822960"/>
                </a:lnTo>
                <a:lnTo>
                  <a:pt x="1183599" y="815279"/>
                </a:lnTo>
                <a:lnTo>
                  <a:pt x="1220906" y="794430"/>
                </a:lnTo>
                <a:lnTo>
                  <a:pt x="1251630" y="763706"/>
                </a:lnTo>
                <a:lnTo>
                  <a:pt x="1272479" y="726399"/>
                </a:lnTo>
                <a:lnTo>
                  <a:pt x="1280160" y="685800"/>
                </a:lnTo>
                <a:lnTo>
                  <a:pt x="1280160" y="137160"/>
                </a:lnTo>
                <a:lnTo>
                  <a:pt x="1272479" y="96560"/>
                </a:lnTo>
                <a:lnTo>
                  <a:pt x="1251630" y="59253"/>
                </a:lnTo>
                <a:lnTo>
                  <a:pt x="1220906" y="28529"/>
                </a:lnTo>
                <a:lnTo>
                  <a:pt x="1183599" y="7680"/>
                </a:lnTo>
                <a:lnTo>
                  <a:pt x="1143000" y="0"/>
                </a:lnTo>
                <a:lnTo>
                  <a:pt x="13716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5577840" y="173736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858000" y="25603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 txBox="1"/>
          <p:nvPr/>
        </p:nvSpPr>
        <p:spPr>
          <a:xfrm>
            <a:off x="6109970" y="1987550"/>
            <a:ext cx="2171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.</a:t>
            </a:r>
            <a:r>
              <a:rPr sz="1800" spc="5" dirty="0">
                <a:latin typeface="Arial"/>
                <a:cs typeface="Arial"/>
              </a:rPr>
              <a:t>.</a:t>
            </a:r>
            <a:r>
              <a:rPr sz="1800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69" name="object 69"/>
          <p:cNvSpPr/>
          <p:nvPr/>
        </p:nvSpPr>
        <p:spPr>
          <a:xfrm>
            <a:off x="3840479" y="576072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2316480" y="0"/>
                </a:moveTo>
                <a:lnTo>
                  <a:pt x="152400" y="0"/>
                </a:ln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399"/>
                </a:lnTo>
                <a:lnTo>
                  <a:pt x="0" y="761999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399"/>
                </a:lnTo>
                <a:lnTo>
                  <a:pt x="2316480" y="914399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1999"/>
                </a:lnTo>
                <a:lnTo>
                  <a:pt x="2468880" y="152399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840479" y="5760720"/>
            <a:ext cx="2468880" cy="914400"/>
          </a:xfrm>
          <a:custGeom>
            <a:avLst/>
            <a:gdLst/>
            <a:ahLst/>
            <a:cxnLst/>
            <a:rect l="l" t="t" r="r" b="b"/>
            <a:pathLst>
              <a:path w="2468879" h="914400">
                <a:moveTo>
                  <a:pt x="152400" y="0"/>
                </a:moveTo>
                <a:lnTo>
                  <a:pt x="107289" y="8534"/>
                </a:lnTo>
                <a:lnTo>
                  <a:pt x="65836" y="31699"/>
                </a:lnTo>
                <a:lnTo>
                  <a:pt x="31699" y="65836"/>
                </a:lnTo>
                <a:lnTo>
                  <a:pt x="8534" y="107289"/>
                </a:lnTo>
                <a:lnTo>
                  <a:pt x="0" y="152399"/>
                </a:lnTo>
                <a:lnTo>
                  <a:pt x="0" y="761999"/>
                </a:lnTo>
                <a:lnTo>
                  <a:pt x="8534" y="807110"/>
                </a:lnTo>
                <a:lnTo>
                  <a:pt x="31699" y="848563"/>
                </a:lnTo>
                <a:lnTo>
                  <a:pt x="65836" y="882700"/>
                </a:lnTo>
                <a:lnTo>
                  <a:pt x="107289" y="905865"/>
                </a:lnTo>
                <a:lnTo>
                  <a:pt x="152400" y="914399"/>
                </a:lnTo>
                <a:lnTo>
                  <a:pt x="2316480" y="914399"/>
                </a:lnTo>
                <a:lnTo>
                  <a:pt x="2361590" y="905865"/>
                </a:lnTo>
                <a:lnTo>
                  <a:pt x="2403043" y="882700"/>
                </a:lnTo>
                <a:lnTo>
                  <a:pt x="2437180" y="848563"/>
                </a:lnTo>
                <a:lnTo>
                  <a:pt x="2460345" y="807110"/>
                </a:lnTo>
                <a:lnTo>
                  <a:pt x="2468880" y="761999"/>
                </a:lnTo>
                <a:lnTo>
                  <a:pt x="2468880" y="152399"/>
                </a:lnTo>
                <a:lnTo>
                  <a:pt x="2460345" y="107289"/>
                </a:lnTo>
                <a:lnTo>
                  <a:pt x="2437180" y="65836"/>
                </a:lnTo>
                <a:lnTo>
                  <a:pt x="2403043" y="31699"/>
                </a:lnTo>
                <a:lnTo>
                  <a:pt x="2361590" y="8534"/>
                </a:lnTo>
                <a:lnTo>
                  <a:pt x="2316480" y="0"/>
                </a:lnTo>
                <a:lnTo>
                  <a:pt x="152400" y="0"/>
                </a:lnTo>
                <a:close/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840479" y="576072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309359" y="667511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3364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 txBox="1"/>
          <p:nvPr/>
        </p:nvSpPr>
        <p:spPr>
          <a:xfrm>
            <a:off x="4105909" y="6056629"/>
            <a:ext cx="1938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Penentu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Kebijakan</a:t>
            </a:r>
            <a:endParaRPr sz="1800">
              <a:latin typeface="Arial"/>
              <a:cs typeface="Arial"/>
            </a:endParaRPr>
          </a:p>
        </p:txBody>
      </p:sp>
      <p:sp>
        <p:nvSpPr>
          <p:cNvPr id="74" name="object 74"/>
          <p:cNvSpPr/>
          <p:nvPr/>
        </p:nvSpPr>
        <p:spPr>
          <a:xfrm>
            <a:off x="1417319" y="5055870"/>
            <a:ext cx="3657600" cy="549910"/>
          </a:xfrm>
          <a:custGeom>
            <a:avLst/>
            <a:gdLst/>
            <a:ahLst/>
            <a:cxnLst/>
            <a:rect l="l" t="t" r="r" b="b"/>
            <a:pathLst>
              <a:path w="3657600" h="549910">
                <a:moveTo>
                  <a:pt x="0" y="0"/>
                </a:moveTo>
                <a:lnTo>
                  <a:pt x="0" y="181609"/>
                </a:lnTo>
                <a:lnTo>
                  <a:pt x="3657600" y="524509"/>
                </a:lnTo>
                <a:lnTo>
                  <a:pt x="3657600" y="54990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5020309" y="5598159"/>
            <a:ext cx="109220" cy="162560"/>
          </a:xfrm>
          <a:custGeom>
            <a:avLst/>
            <a:gdLst/>
            <a:ahLst/>
            <a:cxnLst/>
            <a:rect l="l" t="t" r="r" b="b"/>
            <a:pathLst>
              <a:path w="109220" h="162560">
                <a:moveTo>
                  <a:pt x="109219" y="0"/>
                </a:moveTo>
                <a:lnTo>
                  <a:pt x="0" y="0"/>
                </a:lnTo>
                <a:lnTo>
                  <a:pt x="54610" y="162559"/>
                </a:lnTo>
                <a:lnTo>
                  <a:pt x="10921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4069079" y="5055870"/>
            <a:ext cx="1005840" cy="549910"/>
          </a:xfrm>
          <a:custGeom>
            <a:avLst/>
            <a:gdLst/>
            <a:ahLst/>
            <a:cxnLst/>
            <a:rect l="l" t="t" r="r" b="b"/>
            <a:pathLst>
              <a:path w="1005839" h="549910">
                <a:moveTo>
                  <a:pt x="0" y="0"/>
                </a:moveTo>
                <a:lnTo>
                  <a:pt x="0" y="181609"/>
                </a:lnTo>
                <a:lnTo>
                  <a:pt x="1005840" y="524509"/>
                </a:lnTo>
                <a:lnTo>
                  <a:pt x="1005840" y="54990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020309" y="5598159"/>
            <a:ext cx="109220" cy="162560"/>
          </a:xfrm>
          <a:custGeom>
            <a:avLst/>
            <a:gdLst/>
            <a:ahLst/>
            <a:cxnLst/>
            <a:rect l="l" t="t" r="r" b="b"/>
            <a:pathLst>
              <a:path w="109220" h="162560">
                <a:moveTo>
                  <a:pt x="109219" y="0"/>
                </a:moveTo>
                <a:lnTo>
                  <a:pt x="0" y="0"/>
                </a:lnTo>
                <a:lnTo>
                  <a:pt x="54610" y="162559"/>
                </a:lnTo>
                <a:lnTo>
                  <a:pt x="10921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074920" y="5055870"/>
            <a:ext cx="3474720" cy="549910"/>
          </a:xfrm>
          <a:custGeom>
            <a:avLst/>
            <a:gdLst/>
            <a:ahLst/>
            <a:cxnLst/>
            <a:rect l="l" t="t" r="r" b="b"/>
            <a:pathLst>
              <a:path w="3474720" h="549910">
                <a:moveTo>
                  <a:pt x="3474720" y="0"/>
                </a:moveTo>
                <a:lnTo>
                  <a:pt x="3474720" y="181609"/>
                </a:lnTo>
                <a:lnTo>
                  <a:pt x="0" y="524509"/>
                </a:lnTo>
                <a:lnTo>
                  <a:pt x="0" y="54990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020309" y="5598159"/>
            <a:ext cx="109220" cy="162560"/>
          </a:xfrm>
          <a:custGeom>
            <a:avLst/>
            <a:gdLst/>
            <a:ahLst/>
            <a:cxnLst/>
            <a:rect l="l" t="t" r="r" b="b"/>
            <a:pathLst>
              <a:path w="109220" h="162560">
                <a:moveTo>
                  <a:pt x="109219" y="0"/>
                </a:moveTo>
                <a:lnTo>
                  <a:pt x="0" y="0"/>
                </a:lnTo>
                <a:lnTo>
                  <a:pt x="54610" y="162559"/>
                </a:lnTo>
                <a:lnTo>
                  <a:pt x="10921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30"/>
              </a:lnSpc>
            </a:pPr>
            <a:r>
              <a:rPr dirty="0"/>
              <a:t>09/09/15</a:t>
            </a:r>
          </a:p>
        </p:txBody>
      </p:sp>
      <p:sp>
        <p:nvSpPr>
          <p:cNvPr id="81" name="object 81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30"/>
              </a:lnSpc>
            </a:pPr>
            <a:r>
              <a:rPr spc="5" dirty="0"/>
              <a:t>15</a:t>
            </a:r>
            <a:r>
              <a:rPr dirty="0"/>
              <a:t>1</a:t>
            </a:r>
          </a:p>
        </p:txBody>
      </p:sp>
      <p:sp>
        <p:nvSpPr>
          <p:cNvPr id="82" name="object 8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22</a:t>
            </a:fld>
            <a:endParaRPr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16890" y="3154679"/>
            <a:ext cx="38303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Informasi</a:t>
            </a:r>
            <a:r>
              <a:rPr spc="-95" dirty="0"/>
              <a:t> </a:t>
            </a:r>
            <a:r>
              <a:rPr spc="-5" dirty="0"/>
              <a:t>Strategis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23</a:t>
            </a:fld>
            <a:endParaRPr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38303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Informasi</a:t>
            </a:r>
            <a:r>
              <a:rPr spc="-95" dirty="0"/>
              <a:t> </a:t>
            </a:r>
            <a:r>
              <a:rPr spc="-5" dirty="0"/>
              <a:t>Strategis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24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6943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201295" rIns="0" bIns="0" rtlCol="0">
            <a:spAutoFit/>
          </a:bodyPr>
          <a:lstStyle/>
          <a:p>
            <a:pPr marL="12700" marR="5080">
              <a:lnSpc>
                <a:spcPts val="2940"/>
              </a:lnSpc>
              <a:spcBef>
                <a:spcPts val="345"/>
              </a:spcBef>
            </a:pPr>
            <a:r>
              <a:rPr dirty="0"/>
              <a:t>Bagi salah satu </a:t>
            </a:r>
            <a:r>
              <a:rPr spc="-5" dirty="0"/>
              <a:t>retailer top </a:t>
            </a:r>
            <a:r>
              <a:rPr dirty="0"/>
              <a:t>US, </a:t>
            </a:r>
            <a:r>
              <a:rPr spc="-5" dirty="0"/>
              <a:t>informasi strategis </a:t>
            </a:r>
            <a:r>
              <a:rPr dirty="0"/>
              <a:t>yang  digabungkan dengan </a:t>
            </a:r>
            <a:r>
              <a:rPr spc="-5" dirty="0"/>
              <a:t>analisis </a:t>
            </a:r>
            <a:r>
              <a:rPr dirty="0"/>
              <a:t>berbasis </a:t>
            </a:r>
            <a:r>
              <a:rPr spc="-5" dirty="0"/>
              <a:t>web  </a:t>
            </a:r>
            <a:r>
              <a:rPr dirty="0"/>
              <a:t>memungkinkan pedagang </a:t>
            </a:r>
            <a:r>
              <a:rPr spc="-5" dirty="0"/>
              <a:t>untuk </a:t>
            </a:r>
            <a:r>
              <a:rPr dirty="0"/>
              <a:t>mendapatkan </a:t>
            </a:r>
            <a:r>
              <a:rPr i="1" spc="-5" dirty="0">
                <a:latin typeface="Arial"/>
                <a:cs typeface="Arial"/>
              </a:rPr>
              <a:t>insight  </a:t>
            </a:r>
            <a:r>
              <a:rPr spc="-5" dirty="0"/>
              <a:t>terhadap </a:t>
            </a:r>
            <a:r>
              <a:rPr dirty="0"/>
              <a:t>kelompok pelanggan, memanajemen barang  </a:t>
            </a:r>
            <a:r>
              <a:rPr spc="-5" dirty="0"/>
              <a:t>lebih ketat, </a:t>
            </a:r>
            <a:r>
              <a:rPr dirty="0"/>
              <a:t>dan </a:t>
            </a:r>
            <a:r>
              <a:rPr spc="-5" dirty="0"/>
              <a:t>menyajikan </a:t>
            </a:r>
            <a:r>
              <a:rPr dirty="0"/>
              <a:t>produk yang tepat di depan  orang yang </a:t>
            </a:r>
            <a:r>
              <a:rPr spc="-5" dirty="0"/>
              <a:t>tepat </a:t>
            </a:r>
            <a:r>
              <a:rPr dirty="0"/>
              <a:t>dan di </a:t>
            </a:r>
            <a:r>
              <a:rPr spc="-5" dirty="0"/>
              <a:t>waktu </a:t>
            </a:r>
            <a:r>
              <a:rPr dirty="0"/>
              <a:t>yang</a:t>
            </a:r>
            <a:r>
              <a:rPr spc="-5" dirty="0"/>
              <a:t> tepat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38303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Informasi</a:t>
            </a:r>
            <a:r>
              <a:rPr spc="-95" dirty="0"/>
              <a:t> </a:t>
            </a:r>
            <a:r>
              <a:rPr spc="-5" dirty="0"/>
              <a:t>Strategis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25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6943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3289" y="1758950"/>
            <a:ext cx="8519795" cy="3035300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2700" marR="5080">
              <a:lnSpc>
                <a:spcPts val="2940"/>
              </a:lnSpc>
              <a:spcBef>
                <a:spcPts val="345"/>
              </a:spcBef>
            </a:pPr>
            <a:r>
              <a:rPr sz="2600" dirty="0">
                <a:latin typeface="Arial"/>
                <a:cs typeface="Arial"/>
              </a:rPr>
              <a:t>Untuk pemasok sistem dan komponen </a:t>
            </a:r>
            <a:r>
              <a:rPr sz="2600" spc="-5" dirty="0">
                <a:latin typeface="Arial"/>
                <a:cs typeface="Arial"/>
              </a:rPr>
              <a:t>otomotif </a:t>
            </a:r>
            <a:r>
              <a:rPr sz="2600" dirty="0">
                <a:latin typeface="Arial"/>
                <a:cs typeface="Arial"/>
              </a:rPr>
              <a:t>dan </a:t>
            </a:r>
            <a:r>
              <a:rPr sz="2600" spc="-5" dirty="0">
                <a:latin typeface="Arial"/>
                <a:cs typeface="Arial"/>
              </a:rPr>
              <a:t>truk  </a:t>
            </a:r>
            <a:r>
              <a:rPr sz="2600" dirty="0">
                <a:latin typeface="Arial"/>
                <a:cs typeface="Arial"/>
              </a:rPr>
              <a:t>kelas </a:t>
            </a:r>
            <a:r>
              <a:rPr sz="2600" spc="-5" dirty="0">
                <a:latin typeface="Arial"/>
                <a:cs typeface="Arial"/>
              </a:rPr>
              <a:t>dunia, data </a:t>
            </a:r>
            <a:r>
              <a:rPr sz="2600" dirty="0">
                <a:latin typeface="Arial"/>
                <a:cs typeface="Arial"/>
              </a:rPr>
              <a:t>yang harus dihadapi bersifat inkonsisten  dari 100 situs, </a:t>
            </a:r>
            <a:r>
              <a:rPr sz="2600" spc="-5" dirty="0">
                <a:latin typeface="Arial"/>
                <a:cs typeface="Arial"/>
              </a:rPr>
              <a:t>tidak </a:t>
            </a:r>
            <a:r>
              <a:rPr sz="2600" dirty="0">
                <a:latin typeface="Arial"/>
                <a:cs typeface="Arial"/>
              </a:rPr>
              <a:t>mampu untuk melakukan  perbandingan pengukuran </a:t>
            </a:r>
            <a:r>
              <a:rPr sz="2600" spc="-5" dirty="0">
                <a:latin typeface="Arial"/>
                <a:cs typeface="Arial"/>
              </a:rPr>
              <a:t>kualitas, </a:t>
            </a:r>
            <a:r>
              <a:rPr sz="2600" dirty="0">
                <a:latin typeface="Arial"/>
                <a:cs typeface="Arial"/>
              </a:rPr>
              <a:t>dan borosnya  pengumpulan </a:t>
            </a:r>
            <a:r>
              <a:rPr sz="2600" spc="-5" dirty="0">
                <a:latin typeface="Arial"/>
                <a:cs typeface="Arial"/>
              </a:rPr>
              <a:t>data. </a:t>
            </a:r>
            <a:r>
              <a:rPr sz="2600" dirty="0">
                <a:latin typeface="Arial"/>
                <a:cs typeface="Arial"/>
              </a:rPr>
              <a:t>Sehingga, </a:t>
            </a:r>
            <a:r>
              <a:rPr sz="2600" spc="-5" dirty="0">
                <a:latin typeface="Arial"/>
                <a:cs typeface="Arial"/>
              </a:rPr>
              <a:t>laporan </a:t>
            </a:r>
            <a:r>
              <a:rPr sz="2600" dirty="0">
                <a:latin typeface="Arial"/>
                <a:cs typeface="Arial"/>
              </a:rPr>
              <a:t>yang dibutuhkan  untuk penentuan kebijakan membutuhkan waktu  </a:t>
            </a:r>
            <a:r>
              <a:rPr sz="2600" spc="-5" dirty="0">
                <a:latin typeface="Arial"/>
                <a:cs typeface="Arial"/>
              </a:rPr>
              <a:t>berminggu-minggu. Sulit untu </a:t>
            </a:r>
            <a:r>
              <a:rPr sz="2600" dirty="0">
                <a:latin typeface="Arial"/>
                <a:cs typeface="Arial"/>
              </a:rPr>
              <a:t>mendapatkan </a:t>
            </a:r>
            <a:r>
              <a:rPr sz="2600" spc="-5" dirty="0">
                <a:latin typeface="Arial"/>
                <a:cs typeface="Arial"/>
              </a:rPr>
              <a:t>informasi  </a:t>
            </a:r>
            <a:r>
              <a:rPr sz="2600" dirty="0">
                <a:latin typeface="Arial"/>
                <a:cs typeface="Arial"/>
              </a:rPr>
              <a:t>yang fokus pada pandangan perusahaan secara</a:t>
            </a:r>
            <a:r>
              <a:rPr sz="2600" spc="-2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luas.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271653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Data</a:t>
            </a:r>
            <a:r>
              <a:rPr spc="-80" dirty="0"/>
              <a:t> </a:t>
            </a:r>
            <a:r>
              <a:rPr spc="-5" dirty="0"/>
              <a:t>Operasi</a:t>
            </a:r>
          </a:p>
        </p:txBody>
      </p:sp>
      <p:sp>
        <p:nvSpPr>
          <p:cNvPr id="3" name="object 3"/>
          <p:cNvSpPr/>
          <p:nvPr/>
        </p:nvSpPr>
        <p:spPr>
          <a:xfrm>
            <a:off x="1187450" y="1616710"/>
            <a:ext cx="8046720" cy="46939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26</a:t>
            </a:fld>
            <a:endParaRPr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38303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Informasi</a:t>
            </a:r>
            <a:r>
              <a:rPr spc="-95" dirty="0"/>
              <a:t> </a:t>
            </a:r>
            <a:r>
              <a:rPr spc="-5" dirty="0"/>
              <a:t>Strategis</a:t>
            </a:r>
          </a:p>
        </p:txBody>
      </p:sp>
      <p:sp>
        <p:nvSpPr>
          <p:cNvPr id="3" name="object 3"/>
          <p:cNvSpPr/>
          <p:nvPr/>
        </p:nvSpPr>
        <p:spPr>
          <a:xfrm>
            <a:off x="1187450" y="1564639"/>
            <a:ext cx="8046720" cy="4927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27</a:t>
            </a:fld>
            <a:endParaRPr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368300"/>
            <a:ext cx="5305425" cy="108712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2700" marR="5080">
              <a:lnSpc>
                <a:spcPts val="4040"/>
              </a:lnSpc>
              <a:spcBef>
                <a:spcPts val="465"/>
              </a:spcBef>
            </a:pPr>
            <a:r>
              <a:rPr spc="-5" dirty="0"/>
              <a:t>Data Operasi </a:t>
            </a:r>
            <a:r>
              <a:rPr dirty="0"/>
              <a:t>vs </a:t>
            </a:r>
            <a:r>
              <a:rPr spc="-10" dirty="0"/>
              <a:t>Informasi  </a:t>
            </a:r>
            <a:r>
              <a:rPr spc="-5" dirty="0"/>
              <a:t>Strategis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28</a:t>
            </a:fld>
            <a:endParaRPr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62915" y="1562735"/>
          <a:ext cx="9005570" cy="19977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01010"/>
                <a:gridCol w="3001010"/>
                <a:gridCol w="3003550"/>
              </a:tblGrid>
              <a:tr h="4368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Operasional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Informatif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</a:tr>
              <a:tr h="779779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Konten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Nilai</a:t>
                      </a:r>
                      <a:r>
                        <a:rPr sz="24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Sekarang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568960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35" dirty="0">
                          <a:latin typeface="Arial"/>
                          <a:cs typeface="Arial"/>
                        </a:rPr>
                        <a:t>Terarsip, </a:t>
                      </a:r>
                      <a:r>
                        <a:rPr sz="2400" i="1" spc="-5" dirty="0">
                          <a:latin typeface="Arial"/>
                          <a:cs typeface="Arial"/>
                        </a:rPr>
                        <a:t>derived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,  teringkas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Struktur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" dirty="0">
                          <a:latin typeface="Arial"/>
                          <a:cs typeface="Arial"/>
                        </a:rPr>
                        <a:t>Data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032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1023619">
                        <a:lnSpc>
                          <a:spcPts val="2700"/>
                        </a:lnSpc>
                        <a:spcBef>
                          <a:spcPts val="40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Optimal</a:t>
                      </a:r>
                      <a:r>
                        <a:rPr sz="24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untuk  transaksi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08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232410">
                        <a:lnSpc>
                          <a:spcPts val="2700"/>
                        </a:lnSpc>
                        <a:spcBef>
                          <a:spcPts val="40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Optimal untuk</a:t>
                      </a:r>
                      <a:r>
                        <a:rPr sz="24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Kueri  Kompleks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08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368300"/>
            <a:ext cx="5305425" cy="108712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2700" marR="5080">
              <a:lnSpc>
                <a:spcPts val="4040"/>
              </a:lnSpc>
              <a:spcBef>
                <a:spcPts val="465"/>
              </a:spcBef>
            </a:pPr>
            <a:r>
              <a:rPr spc="-5" dirty="0"/>
              <a:t>Data Operasi </a:t>
            </a:r>
            <a:r>
              <a:rPr dirty="0"/>
              <a:t>vs </a:t>
            </a:r>
            <a:r>
              <a:rPr spc="-10" dirty="0"/>
              <a:t>Informasi  </a:t>
            </a:r>
            <a:r>
              <a:rPr spc="-5" dirty="0"/>
              <a:t>Strategis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29</a:t>
            </a:fld>
            <a:endParaRPr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62915" y="1562735"/>
          <a:ext cx="9005570" cy="121665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01010"/>
                <a:gridCol w="3001010"/>
                <a:gridCol w="3003550"/>
              </a:tblGrid>
              <a:tr h="4368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Operasional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Informatif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</a:tr>
              <a:tr h="779779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Konten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Nilai</a:t>
                      </a:r>
                      <a:r>
                        <a:rPr sz="24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Sekarang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568960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35" dirty="0">
                          <a:latin typeface="Arial"/>
                          <a:cs typeface="Arial"/>
                        </a:rPr>
                        <a:t>Terarsip, </a:t>
                      </a:r>
                      <a:r>
                        <a:rPr sz="2400" i="1" spc="-5" dirty="0">
                          <a:latin typeface="Arial"/>
                          <a:cs typeface="Arial"/>
                        </a:rPr>
                        <a:t>derived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,  teringkas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368300"/>
            <a:ext cx="5305425" cy="108712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2700" marR="5080">
              <a:lnSpc>
                <a:spcPts val="4040"/>
              </a:lnSpc>
              <a:spcBef>
                <a:spcPts val="465"/>
              </a:spcBef>
            </a:pPr>
            <a:r>
              <a:rPr spc="-5" dirty="0"/>
              <a:t>Data Operasi </a:t>
            </a:r>
            <a:r>
              <a:rPr dirty="0"/>
              <a:t>vs </a:t>
            </a:r>
            <a:r>
              <a:rPr spc="-10" dirty="0"/>
              <a:t>Informasi  </a:t>
            </a:r>
            <a:r>
              <a:rPr spc="-5" dirty="0"/>
              <a:t>Strategis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30</a:t>
            </a:fld>
            <a:endParaRPr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62915" y="1562735"/>
          <a:ext cx="9005570" cy="24345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01010"/>
                <a:gridCol w="3001010"/>
                <a:gridCol w="3003550"/>
              </a:tblGrid>
              <a:tr h="4368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Operasional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Informatif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</a:tr>
              <a:tr h="779779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Konten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Nilai</a:t>
                      </a:r>
                      <a:r>
                        <a:rPr sz="24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Sekarang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568960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35" dirty="0">
                          <a:latin typeface="Arial"/>
                          <a:cs typeface="Arial"/>
                        </a:rPr>
                        <a:t>Terarsip, </a:t>
                      </a:r>
                      <a:r>
                        <a:rPr sz="2400" i="1" spc="-5" dirty="0">
                          <a:latin typeface="Arial"/>
                          <a:cs typeface="Arial"/>
                        </a:rPr>
                        <a:t>derived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,  teringkas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Struktur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" dirty="0">
                          <a:latin typeface="Arial"/>
                          <a:cs typeface="Arial"/>
                        </a:rPr>
                        <a:t>Data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032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1023619">
                        <a:lnSpc>
                          <a:spcPts val="2700"/>
                        </a:lnSpc>
                        <a:spcBef>
                          <a:spcPts val="40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Optimal</a:t>
                      </a:r>
                      <a:r>
                        <a:rPr sz="24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untuk  transaksi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08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232410">
                        <a:lnSpc>
                          <a:spcPts val="2700"/>
                        </a:lnSpc>
                        <a:spcBef>
                          <a:spcPts val="40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Optimal untuk</a:t>
                      </a:r>
                      <a:r>
                        <a:rPr sz="24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Kueri  Kompleks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08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  <a:tr h="43688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Frekuensi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akses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Sering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Jarang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368300"/>
            <a:ext cx="5305425" cy="108712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2700" marR="5080">
              <a:lnSpc>
                <a:spcPts val="4040"/>
              </a:lnSpc>
              <a:spcBef>
                <a:spcPts val="465"/>
              </a:spcBef>
            </a:pPr>
            <a:r>
              <a:rPr spc="-5" dirty="0"/>
              <a:t>Data Operasi </a:t>
            </a:r>
            <a:r>
              <a:rPr dirty="0"/>
              <a:t>vs </a:t>
            </a:r>
            <a:r>
              <a:rPr spc="-10" dirty="0"/>
              <a:t>Informasi  </a:t>
            </a:r>
            <a:r>
              <a:rPr spc="-5" dirty="0"/>
              <a:t>Strategis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31</a:t>
            </a:fld>
            <a:endParaRPr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62915" y="1562735"/>
          <a:ext cx="9005570" cy="321436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01010"/>
                <a:gridCol w="3001010"/>
                <a:gridCol w="3003550"/>
              </a:tblGrid>
              <a:tr h="4368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Operasional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Informatif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</a:tr>
              <a:tr h="779779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Konten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Nilai</a:t>
                      </a:r>
                      <a:r>
                        <a:rPr sz="24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Sekarang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568960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35" dirty="0">
                          <a:latin typeface="Arial"/>
                          <a:cs typeface="Arial"/>
                        </a:rPr>
                        <a:t>Terarsip, </a:t>
                      </a:r>
                      <a:r>
                        <a:rPr sz="2400" i="1" spc="-5" dirty="0">
                          <a:latin typeface="Arial"/>
                          <a:cs typeface="Arial"/>
                        </a:rPr>
                        <a:t>derived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,  teringkas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Struktur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" dirty="0">
                          <a:latin typeface="Arial"/>
                          <a:cs typeface="Arial"/>
                        </a:rPr>
                        <a:t>Data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032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1023619">
                        <a:lnSpc>
                          <a:spcPts val="2700"/>
                        </a:lnSpc>
                        <a:spcBef>
                          <a:spcPts val="40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Optimal</a:t>
                      </a:r>
                      <a:r>
                        <a:rPr sz="24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untuk  transaksi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08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232410">
                        <a:lnSpc>
                          <a:spcPts val="2700"/>
                        </a:lnSpc>
                        <a:spcBef>
                          <a:spcPts val="40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Optimal untuk</a:t>
                      </a:r>
                      <a:r>
                        <a:rPr sz="24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Kueri  Kompleks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08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  <a:tr h="43688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Frekuensi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akses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Sering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Jarang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779779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15" dirty="0">
                          <a:latin typeface="Arial"/>
                          <a:cs typeface="Arial"/>
                        </a:rPr>
                        <a:t>Tipe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 akses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940435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10" dirty="0">
                          <a:latin typeface="Arial"/>
                          <a:cs typeface="Arial"/>
                        </a:rPr>
                        <a:t>Read,</a:t>
                      </a:r>
                      <a:r>
                        <a:rPr sz="24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Update,  Delete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10" dirty="0">
                          <a:latin typeface="Arial"/>
                          <a:cs typeface="Arial"/>
                        </a:rPr>
                        <a:t>Read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368300"/>
            <a:ext cx="5305425" cy="108712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2700" marR="5080">
              <a:lnSpc>
                <a:spcPts val="4040"/>
              </a:lnSpc>
              <a:spcBef>
                <a:spcPts val="465"/>
              </a:spcBef>
            </a:pPr>
            <a:r>
              <a:rPr spc="-5" dirty="0"/>
              <a:t>Data Operasi </a:t>
            </a:r>
            <a:r>
              <a:rPr dirty="0"/>
              <a:t>vs </a:t>
            </a:r>
            <a:r>
              <a:rPr spc="-10" dirty="0"/>
              <a:t>Informasi  </a:t>
            </a:r>
            <a:r>
              <a:rPr spc="-5" dirty="0"/>
              <a:t>Strategis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32</a:t>
            </a:fld>
            <a:endParaRPr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62915" y="1562735"/>
          <a:ext cx="9005570" cy="399414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01010"/>
                <a:gridCol w="3001010"/>
                <a:gridCol w="3003550"/>
              </a:tblGrid>
              <a:tr h="4368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Operasional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Informatif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</a:tr>
              <a:tr h="779779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Konten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Nilai</a:t>
                      </a:r>
                      <a:r>
                        <a:rPr sz="24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Sekarang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568960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35" dirty="0">
                          <a:latin typeface="Arial"/>
                          <a:cs typeface="Arial"/>
                        </a:rPr>
                        <a:t>Terarsip, </a:t>
                      </a:r>
                      <a:r>
                        <a:rPr sz="2400" i="1" spc="-5" dirty="0">
                          <a:latin typeface="Arial"/>
                          <a:cs typeface="Arial"/>
                        </a:rPr>
                        <a:t>derived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,  teringkas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Struktur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" dirty="0">
                          <a:latin typeface="Arial"/>
                          <a:cs typeface="Arial"/>
                        </a:rPr>
                        <a:t>Data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032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1023619">
                        <a:lnSpc>
                          <a:spcPts val="2700"/>
                        </a:lnSpc>
                        <a:spcBef>
                          <a:spcPts val="40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Optimal</a:t>
                      </a:r>
                      <a:r>
                        <a:rPr sz="24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untuk  transaksi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08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232410">
                        <a:lnSpc>
                          <a:spcPts val="2700"/>
                        </a:lnSpc>
                        <a:spcBef>
                          <a:spcPts val="40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Optimal untuk</a:t>
                      </a:r>
                      <a:r>
                        <a:rPr sz="24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Kueri  Kompleks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08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  <a:tr h="43688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Frekuensi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akses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Sering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Jarang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779779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15" dirty="0">
                          <a:latin typeface="Arial"/>
                          <a:cs typeface="Arial"/>
                        </a:rPr>
                        <a:t>Tipe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 akses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940435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10" dirty="0">
                          <a:latin typeface="Arial"/>
                          <a:cs typeface="Arial"/>
                        </a:rPr>
                        <a:t>Read,</a:t>
                      </a:r>
                      <a:r>
                        <a:rPr sz="24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Update,  Delete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10" dirty="0">
                          <a:latin typeface="Arial"/>
                          <a:cs typeface="Arial"/>
                        </a:rPr>
                        <a:t>Read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  <a:tr h="77978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Penggunaan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638175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10" dirty="0">
                          <a:latin typeface="Arial"/>
                          <a:cs typeface="Arial"/>
                        </a:rPr>
                        <a:t>Dapat diprediksi,  berulang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1061085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Ad hoc,</a:t>
                      </a:r>
                      <a:r>
                        <a:rPr sz="24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acak,  heuristik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368300"/>
            <a:ext cx="5305425" cy="108712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2700" marR="5080">
              <a:lnSpc>
                <a:spcPts val="4040"/>
              </a:lnSpc>
              <a:spcBef>
                <a:spcPts val="465"/>
              </a:spcBef>
            </a:pPr>
            <a:r>
              <a:rPr spc="-5" dirty="0"/>
              <a:t>Data Operasi </a:t>
            </a:r>
            <a:r>
              <a:rPr dirty="0"/>
              <a:t>vs </a:t>
            </a:r>
            <a:r>
              <a:rPr spc="-10" dirty="0"/>
              <a:t>Informasi  </a:t>
            </a:r>
            <a:r>
              <a:rPr spc="-5" dirty="0"/>
              <a:t>Strategis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33</a:t>
            </a:fld>
            <a:endParaRPr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62915" y="1562735"/>
          <a:ext cx="9005570" cy="443229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01010"/>
                <a:gridCol w="3001010"/>
                <a:gridCol w="3003550"/>
              </a:tblGrid>
              <a:tr h="4368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Operasional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Informatif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</a:tr>
              <a:tr h="779779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Konten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Nilai</a:t>
                      </a:r>
                      <a:r>
                        <a:rPr sz="24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Sekarang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568960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35" dirty="0">
                          <a:latin typeface="Arial"/>
                          <a:cs typeface="Arial"/>
                        </a:rPr>
                        <a:t>Terarsip, </a:t>
                      </a:r>
                      <a:r>
                        <a:rPr sz="2400" i="1" spc="-5" dirty="0">
                          <a:latin typeface="Arial"/>
                          <a:cs typeface="Arial"/>
                        </a:rPr>
                        <a:t>derived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,  teringkas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Struktur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" dirty="0">
                          <a:latin typeface="Arial"/>
                          <a:cs typeface="Arial"/>
                        </a:rPr>
                        <a:t>Data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032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1023619">
                        <a:lnSpc>
                          <a:spcPts val="2700"/>
                        </a:lnSpc>
                        <a:spcBef>
                          <a:spcPts val="40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Optimal</a:t>
                      </a:r>
                      <a:r>
                        <a:rPr sz="24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untuk  transaksi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08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232410">
                        <a:lnSpc>
                          <a:spcPts val="2700"/>
                        </a:lnSpc>
                        <a:spcBef>
                          <a:spcPts val="40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Optimal untuk</a:t>
                      </a:r>
                      <a:r>
                        <a:rPr sz="24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Kueri  Kompleks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08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  <a:tr h="43688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Frekuensi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akses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Sering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Jarang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779779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15" dirty="0">
                          <a:latin typeface="Arial"/>
                          <a:cs typeface="Arial"/>
                        </a:rPr>
                        <a:t>Tipe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 akses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940435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10" dirty="0">
                          <a:latin typeface="Arial"/>
                          <a:cs typeface="Arial"/>
                        </a:rPr>
                        <a:t>Read,</a:t>
                      </a:r>
                      <a:r>
                        <a:rPr sz="24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Update,  Delete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10" dirty="0">
                          <a:latin typeface="Arial"/>
                          <a:cs typeface="Arial"/>
                        </a:rPr>
                        <a:t>Read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  <a:tr h="77978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Penggunaan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638175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10" dirty="0">
                          <a:latin typeface="Arial"/>
                          <a:cs typeface="Arial"/>
                        </a:rPr>
                        <a:t>Dapat diprediksi,  berulang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1061085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Ad hoc,</a:t>
                      </a:r>
                      <a:r>
                        <a:rPr sz="24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acak,  heuristik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b="1" spc="-25" dirty="0">
                          <a:latin typeface="Arial"/>
                          <a:cs typeface="Arial"/>
                        </a:rPr>
                        <a:t>Waktu</a:t>
                      </a:r>
                      <a:r>
                        <a:rPr sz="24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" dirty="0">
                          <a:latin typeface="Arial"/>
                          <a:cs typeface="Arial"/>
                        </a:rPr>
                        <a:t>respon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032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Sub-seconds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032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Detik </a:t>
                      </a:r>
                      <a:r>
                        <a:rPr sz="2400" dirty="0">
                          <a:latin typeface="Arial"/>
                          <a:cs typeface="Arial"/>
                        </a:rPr>
                        <a:t>ke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 menit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032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368300"/>
            <a:ext cx="5305425" cy="108712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2700" marR="5080">
              <a:lnSpc>
                <a:spcPts val="4040"/>
              </a:lnSpc>
              <a:spcBef>
                <a:spcPts val="465"/>
              </a:spcBef>
            </a:pPr>
            <a:r>
              <a:rPr spc="-5" dirty="0"/>
              <a:t>Data Operasi </a:t>
            </a:r>
            <a:r>
              <a:rPr dirty="0"/>
              <a:t>vs </a:t>
            </a:r>
            <a:r>
              <a:rPr spc="-10" dirty="0"/>
              <a:t>Informasi  </a:t>
            </a:r>
            <a:r>
              <a:rPr spc="-5" dirty="0"/>
              <a:t>Strategis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34</a:t>
            </a:fld>
            <a:endParaRPr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62915" y="1562735"/>
          <a:ext cx="9005570" cy="48691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01010"/>
                <a:gridCol w="3001010"/>
                <a:gridCol w="3003550"/>
              </a:tblGrid>
              <a:tr h="43687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Operasional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Informatif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B2B2B2"/>
                    </a:solidFill>
                  </a:tcPr>
                </a:tc>
              </a:tr>
              <a:tr h="779779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Konten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Nilai</a:t>
                      </a:r>
                      <a:r>
                        <a:rPr sz="24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Sekarang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568960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35" dirty="0">
                          <a:latin typeface="Arial"/>
                          <a:cs typeface="Arial"/>
                        </a:rPr>
                        <a:t>Terarsip, </a:t>
                      </a:r>
                      <a:r>
                        <a:rPr sz="2400" i="1" spc="-5" dirty="0">
                          <a:latin typeface="Arial"/>
                          <a:cs typeface="Arial"/>
                        </a:rPr>
                        <a:t>derived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,  teringkas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Struktur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" dirty="0">
                          <a:latin typeface="Arial"/>
                          <a:cs typeface="Arial"/>
                        </a:rPr>
                        <a:t>Data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032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1023619">
                        <a:lnSpc>
                          <a:spcPts val="2700"/>
                        </a:lnSpc>
                        <a:spcBef>
                          <a:spcPts val="40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Optimal</a:t>
                      </a:r>
                      <a:r>
                        <a:rPr sz="24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untuk  transaksi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08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232410">
                        <a:lnSpc>
                          <a:spcPts val="2700"/>
                        </a:lnSpc>
                        <a:spcBef>
                          <a:spcPts val="40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Optimal untuk</a:t>
                      </a:r>
                      <a:r>
                        <a:rPr sz="24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Kueri  Kompleks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5080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  <a:tr h="43688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Frekuensi</a:t>
                      </a:r>
                      <a:r>
                        <a:rPr sz="2400" b="1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akses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Sering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Jarang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779779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15" dirty="0">
                          <a:latin typeface="Arial"/>
                          <a:cs typeface="Arial"/>
                        </a:rPr>
                        <a:t>Tipe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 akses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940435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10" dirty="0">
                          <a:latin typeface="Arial"/>
                          <a:cs typeface="Arial"/>
                        </a:rPr>
                        <a:t>Read,</a:t>
                      </a:r>
                      <a:r>
                        <a:rPr sz="24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Update,  Delete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10" dirty="0">
                          <a:latin typeface="Arial"/>
                          <a:cs typeface="Arial"/>
                        </a:rPr>
                        <a:t>Read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  <a:tr h="77978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10" dirty="0">
                          <a:latin typeface="Arial"/>
                          <a:cs typeface="Arial"/>
                        </a:rPr>
                        <a:t>Penggunaan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 marR="638175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10" dirty="0">
                          <a:latin typeface="Arial"/>
                          <a:cs typeface="Arial"/>
                        </a:rPr>
                        <a:t>Dapat diprediksi,  berulang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90170" marR="1061085">
                        <a:lnSpc>
                          <a:spcPts val="2700"/>
                        </a:lnSpc>
                        <a:spcBef>
                          <a:spcPts val="39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Ad hoc,</a:t>
                      </a:r>
                      <a:r>
                        <a:rPr sz="2400" spc="-8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acak,  heuristik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953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b="1" spc="-25" dirty="0">
                          <a:latin typeface="Arial"/>
                          <a:cs typeface="Arial"/>
                        </a:rPr>
                        <a:t>Waktu</a:t>
                      </a:r>
                      <a:r>
                        <a:rPr sz="24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5" dirty="0">
                          <a:latin typeface="Arial"/>
                          <a:cs typeface="Arial"/>
                        </a:rPr>
                        <a:t>respon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032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Sub-seconds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032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Detik </a:t>
                      </a:r>
                      <a:r>
                        <a:rPr sz="2400" dirty="0">
                          <a:latin typeface="Arial"/>
                          <a:cs typeface="Arial"/>
                        </a:rPr>
                        <a:t>ke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 menit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2032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E5E5E5"/>
                    </a:solidFill>
                  </a:tcPr>
                </a:tc>
              </a:tr>
              <a:tr h="43688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b="1" spc="-5" dirty="0">
                          <a:latin typeface="Arial"/>
                          <a:cs typeface="Arial"/>
                        </a:rPr>
                        <a:t>Jumlah</a:t>
                      </a:r>
                      <a:r>
                        <a:rPr sz="24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b="1" spc="-10" dirty="0">
                          <a:latin typeface="Arial"/>
                          <a:cs typeface="Arial"/>
                        </a:rPr>
                        <a:t>Pengguna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Banyak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  <a:spcBef>
                          <a:spcPts val="15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Relatif</a:t>
                      </a:r>
                      <a:r>
                        <a:rPr sz="24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sedikit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19050" marB="0">
                    <a:lnL w="3175">
                      <a:solidFill>
                        <a:srgbClr val="FFFFFF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3175">
                      <a:solidFill>
                        <a:srgbClr val="FFFFFF"/>
                      </a:solidFill>
                      <a:prstDash val="solid"/>
                    </a:lnB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368300"/>
            <a:ext cx="5305425" cy="108712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2700" marR="5080">
              <a:lnSpc>
                <a:spcPts val="4040"/>
              </a:lnSpc>
              <a:spcBef>
                <a:spcPts val="465"/>
              </a:spcBef>
            </a:pPr>
            <a:r>
              <a:rPr spc="-5" dirty="0"/>
              <a:t>Data Operasi </a:t>
            </a:r>
            <a:r>
              <a:rPr dirty="0"/>
              <a:t>vs </a:t>
            </a:r>
            <a:r>
              <a:rPr spc="-10" dirty="0"/>
              <a:t>Informasi  </a:t>
            </a:r>
            <a:r>
              <a:rPr spc="-5" dirty="0"/>
              <a:t>Strategis</a:t>
            </a:r>
          </a:p>
        </p:txBody>
      </p:sp>
      <p:sp>
        <p:nvSpPr>
          <p:cNvPr id="3" name="object 3"/>
          <p:cNvSpPr/>
          <p:nvPr/>
        </p:nvSpPr>
        <p:spPr>
          <a:xfrm>
            <a:off x="1554480" y="1449069"/>
            <a:ext cx="6949440" cy="53035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35</a:t>
            </a:fld>
            <a:endParaRPr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13329" y="1967229"/>
            <a:ext cx="306387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5" dirty="0"/>
              <a:t>Data</a:t>
            </a:r>
            <a:r>
              <a:rPr sz="3200" spc="-65" dirty="0"/>
              <a:t> </a:t>
            </a:r>
            <a:r>
              <a:rPr sz="3200" spc="-15" dirty="0"/>
              <a:t>Warehouse</a:t>
            </a:r>
            <a:endParaRPr sz="3200"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36</a:t>
            </a:fld>
            <a:endParaRPr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1490" y="624840"/>
            <a:ext cx="34378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latin typeface="Arial"/>
                <a:cs typeface="Arial"/>
              </a:rPr>
              <a:t>Data</a:t>
            </a:r>
            <a:r>
              <a:rPr sz="3600" spc="-80" dirty="0">
                <a:latin typeface="Arial"/>
                <a:cs typeface="Arial"/>
              </a:rPr>
              <a:t> </a:t>
            </a:r>
            <a:r>
              <a:rPr sz="3600" spc="-20" dirty="0">
                <a:latin typeface="Arial"/>
                <a:cs typeface="Arial"/>
              </a:rPr>
              <a:t>Warehouse</a:t>
            </a:r>
            <a:endParaRPr sz="36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37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6943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3289" y="1758950"/>
            <a:ext cx="672147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Lingkungan pengolahan data, bukan</a:t>
            </a:r>
            <a:r>
              <a:rPr sz="2600" spc="-40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software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1490" y="624840"/>
            <a:ext cx="34378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latin typeface="Arial"/>
                <a:cs typeface="Arial"/>
              </a:rPr>
              <a:t>Data</a:t>
            </a:r>
            <a:r>
              <a:rPr sz="3600" spc="-80" dirty="0">
                <a:latin typeface="Arial"/>
                <a:cs typeface="Arial"/>
              </a:rPr>
              <a:t> </a:t>
            </a:r>
            <a:r>
              <a:rPr sz="3600" spc="-20" dirty="0">
                <a:latin typeface="Arial"/>
                <a:cs typeface="Arial"/>
              </a:rPr>
              <a:t>Warehouse</a:t>
            </a:r>
            <a:endParaRPr sz="36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38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6943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9440" y="242316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23289" y="1601469"/>
            <a:ext cx="6721475" cy="1132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97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Lingkungan pengolahan data, bukan </a:t>
            </a:r>
            <a:r>
              <a:rPr sz="2600" spc="-5" dirty="0">
                <a:latin typeface="Arial"/>
                <a:cs typeface="Arial"/>
              </a:rPr>
              <a:t>software  Berbasis </a:t>
            </a:r>
            <a:r>
              <a:rPr sz="2600" dirty="0">
                <a:latin typeface="Arial"/>
                <a:cs typeface="Arial"/>
              </a:rPr>
              <a:t>penentu kebijakan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34378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Data</a:t>
            </a:r>
            <a:r>
              <a:rPr spc="-80" dirty="0"/>
              <a:t> </a:t>
            </a:r>
            <a:r>
              <a:rPr spc="-20" dirty="0"/>
              <a:t>Warehouse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39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6943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9440" y="242316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9440" y="297688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23289" y="1601469"/>
            <a:ext cx="7452995" cy="16852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35965">
              <a:lnSpc>
                <a:spcPct val="1397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Lingkungan pengolahan data, bukan </a:t>
            </a:r>
            <a:r>
              <a:rPr sz="2600" spc="-5" dirty="0">
                <a:latin typeface="Arial"/>
                <a:cs typeface="Arial"/>
              </a:rPr>
              <a:t>software  Berbasis </a:t>
            </a:r>
            <a:r>
              <a:rPr sz="2600" dirty="0">
                <a:latin typeface="Arial"/>
                <a:cs typeface="Arial"/>
              </a:rPr>
              <a:t>penentu kebijakan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30"/>
              </a:spcBef>
            </a:pPr>
            <a:r>
              <a:rPr sz="2600" spc="-5" dirty="0">
                <a:latin typeface="Arial"/>
                <a:cs typeface="Arial"/>
              </a:rPr>
              <a:t>Adaptif </a:t>
            </a:r>
            <a:r>
              <a:rPr sz="2600" dirty="0">
                <a:latin typeface="Arial"/>
                <a:cs typeface="Arial"/>
              </a:rPr>
              <a:t>terhadap banyak </a:t>
            </a:r>
            <a:r>
              <a:rPr sz="2600" spc="-5" dirty="0">
                <a:latin typeface="Arial"/>
                <a:cs typeface="Arial"/>
              </a:rPr>
              <a:t>aplikasi, </a:t>
            </a:r>
            <a:r>
              <a:rPr sz="2600" dirty="0">
                <a:latin typeface="Arial"/>
                <a:cs typeface="Arial"/>
              </a:rPr>
              <a:t>waktu, dan</a:t>
            </a:r>
            <a:r>
              <a:rPr sz="2600" spc="-2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skala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34378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Data</a:t>
            </a:r>
            <a:r>
              <a:rPr spc="-80" dirty="0"/>
              <a:t> </a:t>
            </a:r>
            <a:r>
              <a:rPr spc="-20" dirty="0"/>
              <a:t>Warehouse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40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6943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9440" y="242316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9440" y="297688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9440" y="352932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35965">
              <a:lnSpc>
                <a:spcPct val="139700"/>
              </a:lnSpc>
              <a:spcBef>
                <a:spcPts val="100"/>
              </a:spcBef>
            </a:pPr>
            <a:r>
              <a:rPr dirty="0"/>
              <a:t>Lingkungan pengolahan data, bukan </a:t>
            </a:r>
            <a:r>
              <a:rPr spc="-5" dirty="0"/>
              <a:t>software  Berbasis </a:t>
            </a:r>
            <a:r>
              <a:rPr dirty="0"/>
              <a:t>penentu kebijakan</a:t>
            </a:r>
          </a:p>
          <a:p>
            <a:pPr marL="12700" marR="5080">
              <a:lnSpc>
                <a:spcPts val="4360"/>
              </a:lnSpc>
              <a:spcBef>
                <a:spcPts val="340"/>
              </a:spcBef>
            </a:pPr>
            <a:r>
              <a:rPr spc="-5" dirty="0"/>
              <a:t>Adaptif </a:t>
            </a:r>
            <a:r>
              <a:rPr dirty="0"/>
              <a:t>terhadap banyak </a:t>
            </a:r>
            <a:r>
              <a:rPr spc="-5" dirty="0"/>
              <a:t>aplikasi, </a:t>
            </a:r>
            <a:r>
              <a:rPr dirty="0"/>
              <a:t>waktu, dan skala  Pengguna dapat membuat </a:t>
            </a:r>
            <a:r>
              <a:rPr spc="-5" dirty="0"/>
              <a:t>laporan</a:t>
            </a:r>
            <a:r>
              <a:rPr spc="-30" dirty="0"/>
              <a:t> </a:t>
            </a:r>
            <a:r>
              <a:rPr dirty="0"/>
              <a:t>sendiri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34378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Data</a:t>
            </a:r>
            <a:r>
              <a:rPr spc="-80" dirty="0"/>
              <a:t> </a:t>
            </a:r>
            <a:r>
              <a:rPr spc="-20" dirty="0"/>
              <a:t>Warehouse</a:t>
            </a: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41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6943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9440" y="242316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9440" y="297688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9440" y="352932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99440" y="408305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23289" y="1601469"/>
            <a:ext cx="7452995" cy="3166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35965">
              <a:lnSpc>
                <a:spcPct val="1397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Lingkungan pengolahan data, bukan </a:t>
            </a:r>
            <a:r>
              <a:rPr sz="2600" spc="-5" dirty="0">
                <a:latin typeface="Arial"/>
                <a:cs typeface="Arial"/>
              </a:rPr>
              <a:t>software  Berbasis </a:t>
            </a:r>
            <a:r>
              <a:rPr sz="2600" dirty="0">
                <a:latin typeface="Arial"/>
                <a:cs typeface="Arial"/>
              </a:rPr>
              <a:t>penentu kebijakan</a:t>
            </a:r>
            <a:endParaRPr sz="2600">
              <a:latin typeface="Arial"/>
              <a:cs typeface="Arial"/>
            </a:endParaRPr>
          </a:p>
          <a:p>
            <a:pPr marL="12700" marR="5080">
              <a:lnSpc>
                <a:spcPts val="4360"/>
              </a:lnSpc>
              <a:spcBef>
                <a:spcPts val="340"/>
              </a:spcBef>
            </a:pPr>
            <a:r>
              <a:rPr sz="2600" spc="-5" dirty="0">
                <a:latin typeface="Arial"/>
                <a:cs typeface="Arial"/>
              </a:rPr>
              <a:t>Adaptif </a:t>
            </a:r>
            <a:r>
              <a:rPr sz="2600" dirty="0">
                <a:latin typeface="Arial"/>
                <a:cs typeface="Arial"/>
              </a:rPr>
              <a:t>terhadap banyak </a:t>
            </a:r>
            <a:r>
              <a:rPr sz="2600" spc="-5" dirty="0">
                <a:latin typeface="Arial"/>
                <a:cs typeface="Arial"/>
              </a:rPr>
              <a:t>aplikasi, </a:t>
            </a:r>
            <a:r>
              <a:rPr sz="2600" dirty="0">
                <a:latin typeface="Arial"/>
                <a:cs typeface="Arial"/>
              </a:rPr>
              <a:t>waktu, dan skala  Pengguna dapat membuat </a:t>
            </a:r>
            <a:r>
              <a:rPr sz="2600" spc="-5" dirty="0">
                <a:latin typeface="Arial"/>
                <a:cs typeface="Arial"/>
              </a:rPr>
              <a:t>laporan</a:t>
            </a:r>
            <a:r>
              <a:rPr sz="2600" spc="-3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sendiri</a:t>
            </a:r>
            <a:endParaRPr sz="2600">
              <a:latin typeface="Arial"/>
              <a:cs typeface="Arial"/>
            </a:endParaRPr>
          </a:p>
          <a:p>
            <a:pPr marL="12700" marR="154940">
              <a:lnSpc>
                <a:spcPts val="2940"/>
              </a:lnSpc>
              <a:spcBef>
                <a:spcPts val="1140"/>
              </a:spcBef>
            </a:pPr>
            <a:r>
              <a:rPr sz="2600" dirty="0">
                <a:latin typeface="Arial"/>
                <a:cs typeface="Arial"/>
              </a:rPr>
              <a:t>Pada </a:t>
            </a:r>
            <a:r>
              <a:rPr sz="2600" spc="-5" dirty="0">
                <a:latin typeface="Arial"/>
                <a:cs typeface="Arial"/>
              </a:rPr>
              <a:t>intinya, </a:t>
            </a:r>
            <a:r>
              <a:rPr sz="2600" dirty="0">
                <a:latin typeface="Arial"/>
                <a:cs typeface="Arial"/>
              </a:rPr>
              <a:t>mampu memenuhi </a:t>
            </a:r>
            <a:r>
              <a:rPr sz="2600" spc="-5" dirty="0">
                <a:latin typeface="Arial"/>
                <a:cs typeface="Arial"/>
              </a:rPr>
              <a:t>kriteria </a:t>
            </a:r>
            <a:r>
              <a:rPr sz="2600" dirty="0">
                <a:latin typeface="Arial"/>
                <a:cs typeface="Arial"/>
              </a:rPr>
              <a:t>Informasi  </a:t>
            </a:r>
            <a:r>
              <a:rPr sz="2600" spc="-5" dirty="0">
                <a:latin typeface="Arial"/>
                <a:cs typeface="Arial"/>
              </a:rPr>
              <a:t>Strategis/Data-driven </a:t>
            </a:r>
            <a:r>
              <a:rPr sz="2600" dirty="0">
                <a:latin typeface="Arial"/>
                <a:cs typeface="Arial"/>
              </a:rPr>
              <a:t>Decision Support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System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50628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Definisi Data</a:t>
            </a:r>
            <a:r>
              <a:rPr spc="-75" dirty="0"/>
              <a:t> </a:t>
            </a:r>
            <a:r>
              <a:rPr spc="-20" dirty="0"/>
              <a:t>Warehouse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42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3896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97889" y="1569719"/>
            <a:ext cx="7553325" cy="1506220"/>
          </a:xfrm>
          <a:prstGeom prst="rect">
            <a:avLst/>
          </a:prstGeom>
        </p:spPr>
        <p:txBody>
          <a:bodyPr vert="horz" wrap="square" lIns="0" tIns="1701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340"/>
              </a:spcBef>
            </a:pPr>
            <a:r>
              <a:rPr sz="2600" dirty="0">
                <a:latin typeface="Arial"/>
                <a:cs typeface="Arial"/>
              </a:rPr>
              <a:t>Lingkungan pengolahan </a:t>
            </a:r>
            <a:r>
              <a:rPr sz="2600" spc="-5" dirty="0">
                <a:latin typeface="Arial"/>
                <a:cs typeface="Arial"/>
              </a:rPr>
              <a:t>informasi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yang:</a:t>
            </a:r>
            <a:endParaRPr sz="2600">
              <a:latin typeface="Arial"/>
              <a:cs typeface="Arial"/>
            </a:endParaRPr>
          </a:p>
          <a:p>
            <a:pPr marL="469900" marR="30480" indent="-323850">
              <a:lnSpc>
                <a:spcPts val="2940"/>
              </a:lnSpc>
              <a:spcBef>
                <a:spcPts val="1485"/>
              </a:spcBef>
              <a:tabLst>
                <a:tab pos="469265" algn="l"/>
              </a:tabLst>
            </a:pPr>
            <a:r>
              <a:rPr sz="2925" spc="165" baseline="8547" dirty="0">
                <a:latin typeface="Calibri"/>
                <a:cs typeface="Calibri"/>
              </a:rPr>
              <a:t>–	</a:t>
            </a:r>
            <a:r>
              <a:rPr sz="2600" dirty="0">
                <a:latin typeface="Arial"/>
                <a:cs typeface="Arial"/>
              </a:rPr>
              <a:t>Memberi pandangan perusahaan yang total dan  </a:t>
            </a:r>
            <a:r>
              <a:rPr sz="2600" spc="-5" dirty="0">
                <a:latin typeface="Arial"/>
                <a:cs typeface="Arial"/>
              </a:rPr>
              <a:t>terintegrasi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50628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Definisi Data</a:t>
            </a:r>
            <a:r>
              <a:rPr spc="-75" dirty="0"/>
              <a:t> </a:t>
            </a:r>
            <a:r>
              <a:rPr spc="-20" dirty="0"/>
              <a:t>Warehouse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43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3896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3289" y="1727200"/>
            <a:ext cx="589343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Lingkungan pengolahan </a:t>
            </a:r>
            <a:r>
              <a:rPr sz="2600" spc="-5" dirty="0">
                <a:latin typeface="Arial"/>
                <a:cs typeface="Arial"/>
              </a:rPr>
              <a:t>informasi</a:t>
            </a:r>
            <a:r>
              <a:rPr sz="2600" spc="-4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yang:</a:t>
            </a:r>
            <a:endParaRPr sz="2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31239" y="3213100"/>
            <a:ext cx="163195" cy="322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50" spc="110" dirty="0">
                <a:latin typeface="Calibri"/>
                <a:cs typeface="Calibri"/>
              </a:rPr>
              <a:t>–</a:t>
            </a:r>
            <a:endParaRPr sz="19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31239" y="2280920"/>
            <a:ext cx="7394575" cy="1311910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336550" marR="5080" indent="-323850">
              <a:lnSpc>
                <a:spcPts val="2940"/>
              </a:lnSpc>
              <a:spcBef>
                <a:spcPts val="345"/>
              </a:spcBef>
              <a:tabLst>
                <a:tab pos="335915" algn="l"/>
              </a:tabLst>
            </a:pPr>
            <a:r>
              <a:rPr sz="2925" spc="165" baseline="8547" dirty="0">
                <a:latin typeface="Calibri"/>
                <a:cs typeface="Calibri"/>
              </a:rPr>
              <a:t>–	</a:t>
            </a:r>
            <a:r>
              <a:rPr sz="2600" dirty="0">
                <a:latin typeface="Arial"/>
                <a:cs typeface="Arial"/>
              </a:rPr>
              <a:t>Memberi pandangan perusahaan yang total dan  </a:t>
            </a:r>
            <a:r>
              <a:rPr sz="2600" spc="-5" dirty="0">
                <a:latin typeface="Arial"/>
                <a:cs typeface="Arial"/>
              </a:rPr>
              <a:t>terintegrasi</a:t>
            </a:r>
            <a:endParaRPr sz="2600">
              <a:latin typeface="Arial"/>
              <a:cs typeface="Arial"/>
            </a:endParaRPr>
          </a:p>
          <a:p>
            <a:pPr marL="336550">
              <a:lnSpc>
                <a:spcPct val="100000"/>
              </a:lnSpc>
              <a:spcBef>
                <a:spcPts val="885"/>
              </a:spcBef>
            </a:pPr>
            <a:r>
              <a:rPr sz="2600" spc="-5" dirty="0">
                <a:latin typeface="Arial"/>
                <a:cs typeface="Arial"/>
              </a:rPr>
              <a:t>Informasi </a:t>
            </a:r>
            <a:r>
              <a:rPr sz="2600" dirty="0">
                <a:latin typeface="Arial"/>
                <a:cs typeface="Arial"/>
              </a:rPr>
              <a:t>aktual dan </a:t>
            </a:r>
            <a:r>
              <a:rPr sz="2600" spc="-5" dirty="0">
                <a:latin typeface="Arial"/>
                <a:cs typeface="Arial"/>
              </a:rPr>
              <a:t>historis </a:t>
            </a:r>
            <a:r>
              <a:rPr sz="2600" dirty="0">
                <a:latin typeface="Arial"/>
                <a:cs typeface="Arial"/>
              </a:rPr>
              <a:t>→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berguna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50628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Definisi Data</a:t>
            </a:r>
            <a:r>
              <a:rPr spc="-75" dirty="0"/>
              <a:t> </a:t>
            </a:r>
            <a:r>
              <a:rPr spc="-20" dirty="0"/>
              <a:t>Warehouse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44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3896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3289" y="1727200"/>
            <a:ext cx="589343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Lingkungan pengolahan </a:t>
            </a:r>
            <a:r>
              <a:rPr sz="2600" spc="-5" dirty="0">
                <a:latin typeface="Arial"/>
                <a:cs typeface="Arial"/>
              </a:rPr>
              <a:t>informasi</a:t>
            </a:r>
            <a:r>
              <a:rPr sz="2600" spc="-4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yang:</a:t>
            </a:r>
            <a:endParaRPr sz="2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31239" y="3213100"/>
            <a:ext cx="163195" cy="8407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50" spc="110" dirty="0">
                <a:latin typeface="Calibri"/>
                <a:cs typeface="Calibri"/>
              </a:rPr>
              <a:t>–</a:t>
            </a:r>
            <a:endParaRPr sz="19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740"/>
              </a:spcBef>
            </a:pPr>
            <a:r>
              <a:rPr sz="1950" spc="110" dirty="0">
                <a:latin typeface="Calibri"/>
                <a:cs typeface="Calibri"/>
              </a:rPr>
              <a:t>–</a:t>
            </a:r>
            <a:endParaRPr sz="19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31239" y="2280920"/>
            <a:ext cx="7394575" cy="2203450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336550" marR="5080" indent="-323850">
              <a:lnSpc>
                <a:spcPts val="2940"/>
              </a:lnSpc>
              <a:spcBef>
                <a:spcPts val="345"/>
              </a:spcBef>
              <a:tabLst>
                <a:tab pos="335915" algn="l"/>
              </a:tabLst>
            </a:pPr>
            <a:r>
              <a:rPr sz="2925" spc="165" baseline="8547" dirty="0">
                <a:latin typeface="Calibri"/>
                <a:cs typeface="Calibri"/>
              </a:rPr>
              <a:t>–	</a:t>
            </a:r>
            <a:r>
              <a:rPr sz="2600" dirty="0">
                <a:latin typeface="Arial"/>
                <a:cs typeface="Arial"/>
              </a:rPr>
              <a:t>Memberi pandangan perusahaan yang total dan  </a:t>
            </a:r>
            <a:r>
              <a:rPr sz="2600" spc="-5" dirty="0">
                <a:latin typeface="Arial"/>
                <a:cs typeface="Arial"/>
              </a:rPr>
              <a:t>terintegrasi</a:t>
            </a:r>
            <a:endParaRPr sz="2600">
              <a:latin typeface="Arial"/>
              <a:cs typeface="Arial"/>
            </a:endParaRPr>
          </a:p>
          <a:p>
            <a:pPr marL="336550">
              <a:lnSpc>
                <a:spcPct val="100000"/>
              </a:lnSpc>
              <a:spcBef>
                <a:spcPts val="885"/>
              </a:spcBef>
            </a:pPr>
            <a:r>
              <a:rPr sz="2600" spc="-5" dirty="0">
                <a:latin typeface="Arial"/>
                <a:cs typeface="Arial"/>
              </a:rPr>
              <a:t>Informasi </a:t>
            </a:r>
            <a:r>
              <a:rPr sz="2600" dirty="0">
                <a:latin typeface="Arial"/>
                <a:cs typeface="Arial"/>
              </a:rPr>
              <a:t>aktual dan </a:t>
            </a:r>
            <a:r>
              <a:rPr sz="2600" spc="-5" dirty="0">
                <a:latin typeface="Arial"/>
                <a:cs typeface="Arial"/>
              </a:rPr>
              <a:t>historis </a:t>
            </a:r>
            <a:r>
              <a:rPr sz="2600" dirty="0">
                <a:latin typeface="Arial"/>
                <a:cs typeface="Arial"/>
              </a:rPr>
              <a:t>→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berguna</a:t>
            </a:r>
            <a:endParaRPr sz="2600">
              <a:latin typeface="Arial"/>
              <a:cs typeface="Arial"/>
            </a:endParaRPr>
          </a:p>
          <a:p>
            <a:pPr marL="336550" marR="719455">
              <a:lnSpc>
                <a:spcPts val="2940"/>
              </a:lnSpc>
              <a:spcBef>
                <a:spcPts val="1205"/>
              </a:spcBef>
            </a:pPr>
            <a:r>
              <a:rPr sz="2600" dirty="0">
                <a:latin typeface="Arial"/>
                <a:cs typeface="Arial"/>
              </a:rPr>
              <a:t>Memungkinkan dukungan keputusan tanpa  mengancam sistem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operasional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50628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Definisi Data</a:t>
            </a:r>
            <a:r>
              <a:rPr spc="-75" dirty="0"/>
              <a:t> </a:t>
            </a:r>
            <a:r>
              <a:rPr spc="-20" dirty="0"/>
              <a:t>Warehouse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45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3896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3289" y="1727200"/>
            <a:ext cx="589343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Lingkungan pengolahan </a:t>
            </a:r>
            <a:r>
              <a:rPr sz="2600" spc="-5" dirty="0">
                <a:latin typeface="Arial"/>
                <a:cs typeface="Arial"/>
              </a:rPr>
              <a:t>informasi</a:t>
            </a:r>
            <a:r>
              <a:rPr sz="2600" spc="-4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yang:</a:t>
            </a:r>
            <a:endParaRPr sz="2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31239" y="3213100"/>
            <a:ext cx="163195" cy="8407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50" spc="110" dirty="0">
                <a:latin typeface="Calibri"/>
                <a:cs typeface="Calibri"/>
              </a:rPr>
              <a:t>–</a:t>
            </a:r>
            <a:endParaRPr sz="19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740"/>
              </a:spcBef>
            </a:pPr>
            <a:r>
              <a:rPr sz="1950" spc="110" dirty="0">
                <a:latin typeface="Calibri"/>
                <a:cs typeface="Calibri"/>
              </a:rPr>
              <a:t>–</a:t>
            </a:r>
            <a:endParaRPr sz="19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31239" y="4621529"/>
            <a:ext cx="163195" cy="3225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50" spc="110" dirty="0">
                <a:latin typeface="Calibri"/>
                <a:cs typeface="Calibri"/>
              </a:rPr>
              <a:t>–</a:t>
            </a:r>
            <a:endParaRPr sz="195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31239" y="2280920"/>
            <a:ext cx="7394575" cy="2720340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336550" marR="5080" indent="-323850">
              <a:lnSpc>
                <a:spcPts val="2940"/>
              </a:lnSpc>
              <a:spcBef>
                <a:spcPts val="345"/>
              </a:spcBef>
              <a:tabLst>
                <a:tab pos="335915" algn="l"/>
              </a:tabLst>
            </a:pPr>
            <a:r>
              <a:rPr sz="2925" spc="165" baseline="8547" dirty="0">
                <a:latin typeface="Calibri"/>
                <a:cs typeface="Calibri"/>
              </a:rPr>
              <a:t>–	</a:t>
            </a:r>
            <a:r>
              <a:rPr sz="2600" dirty="0">
                <a:latin typeface="Arial"/>
                <a:cs typeface="Arial"/>
              </a:rPr>
              <a:t>Memberi pandangan perusahaan yang total dan  </a:t>
            </a:r>
            <a:r>
              <a:rPr sz="2600" spc="-5" dirty="0">
                <a:latin typeface="Arial"/>
                <a:cs typeface="Arial"/>
              </a:rPr>
              <a:t>terintegrasi</a:t>
            </a:r>
            <a:endParaRPr sz="2600">
              <a:latin typeface="Arial"/>
              <a:cs typeface="Arial"/>
            </a:endParaRPr>
          </a:p>
          <a:p>
            <a:pPr marL="336550">
              <a:lnSpc>
                <a:spcPct val="100000"/>
              </a:lnSpc>
              <a:spcBef>
                <a:spcPts val="885"/>
              </a:spcBef>
            </a:pPr>
            <a:r>
              <a:rPr sz="2600" spc="-5" dirty="0">
                <a:latin typeface="Arial"/>
                <a:cs typeface="Arial"/>
              </a:rPr>
              <a:t>Informasi </a:t>
            </a:r>
            <a:r>
              <a:rPr sz="2600" dirty="0">
                <a:latin typeface="Arial"/>
                <a:cs typeface="Arial"/>
              </a:rPr>
              <a:t>aktual dan </a:t>
            </a:r>
            <a:r>
              <a:rPr sz="2600" spc="-5" dirty="0">
                <a:latin typeface="Arial"/>
                <a:cs typeface="Arial"/>
              </a:rPr>
              <a:t>historis </a:t>
            </a:r>
            <a:r>
              <a:rPr sz="2600" dirty="0">
                <a:latin typeface="Arial"/>
                <a:cs typeface="Arial"/>
              </a:rPr>
              <a:t>→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berguna</a:t>
            </a:r>
            <a:endParaRPr sz="2600">
              <a:latin typeface="Arial"/>
              <a:cs typeface="Arial"/>
            </a:endParaRPr>
          </a:p>
          <a:p>
            <a:pPr marL="336550" marR="719455">
              <a:lnSpc>
                <a:spcPts val="2940"/>
              </a:lnSpc>
              <a:spcBef>
                <a:spcPts val="1205"/>
              </a:spcBef>
            </a:pPr>
            <a:r>
              <a:rPr sz="2600" dirty="0">
                <a:latin typeface="Arial"/>
                <a:cs typeface="Arial"/>
              </a:rPr>
              <a:t>Memungkinkan dukungan keputusan tanpa  mengancam sistem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operasional</a:t>
            </a:r>
            <a:endParaRPr sz="2600">
              <a:latin typeface="Arial"/>
              <a:cs typeface="Arial"/>
            </a:endParaRPr>
          </a:p>
          <a:p>
            <a:pPr marL="336550">
              <a:lnSpc>
                <a:spcPct val="100000"/>
              </a:lnSpc>
              <a:spcBef>
                <a:spcPts val="885"/>
              </a:spcBef>
            </a:pPr>
            <a:r>
              <a:rPr sz="2600" spc="-5" dirty="0">
                <a:latin typeface="Arial"/>
                <a:cs typeface="Arial"/>
              </a:rPr>
              <a:t>Informasi </a:t>
            </a:r>
            <a:r>
              <a:rPr sz="2600" dirty="0">
                <a:latin typeface="Arial"/>
                <a:cs typeface="Arial"/>
              </a:rPr>
              <a:t>perusahaan tetap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konsisten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50628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Definisi Data</a:t>
            </a:r>
            <a:r>
              <a:rPr spc="-75" dirty="0"/>
              <a:t> </a:t>
            </a:r>
            <a:r>
              <a:rPr spc="-20" dirty="0"/>
              <a:t>Warehouse</a:t>
            </a: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46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6943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3289" y="1758950"/>
            <a:ext cx="589343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Lingkungan pengolahan </a:t>
            </a:r>
            <a:r>
              <a:rPr sz="2600" spc="-5" dirty="0">
                <a:latin typeface="Arial"/>
                <a:cs typeface="Arial"/>
              </a:rPr>
              <a:t>informasi</a:t>
            </a:r>
            <a:r>
              <a:rPr sz="2600" spc="-4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yang:</a:t>
            </a:r>
            <a:endParaRPr sz="2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31239" y="3244850"/>
            <a:ext cx="163195" cy="8394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50" spc="110" dirty="0">
                <a:latin typeface="Calibri"/>
                <a:cs typeface="Calibri"/>
              </a:rPr>
              <a:t>–</a:t>
            </a:r>
            <a:endParaRPr sz="19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730"/>
              </a:spcBef>
            </a:pPr>
            <a:r>
              <a:rPr sz="1950" spc="110" dirty="0">
                <a:latin typeface="Calibri"/>
                <a:cs typeface="Calibri"/>
              </a:rPr>
              <a:t>–</a:t>
            </a:r>
            <a:endParaRPr sz="19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31239" y="4652009"/>
            <a:ext cx="163195" cy="8407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50" spc="110" dirty="0">
                <a:latin typeface="Calibri"/>
                <a:cs typeface="Calibri"/>
              </a:rPr>
              <a:t>–</a:t>
            </a:r>
            <a:endParaRPr sz="19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739"/>
              </a:spcBef>
            </a:pPr>
            <a:r>
              <a:rPr sz="1950" spc="110" dirty="0">
                <a:latin typeface="Calibri"/>
                <a:cs typeface="Calibri"/>
              </a:rPr>
              <a:t>–</a:t>
            </a:r>
            <a:endParaRPr sz="195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31239" y="2312670"/>
            <a:ext cx="7394575" cy="3237230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336550" marR="5080" indent="-323850">
              <a:lnSpc>
                <a:spcPts val="2940"/>
              </a:lnSpc>
              <a:spcBef>
                <a:spcPts val="345"/>
              </a:spcBef>
              <a:tabLst>
                <a:tab pos="335915" algn="l"/>
              </a:tabLst>
            </a:pPr>
            <a:r>
              <a:rPr sz="2925" spc="165" baseline="8547" dirty="0">
                <a:latin typeface="Calibri"/>
                <a:cs typeface="Calibri"/>
              </a:rPr>
              <a:t>–	</a:t>
            </a:r>
            <a:r>
              <a:rPr sz="2600" dirty="0">
                <a:latin typeface="Arial"/>
                <a:cs typeface="Arial"/>
              </a:rPr>
              <a:t>Memberi pandangan perusahaan yang total dan  </a:t>
            </a:r>
            <a:r>
              <a:rPr sz="2600" spc="-5" dirty="0">
                <a:latin typeface="Arial"/>
                <a:cs typeface="Arial"/>
              </a:rPr>
              <a:t>terintegrasi</a:t>
            </a:r>
            <a:endParaRPr sz="2600">
              <a:latin typeface="Arial"/>
              <a:cs typeface="Arial"/>
            </a:endParaRPr>
          </a:p>
          <a:p>
            <a:pPr marL="336550">
              <a:lnSpc>
                <a:spcPct val="100000"/>
              </a:lnSpc>
              <a:spcBef>
                <a:spcPts val="885"/>
              </a:spcBef>
            </a:pPr>
            <a:r>
              <a:rPr sz="2600" spc="-5" dirty="0">
                <a:latin typeface="Arial"/>
                <a:cs typeface="Arial"/>
              </a:rPr>
              <a:t>Informasi </a:t>
            </a:r>
            <a:r>
              <a:rPr sz="2600" dirty="0">
                <a:latin typeface="Arial"/>
                <a:cs typeface="Arial"/>
              </a:rPr>
              <a:t>aktual dan </a:t>
            </a:r>
            <a:r>
              <a:rPr sz="2600" spc="-5" dirty="0">
                <a:latin typeface="Arial"/>
                <a:cs typeface="Arial"/>
              </a:rPr>
              <a:t>historis </a:t>
            </a:r>
            <a:r>
              <a:rPr sz="2600" dirty="0">
                <a:latin typeface="Arial"/>
                <a:cs typeface="Arial"/>
              </a:rPr>
              <a:t>→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berguna</a:t>
            </a:r>
            <a:endParaRPr sz="2600">
              <a:latin typeface="Arial"/>
              <a:cs typeface="Arial"/>
            </a:endParaRPr>
          </a:p>
          <a:p>
            <a:pPr marL="336550" marR="719455">
              <a:lnSpc>
                <a:spcPts val="2940"/>
              </a:lnSpc>
              <a:spcBef>
                <a:spcPts val="1195"/>
              </a:spcBef>
            </a:pPr>
            <a:r>
              <a:rPr sz="2600" dirty="0">
                <a:latin typeface="Arial"/>
                <a:cs typeface="Arial"/>
              </a:rPr>
              <a:t>Memungkinkan dukungan keputusan tanpa  mengancam sistem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operasional</a:t>
            </a:r>
            <a:endParaRPr sz="2600">
              <a:latin typeface="Arial"/>
              <a:cs typeface="Arial"/>
            </a:endParaRPr>
          </a:p>
          <a:p>
            <a:pPr marL="336550" marR="1534160">
              <a:lnSpc>
                <a:spcPts val="4079"/>
              </a:lnSpc>
              <a:spcBef>
                <a:spcPts val="220"/>
              </a:spcBef>
            </a:pPr>
            <a:r>
              <a:rPr sz="2600" spc="-5" dirty="0">
                <a:latin typeface="Arial"/>
                <a:cs typeface="Arial"/>
              </a:rPr>
              <a:t>Informasi </a:t>
            </a:r>
            <a:r>
              <a:rPr sz="2600" dirty="0">
                <a:latin typeface="Arial"/>
                <a:cs typeface="Arial"/>
              </a:rPr>
              <a:t>perusahaan tetap konsisten  Fleksibel dan</a:t>
            </a:r>
            <a:r>
              <a:rPr sz="2600" spc="-15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interaktif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51390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Ilustrasi Data</a:t>
            </a:r>
            <a:r>
              <a:rPr spc="-70" dirty="0"/>
              <a:t> </a:t>
            </a:r>
            <a:r>
              <a:rPr spc="-20" dirty="0"/>
              <a:t>Warehouse</a:t>
            </a:r>
          </a:p>
        </p:txBody>
      </p:sp>
      <p:sp>
        <p:nvSpPr>
          <p:cNvPr id="3" name="object 3"/>
          <p:cNvSpPr/>
          <p:nvPr/>
        </p:nvSpPr>
        <p:spPr>
          <a:xfrm>
            <a:off x="1554480" y="1413510"/>
            <a:ext cx="7496809" cy="51701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47</a:t>
            </a:fld>
            <a:endParaRPr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54692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Data </a:t>
            </a:r>
            <a:r>
              <a:rPr spc="-20" dirty="0"/>
              <a:t>Warehouse:</a:t>
            </a:r>
            <a:r>
              <a:rPr spc="-50" dirty="0"/>
              <a:t> </a:t>
            </a:r>
            <a:r>
              <a:rPr spc="-5" dirty="0"/>
              <a:t>Lifecycle</a:t>
            </a:r>
          </a:p>
        </p:txBody>
      </p:sp>
      <p:sp>
        <p:nvSpPr>
          <p:cNvPr id="3" name="object 3"/>
          <p:cNvSpPr/>
          <p:nvPr/>
        </p:nvSpPr>
        <p:spPr>
          <a:xfrm>
            <a:off x="1554480" y="1455419"/>
            <a:ext cx="6675120" cy="54025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48</a:t>
            </a:fld>
            <a:endParaRPr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21869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Ringkasan</a:t>
            </a: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49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6943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9440" y="242316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9440" y="2976880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9440" y="390270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99440" y="445642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72135">
              <a:lnSpc>
                <a:spcPct val="139700"/>
              </a:lnSpc>
              <a:spcBef>
                <a:spcPts val="100"/>
              </a:spcBef>
            </a:pPr>
            <a:r>
              <a:rPr dirty="0"/>
              <a:t>Data jumlah besar→ </a:t>
            </a:r>
            <a:r>
              <a:rPr spc="-5" dirty="0"/>
              <a:t>kesulitan </a:t>
            </a:r>
            <a:r>
              <a:rPr dirty="0"/>
              <a:t>penentuan kebijakan  Data operasional ≠ </a:t>
            </a:r>
            <a:r>
              <a:rPr spc="-5" dirty="0"/>
              <a:t>informasi</a:t>
            </a:r>
            <a:r>
              <a:rPr spc="-15" dirty="0"/>
              <a:t> </a:t>
            </a:r>
            <a:r>
              <a:rPr spc="-5" dirty="0"/>
              <a:t>strategis</a:t>
            </a:r>
          </a:p>
          <a:p>
            <a:pPr marL="12700" marR="206375">
              <a:lnSpc>
                <a:spcPts val="2940"/>
              </a:lnSpc>
              <a:spcBef>
                <a:spcPts val="1480"/>
              </a:spcBef>
            </a:pPr>
            <a:r>
              <a:rPr spc="-5" dirty="0"/>
              <a:t>Informasi strategis </a:t>
            </a:r>
            <a:r>
              <a:rPr dirty="0"/>
              <a:t>→ membantu penentuan kebijakan  skala</a:t>
            </a:r>
            <a:r>
              <a:rPr spc="5" dirty="0"/>
              <a:t> </a:t>
            </a:r>
            <a:r>
              <a:rPr dirty="0"/>
              <a:t>besar</a:t>
            </a:r>
          </a:p>
          <a:p>
            <a:pPr marL="12700" marR="5080">
              <a:lnSpc>
                <a:spcPts val="4360"/>
              </a:lnSpc>
              <a:spcBef>
                <a:spcPts val="280"/>
              </a:spcBef>
            </a:pPr>
            <a:r>
              <a:rPr spc="-5" dirty="0"/>
              <a:t>Informasi strategis </a:t>
            </a:r>
            <a:r>
              <a:rPr dirty="0"/>
              <a:t>→ </a:t>
            </a:r>
            <a:r>
              <a:rPr spc="-5" dirty="0"/>
              <a:t>laporan </a:t>
            </a:r>
            <a:r>
              <a:rPr dirty="0"/>
              <a:t>dengan konten </a:t>
            </a:r>
            <a:r>
              <a:rPr spc="-5" dirty="0"/>
              <a:t>bervariasi  Informasi strategis </a:t>
            </a:r>
            <a:r>
              <a:rPr dirty="0"/>
              <a:t>→ pengguna</a:t>
            </a:r>
            <a:r>
              <a:rPr spc="5" dirty="0"/>
              <a:t> </a:t>
            </a:r>
            <a:r>
              <a:rPr spc="-5" dirty="0"/>
              <a:t>sedikit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21869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Ringkasan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50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6943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9440" y="279653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9440" y="372363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201295" rIns="0" bIns="0" rtlCol="0">
            <a:spAutoFit/>
          </a:bodyPr>
          <a:lstStyle/>
          <a:p>
            <a:pPr marL="12700" marR="5080">
              <a:lnSpc>
                <a:spcPts val="2940"/>
              </a:lnSpc>
              <a:spcBef>
                <a:spcPts val="345"/>
              </a:spcBef>
            </a:pPr>
            <a:r>
              <a:rPr dirty="0"/>
              <a:t>Data </a:t>
            </a:r>
            <a:r>
              <a:rPr spc="-10" dirty="0"/>
              <a:t>Warehouse: </a:t>
            </a:r>
            <a:r>
              <a:rPr dirty="0"/>
              <a:t>solusi pengolahan </a:t>
            </a:r>
            <a:r>
              <a:rPr spc="-5" dirty="0"/>
              <a:t>informasi </a:t>
            </a:r>
            <a:r>
              <a:rPr dirty="0"/>
              <a:t>skala  perusahaan</a:t>
            </a:r>
          </a:p>
          <a:p>
            <a:pPr marL="12700" marR="694055">
              <a:lnSpc>
                <a:spcPts val="2930"/>
              </a:lnSpc>
              <a:spcBef>
                <a:spcPts val="1430"/>
              </a:spcBef>
            </a:pPr>
            <a:r>
              <a:rPr dirty="0"/>
              <a:t>Data operasional → </a:t>
            </a:r>
            <a:r>
              <a:rPr spc="-5" dirty="0"/>
              <a:t>data transformation →data  </a:t>
            </a:r>
            <a:r>
              <a:rPr dirty="0"/>
              <a:t>warehouse → report →</a:t>
            </a:r>
            <a:r>
              <a:rPr spc="-25" dirty="0"/>
              <a:t> </a:t>
            </a:r>
            <a:r>
              <a:rPr spc="-5" dirty="0"/>
              <a:t>manajer/direksi</a:t>
            </a:r>
          </a:p>
          <a:p>
            <a:pPr marL="12700" marR="265430">
              <a:lnSpc>
                <a:spcPts val="2940"/>
              </a:lnSpc>
              <a:spcBef>
                <a:spcPts val="1420"/>
              </a:spcBef>
            </a:pPr>
            <a:r>
              <a:rPr spc="-5" dirty="0"/>
              <a:t>Memiliki alur </a:t>
            </a:r>
            <a:r>
              <a:rPr dirty="0"/>
              <a:t>pembangunan yang berbeda dengan  </a:t>
            </a:r>
            <a:r>
              <a:rPr spc="-5" dirty="0"/>
              <a:t>software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1490" y="624840"/>
            <a:ext cx="14998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latin typeface="Arial"/>
                <a:cs typeface="Arial"/>
              </a:rPr>
              <a:t>D</a:t>
            </a:r>
            <a:r>
              <a:rPr sz="3600" spc="5" dirty="0">
                <a:latin typeface="Arial"/>
                <a:cs typeface="Arial"/>
              </a:rPr>
              <a:t>i</a:t>
            </a:r>
            <a:r>
              <a:rPr sz="3600" dirty="0">
                <a:latin typeface="Arial"/>
                <a:cs typeface="Arial"/>
              </a:rPr>
              <a:t>skusi</a:t>
            </a:r>
            <a:endParaRPr sz="36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51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6943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3289" y="1758950"/>
            <a:ext cx="8011795" cy="1168400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2700" marR="5080" algn="just">
              <a:lnSpc>
                <a:spcPts val="2940"/>
              </a:lnSpc>
              <a:spcBef>
                <a:spcPts val="345"/>
              </a:spcBef>
            </a:pPr>
            <a:r>
              <a:rPr sz="2600" dirty="0">
                <a:latin typeface="Arial"/>
                <a:cs typeface="Arial"/>
              </a:rPr>
              <a:t>For an </a:t>
            </a:r>
            <a:r>
              <a:rPr sz="2600" spc="-5" dirty="0">
                <a:latin typeface="Arial"/>
                <a:cs typeface="Arial"/>
              </a:rPr>
              <a:t>airlines </a:t>
            </a:r>
            <a:r>
              <a:rPr sz="2600" spc="-25" dirty="0">
                <a:latin typeface="Arial"/>
                <a:cs typeface="Arial"/>
              </a:rPr>
              <a:t>company, </a:t>
            </a:r>
            <a:r>
              <a:rPr sz="2600" dirty="0">
                <a:latin typeface="Arial"/>
                <a:cs typeface="Arial"/>
              </a:rPr>
              <a:t>how can </a:t>
            </a:r>
            <a:r>
              <a:rPr sz="2600" spc="-5" dirty="0">
                <a:latin typeface="Arial"/>
                <a:cs typeface="Arial"/>
              </a:rPr>
              <a:t>strategic information  increase </a:t>
            </a:r>
            <a:r>
              <a:rPr sz="2600" dirty="0">
                <a:latin typeface="Arial"/>
                <a:cs typeface="Arial"/>
              </a:rPr>
              <a:t>the number of frequent </a:t>
            </a:r>
            <a:r>
              <a:rPr sz="2600" spc="-5" dirty="0">
                <a:latin typeface="Arial"/>
                <a:cs typeface="Arial"/>
              </a:rPr>
              <a:t>flyers? </a:t>
            </a:r>
            <a:r>
              <a:rPr sz="2600" dirty="0">
                <a:latin typeface="Arial"/>
                <a:cs typeface="Arial"/>
              </a:rPr>
              <a:t>Discuss </a:t>
            </a:r>
            <a:r>
              <a:rPr sz="2600" spc="-5" dirty="0">
                <a:latin typeface="Arial"/>
                <a:cs typeface="Arial"/>
              </a:rPr>
              <a:t>giving  specific</a:t>
            </a:r>
            <a:r>
              <a:rPr sz="2600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details.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624840"/>
            <a:ext cx="14998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</a:t>
            </a:r>
            <a:r>
              <a:rPr spc="5" dirty="0"/>
              <a:t>i</a:t>
            </a:r>
            <a:r>
              <a:rPr dirty="0"/>
              <a:t>skusi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630"/>
              </a:lnSpc>
            </a:pPr>
            <a:fld id="{81D60167-4931-47E6-BA6A-407CBD079E47}" type="slidenum">
              <a:rPr dirty="0"/>
              <a:t>52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99440" y="1869439"/>
            <a:ext cx="144145" cy="20383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150" spc="235" dirty="0">
                <a:latin typeface="Calibri"/>
                <a:cs typeface="Calibri"/>
              </a:rPr>
              <a:t>●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201295" rIns="0" bIns="0" rtlCol="0">
            <a:spAutoFit/>
          </a:bodyPr>
          <a:lstStyle/>
          <a:p>
            <a:pPr marL="12700" marR="5080">
              <a:lnSpc>
                <a:spcPts val="2940"/>
              </a:lnSpc>
              <a:spcBef>
                <a:spcPts val="345"/>
              </a:spcBef>
            </a:pPr>
            <a:r>
              <a:rPr spc="-5" dirty="0"/>
              <a:t>Informasi strategis tidak </a:t>
            </a:r>
            <a:r>
              <a:rPr dirty="0"/>
              <a:t>hanya dibutuhkan </a:t>
            </a:r>
            <a:r>
              <a:rPr spc="-5" dirty="0"/>
              <a:t>oleh  </a:t>
            </a:r>
            <a:r>
              <a:rPr dirty="0"/>
              <a:t>perusahaan komersial </a:t>
            </a:r>
            <a:r>
              <a:rPr spc="-5" dirty="0"/>
              <a:t>saja dalam </a:t>
            </a:r>
            <a:r>
              <a:rPr dirty="0"/>
              <a:t>mendukung sistem  penentuan kebijakan. Pemerintahan bisa didukung oleh  </a:t>
            </a:r>
            <a:r>
              <a:rPr spc="-5" dirty="0"/>
              <a:t>informasi strategis </a:t>
            </a:r>
            <a:r>
              <a:rPr dirty="0"/>
              <a:t>yang dikembangkan </a:t>
            </a:r>
            <a:r>
              <a:rPr spc="-5" dirty="0"/>
              <a:t>melalui </a:t>
            </a:r>
            <a:r>
              <a:rPr dirty="0"/>
              <a:t>data  warehouse. </a:t>
            </a:r>
            <a:r>
              <a:rPr spc="-5" dirty="0"/>
              <a:t>Setujukah </a:t>
            </a:r>
            <a:r>
              <a:rPr dirty="0"/>
              <a:t>Saudara/Saudari dengan  pernyataan </a:t>
            </a:r>
            <a:r>
              <a:rPr spc="-5" dirty="0"/>
              <a:t>ini? </a:t>
            </a:r>
            <a:r>
              <a:rPr dirty="0"/>
              <a:t>Mengapa?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1105</Words>
  <Application>Microsoft Office PowerPoint</Application>
  <PresentationFormat>Custom</PresentationFormat>
  <Paragraphs>396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6" baseType="lpstr">
      <vt:lpstr>Arial</vt:lpstr>
      <vt:lpstr>Calibri</vt:lpstr>
      <vt:lpstr>Times New Roman</vt:lpstr>
      <vt:lpstr>Office Theme</vt:lpstr>
      <vt:lpstr>Data Warehouse Pertemuan I</vt:lpstr>
      <vt:lpstr>PowerPoint Presentation</vt:lpstr>
      <vt:lpstr>PowerPoint Presentation</vt:lpstr>
      <vt:lpstr>PowerPoint Presentation</vt:lpstr>
      <vt:lpstr>PowerPoint Presentation</vt:lpstr>
      <vt:lpstr>Urgensi Data Warehouse</vt:lpstr>
      <vt:lpstr>Urgensi Data Warehouse</vt:lpstr>
      <vt:lpstr>Urgensi Data Warehouse</vt:lpstr>
      <vt:lpstr>Krisis Informasi</vt:lpstr>
      <vt:lpstr>Krisis Informasi</vt:lpstr>
      <vt:lpstr>Krisis Informasi</vt:lpstr>
      <vt:lpstr>Krisis Informasi</vt:lpstr>
      <vt:lpstr>Krisis Informasi</vt:lpstr>
      <vt:lpstr>Perkembangan Eksplosif Teknologi  Informasi</vt:lpstr>
      <vt:lpstr>Perkembangan Eksplosif Teknologi  Informasi</vt:lpstr>
      <vt:lpstr>Perkembangan Eksplosif Teknologi  Informasi</vt:lpstr>
      <vt:lpstr>Dari Sisi Pengguna</vt:lpstr>
      <vt:lpstr>Dari Sisi Pengguna</vt:lpstr>
      <vt:lpstr>Dari Sisi Pengguna</vt:lpstr>
      <vt:lpstr>Dari Sisi Penentu Kebijakan</vt:lpstr>
      <vt:lpstr>Dari Sisi Penentu Kebijakan</vt:lpstr>
      <vt:lpstr>Dari Sisi Penentu Kebijakan</vt:lpstr>
      <vt:lpstr>Informasi Strategis</vt:lpstr>
      <vt:lpstr>Informasi Strategis</vt:lpstr>
      <vt:lpstr>Informasi Strategis</vt:lpstr>
      <vt:lpstr>Data Operasi</vt:lpstr>
      <vt:lpstr>Informasi Strategis</vt:lpstr>
      <vt:lpstr>Data Operasi vs Informasi  Strategis</vt:lpstr>
      <vt:lpstr>Data Operasi vs Informasi  Strategis</vt:lpstr>
      <vt:lpstr>Data Operasi vs Informasi  Strategis</vt:lpstr>
      <vt:lpstr>Data Operasi vs Informasi  Strategis</vt:lpstr>
      <vt:lpstr>Data Operasi vs Informasi  Strategis</vt:lpstr>
      <vt:lpstr>Data Operasi vs Informasi  Strategis</vt:lpstr>
      <vt:lpstr>Data Operasi vs Informasi  Strategis</vt:lpstr>
      <vt:lpstr>Data Operasi vs Informasi  Strategis</vt:lpstr>
      <vt:lpstr>Data Warehouse</vt:lpstr>
      <vt:lpstr>PowerPoint Presentation</vt:lpstr>
      <vt:lpstr>PowerPoint Presentation</vt:lpstr>
      <vt:lpstr>Data Warehouse</vt:lpstr>
      <vt:lpstr>Data Warehouse</vt:lpstr>
      <vt:lpstr>Data Warehouse</vt:lpstr>
      <vt:lpstr>Definisi Data Warehouse</vt:lpstr>
      <vt:lpstr>Definisi Data Warehouse</vt:lpstr>
      <vt:lpstr>Definisi Data Warehouse</vt:lpstr>
      <vt:lpstr>Definisi Data Warehouse</vt:lpstr>
      <vt:lpstr>Definisi Data Warehouse</vt:lpstr>
      <vt:lpstr>Ilustrasi Data Warehouse</vt:lpstr>
      <vt:lpstr>Data Warehouse: Lifecycle</vt:lpstr>
      <vt:lpstr>Ringkasan</vt:lpstr>
      <vt:lpstr>Ringkasan</vt:lpstr>
      <vt:lpstr>PowerPoint Presentation</vt:lpstr>
      <vt:lpstr>Diskusi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Warehouse Pertemuan I</dc:title>
  <dc:creator>hani </dc:creator>
  <cp:lastModifiedBy>INFORMATIKA</cp:lastModifiedBy>
  <cp:revision>2</cp:revision>
  <dcterms:created xsi:type="dcterms:W3CDTF">2019-08-27T03:43:14Z</dcterms:created>
  <dcterms:modified xsi:type="dcterms:W3CDTF">2019-08-27T04:09:01Z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2015-09-09T00:00:00Z</vt:filetime>
  </property>
  <property fmtid="{D5CDD505-2E9C-101B-9397-08002B2CF9AE}" pid="3" name="Creator">
    <vt:lpwstr>Impress</vt:lpwstr>
  </property>
  <property fmtid="{D5CDD505-2E9C-101B-9397-08002B2CF9AE}" pid="4" name="LastSaved">
    <vt:filetime>2015-09-09T00:00:00Z</vt:filetime>
  </property>
</Properties>
</file>