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8"/>
  </p:notesMasterIdLst>
  <p:sldIdLst>
    <p:sldId id="256" r:id="rId2"/>
    <p:sldId id="257" r:id="rId3"/>
    <p:sldId id="259" r:id="rId4"/>
    <p:sldId id="258" r:id="rId5"/>
    <p:sldId id="260" r:id="rId6"/>
    <p:sldId id="282" r:id="rId7"/>
    <p:sldId id="281" r:id="rId8"/>
    <p:sldId id="263" r:id="rId9"/>
    <p:sldId id="264" r:id="rId10"/>
    <p:sldId id="261" r:id="rId11"/>
    <p:sldId id="279" r:id="rId12"/>
    <p:sldId id="274" r:id="rId13"/>
    <p:sldId id="273" r:id="rId14"/>
    <p:sldId id="276" r:id="rId15"/>
    <p:sldId id="277" r:id="rId16"/>
    <p:sldId id="278" r:id="rId17"/>
    <p:sldId id="262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8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0" autoAdjust="0"/>
    <p:restoredTop sz="94660"/>
  </p:normalViewPr>
  <p:slideViewPr>
    <p:cSldViewPr>
      <p:cViewPr varScale="1">
        <p:scale>
          <a:sx n="65" d="100"/>
          <a:sy n="65" d="100"/>
        </p:scale>
        <p:origin x="14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CAE22FEF-67E6-4331-8E63-85B3734F3F4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2395006F-106A-45D1-B1FC-C9A3FE27B0B8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id-ID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D66DF70A-2305-4C98-A3A5-881B3CD2372C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6336E4D5-95A0-4DE3-95C0-103C0B58846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B74899B1-9BC0-43DF-81F3-67F1640D019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id-ID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C0BBB5DE-0BF6-4D4E-9952-D3E20F8F55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590A4CB-FC81-4F6A-B500-80E248D3BF16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8226319B-43E0-4AF6-A9F9-B387667557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D8A3C7-5431-47AF-822E-1FB1FA09102D}" type="slidenum">
              <a:rPr lang="en-US" altLang="id-ID"/>
              <a:pPr/>
              <a:t>16</a:t>
            </a:fld>
            <a:endParaRPr lang="en-US" altLang="id-ID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83F4F741-AA94-4585-8D8C-3BC040C2D83E}"/>
              </a:ext>
            </a:extLst>
          </p:cNvPr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3F0D29A6-C35D-44B4-B070-17AD56B114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id-ID"/>
              <a:t>Keuntungan: meminimalisir perpindahan data, onestopshooping</a:t>
            </a:r>
          </a:p>
          <a:p>
            <a:r>
              <a:rPr lang="en-US" altLang="id-ID"/>
              <a:t>Kerugian: terbagas oleh vendor, aplikasi lain tidak dapat mengakses, transformasi tetap menjadi masalah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solidFill>
            <a:schemeClr val="tx2"/>
          </a:solidFill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94760" y="1274764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86200" y="1274765"/>
            <a:ext cx="1371600" cy="548640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71281" y="2091263"/>
            <a:ext cx="6801440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kumimoji="0" lang="en-US" sz="6200" b="0" i="0" u="none" strike="noStrike" kern="1200" cap="all" spc="-100" normalizeH="0" baseline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575" y="4682062"/>
            <a:ext cx="6803136" cy="50292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4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400"/>
            </a:lvl2pPr>
            <a:lvl3pPr marL="914400" indent="0" algn="ctr">
              <a:buNone/>
              <a:defRPr sz="1400"/>
            </a:lvl3pPr>
            <a:lvl4pPr marL="1371600" indent="0" algn="ctr">
              <a:buNone/>
              <a:defRPr sz="1400"/>
            </a:lvl4pPr>
            <a:lvl5pPr marL="1828800" indent="0" algn="ctr">
              <a:buNone/>
              <a:defRPr sz="1400"/>
            </a:lvl5pPr>
            <a:lvl6pPr marL="2286000" indent="0" algn="ctr">
              <a:buNone/>
              <a:defRPr sz="1400"/>
            </a:lvl6pPr>
            <a:lvl7pPr marL="2743200" indent="0" algn="ctr">
              <a:buNone/>
              <a:defRPr sz="1400"/>
            </a:lvl7pPr>
            <a:lvl8pPr marL="3200400" indent="0" algn="ctr">
              <a:buNone/>
              <a:defRPr sz="1400"/>
            </a:lvl8pPr>
            <a:lvl9pPr marL="3657600" indent="0" algn="ctr">
              <a:buNone/>
              <a:defRPr sz="14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931920" y="1334222"/>
            <a:ext cx="1280160" cy="457200"/>
          </a:xfrm>
        </p:spPr>
        <p:txBody>
          <a:bodyPr/>
          <a:lstStyle>
            <a:lvl1pPr algn="ctr">
              <a:defRPr sz="11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endParaRPr lang="en-US" altLang="id-ID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104936" y="5211060"/>
            <a:ext cx="4429125" cy="228600"/>
          </a:xfrm>
        </p:spPr>
        <p:txBody>
          <a:bodyPr/>
          <a:lstStyle>
            <a:lvl1pPr algn="l">
              <a:defRPr sz="9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altLang="id-ID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455190" y="5212080"/>
            <a:ext cx="1583911" cy="22860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A5425694-32E9-4EC4-BA8A-730294A1D30C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197004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76EA9-5710-460F-8000-E244018A4A54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1083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80902" y="1275025"/>
            <a:ext cx="7182197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88136" y="1385316"/>
            <a:ext cx="6967728" cy="4087368"/>
          </a:xfrm>
          <a:prstGeom prst="rect">
            <a:avLst/>
          </a:prstGeom>
          <a:solidFill>
            <a:schemeClr val="tx2"/>
          </a:solidFill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94760" y="1274764"/>
            <a:ext cx="1554480" cy="6400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86200" y="1274765"/>
            <a:ext cx="1371600" cy="548640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17" y="2094309"/>
            <a:ext cx="6803136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kumimoji="0" lang="en-US" sz="6200" b="0" i="0" u="none" strike="noStrike" kern="1200" cap="all" spc="-100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2718" y="4682062"/>
            <a:ext cx="6803136" cy="50292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31920" y="1332914"/>
            <a:ext cx="1280160" cy="457200"/>
          </a:xfrm>
        </p:spPr>
        <p:txBody>
          <a:bodyPr/>
          <a:lstStyle>
            <a:lvl1pPr algn="ctr">
              <a:defRPr lang="en-US" sz="11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04679" y="5211060"/>
            <a:ext cx="4430268" cy="228600"/>
          </a:xfrm>
        </p:spPr>
        <p:txBody>
          <a:bodyPr/>
          <a:lstStyle>
            <a:lvl1pPr algn="l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3378" y="5211060"/>
            <a:ext cx="1584198" cy="228600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C31CE44A-18C5-47DD-BD19-35B4A4866FC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0984374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152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4880" y="2103120"/>
            <a:ext cx="3657600" cy="393192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964FE-6FDA-4CE2-9130-D5A558F16C29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587611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20" y="2755898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2074334"/>
            <a:ext cx="365760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756581"/>
            <a:ext cx="365760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81073-51C2-41F4-80F5-6B7E0B92A552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9002989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B77BD0-6F13-4E31-8208-D314695C373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5975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67B1B-DE10-4396-989A-880D9B397F91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66644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7392"/>
            <a:ext cx="1823085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4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8976" y="907143"/>
            <a:ext cx="5428856" cy="504371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3085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505454" y="6265818"/>
            <a:ext cx="3950208" cy="274320"/>
          </a:xfrm>
        </p:spPr>
        <p:txBody>
          <a:bodyPr/>
          <a:lstStyle>
            <a:lvl1pPr algn="ctr">
              <a:defRPr/>
            </a:lvl1pPr>
          </a:lstStyle>
          <a:p>
            <a:endParaRPr lang="en-US" alt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795258" y="6310086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3DA8E1D-D4F3-49D0-8CC9-9D549DBC846E}" type="slidenum">
              <a:rPr lang="en-US" altLang="id-ID" smtClean="0"/>
              <a:pPr/>
              <a:t>‹#›</a:t>
            </a:fld>
            <a:endParaRPr lang="en-US" altLang="id-ID"/>
          </a:p>
        </p:txBody>
      </p:sp>
      <p:sp>
        <p:nvSpPr>
          <p:cNvPr id="12" name="Rectangle 11"/>
          <p:cNvSpPr/>
          <p:nvPr/>
        </p:nvSpPr>
        <p:spPr>
          <a:xfrm>
            <a:off x="6884162" y="292608"/>
            <a:ext cx="1956816" cy="627278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606986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765290" y="173736"/>
            <a:ext cx="2194560" cy="6510528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884162" y="292608"/>
            <a:ext cx="1956816" cy="6272784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2300" y="603504"/>
            <a:ext cx="1824228" cy="1645920"/>
          </a:xfrm>
        </p:spPr>
        <p:txBody>
          <a:bodyPr anchor="b">
            <a:noAutofit/>
          </a:bodyPr>
          <a:lstStyle>
            <a:lvl1pPr algn="l">
              <a:defRPr sz="24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1449" y="173736"/>
            <a:ext cx="6398514" cy="6510528"/>
          </a:xfr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72300" y="2286000"/>
            <a:ext cx="1824228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3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US" alt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9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alt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97546" y="6309360"/>
            <a:ext cx="109728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0FBC446-670B-4406-A50D-C3C6FCC0DB5B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69354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39DC-286F-4F1E-BA43-E3B78DE6ED18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018926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762000"/>
            <a:ext cx="177165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762000"/>
            <a:ext cx="60579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A26-EA1F-4E8A-A82D-CC5229246BDD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9004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6022" y="173736"/>
            <a:ext cx="8791956" cy="6510528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1520" y="642594"/>
            <a:ext cx="768096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768096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7338" y="6265818"/>
            <a:ext cx="20574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en-US" alt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6896" y="6265818"/>
            <a:ext cx="395020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endParaRPr lang="en-US" alt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43555" y="6265818"/>
            <a:ext cx="10972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7E1377C7-9374-4E55-9DEC-C2BF765573D5}" type="slidenum">
              <a:rPr lang="en-US" altLang="id-ID" smtClean="0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732821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.uiuc.edu/~hanj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.uiuc.edu/~hanj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98A9E6F-C267-420E-8035-58B3E757286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799" y="1958975"/>
            <a:ext cx="7772400" cy="1470025"/>
          </a:xfrm>
        </p:spPr>
        <p:txBody>
          <a:bodyPr anchor="ctr"/>
          <a:lstStyle/>
          <a:p>
            <a:r>
              <a:rPr lang="en-US" altLang="id-ID" sz="4400" dirty="0"/>
              <a:t>Data Mining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3F3AFAFB-040E-4BEF-B7A4-4A646C20D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611" y="3367830"/>
            <a:ext cx="3152775" cy="1912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37CCA275-423D-47C9-AFC3-EE7ED7E379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50837"/>
            <a:ext cx="7680960" cy="1371600"/>
          </a:xfrm>
        </p:spPr>
        <p:txBody>
          <a:bodyPr/>
          <a:lstStyle/>
          <a:p>
            <a:r>
              <a:rPr lang="en-US" altLang="id-ID" dirty="0" err="1"/>
              <a:t>Seputar</a:t>
            </a:r>
            <a:r>
              <a:rPr lang="en-US" altLang="id-ID" dirty="0"/>
              <a:t> </a:t>
            </a:r>
            <a:r>
              <a:rPr lang="en-US" altLang="id-ID" dirty="0" err="1"/>
              <a:t>Perkuliahan</a:t>
            </a:r>
            <a:endParaRPr lang="en-US" altLang="id-ID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D2B0623B-F909-4D73-B993-BD55DEC307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229600" cy="4068763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altLang="id-ID" sz="2800" dirty="0" err="1"/>
              <a:t>Dosen</a:t>
            </a:r>
            <a:r>
              <a:rPr lang="en-US" altLang="id-ID" sz="2800" dirty="0"/>
              <a:t>: </a:t>
            </a:r>
            <a:r>
              <a:rPr lang="id-ID" altLang="id-ID" sz="2800" dirty="0"/>
              <a:t>Rahmat Robi Waliyansyah, M.Kom.</a:t>
            </a:r>
            <a:endParaRPr lang="en-US" altLang="id-ID" sz="2800" dirty="0"/>
          </a:p>
          <a:p>
            <a:pPr algn="just"/>
            <a:r>
              <a:rPr lang="en-US" altLang="id-ID" sz="2800" dirty="0"/>
              <a:t>Email: </a:t>
            </a:r>
            <a:r>
              <a:rPr lang="id-ID" altLang="id-ID" sz="2800" dirty="0"/>
              <a:t>rahmat.robi.waliyansyah</a:t>
            </a:r>
            <a:r>
              <a:rPr lang="en-US" altLang="id-ID" sz="2800" dirty="0"/>
              <a:t>@</a:t>
            </a:r>
            <a:r>
              <a:rPr lang="id-ID" altLang="id-ID" sz="2800" dirty="0"/>
              <a:t>upgris.ac.id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Keterlambatan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tugas</a:t>
            </a:r>
            <a:r>
              <a:rPr lang="en-US" altLang="id-ID" sz="2800" dirty="0"/>
              <a:t> 1% / jam, max 2 </a:t>
            </a:r>
            <a:r>
              <a:rPr lang="en-US" altLang="id-ID" sz="2800" dirty="0" err="1"/>
              <a:t>hari</a:t>
            </a:r>
            <a:r>
              <a:rPr lang="en-US" altLang="id-ID" sz="2800" dirty="0"/>
              <a:t>.</a:t>
            </a:r>
          </a:p>
          <a:p>
            <a:pPr algn="just"/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Penilaian</a:t>
            </a:r>
            <a:r>
              <a:rPr lang="en-US" altLang="id-ID" sz="2800" dirty="0"/>
              <a:t>: 30 % </a:t>
            </a:r>
            <a:r>
              <a:rPr lang="en-US" altLang="id-ID" sz="2800" dirty="0" err="1"/>
              <a:t>tugas</a:t>
            </a:r>
            <a:r>
              <a:rPr lang="en-US" altLang="id-ID" sz="2800" dirty="0"/>
              <a:t>, 35% UTS, 35% UAS, </a:t>
            </a:r>
            <a:r>
              <a:rPr lang="en-US" altLang="id-ID" sz="2800" dirty="0" err="1"/>
              <a:t>Praktikum</a:t>
            </a:r>
            <a:r>
              <a:rPr lang="id-ID" altLang="id-ID" sz="2800" dirty="0"/>
              <a:t>.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Buku</a:t>
            </a:r>
            <a:r>
              <a:rPr lang="en-US" altLang="id-ID" sz="2800" dirty="0"/>
              <a:t>: Data Mining: Concepts and </a:t>
            </a:r>
            <a:r>
              <a:rPr lang="en-US" altLang="id-ID" sz="2800" dirty="0" err="1"/>
              <a:t>Techiques</a:t>
            </a:r>
            <a:r>
              <a:rPr lang="en-US" altLang="id-ID" sz="2800" dirty="0"/>
              <a:t>, Jiawei Han </a:t>
            </a:r>
          </a:p>
          <a:p>
            <a:pPr algn="just">
              <a:buFontTx/>
              <a:buNone/>
            </a:pPr>
            <a:r>
              <a:rPr lang="en-US" altLang="id-ID" sz="2800" dirty="0"/>
              <a:t>	(</a:t>
            </a:r>
            <a:r>
              <a:rPr lang="en-US" altLang="id-ID" sz="2800" dirty="0" err="1"/>
              <a:t>bab</a:t>
            </a:r>
            <a:r>
              <a:rPr lang="en-US" altLang="id-ID" sz="2800" dirty="0"/>
              <a:t> 1 </a:t>
            </a:r>
            <a:r>
              <a:rPr lang="en-US" altLang="id-ID" sz="2800" dirty="0" err="1"/>
              <a:t>sd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bab</a:t>
            </a:r>
            <a:r>
              <a:rPr lang="en-US" altLang="id-ID" sz="2800" dirty="0"/>
              <a:t> 8)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630091D0-7616-49EF-91A8-2A856D93FBC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Seputar Perkuliahan (2)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FE0AB1B9-6736-4920-B0BD-D67B6568821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id-ID" sz="2800" dirty="0" err="1"/>
              <a:t>Keterlambatan</a:t>
            </a:r>
            <a:r>
              <a:rPr lang="en-US" altLang="id-ID" sz="2800" dirty="0"/>
              <a:t> 30 </a:t>
            </a:r>
            <a:r>
              <a:rPr lang="en-US" altLang="id-ID" sz="2800" dirty="0" err="1"/>
              <a:t>menit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bagi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dosen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mahasiswa</a:t>
            </a:r>
            <a:r>
              <a:rPr lang="en-US" altLang="id-ID" sz="2800" dirty="0"/>
              <a:t> </a:t>
            </a:r>
          </a:p>
          <a:p>
            <a:pPr algn="just"/>
            <a:r>
              <a:rPr lang="en-US" altLang="id-ID" sz="2800" dirty="0" err="1"/>
              <a:t>Dilarang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berbicara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pihak</a:t>
            </a:r>
            <a:r>
              <a:rPr lang="en-US" altLang="id-ID" sz="2800" dirty="0"/>
              <a:t> lain </a:t>
            </a:r>
            <a:r>
              <a:rPr lang="en-US" altLang="id-ID" sz="2800" dirty="0" err="1"/>
              <a:t>berbicara</a:t>
            </a:r>
            <a:r>
              <a:rPr lang="en-US" altLang="id-ID" sz="2800" dirty="0"/>
              <a:t>. </a:t>
            </a:r>
          </a:p>
          <a:p>
            <a:pPr algn="just"/>
            <a:r>
              <a:rPr lang="en-US" altLang="id-ID" sz="2800" dirty="0" err="1"/>
              <a:t>Dipersilahkan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tidur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membaca</a:t>
            </a:r>
            <a:r>
              <a:rPr lang="en-US" altLang="id-ID" sz="2800" dirty="0"/>
              <a:t>, dan </a:t>
            </a:r>
            <a:r>
              <a:rPr lang="en-US" altLang="id-ID" sz="2800" dirty="0" err="1"/>
              <a:t>aktivitas</a:t>
            </a:r>
            <a:r>
              <a:rPr lang="en-US" altLang="id-ID" sz="2800" dirty="0"/>
              <a:t> lain </a:t>
            </a:r>
            <a:r>
              <a:rPr lang="en-US" altLang="id-ID" sz="2800" dirty="0" err="1"/>
              <a:t>selama</a:t>
            </a:r>
            <a:r>
              <a:rPr lang="en-US" altLang="id-ID" sz="2800" dirty="0"/>
              <a:t> </a:t>
            </a:r>
            <a:r>
              <a:rPr lang="en-US" altLang="id-ID" sz="2800" b="1" dirty="0">
                <a:solidFill>
                  <a:srgbClr val="FFC000"/>
                </a:solidFill>
              </a:rPr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menggangu</a:t>
            </a:r>
            <a:r>
              <a:rPr lang="en-US" altLang="id-ID" sz="2800" dirty="0"/>
              <a:t> orang lain.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31840B9-0937-4044-918B-D68AF19AA6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81000"/>
            <a:ext cx="7680960" cy="1371600"/>
          </a:xfrm>
        </p:spPr>
        <p:txBody>
          <a:bodyPr/>
          <a:lstStyle/>
          <a:p>
            <a:r>
              <a:rPr lang="en-US" altLang="id-ID" dirty="0" err="1"/>
              <a:t>Materi</a:t>
            </a:r>
            <a:r>
              <a:rPr lang="en-US" altLang="id-ID" dirty="0"/>
              <a:t> </a:t>
            </a:r>
            <a:r>
              <a:rPr lang="en-US" altLang="id-ID" dirty="0" err="1"/>
              <a:t>Kuliah</a:t>
            </a:r>
            <a:endParaRPr lang="en-US" altLang="id-ID" dirty="0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0E30B12F-99D1-4E42-BD70-FA8A3B4B00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229600" cy="4724400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/>
              <a:t>Intro</a:t>
            </a:r>
          </a:p>
          <a:p>
            <a:pPr algn="just"/>
            <a:r>
              <a:rPr lang="en-US" altLang="id-ID" sz="2800" dirty="0"/>
              <a:t>Data Preprocessing: Cleaning, Integration, Reduction.</a:t>
            </a:r>
          </a:p>
          <a:p>
            <a:pPr algn="just"/>
            <a:r>
              <a:rPr lang="en-US" altLang="id-ID" sz="2800" dirty="0"/>
              <a:t>Mining frequent pattern, </a:t>
            </a:r>
            <a:r>
              <a:rPr lang="en-US" altLang="id-ID" sz="2800" dirty="0" err="1"/>
              <a:t>asosiasi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Klasifikasi</a:t>
            </a:r>
            <a:r>
              <a:rPr lang="en-US" altLang="id-ID" sz="2800" dirty="0"/>
              <a:t> </a:t>
            </a:r>
          </a:p>
          <a:p>
            <a:pPr algn="just"/>
            <a:r>
              <a:rPr lang="en-US" altLang="id-ID" sz="2800" dirty="0"/>
              <a:t>Clustering</a:t>
            </a:r>
          </a:p>
          <a:p>
            <a:pPr algn="just"/>
            <a:r>
              <a:rPr lang="en-US" altLang="id-ID" sz="2800" dirty="0"/>
              <a:t>Mining streams, time-series, sequence data</a:t>
            </a:r>
          </a:p>
          <a:p>
            <a:pPr algn="just"/>
            <a:r>
              <a:rPr lang="en-US" altLang="id-ID" sz="2800" dirty="0"/>
              <a:t>Text Mining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98EAA7BF-D223-499A-BE7E-2A9859757B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274637"/>
            <a:ext cx="7680960" cy="1371600"/>
          </a:xfrm>
        </p:spPr>
        <p:txBody>
          <a:bodyPr/>
          <a:lstStyle/>
          <a:p>
            <a:r>
              <a:rPr lang="en-US" altLang="id-ID" dirty="0" err="1"/>
              <a:t>Pengantar</a:t>
            </a:r>
            <a:endParaRPr lang="en-US" altLang="id-ID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46A0D301-0011-4CD1-AD5F-46E6376C26A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altLang="id-ID" sz="2800" dirty="0" err="1"/>
              <a:t>Mengapa</a:t>
            </a:r>
            <a:r>
              <a:rPr lang="en-US" altLang="id-ID" sz="2800" dirty="0"/>
              <a:t> data mining?</a:t>
            </a:r>
            <a:endParaRPr lang="id-ID" altLang="id-ID" sz="2800" dirty="0"/>
          </a:p>
          <a:p>
            <a:pPr algn="just"/>
            <a:r>
              <a:rPr lang="en-US" altLang="id-ID" sz="2800" dirty="0" err="1"/>
              <a:t>Apa</a:t>
            </a:r>
            <a:r>
              <a:rPr lang="en-US" altLang="id-ID" sz="2800" dirty="0"/>
              <a:t> data mining?</a:t>
            </a:r>
          </a:p>
          <a:p>
            <a:pPr algn="just">
              <a:lnSpc>
                <a:spcPct val="140000"/>
              </a:lnSpc>
            </a:pPr>
            <a:r>
              <a:rPr lang="en-US" altLang="id-ID" sz="2800" dirty="0"/>
              <a:t>Data Mining: data </a:t>
            </a:r>
            <a:r>
              <a:rPr lang="en-US" altLang="id-ID" sz="2800" dirty="0" err="1"/>
              <a:t>apa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saja</a:t>
            </a:r>
            <a:r>
              <a:rPr lang="en-US" altLang="id-ID" sz="2800" dirty="0"/>
              <a:t>?</a:t>
            </a:r>
          </a:p>
          <a:p>
            <a:pPr algn="just">
              <a:lnSpc>
                <a:spcPct val="140000"/>
              </a:lnSpc>
            </a:pPr>
            <a:r>
              <a:rPr lang="en-US" altLang="id-ID" sz="2800" dirty="0" err="1"/>
              <a:t>Fungsi</a:t>
            </a:r>
            <a:r>
              <a:rPr lang="en-US" altLang="id-ID" sz="2800" dirty="0"/>
              <a:t> data mining</a:t>
            </a:r>
          </a:p>
          <a:p>
            <a:pPr algn="just">
              <a:lnSpc>
                <a:spcPct val="140000"/>
              </a:lnSpc>
            </a:pPr>
            <a:r>
              <a:rPr lang="en-US" altLang="id-ID" sz="2800" dirty="0" err="1"/>
              <a:t>Klasifikasi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data mining</a:t>
            </a:r>
          </a:p>
          <a:p>
            <a:pPr algn="just">
              <a:lnSpc>
                <a:spcPct val="140000"/>
              </a:lnSpc>
            </a:pPr>
            <a:r>
              <a:rPr lang="en-US" altLang="zh-CN" sz="2800" dirty="0">
                <a:ea typeface="SimSun" panose="02010600030101010101" pitchFamily="2" charset="-122"/>
              </a:rPr>
              <a:t>10 </a:t>
            </a:r>
            <a:r>
              <a:rPr lang="en-US" altLang="zh-CN" sz="2800" dirty="0" err="1">
                <a:ea typeface="SimSun" panose="02010600030101010101" pitchFamily="2" charset="-122"/>
              </a:rPr>
              <a:t>algoritma</a:t>
            </a:r>
            <a:r>
              <a:rPr lang="en-US" altLang="zh-CN" sz="2800" dirty="0">
                <a:ea typeface="SimSun" panose="02010600030101010101" pitchFamily="2" charset="-122"/>
              </a:rPr>
              <a:t> data mining yang paling </a:t>
            </a:r>
            <a:r>
              <a:rPr lang="en-US" altLang="zh-CN" sz="2800" dirty="0" err="1">
                <a:ea typeface="SimSun" panose="02010600030101010101" pitchFamily="2" charset="-122"/>
              </a:rPr>
              <a:t>umum</a:t>
            </a:r>
            <a:endParaRPr lang="en-US" altLang="id-ID" sz="2800" dirty="0"/>
          </a:p>
          <a:p>
            <a:pPr algn="just">
              <a:lnSpc>
                <a:spcPct val="140000"/>
              </a:lnSpc>
            </a:pPr>
            <a:r>
              <a:rPr lang="en-US" altLang="id-ID" sz="2800" dirty="0" err="1"/>
              <a:t>Permasalahan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data mining</a:t>
            </a:r>
            <a:endParaRPr lang="en-US" altLang="zh-CN" sz="2800" dirty="0">
              <a:ea typeface="SimSun" panose="02010600030101010101" pitchFamily="2" charset="-122"/>
            </a:endParaRPr>
          </a:p>
          <a:p>
            <a:pPr algn="just"/>
            <a:endParaRPr lang="en-US" altLang="id-ID" sz="2800" dirty="0"/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29C852F2-1010-4148-9D5D-B50FB775A3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04800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en-US" altLang="id-ID" dirty="0" err="1"/>
              <a:t>Mengapa</a:t>
            </a:r>
            <a:r>
              <a:rPr lang="en-US" altLang="id-ID" dirty="0"/>
              <a:t> DM</a:t>
            </a:r>
            <a:r>
              <a:rPr lang="id-ID" altLang="id-ID" dirty="0"/>
              <a:t> </a:t>
            </a:r>
            <a:r>
              <a:rPr lang="en-US" altLang="id-ID" dirty="0"/>
              <a:t>:</a:t>
            </a:r>
            <a:r>
              <a:rPr lang="id-ID" altLang="id-ID" dirty="0"/>
              <a:t> </a:t>
            </a:r>
            <a:r>
              <a:rPr lang="en-US" altLang="id-ID" dirty="0" err="1"/>
              <a:t>Banjir</a:t>
            </a:r>
            <a:r>
              <a:rPr lang="en-US" altLang="id-ID" dirty="0"/>
              <a:t> Data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86E00F76-65C6-4B3E-B9B3-73266929259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1828800"/>
            <a:ext cx="7680960" cy="47244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90000"/>
              </a:lnSpc>
            </a:pPr>
            <a:r>
              <a:rPr lang="en-US" altLang="id-ID" sz="2800" dirty="0"/>
              <a:t>Twitter: 8000an tweet per </a:t>
            </a:r>
            <a:r>
              <a:rPr lang="en-US" altLang="id-ID" sz="2800" dirty="0" err="1"/>
              <a:t>detik</a:t>
            </a:r>
            <a:r>
              <a:rPr lang="en-US" altLang="id-ID" sz="2800" dirty="0"/>
              <a:t> </a:t>
            </a:r>
            <a:r>
              <a:rPr lang="en-US" altLang="id-ID" sz="2800" dirty="0">
                <a:sym typeface="Wingdings" panose="05000000000000000000" pitchFamily="2" charset="2"/>
              </a:rPr>
              <a:t> 600 </a:t>
            </a:r>
            <a:r>
              <a:rPr lang="en-US" altLang="id-ID" sz="2800" dirty="0" err="1">
                <a:sym typeface="Wingdings" panose="05000000000000000000" pitchFamily="2" charset="2"/>
              </a:rPr>
              <a:t>juta</a:t>
            </a:r>
            <a:r>
              <a:rPr lang="en-US" altLang="id-ID" sz="2800" dirty="0">
                <a:sym typeface="Wingdings" panose="05000000000000000000" pitchFamily="2" charset="2"/>
              </a:rPr>
              <a:t> tweet per </a:t>
            </a:r>
            <a:r>
              <a:rPr lang="en-US" altLang="id-ID" sz="2800" dirty="0" err="1">
                <a:sym typeface="Wingdings" panose="05000000000000000000" pitchFamily="2" charset="2"/>
              </a:rPr>
              <a:t>hari</a:t>
            </a:r>
            <a:r>
              <a:rPr lang="en-US" altLang="id-ID" sz="2800" dirty="0">
                <a:sym typeface="Wingdings" panose="05000000000000000000" pitchFamily="2" charset="2"/>
              </a:rPr>
              <a:t>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>
                <a:sym typeface="Wingdings" panose="05000000000000000000" pitchFamily="2" charset="2"/>
              </a:rPr>
              <a:t>Facebook: 30 </a:t>
            </a:r>
            <a:r>
              <a:rPr lang="en-US" altLang="id-ID" sz="2800" dirty="0" err="1">
                <a:sym typeface="Wingdings" panose="05000000000000000000" pitchFamily="2" charset="2"/>
              </a:rPr>
              <a:t>milyar</a:t>
            </a:r>
            <a:r>
              <a:rPr lang="en-US" altLang="id-ID" sz="2800" dirty="0">
                <a:sym typeface="Wingdings" panose="05000000000000000000" pitchFamily="2" charset="2"/>
              </a:rPr>
              <a:t> item (link, status, note, </a:t>
            </a:r>
            <a:r>
              <a:rPr lang="en-US" altLang="id-ID" sz="2800" dirty="0" err="1">
                <a:sym typeface="Wingdings" panose="05000000000000000000" pitchFamily="2" charset="2"/>
              </a:rPr>
              <a:t>foto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dst</a:t>
            </a:r>
            <a:r>
              <a:rPr lang="en-US" altLang="id-ID" sz="2800" dirty="0">
                <a:sym typeface="Wingdings" panose="05000000000000000000" pitchFamily="2" charset="2"/>
              </a:rPr>
              <a:t>) per </a:t>
            </a:r>
            <a:r>
              <a:rPr lang="en-US" altLang="id-ID" sz="2800" dirty="0" err="1">
                <a:sym typeface="Wingdings" panose="05000000000000000000" pitchFamily="2" charset="2"/>
              </a:rPr>
              <a:t>bulan</a:t>
            </a:r>
            <a:r>
              <a:rPr lang="en-US" altLang="id-ID" sz="2800" dirty="0">
                <a:sym typeface="Wingdings" panose="05000000000000000000" pitchFamily="2" charset="2"/>
              </a:rPr>
              <a:t>. 500 </a:t>
            </a:r>
            <a:r>
              <a:rPr lang="en-US" altLang="id-ID" sz="2800" dirty="0" err="1">
                <a:sym typeface="Wingdings" panose="05000000000000000000" pitchFamily="2" charset="2"/>
              </a:rPr>
              <a:t>juta</a:t>
            </a:r>
            <a:r>
              <a:rPr lang="en-US" altLang="id-ID" sz="2800" dirty="0">
                <a:sym typeface="Wingdings" panose="05000000000000000000" pitchFamily="2" charset="2"/>
              </a:rPr>
              <a:t> user </a:t>
            </a:r>
            <a:r>
              <a:rPr lang="en-US" altLang="id-ID" sz="2800" dirty="0" err="1">
                <a:sym typeface="Wingdings" panose="05000000000000000000" pitchFamily="2" charset="2"/>
              </a:rPr>
              <a:t>menghabiskan</a:t>
            </a:r>
            <a:r>
              <a:rPr lang="en-US" altLang="id-ID" sz="2800" dirty="0">
                <a:sym typeface="Wingdings" panose="05000000000000000000" pitchFamily="2" charset="2"/>
              </a:rPr>
              <a:t> 700 </a:t>
            </a:r>
            <a:r>
              <a:rPr lang="en-US" altLang="id-ID" sz="2800" dirty="0" err="1">
                <a:sym typeface="Wingdings" panose="05000000000000000000" pitchFamily="2" charset="2"/>
              </a:rPr>
              <a:t>milyar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menit</a:t>
            </a:r>
            <a:r>
              <a:rPr lang="en-US" altLang="id-ID" sz="2800" dirty="0">
                <a:sym typeface="Wingdings" panose="05000000000000000000" pitchFamily="2" charset="2"/>
              </a:rPr>
              <a:t> per </a:t>
            </a:r>
            <a:r>
              <a:rPr lang="en-US" altLang="id-ID" sz="2800" dirty="0" err="1">
                <a:sym typeface="Wingdings" panose="05000000000000000000" pitchFamily="2" charset="2"/>
              </a:rPr>
              <a:t>bulan</a:t>
            </a:r>
            <a:r>
              <a:rPr lang="en-US" altLang="id-ID" sz="2800" dirty="0">
                <a:sym typeface="Wingdings" panose="05000000000000000000" pitchFamily="2" charset="2"/>
              </a:rPr>
              <a:t> di situs FB.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 err="1">
                <a:sym typeface="Wingdings" panose="05000000000000000000" pitchFamily="2" charset="2"/>
              </a:rPr>
              <a:t>Indomaret</a:t>
            </a:r>
            <a:r>
              <a:rPr lang="en-US" altLang="id-ID" sz="2800" dirty="0">
                <a:sym typeface="Wingdings" panose="05000000000000000000" pitchFamily="2" charset="2"/>
              </a:rPr>
              <a:t>: 4500an </a:t>
            </a:r>
            <a:r>
              <a:rPr lang="en-US" altLang="id-ID" sz="2800" dirty="0" err="1">
                <a:sym typeface="Wingdings" panose="05000000000000000000" pitchFamily="2" charset="2"/>
              </a:rPr>
              <a:t>gerai</a:t>
            </a:r>
            <a:r>
              <a:rPr lang="en-US" altLang="id-ID" sz="2800" dirty="0">
                <a:sym typeface="Wingdings" panose="05000000000000000000" pitchFamily="2" charset="2"/>
              </a:rPr>
              <a:t>, </a:t>
            </a:r>
            <a:r>
              <a:rPr lang="en-US" altLang="id-ID" sz="2800" dirty="0" err="1">
                <a:sym typeface="Wingdings" panose="05000000000000000000" pitchFamily="2" charset="2"/>
              </a:rPr>
              <a:t>asumsikan</a:t>
            </a:r>
            <a:r>
              <a:rPr lang="en-US" altLang="id-ID" sz="2800" dirty="0">
                <a:sym typeface="Wingdings" panose="05000000000000000000" pitchFamily="2" charset="2"/>
              </a:rPr>
              <a:t> 3 </a:t>
            </a:r>
            <a:r>
              <a:rPr lang="en-US" altLang="id-ID" sz="2800" dirty="0" err="1">
                <a:sym typeface="Wingdings" panose="05000000000000000000" pitchFamily="2" charset="2"/>
              </a:rPr>
              <a:t>transaksi</a:t>
            </a:r>
            <a:r>
              <a:rPr lang="en-US" altLang="id-ID" sz="2800" dirty="0">
                <a:sym typeface="Wingdings" panose="05000000000000000000" pitchFamily="2" charset="2"/>
              </a:rPr>
              <a:t> per </a:t>
            </a:r>
            <a:r>
              <a:rPr lang="en-US" altLang="id-ID" sz="2800" dirty="0" err="1">
                <a:sym typeface="Wingdings" panose="05000000000000000000" pitchFamily="2" charset="2"/>
              </a:rPr>
              <a:t>menit</a:t>
            </a:r>
            <a:r>
              <a:rPr lang="en-US" altLang="id-ID" sz="2800" dirty="0">
                <a:sym typeface="Wingdings" panose="05000000000000000000" pitchFamily="2" charset="2"/>
              </a:rPr>
              <a:t> = 12 </a:t>
            </a:r>
            <a:r>
              <a:rPr lang="en-US" altLang="id-ID" sz="2800" dirty="0" err="1">
                <a:sym typeface="Wingdings" panose="05000000000000000000" pitchFamily="2" charset="2"/>
              </a:rPr>
              <a:t>juta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transaksi</a:t>
            </a:r>
            <a:r>
              <a:rPr lang="en-US" altLang="id-ID" sz="2800" dirty="0">
                <a:sym typeface="Wingdings" panose="05000000000000000000" pitchFamily="2" charset="2"/>
              </a:rPr>
              <a:t> per </a:t>
            </a:r>
            <a:r>
              <a:rPr lang="en-US" altLang="id-ID" sz="2800" dirty="0" err="1">
                <a:sym typeface="Wingdings" panose="05000000000000000000" pitchFamily="2" charset="2"/>
              </a:rPr>
              <a:t>hari</a:t>
            </a:r>
            <a:r>
              <a:rPr lang="en-US" altLang="id-ID" sz="2800" dirty="0">
                <a:sym typeface="Wingdings" panose="05000000000000000000" pitchFamily="2" charset="2"/>
              </a:rPr>
              <a:t> se Indonesia.</a:t>
            </a:r>
          </a:p>
          <a:p>
            <a:pPr algn="just">
              <a:lnSpc>
                <a:spcPct val="90000"/>
              </a:lnSpc>
            </a:pPr>
            <a:r>
              <a:rPr lang="en-US" altLang="id-ID" sz="2800" dirty="0" err="1">
                <a:sym typeface="Wingdings" panose="05000000000000000000" pitchFamily="2" charset="2"/>
              </a:rPr>
              <a:t>Kartu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kredit</a:t>
            </a:r>
            <a:r>
              <a:rPr lang="en-US" altLang="id-ID" sz="2800" dirty="0">
                <a:sym typeface="Wingdings" panose="05000000000000000000" pitchFamily="2" charset="2"/>
              </a:rPr>
              <a:t> visa: </a:t>
            </a:r>
            <a:r>
              <a:rPr lang="en-US" altLang="id-ID" sz="2800" dirty="0" err="1">
                <a:sym typeface="Wingdings" panose="05000000000000000000" pitchFamily="2" charset="2"/>
              </a:rPr>
              <a:t>berlaku</a:t>
            </a:r>
            <a:r>
              <a:rPr lang="en-US" altLang="id-ID" sz="2800" dirty="0">
                <a:sym typeface="Wingdings" panose="05000000000000000000" pitchFamily="2" charset="2"/>
              </a:rPr>
              <a:t> di 200 negara. 10 </a:t>
            </a:r>
            <a:r>
              <a:rPr lang="en-US" altLang="id-ID" sz="2800" dirty="0" err="1">
                <a:sym typeface="Wingdings" panose="05000000000000000000" pitchFamily="2" charset="2"/>
              </a:rPr>
              <a:t>ribu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transaksi</a:t>
            </a:r>
            <a:r>
              <a:rPr lang="en-US" altLang="id-ID" sz="2800" dirty="0">
                <a:sym typeface="Wingdings" panose="05000000000000000000" pitchFamily="2" charset="2"/>
              </a:rPr>
              <a:t> per </a:t>
            </a:r>
            <a:r>
              <a:rPr lang="en-US" altLang="id-ID" sz="2800" dirty="0" err="1">
                <a:sym typeface="Wingdings" panose="05000000000000000000" pitchFamily="2" charset="2"/>
              </a:rPr>
              <a:t>detik</a:t>
            </a:r>
            <a:r>
              <a:rPr lang="en-US" altLang="id-ID" sz="2800" dirty="0">
                <a:sym typeface="Wingdings" panose="05000000000000000000" pitchFamily="2" charset="2"/>
              </a:rPr>
              <a:t>  850 </a:t>
            </a:r>
            <a:r>
              <a:rPr lang="en-US" altLang="id-ID" sz="2800" dirty="0" err="1">
                <a:sym typeface="Wingdings" panose="05000000000000000000" pitchFamily="2" charset="2"/>
              </a:rPr>
              <a:t>juta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transaksi</a:t>
            </a:r>
            <a:r>
              <a:rPr lang="en-US" altLang="id-ID" sz="2800" dirty="0">
                <a:sym typeface="Wingdings" panose="05000000000000000000" pitchFamily="2" charset="2"/>
              </a:rPr>
              <a:t> per </a:t>
            </a:r>
            <a:r>
              <a:rPr lang="en-US" altLang="id-ID" sz="2800" dirty="0" err="1">
                <a:sym typeface="Wingdings" panose="05000000000000000000" pitchFamily="2" charset="2"/>
              </a:rPr>
              <a:t>hari</a:t>
            </a:r>
            <a:r>
              <a:rPr lang="en-US" altLang="id-ID" sz="2800" dirty="0">
                <a:sym typeface="Wingdings" panose="05000000000000000000" pitchFamily="2" charset="2"/>
              </a:rPr>
              <a:t>.</a:t>
            </a: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7DBA3D8A-4790-4972-8463-38EB512D42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6350" y="304800"/>
            <a:ext cx="7680960" cy="1371600"/>
          </a:xfrm>
        </p:spPr>
        <p:txBody>
          <a:bodyPr/>
          <a:lstStyle/>
          <a:p>
            <a:r>
              <a:rPr lang="en-US" altLang="id-ID" dirty="0" err="1"/>
              <a:t>Mengapa</a:t>
            </a:r>
            <a:r>
              <a:rPr lang="en-US" altLang="id-ID" dirty="0"/>
              <a:t> Datamining</a:t>
            </a:r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9C27B2CC-09F5-4866-8CED-A80824780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477" y="1417023"/>
            <a:ext cx="74676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id-ID" sz="4000" dirty="0">
                <a:solidFill>
                  <a:srgbClr val="00B0F0"/>
                </a:solidFill>
                <a:latin typeface="Arial Black" panose="020B0A04020102020204" pitchFamily="34" charset="0"/>
              </a:rPr>
              <a:t>We are drowning in data, </a:t>
            </a:r>
          </a:p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id-ID" sz="4000" u="sng" dirty="0">
                <a:solidFill>
                  <a:srgbClr val="00B0F0"/>
                </a:solidFill>
                <a:latin typeface="Arial Black" panose="020B0A04020102020204" pitchFamily="34" charset="0"/>
              </a:rPr>
              <a:t>but </a:t>
            </a:r>
            <a:r>
              <a:rPr lang="en-US" altLang="id-ID" sz="4000" dirty="0">
                <a:solidFill>
                  <a:srgbClr val="00B0F0"/>
                </a:solidFill>
                <a:latin typeface="Arial Black" panose="020B0A04020102020204" pitchFamily="34" charset="0"/>
              </a:rPr>
              <a:t>starving for knowledge!</a:t>
            </a:r>
            <a:r>
              <a:rPr lang="en-US" altLang="id-ID" dirty="0">
                <a:solidFill>
                  <a:srgbClr val="00B0F0"/>
                </a:solidFill>
              </a:rPr>
              <a:t> </a:t>
            </a:r>
          </a:p>
        </p:txBody>
      </p:sp>
      <p:pic>
        <p:nvPicPr>
          <p:cNvPr id="30725" name="Picture 5">
            <a:extLst>
              <a:ext uri="{FF2B5EF4-FFF2-40B4-BE49-F238E27FC236}">
                <a16:creationId xmlns:a16="http://schemas.microsoft.com/office/drawing/2014/main" id="{D34C5C06-5798-4C8A-8C97-7D95D6F7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787775"/>
            <a:ext cx="4343400" cy="2636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DD06C71-48F3-4CAC-8FE9-8DA377DEBB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Mengapa data mining?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627A504F-BF09-411E-A0D3-0F3CD7188232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id-ID" sz="2800" dirty="0" err="1"/>
              <a:t>Digitalisasi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kemajuan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sistem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informasi</a:t>
            </a:r>
            <a:r>
              <a:rPr lang="en-US" altLang="id-ID" sz="2800" dirty="0"/>
              <a:t> </a:t>
            </a:r>
            <a:r>
              <a:rPr lang="en-US" altLang="id-ID" sz="2800" dirty="0">
                <a:sym typeface="Wingdings" panose="05000000000000000000" pitchFamily="2" charset="2"/>
              </a:rPr>
              <a:t> data, data, data  (Tera  Peta)</a:t>
            </a: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Web  </a:t>
            </a:r>
            <a:r>
              <a:rPr lang="en-US" altLang="id-ID" sz="2800" dirty="0" err="1">
                <a:sym typeface="Wingdings" panose="05000000000000000000" pitchFamily="2" charset="2"/>
              </a:rPr>
              <a:t>berita</a:t>
            </a:r>
            <a:r>
              <a:rPr lang="en-US" altLang="id-ID" sz="2800" dirty="0">
                <a:sym typeface="Wingdings" panose="05000000000000000000" pitchFamily="2" charset="2"/>
              </a:rPr>
              <a:t>, blog, twitter, forum, </a:t>
            </a:r>
            <a:r>
              <a:rPr lang="en-US" altLang="id-ID" sz="2800" dirty="0" err="1">
                <a:sym typeface="Wingdings" panose="05000000000000000000" pitchFamily="2" charset="2"/>
              </a:rPr>
              <a:t>flickr</a:t>
            </a:r>
            <a:r>
              <a:rPr lang="en-US" altLang="id-ID" sz="2800" dirty="0">
                <a:sym typeface="Wingdings" panose="05000000000000000000" pitchFamily="2" charset="2"/>
              </a:rPr>
              <a:t>, fb, </a:t>
            </a:r>
            <a:r>
              <a:rPr lang="en-US" altLang="id-ID" sz="2800" dirty="0" err="1">
                <a:sym typeface="Wingdings" panose="05000000000000000000" pitchFamily="2" charset="2"/>
              </a:rPr>
              <a:t>youtube</a:t>
            </a:r>
            <a:endParaRPr lang="en-US" altLang="id-ID" sz="2800" dirty="0">
              <a:sym typeface="Wingdings" panose="05000000000000000000" pitchFamily="2" charset="2"/>
            </a:endParaRP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Streaming data  twitter, f4, sensor (</a:t>
            </a:r>
            <a:r>
              <a:rPr lang="en-US" altLang="id-ID" sz="2800" dirty="0" err="1">
                <a:sym typeface="Wingdings" panose="05000000000000000000" pitchFamily="2" charset="2"/>
              </a:rPr>
              <a:t>satelit</a:t>
            </a:r>
            <a:r>
              <a:rPr lang="en-US" altLang="id-ID" sz="2800" dirty="0">
                <a:sym typeface="Wingdings" panose="05000000000000000000" pitchFamily="2" charset="2"/>
              </a:rPr>
              <a:t>)</a:t>
            </a:r>
          </a:p>
          <a:p>
            <a:pPr algn="just">
              <a:buFontTx/>
              <a:buNone/>
            </a:pPr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30F18BEB-C3BB-44DF-AE2F-58588C4B24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 dirty="0" err="1"/>
              <a:t>Evolusi</a:t>
            </a:r>
            <a:r>
              <a:rPr lang="en-US" altLang="id-ID" dirty="0"/>
              <a:t> DB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1542501-9F6D-4106-AAF2-2B44DCF2747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2103120"/>
            <a:ext cx="7680960" cy="429768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60-an: </a:t>
            </a:r>
            <a:r>
              <a:rPr lang="en-US" altLang="id-ID" sz="2800" dirty="0" err="1">
                <a:sym typeface="Wingdings" panose="05000000000000000000" pitchFamily="2" charset="2"/>
              </a:rPr>
              <a:t>koleksi</a:t>
            </a:r>
            <a:r>
              <a:rPr lang="en-US" altLang="id-ID" sz="2800" dirty="0">
                <a:sym typeface="Wingdings" panose="05000000000000000000" pitchFamily="2" charset="2"/>
              </a:rPr>
              <a:t> data (file system </a:t>
            </a:r>
            <a:r>
              <a:rPr lang="en-US" altLang="id-ID" sz="2800" dirty="0" err="1">
                <a:sym typeface="Wingdings" panose="05000000000000000000" pitchFamily="2" charset="2"/>
              </a:rPr>
              <a:t>primitif</a:t>
            </a:r>
            <a:r>
              <a:rPr lang="en-US" altLang="id-ID" sz="2800" dirty="0">
                <a:sym typeface="Wingdings" panose="05000000000000000000" pitchFamily="2" charset="2"/>
              </a:rPr>
              <a:t>)</a:t>
            </a: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70-80: MIS (</a:t>
            </a:r>
            <a:r>
              <a:rPr lang="en-US" altLang="id-ID" sz="2800" dirty="0" err="1">
                <a:sym typeface="Wingdings" panose="05000000000000000000" pitchFamily="2" charset="2"/>
              </a:rPr>
              <a:t>Sistem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Informasi</a:t>
            </a:r>
            <a:r>
              <a:rPr lang="en-US" altLang="id-ID" sz="2800" dirty="0">
                <a:sym typeface="Wingdings" panose="05000000000000000000" pitchFamily="2" charset="2"/>
              </a:rPr>
              <a:t> Management)</a:t>
            </a: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80-sekarang: OO, Deductive, Spatial, Multimedia </a:t>
            </a: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90-sekarang: Web based (XML, web mining), Datawarehouse, OLAP, Text Database, Text + Data mining</a:t>
            </a:r>
          </a:p>
          <a:p>
            <a:pPr algn="just"/>
            <a:r>
              <a:rPr lang="en-US" altLang="id-ID" sz="2800" dirty="0">
                <a:sym typeface="Wingdings" panose="05000000000000000000" pitchFamily="2" charset="2"/>
              </a:rPr>
              <a:t>05-sekarang: </a:t>
            </a:r>
            <a:r>
              <a:rPr lang="en-US" altLang="id-ID" sz="2800" dirty="0"/>
              <a:t>Stream data management and mining, Cloud, Web</a:t>
            </a:r>
            <a:endParaRPr lang="en-US" altLang="id-ID" sz="2800" dirty="0">
              <a:sym typeface="Wingdings" panose="05000000000000000000" pitchFamily="2" charset="2"/>
            </a:endParaRP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E3DBC171-111F-4F9A-9E00-A1107CC397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609600"/>
            <a:ext cx="7680960" cy="1371600"/>
          </a:xfrm>
        </p:spPr>
        <p:txBody>
          <a:bodyPr/>
          <a:lstStyle/>
          <a:p>
            <a:r>
              <a:rPr lang="en-US" altLang="id-ID"/>
              <a:t>Apa Data Mining?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BA055693-A358-4361-A55E-F524F8EFA53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2103120"/>
            <a:ext cx="7680960" cy="4297680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US" altLang="id-ID" sz="3200" dirty="0"/>
              <a:t>Data mining (</a:t>
            </a:r>
            <a:r>
              <a:rPr lang="en-US" altLang="id-ID" sz="3200" dirty="0" err="1"/>
              <a:t>pencarian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pengetahuan</a:t>
            </a:r>
            <a:r>
              <a:rPr lang="en-US" altLang="id-ID" sz="3200" dirty="0"/>
              <a:t> </a:t>
            </a:r>
            <a:r>
              <a:rPr lang="en-US" altLang="id-ID" sz="3200" dirty="0" err="1"/>
              <a:t>dari</a:t>
            </a:r>
            <a:r>
              <a:rPr lang="en-US" altLang="id-ID" sz="3200" dirty="0"/>
              <a:t> data)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800" dirty="0" err="1"/>
              <a:t>Mengekstrak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otomatis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pola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atau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pengetahuan</a:t>
            </a:r>
            <a:r>
              <a:rPr lang="en-US" altLang="id-ID" sz="2800" dirty="0"/>
              <a:t> yang </a:t>
            </a:r>
            <a:r>
              <a:rPr lang="en-US" altLang="id-ID" sz="2800" u="sng" dirty="0" err="1"/>
              <a:t>menarik</a:t>
            </a:r>
            <a:r>
              <a:rPr lang="en-US" altLang="id-ID" sz="2800" dirty="0"/>
              <a:t> (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sederhana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tersembunyi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tidak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diketahui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sebelumnya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berpotensi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berguna</a:t>
            </a:r>
            <a:r>
              <a:rPr lang="en-US" altLang="id-ID" sz="2800" dirty="0"/>
              <a:t>) </a:t>
            </a:r>
            <a:r>
              <a:rPr lang="en-US" altLang="id-ID" sz="2800" dirty="0" err="1"/>
              <a:t>dari</a:t>
            </a:r>
            <a:r>
              <a:rPr lang="en-US" altLang="id-ID" sz="2800" dirty="0"/>
              <a:t> data </a:t>
            </a:r>
            <a:r>
              <a:rPr lang="en-US" altLang="id-ID" sz="2800" dirty="0" err="1"/>
              <a:t>dalam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jumlah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sangat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besar</a:t>
            </a:r>
            <a:r>
              <a:rPr lang="en-US" altLang="id-ID" sz="2800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7AADBB0D-6C0C-4E79-86AE-072B10B2A1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Apa Datamining? (lanj)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A241507-7E0F-465C-88CE-59B47AB62B6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2103120"/>
            <a:ext cx="7680960" cy="4112286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US" altLang="id-ID" sz="2800" dirty="0"/>
              <a:t>Nama </a:t>
            </a:r>
            <a:r>
              <a:rPr lang="en-US" altLang="id-ID" sz="2800" dirty="0" err="1"/>
              <a:t>alternatif</a:t>
            </a:r>
            <a:r>
              <a:rPr lang="en-US" altLang="id-ID" sz="2800" dirty="0"/>
              <a:t>: Knowledge discovery (mining) in databases (KDD), knowledge extraction, data/pattern analysis, data archeology, data dredging, information harvesting, business intelligence </a:t>
            </a:r>
            <a:r>
              <a:rPr lang="en-US" altLang="id-ID" sz="2800" dirty="0" err="1"/>
              <a:t>dsb</a:t>
            </a:r>
            <a:endParaRPr lang="en-US" altLang="id-ID" sz="2800" dirty="0"/>
          </a:p>
          <a:p>
            <a:pPr algn="just">
              <a:lnSpc>
                <a:spcPct val="110000"/>
              </a:lnSpc>
            </a:pPr>
            <a:r>
              <a:rPr lang="en-US" altLang="id-ID" sz="2800" dirty="0" err="1"/>
              <a:t>Keuntungan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bagi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organisasi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menerapkan</a:t>
            </a:r>
            <a:r>
              <a:rPr lang="en-US" altLang="id-ID" sz="2800" dirty="0"/>
              <a:t> data mining?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0BE3D16E-ED7F-4131-80E8-D838E8811C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id-ID"/>
              <a:t>Keuntungan Datamining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53B2BF58-8BDB-4A78-B558-54513096F2E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altLang="id-ID" sz="2800" dirty="0"/>
              <a:t>Perusahaan </a:t>
            </a:r>
            <a:r>
              <a:rPr lang="en-US" altLang="id-ID" sz="2800" dirty="0" err="1"/>
              <a:t>fokus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ke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informasi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yg</a:t>
            </a:r>
            <a:r>
              <a:rPr lang="en-US" altLang="id-ID" sz="2800" dirty="0"/>
              <a:t> </a:t>
            </a:r>
            <a:r>
              <a:rPr lang="en-US" altLang="id-ID" sz="2800" u="sng" dirty="0" err="1"/>
              <a:t>berharga</a:t>
            </a:r>
            <a:r>
              <a:rPr lang="en-US" altLang="id-ID" sz="2800" dirty="0"/>
              <a:t> di</a:t>
            </a:r>
            <a:r>
              <a:rPr lang="id-ID" altLang="id-ID" sz="2800" dirty="0"/>
              <a:t> </a:t>
            </a:r>
            <a:r>
              <a:rPr lang="en-US" altLang="id-ID" sz="2800" dirty="0" err="1"/>
              <a:t>datawarehouse</a:t>
            </a:r>
            <a:r>
              <a:rPr lang="id-ID" altLang="id-ID" sz="2800" dirty="0"/>
              <a:t> </a:t>
            </a:r>
            <a:r>
              <a:rPr lang="en-US" altLang="id-ID" sz="2800" dirty="0"/>
              <a:t>/</a:t>
            </a:r>
            <a:r>
              <a:rPr lang="id-ID" altLang="id-ID" sz="2800" dirty="0"/>
              <a:t> </a:t>
            </a:r>
            <a:r>
              <a:rPr lang="en-US" altLang="id-ID" sz="2800" dirty="0" err="1"/>
              <a:t>databasenya</a:t>
            </a:r>
            <a:r>
              <a:rPr lang="en-US" altLang="id-ID" sz="2800" dirty="0"/>
              <a:t>.</a:t>
            </a:r>
          </a:p>
          <a:p>
            <a:pPr algn="just"/>
            <a:r>
              <a:rPr lang="en-US" altLang="id-ID" sz="2800" dirty="0" err="1"/>
              <a:t>Meramalkan</a:t>
            </a:r>
            <a:r>
              <a:rPr lang="en-US" altLang="id-ID" sz="2800" dirty="0"/>
              <a:t> masa </a:t>
            </a:r>
            <a:r>
              <a:rPr lang="en-US" altLang="id-ID" sz="2800" dirty="0" err="1"/>
              <a:t>depan</a:t>
            </a:r>
            <a:r>
              <a:rPr lang="en-US" altLang="id-ID" sz="2800" dirty="0"/>
              <a:t>  </a:t>
            </a:r>
            <a:r>
              <a:rPr lang="en-US" altLang="id-ID" sz="2800" dirty="0">
                <a:sym typeface="Wingdings" panose="05000000000000000000" pitchFamily="2" charset="2"/>
              </a:rPr>
              <a:t> </a:t>
            </a:r>
            <a:r>
              <a:rPr lang="en-US" altLang="id-ID" sz="2800" dirty="0" err="1">
                <a:sym typeface="Wingdings" panose="05000000000000000000" pitchFamily="2" charset="2"/>
              </a:rPr>
              <a:t>perusahaan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dapat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mempersiapkan</a:t>
            </a:r>
            <a:r>
              <a:rPr lang="en-US" altLang="id-ID" sz="2800" dirty="0">
                <a:sym typeface="Wingdings" panose="05000000000000000000" pitchFamily="2" charset="2"/>
              </a:rPr>
              <a:t> </a:t>
            </a:r>
            <a:r>
              <a:rPr lang="en-US" altLang="id-ID" sz="2800" dirty="0" err="1">
                <a:sym typeface="Wingdings" panose="05000000000000000000" pitchFamily="2" charset="2"/>
              </a:rPr>
              <a:t>diri</a:t>
            </a:r>
            <a:endParaRPr lang="en-US" altLang="id-ID" sz="2800" dirty="0"/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D6E443E3-BE83-4C3F-82A9-E9CB0317E3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685800"/>
          </a:xfrm>
        </p:spPr>
        <p:txBody>
          <a:bodyPr/>
          <a:lstStyle/>
          <a:p>
            <a:r>
              <a:rPr lang="en-US" altLang="id-ID" dirty="0" err="1"/>
              <a:t>Contoh</a:t>
            </a:r>
            <a:r>
              <a:rPr lang="en-US" altLang="id-ID" dirty="0"/>
              <a:t>: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F429295A-F145-4447-AB6C-B1B9804F30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04800" y="1219200"/>
            <a:ext cx="8534400" cy="533400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n-US" altLang="id-ID" sz="2800" dirty="0"/>
              <a:t>Midwest grocery chain </a:t>
            </a:r>
            <a:r>
              <a:rPr lang="en-US" altLang="id-ID" sz="2800" dirty="0" err="1"/>
              <a:t>menggunakan</a:t>
            </a:r>
            <a:r>
              <a:rPr lang="en-US" altLang="id-ID" sz="2800" dirty="0"/>
              <a:t> DM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menganalisisi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pola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pembelian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saat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pria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popok</a:t>
            </a:r>
            <a:r>
              <a:rPr lang="en-US" altLang="id-ID" sz="2800" dirty="0"/>
              <a:t> di </a:t>
            </a:r>
            <a:r>
              <a:rPr lang="en-US" altLang="id-ID" sz="2800" dirty="0" err="1"/>
              <a:t>hari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Kamis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Sabtu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mereka</a:t>
            </a:r>
            <a:r>
              <a:rPr lang="en-US" altLang="id-ID" sz="2800" dirty="0"/>
              <a:t> juga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minuman</a:t>
            </a:r>
            <a:r>
              <a:rPr lang="en-US" altLang="id-ID" sz="2800" dirty="0"/>
              <a:t>. </a:t>
            </a:r>
          </a:p>
          <a:p>
            <a:pPr algn="just">
              <a:lnSpc>
                <a:spcPct val="80000"/>
              </a:lnSpc>
              <a:buFontTx/>
              <a:buNone/>
            </a:pPr>
            <a:endParaRPr lang="en-US" altLang="id-ID" sz="2800" dirty="0"/>
          </a:p>
          <a:p>
            <a:pPr algn="just">
              <a:lnSpc>
                <a:spcPct val="80000"/>
              </a:lnSpc>
            </a:pPr>
            <a:r>
              <a:rPr lang="en-US" altLang="id-ID" sz="2800" dirty="0" err="1"/>
              <a:t>Analisis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lebih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lanjut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pembeli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belanja</a:t>
            </a:r>
            <a:r>
              <a:rPr lang="en-US" altLang="id-ID" sz="2800" dirty="0"/>
              <a:t> di </a:t>
            </a:r>
            <a:r>
              <a:rPr lang="en-US" altLang="id-ID" sz="2800" dirty="0" err="1"/>
              <a:t>hari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kamis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sabtu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tapi</a:t>
            </a:r>
            <a:r>
              <a:rPr lang="en-US" altLang="id-ID" sz="2800" dirty="0"/>
              <a:t> di </a:t>
            </a:r>
            <a:r>
              <a:rPr lang="en-US" altLang="id-ID" sz="2800" dirty="0" err="1"/>
              <a:t>hari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kamis</a:t>
            </a:r>
            <a:r>
              <a:rPr lang="en-US" altLang="id-ID" sz="2800" dirty="0"/>
              <a:t> </a:t>
            </a:r>
            <a:r>
              <a:rPr lang="en-US" altLang="id-ID" sz="2800" dirty="0" err="1"/>
              <a:t>jumlah</a:t>
            </a:r>
            <a:r>
              <a:rPr lang="en-US" altLang="id-ID" sz="2800" dirty="0"/>
              <a:t> item </a:t>
            </a:r>
            <a:r>
              <a:rPr lang="en-US" altLang="id-ID" sz="2800" dirty="0" err="1"/>
              <a:t>lebih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sedikit</a:t>
            </a:r>
            <a:r>
              <a:rPr lang="en-US" altLang="id-ID" sz="2800" dirty="0"/>
              <a:t>. Kesimpulan yang </a:t>
            </a:r>
            <a:r>
              <a:rPr lang="en-US" altLang="id-ID" sz="2800" dirty="0" err="1"/>
              <a:t>diambil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pembeli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membeli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minuman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dihabiskan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saat</a:t>
            </a:r>
            <a:r>
              <a:rPr lang="en-US" altLang="id-ID" sz="2800" dirty="0"/>
              <a:t> weekend.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en-US" altLang="id-ID" sz="2800" dirty="0"/>
              <a:t>	</a:t>
            </a:r>
          </a:p>
          <a:p>
            <a:pPr algn="just">
              <a:lnSpc>
                <a:spcPct val="80000"/>
              </a:lnSpc>
            </a:pPr>
            <a:r>
              <a:rPr lang="en-US" altLang="id-ID" sz="2800" dirty="0" err="1"/>
              <a:t>Tindak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lanjut</a:t>
            </a:r>
            <a:r>
              <a:rPr lang="en-US" altLang="id-ID" sz="2800" dirty="0"/>
              <a:t>: </a:t>
            </a:r>
            <a:r>
              <a:rPr lang="en-US" altLang="id-ID" sz="2800" dirty="0" err="1"/>
              <a:t>menjual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minuman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harga</a:t>
            </a:r>
            <a:r>
              <a:rPr lang="en-US" altLang="id-ID" sz="2800" dirty="0"/>
              <a:t> full di </a:t>
            </a:r>
            <a:r>
              <a:rPr lang="en-US" altLang="id-ID" sz="2800" dirty="0" err="1"/>
              <a:t>hari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Kamis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Sabtu</a:t>
            </a:r>
            <a:r>
              <a:rPr lang="en-US" altLang="id-ID" sz="2800" dirty="0"/>
              <a:t>. </a:t>
            </a:r>
            <a:r>
              <a:rPr lang="en-US" altLang="id-ID" sz="2800" dirty="0" err="1"/>
              <a:t>Mendekatkan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posisi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popok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minuman</a:t>
            </a:r>
            <a:r>
              <a:rPr lang="en-US" altLang="id-ID" sz="28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588DE987-278E-445D-AA9A-42B3B2D026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50837"/>
            <a:ext cx="7680960" cy="1371600"/>
          </a:xfrm>
        </p:spPr>
        <p:txBody>
          <a:bodyPr/>
          <a:lstStyle/>
          <a:p>
            <a:r>
              <a:rPr lang="en-US" altLang="id-ID" dirty="0" err="1"/>
              <a:t>Contoh</a:t>
            </a:r>
            <a:r>
              <a:rPr lang="en-US" altLang="id-ID" dirty="0"/>
              <a:t> </a:t>
            </a:r>
            <a:r>
              <a:rPr lang="en-US" altLang="id-ID" dirty="0" err="1"/>
              <a:t>Aplikasi</a:t>
            </a:r>
            <a:endParaRPr lang="en-US" altLang="id-ID" dirty="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2996185F-0511-4882-BD62-88E5C24A623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905000"/>
            <a:ext cx="8229600" cy="4602163"/>
          </a:xfrm>
        </p:spPr>
        <p:txBody>
          <a:bodyPr>
            <a:normAutofit/>
          </a:bodyPr>
          <a:lstStyle/>
          <a:p>
            <a:pPr algn="just"/>
            <a:r>
              <a:rPr lang="en-US" altLang="id-ID" sz="2800" dirty="0"/>
              <a:t>Bank me-mining </a:t>
            </a:r>
            <a:r>
              <a:rPr lang="en-US" altLang="id-ID" sz="2800" dirty="0" err="1"/>
              <a:t>transaksi</a:t>
            </a:r>
            <a:r>
              <a:rPr lang="en-US" altLang="id-ID" sz="2800" dirty="0"/>
              <a:t> customer </a:t>
            </a:r>
            <a:r>
              <a:rPr lang="en-US" altLang="id-ID" sz="2800" dirty="0" err="1"/>
              <a:t>untuk</a:t>
            </a:r>
            <a:r>
              <a:rPr lang="id-ID" altLang="id-ID" sz="2800" dirty="0"/>
              <a:t> </a:t>
            </a:r>
            <a:r>
              <a:rPr lang="en-US" altLang="id-ID" sz="2800" dirty="0" err="1"/>
              <a:t>mengidentifikasi</a:t>
            </a:r>
            <a:r>
              <a:rPr lang="en-US" altLang="id-ID" sz="2800" dirty="0"/>
              <a:t> customer yang </a:t>
            </a:r>
            <a:r>
              <a:rPr lang="en-US" altLang="id-ID" sz="2800" dirty="0" err="1"/>
              <a:t>kemungkinan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besar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tertarik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terhadap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produk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baru</a:t>
            </a:r>
            <a:r>
              <a:rPr lang="en-US" altLang="id-ID" sz="2800" dirty="0"/>
              <a:t>.</a:t>
            </a:r>
            <a:endParaRPr lang="id-ID" altLang="id-ID" sz="2800" dirty="0"/>
          </a:p>
          <a:p>
            <a:pPr algn="just"/>
            <a:endParaRPr lang="id-ID" altLang="id-ID" sz="2800" dirty="0"/>
          </a:p>
          <a:p>
            <a:pPr algn="just"/>
            <a:r>
              <a:rPr lang="en-US" altLang="id-ID" sz="2800" dirty="0"/>
              <a:t>Setelah </a:t>
            </a:r>
            <a:r>
              <a:rPr lang="en-US" altLang="id-ID" sz="2800" dirty="0" err="1"/>
              <a:t>teknik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ini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digunakan</a:t>
            </a:r>
            <a:r>
              <a:rPr lang="en-US" altLang="id-ID" sz="2800" dirty="0"/>
              <a:t>, </a:t>
            </a:r>
            <a:r>
              <a:rPr lang="en-US" altLang="id-ID" sz="2800" dirty="0" err="1"/>
              <a:t>terjadi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peningkatan</a:t>
            </a:r>
            <a:r>
              <a:rPr lang="en-US" altLang="id-ID" sz="2800" dirty="0"/>
              <a:t> </a:t>
            </a:r>
            <a:r>
              <a:rPr lang="en-US" altLang="id-ID" sz="2800" b="1" dirty="0">
                <a:solidFill>
                  <a:srgbClr val="FFFF00"/>
                </a:solidFill>
              </a:rPr>
              <a:t>20 kali </a:t>
            </a:r>
            <a:r>
              <a:rPr lang="en-US" altLang="id-ID" sz="2800" b="1" dirty="0" err="1">
                <a:solidFill>
                  <a:srgbClr val="FFFF00"/>
                </a:solidFill>
              </a:rPr>
              <a:t>lipat</a:t>
            </a:r>
            <a:r>
              <a:rPr lang="en-US" altLang="id-ID" sz="2800" b="1" dirty="0">
                <a:solidFill>
                  <a:srgbClr val="FFFF00"/>
                </a:solidFill>
              </a:rPr>
              <a:t> </a:t>
            </a:r>
            <a:r>
              <a:rPr lang="en-US" altLang="id-ID" sz="2800" b="1" dirty="0" err="1">
                <a:solidFill>
                  <a:srgbClr val="FFFF00"/>
                </a:solidFill>
              </a:rPr>
              <a:t>penurunan</a:t>
            </a:r>
            <a:r>
              <a:rPr lang="en-US" altLang="id-ID" sz="2800" b="1" dirty="0">
                <a:solidFill>
                  <a:srgbClr val="FFFF00"/>
                </a:solidFill>
              </a:rPr>
              <a:t> </a:t>
            </a:r>
            <a:r>
              <a:rPr lang="en-US" altLang="id-ID" sz="2800" b="1" dirty="0" err="1">
                <a:solidFill>
                  <a:srgbClr val="FFFF00"/>
                </a:solidFill>
              </a:rPr>
              <a:t>biaya</a:t>
            </a:r>
            <a:r>
              <a:rPr lang="en-US" altLang="id-ID" sz="2800" b="1" dirty="0"/>
              <a:t> </a:t>
            </a:r>
            <a:r>
              <a:rPr lang="en-US" altLang="id-ID" sz="2800" dirty="0" err="1"/>
              <a:t>dibandingkan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dengan</a:t>
            </a:r>
            <a:r>
              <a:rPr lang="en-US" altLang="id-ID" sz="2800" dirty="0"/>
              <a:t> </a:t>
            </a:r>
            <a:r>
              <a:rPr lang="en-US" altLang="id-ID" sz="2800" dirty="0" err="1"/>
              <a:t>cara</a:t>
            </a:r>
            <a:r>
              <a:rPr lang="en-US" altLang="id-ID" sz="2800" dirty="0"/>
              <a:t> </a:t>
            </a:r>
            <a:r>
              <a:rPr lang="en-US" altLang="id-ID" sz="2800" dirty="0" err="1"/>
              <a:t>biaya</a:t>
            </a:r>
            <a:r>
              <a:rPr lang="en-US" altLang="id-ID" sz="2800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C756A186-8A1A-404B-9794-DADA5C8ABD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7535" y="526256"/>
            <a:ext cx="8229600" cy="868362"/>
          </a:xfrm>
        </p:spPr>
        <p:txBody>
          <a:bodyPr/>
          <a:lstStyle/>
          <a:p>
            <a:r>
              <a:rPr lang="en-US" altLang="id-ID" dirty="0" err="1"/>
              <a:t>Contoh</a:t>
            </a:r>
            <a:r>
              <a:rPr lang="en-US" altLang="id-ID" dirty="0"/>
              <a:t> </a:t>
            </a:r>
            <a:r>
              <a:rPr lang="en-US" altLang="id-ID" dirty="0" err="1"/>
              <a:t>Aplikasi</a:t>
            </a:r>
            <a:endParaRPr lang="en-US" altLang="id-ID" dirty="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3F5DC591-D89E-4AA3-B51C-931F500212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7535" y="1676400"/>
            <a:ext cx="8229600" cy="3763963"/>
          </a:xfrm>
        </p:spPr>
        <p:txBody>
          <a:bodyPr>
            <a:normAutofit/>
          </a:bodyPr>
          <a:lstStyle/>
          <a:p>
            <a:pPr lvl="1" algn="just"/>
            <a:r>
              <a:rPr lang="en-US" altLang="id-ID" sz="2800" dirty="0"/>
              <a:t>Perusahaan </a:t>
            </a:r>
            <a:r>
              <a:rPr lang="en-US" altLang="id-ID" sz="2800" dirty="0" err="1"/>
              <a:t>transportasi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memining</a:t>
            </a:r>
            <a:r>
              <a:rPr lang="en-US" altLang="id-ID" sz="2800" dirty="0"/>
              <a:t> data customer </a:t>
            </a:r>
            <a:r>
              <a:rPr lang="en-US" altLang="id-ID" sz="2800" dirty="0" err="1"/>
              <a:t>untuk</a:t>
            </a:r>
            <a:r>
              <a:rPr lang="en-US" altLang="id-ID" sz="2800" dirty="0"/>
              <a:t> </a:t>
            </a:r>
            <a:r>
              <a:rPr lang="en-US" altLang="id-ID" sz="2800" dirty="0" err="1"/>
              <a:t>mengelompokan</a:t>
            </a:r>
            <a:r>
              <a:rPr lang="en-US" altLang="id-ID" sz="2800" dirty="0"/>
              <a:t> customer yang </a:t>
            </a:r>
            <a:r>
              <a:rPr lang="en-US" altLang="id-ID" sz="2800" dirty="0" err="1"/>
              <a:t>memiliki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nilai</a:t>
            </a:r>
            <a:r>
              <a:rPr lang="en-US" altLang="id-ID" sz="2800" dirty="0"/>
              <a:t> </a:t>
            </a:r>
            <a:r>
              <a:rPr lang="en-US" altLang="id-ID" sz="2800" dirty="0" err="1"/>
              <a:t>tinggi</a:t>
            </a:r>
            <a:r>
              <a:rPr lang="en-US" altLang="id-ID" sz="2800" dirty="0"/>
              <a:t> yang </a:t>
            </a:r>
            <a:r>
              <a:rPr lang="en-US" altLang="id-ID" sz="2800" dirty="0" err="1"/>
              <a:t>perlu</a:t>
            </a:r>
            <a:r>
              <a:rPr lang="en-US" altLang="id-ID" sz="2800" dirty="0"/>
              <a:t> </a:t>
            </a:r>
            <a:r>
              <a:rPr lang="en-US" altLang="id-ID" sz="2800" dirty="0" err="1"/>
              <a:t>diprioritaskan</a:t>
            </a:r>
            <a:r>
              <a:rPr lang="en-US" altLang="id-ID" sz="2800" dirty="0"/>
              <a:t>. </a:t>
            </a:r>
          </a:p>
          <a:p>
            <a:pPr algn="just">
              <a:buFontTx/>
              <a:buNone/>
            </a:pPr>
            <a:endParaRPr lang="en-US" altLang="id-ID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7644FA6-078B-42D7-A0C1-C34BCC845D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id-ID" sz="3600" dirty="0"/>
              <a:t>Datamining di DB vs </a:t>
            </a:r>
            <a:r>
              <a:rPr lang="en-US" altLang="id-ID" sz="3600" dirty="0" err="1"/>
              <a:t>Independen</a:t>
            </a:r>
            <a:endParaRPr lang="en-US" altLang="id-ID" sz="3600" dirty="0"/>
          </a:p>
        </p:txBody>
      </p:sp>
      <p:sp>
        <p:nvSpPr>
          <p:cNvPr id="25606" name="Rectangle 6">
            <a:extLst>
              <a:ext uri="{FF2B5EF4-FFF2-40B4-BE49-F238E27FC236}">
                <a16:creationId xmlns:a16="http://schemas.microsoft.com/office/drawing/2014/main" id="{70F5206B-B4E4-4AFC-8955-26D1791E19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>
            <a:normAutofit/>
          </a:bodyPr>
          <a:lstStyle/>
          <a:p>
            <a:pPr algn="just"/>
            <a:r>
              <a:rPr lang="en-US" altLang="id-ID" sz="2800" dirty="0"/>
              <a:t>Oracle 9i</a:t>
            </a:r>
          </a:p>
          <a:p>
            <a:pPr algn="just"/>
            <a:r>
              <a:rPr lang="en-US" altLang="id-ID" sz="2800" dirty="0"/>
              <a:t>MS SQL Server</a:t>
            </a:r>
          </a:p>
          <a:p>
            <a:pPr algn="just"/>
            <a:r>
              <a:rPr lang="en-US" altLang="id-ID" sz="2800" dirty="0"/>
              <a:t>IBM Intelligent Miner V7R1</a:t>
            </a:r>
          </a:p>
          <a:p>
            <a:pPr algn="just"/>
            <a:r>
              <a:rPr lang="en-US" altLang="id-ID" sz="2800" dirty="0"/>
              <a:t>NCR </a:t>
            </a:r>
            <a:r>
              <a:rPr lang="en-US" altLang="id-ID" sz="2800" dirty="0" err="1"/>
              <a:t>Teraminer</a:t>
            </a:r>
            <a:endParaRPr lang="en-US" altLang="id-ID" sz="2800" dirty="0"/>
          </a:p>
          <a:p>
            <a:pPr algn="just"/>
            <a:r>
              <a:rPr lang="en-US" altLang="id-ID" sz="2800" dirty="0" err="1"/>
              <a:t>Kelebihan</a:t>
            </a:r>
            <a:r>
              <a:rPr lang="en-US" altLang="id-ID" sz="2800" dirty="0"/>
              <a:t> dan </a:t>
            </a:r>
            <a:r>
              <a:rPr lang="en-US" altLang="id-ID" sz="2800" dirty="0" err="1"/>
              <a:t>Kerugiannya</a:t>
            </a:r>
            <a:r>
              <a:rPr lang="en-US" altLang="id-ID" sz="2800" dirty="0"/>
              <a:t>?</a:t>
            </a:r>
          </a:p>
          <a:p>
            <a:pPr algn="just"/>
            <a:endParaRPr lang="en-US" altLang="id-ID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6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6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CD034D87-4506-41B2-9D0C-1AAF5306D65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altLang="id-ID"/>
              <a:t>Proses Datamining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2FE2644A-5BD6-495C-8938-A1972162C9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altLang="id-ID"/>
          </a:p>
          <a:p>
            <a:endParaRPr lang="en-US" altLang="id-ID"/>
          </a:p>
        </p:txBody>
      </p:sp>
      <p:grpSp>
        <p:nvGrpSpPr>
          <p:cNvPr id="8196" name="Group 4">
            <a:extLst>
              <a:ext uri="{FF2B5EF4-FFF2-40B4-BE49-F238E27FC236}">
                <a16:creationId xmlns:a16="http://schemas.microsoft.com/office/drawing/2014/main" id="{E3276BE3-8FAF-45F8-83AC-415D3AFCE34C}"/>
              </a:ext>
            </a:extLst>
          </p:cNvPr>
          <p:cNvGrpSpPr>
            <a:grpSpLocks/>
          </p:cNvGrpSpPr>
          <p:nvPr/>
        </p:nvGrpSpPr>
        <p:grpSpPr bwMode="auto">
          <a:xfrm>
            <a:off x="228600" y="990600"/>
            <a:ext cx="8601075" cy="5654675"/>
            <a:chOff x="144" y="624"/>
            <a:chExt cx="5418" cy="3562"/>
          </a:xfrm>
        </p:grpSpPr>
        <p:sp>
          <p:nvSpPr>
            <p:cNvPr id="8197" name="Line 5">
              <a:extLst>
                <a:ext uri="{FF2B5EF4-FFF2-40B4-BE49-F238E27FC236}">
                  <a16:creationId xmlns:a16="http://schemas.microsoft.com/office/drawing/2014/main" id="{00C464E9-29B3-4E3A-BB2B-AFC5DC4809B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68" y="3216"/>
              <a:ext cx="624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198" name="Line 6">
              <a:extLst>
                <a:ext uri="{FF2B5EF4-FFF2-40B4-BE49-F238E27FC236}">
                  <a16:creationId xmlns:a16="http://schemas.microsoft.com/office/drawing/2014/main" id="{D7BC93C9-4DEA-409E-AC27-C1DA063BCC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272" y="1008"/>
              <a:ext cx="624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199" name="Line 7">
              <a:extLst>
                <a:ext uri="{FF2B5EF4-FFF2-40B4-BE49-F238E27FC236}">
                  <a16:creationId xmlns:a16="http://schemas.microsoft.com/office/drawing/2014/main" id="{AB7DEAD5-FBF6-46B6-B27F-C7916D8D77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216" y="1680"/>
              <a:ext cx="624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0" name="Line 8">
              <a:extLst>
                <a:ext uri="{FF2B5EF4-FFF2-40B4-BE49-F238E27FC236}">
                  <a16:creationId xmlns:a16="http://schemas.microsoft.com/office/drawing/2014/main" id="{93AD19CB-2C82-43B5-8F72-1D47218B12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64" y="2352"/>
              <a:ext cx="624" cy="38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1" name="Oval 9">
              <a:extLst>
                <a:ext uri="{FF2B5EF4-FFF2-40B4-BE49-F238E27FC236}">
                  <a16:creationId xmlns:a16="http://schemas.microsoft.com/office/drawing/2014/main" id="{581AE093-9266-4A61-83A1-473775A1FA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3504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2" name="Rectangle 10">
              <a:extLst>
                <a:ext uri="{FF2B5EF4-FFF2-40B4-BE49-F238E27FC236}">
                  <a16:creationId xmlns:a16="http://schemas.microsoft.com/office/drawing/2014/main" id="{B2C74770-F17D-46EE-9E3E-C00B9DBA16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3552"/>
              <a:ext cx="432" cy="256"/>
            </a:xfrm>
            <a:prstGeom prst="rect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3" name="Oval 11">
              <a:extLst>
                <a:ext uri="{FF2B5EF4-FFF2-40B4-BE49-F238E27FC236}">
                  <a16:creationId xmlns:a16="http://schemas.microsoft.com/office/drawing/2014/main" id="{CE1C070C-7533-4453-831D-F48618F759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3744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4" name="Oval 12">
              <a:extLst>
                <a:ext uri="{FF2B5EF4-FFF2-40B4-BE49-F238E27FC236}">
                  <a16:creationId xmlns:a16="http://schemas.microsoft.com/office/drawing/2014/main" id="{1959A5E1-92F0-4305-9BFF-CB531BACD0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744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5" name="Rectangle 13">
              <a:extLst>
                <a:ext uri="{FF2B5EF4-FFF2-40B4-BE49-F238E27FC236}">
                  <a16:creationId xmlns:a16="http://schemas.microsoft.com/office/drawing/2014/main" id="{72D0F546-B250-46EB-B41E-2515F48F96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792"/>
              <a:ext cx="432" cy="256"/>
            </a:xfrm>
            <a:prstGeom prst="rect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6" name="Oval 14">
              <a:extLst>
                <a:ext uri="{FF2B5EF4-FFF2-40B4-BE49-F238E27FC236}">
                  <a16:creationId xmlns:a16="http://schemas.microsoft.com/office/drawing/2014/main" id="{A90E465A-AF14-4DAA-9E69-74BD3B39FE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3984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7" name="Oval 15">
              <a:extLst>
                <a:ext uri="{FF2B5EF4-FFF2-40B4-BE49-F238E27FC236}">
                  <a16:creationId xmlns:a16="http://schemas.microsoft.com/office/drawing/2014/main" id="{A3DC373C-49A3-4BC5-BC19-F5E0331A7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3600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8" name="Rectangle 16">
              <a:extLst>
                <a:ext uri="{FF2B5EF4-FFF2-40B4-BE49-F238E27FC236}">
                  <a16:creationId xmlns:a16="http://schemas.microsoft.com/office/drawing/2014/main" id="{55055BA5-2959-499B-AF42-8932B6403E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3648"/>
              <a:ext cx="432" cy="256"/>
            </a:xfrm>
            <a:prstGeom prst="rect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09" name="Oval 17">
              <a:extLst>
                <a:ext uri="{FF2B5EF4-FFF2-40B4-BE49-F238E27FC236}">
                  <a16:creationId xmlns:a16="http://schemas.microsoft.com/office/drawing/2014/main" id="{4620B46E-C21E-4794-99F0-BB2C83B3B9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3840"/>
              <a:ext cx="432" cy="96"/>
            </a:xfrm>
            <a:prstGeom prst="ellipse">
              <a:avLst/>
            </a:prstGeom>
            <a:solidFill>
              <a:srgbClr val="00CC66"/>
            </a:solidFill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10" name="Text Box 18">
              <a:extLst>
                <a:ext uri="{FF2B5EF4-FFF2-40B4-BE49-F238E27FC236}">
                  <a16:creationId xmlns:a16="http://schemas.microsoft.com/office/drawing/2014/main" id="{6D6DB8E1-EE17-470E-8505-0C58D2D5C3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" y="3072"/>
              <a:ext cx="138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latin typeface="Times New Roman" panose="02020603050405020304" pitchFamily="18" charset="0"/>
                </a:rPr>
                <a:t>Pembersihan Data</a:t>
              </a:r>
              <a:endParaRPr lang="en-US" altLang="id-ID">
                <a:latin typeface="Times New Roman" panose="02020603050405020304" pitchFamily="18" charset="0"/>
              </a:endParaRPr>
            </a:p>
          </p:txBody>
        </p:sp>
        <p:sp>
          <p:nvSpPr>
            <p:cNvPr id="8211" name="Text Box 19">
              <a:extLst>
                <a:ext uri="{FF2B5EF4-FFF2-40B4-BE49-F238E27FC236}">
                  <a16:creationId xmlns:a16="http://schemas.microsoft.com/office/drawing/2014/main" id="{58F3E408-55D9-4927-BF6E-B242CC8B9B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08" y="3408"/>
              <a:ext cx="125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latin typeface="Times New Roman" panose="02020603050405020304" pitchFamily="18" charset="0"/>
                </a:rPr>
                <a:t>Data Integration</a:t>
              </a:r>
              <a:endParaRPr lang="en-US" altLang="id-ID">
                <a:latin typeface="Times New Roman" panose="02020603050405020304" pitchFamily="18" charset="0"/>
              </a:endParaRPr>
            </a:p>
          </p:txBody>
        </p:sp>
        <p:sp>
          <p:nvSpPr>
            <p:cNvPr id="8212" name="Text Box 20">
              <a:extLst>
                <a:ext uri="{FF2B5EF4-FFF2-40B4-BE49-F238E27FC236}">
                  <a16:creationId xmlns:a16="http://schemas.microsoft.com/office/drawing/2014/main" id="{BF9A45C8-D10A-455A-BFA8-BACDE7C3CF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3936"/>
              <a:ext cx="91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id-ID" sz="2000" b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Databases</a:t>
              </a:r>
            </a:p>
          </p:txBody>
        </p:sp>
        <p:sp>
          <p:nvSpPr>
            <p:cNvPr id="8213" name="Text Box 21">
              <a:extLst>
                <a:ext uri="{FF2B5EF4-FFF2-40B4-BE49-F238E27FC236}">
                  <a16:creationId xmlns:a16="http://schemas.microsoft.com/office/drawing/2014/main" id="{5E4DA0AD-B735-4CA3-BFC0-3CB1C30C931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2" y="2592"/>
              <a:ext cx="125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id-ID" sz="2000" b="1" dirty="0">
                  <a:solidFill>
                    <a:srgbClr val="FFFF00"/>
                  </a:solidFill>
                  <a:latin typeface="Times New Roman" panose="02020603050405020304" pitchFamily="18" charset="0"/>
                </a:rPr>
                <a:t>Data Warehouse</a:t>
              </a:r>
            </a:p>
          </p:txBody>
        </p:sp>
        <p:sp>
          <p:nvSpPr>
            <p:cNvPr id="8214" name="Rectangle 22">
              <a:extLst>
                <a:ext uri="{FF2B5EF4-FFF2-40B4-BE49-F238E27FC236}">
                  <a16:creationId xmlns:a16="http://schemas.microsoft.com/office/drawing/2014/main" id="{8CC55575-B538-47B4-ADAC-ECC67F4B14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8" y="2880"/>
              <a:ext cx="432" cy="432"/>
            </a:xfrm>
            <a:prstGeom prst="rect">
              <a:avLst/>
            </a:prstGeom>
            <a:solidFill>
              <a:srgbClr val="00CC66"/>
            </a:solidFill>
            <a:ln w="12700">
              <a:miter lim="800000"/>
              <a:headEnd type="none" w="sm" len="sm"/>
              <a:tailEnd type="none" w="sm" len="sm"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CC66"/>
              </a:extrusionClr>
              <a:contourClr>
                <a:srgbClr val="00CC66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id-ID"/>
            </a:p>
          </p:txBody>
        </p:sp>
        <p:sp>
          <p:nvSpPr>
            <p:cNvPr id="8215" name="Rectangle 23">
              <a:extLst>
                <a:ext uri="{FF2B5EF4-FFF2-40B4-BE49-F238E27FC236}">
                  <a16:creationId xmlns:a16="http://schemas.microsoft.com/office/drawing/2014/main" id="{C7848D8F-F272-4127-92E5-4176B52FF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4" y="2160"/>
              <a:ext cx="288" cy="288"/>
            </a:xfrm>
            <a:prstGeom prst="rect">
              <a:avLst/>
            </a:prstGeom>
            <a:solidFill>
              <a:srgbClr val="00CC66"/>
            </a:solidFill>
            <a:ln w="12700">
              <a:miter lim="800000"/>
              <a:headEnd type="none" w="sm" len="sm"/>
              <a:tailEnd type="none" w="sm" len="sm"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CC66"/>
              </a:extrusionClr>
              <a:contourClr>
                <a:srgbClr val="00CC66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id-ID"/>
            </a:p>
          </p:txBody>
        </p:sp>
        <p:sp>
          <p:nvSpPr>
            <p:cNvPr id="8216" name="Rectangle 24">
              <a:extLst>
                <a:ext uri="{FF2B5EF4-FFF2-40B4-BE49-F238E27FC236}">
                  <a16:creationId xmlns:a16="http://schemas.microsoft.com/office/drawing/2014/main" id="{4320410B-C437-47D8-B4FA-26D34B0B4E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0" y="1248"/>
              <a:ext cx="48" cy="384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17" name="Rectangle 25">
              <a:extLst>
                <a:ext uri="{FF2B5EF4-FFF2-40B4-BE49-F238E27FC236}">
                  <a16:creationId xmlns:a16="http://schemas.microsoft.com/office/drawing/2014/main" id="{31F927E5-54BB-4974-BE45-077D8F4337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8" y="1392"/>
              <a:ext cx="48" cy="240"/>
            </a:xfrm>
            <a:prstGeom prst="rect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18" name="Rectangle 26">
              <a:extLst>
                <a:ext uri="{FF2B5EF4-FFF2-40B4-BE49-F238E27FC236}">
                  <a16:creationId xmlns:a16="http://schemas.microsoft.com/office/drawing/2014/main" id="{4A016A8A-ADE3-4394-B3DD-2238B423F1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" y="1344"/>
              <a:ext cx="48" cy="28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19" name="Rectangle 27">
              <a:extLst>
                <a:ext uri="{FF2B5EF4-FFF2-40B4-BE49-F238E27FC236}">
                  <a16:creationId xmlns:a16="http://schemas.microsoft.com/office/drawing/2014/main" id="{C62BDDB5-7ECC-4DCB-B04C-834E6D1B80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6" y="1488"/>
              <a:ext cx="48" cy="144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20" name="Rectangle 28">
              <a:extLst>
                <a:ext uri="{FF2B5EF4-FFF2-40B4-BE49-F238E27FC236}">
                  <a16:creationId xmlns:a16="http://schemas.microsoft.com/office/drawing/2014/main" id="{FC207F32-5F30-4239-91BA-2B3480E37B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8" y="1632"/>
              <a:ext cx="432" cy="4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21" name="Rectangle 29">
              <a:extLst>
                <a:ext uri="{FF2B5EF4-FFF2-40B4-BE49-F238E27FC236}">
                  <a16:creationId xmlns:a16="http://schemas.microsoft.com/office/drawing/2014/main" id="{6653BCC2-8F65-48C4-B468-CF4D157666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1488"/>
              <a:ext cx="96" cy="144"/>
            </a:xfrm>
            <a:prstGeom prst="rect">
              <a:avLst/>
            </a:prstGeom>
            <a:solidFill>
              <a:srgbClr val="FF99FF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22" name="WordArt 30">
              <a:extLst>
                <a:ext uri="{FF2B5EF4-FFF2-40B4-BE49-F238E27FC236}">
                  <a16:creationId xmlns:a16="http://schemas.microsoft.com/office/drawing/2014/main" id="{7C32323B-1469-45E8-87B4-5830B843ECEF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>
              <a:off x="4464" y="624"/>
              <a:ext cx="1098" cy="386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PerspectiveFront">
                  <a:rot lat="20519999" lon="1080000" rev="0"/>
                </a:camera>
                <a:lightRig rig="legacyHarsh2" dir="b"/>
              </a:scene3d>
              <a:sp3d extrusionH="430200" prstMaterial="legacyMatte">
                <a:extrusionClr>
                  <a:srgbClr val="FF6600"/>
                </a:extrusionClr>
                <a:contourClr>
                  <a:srgbClr val="FFE701"/>
                </a:contourClr>
              </a:sp3d>
            </a:bodyPr>
            <a:lstStyle/>
            <a:p>
              <a:pPr algn="ctr"/>
              <a:r>
                <a:rPr lang="id-ID" sz="2800" kern="10">
                  <a:ln w="9525">
                    <a:round/>
                    <a:headEnd type="none" w="sm" len="sm"/>
                    <a:tailEnd type="none" w="sm" len="sm"/>
                  </a:ln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Impact" panose="020B0806030902050204" pitchFamily="34" charset="0"/>
                </a:rPr>
                <a:t>Knowledge</a:t>
              </a:r>
            </a:p>
          </p:txBody>
        </p:sp>
        <p:sp>
          <p:nvSpPr>
            <p:cNvPr id="8223" name="Text Box 31">
              <a:extLst>
                <a:ext uri="{FF2B5EF4-FFF2-40B4-BE49-F238E27FC236}">
                  <a16:creationId xmlns:a16="http://schemas.microsoft.com/office/drawing/2014/main" id="{4E9FC206-88AD-4996-9B43-1A1D4EB6C3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2064"/>
              <a:ext cx="143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Task-relevant Data</a:t>
              </a:r>
            </a:p>
          </p:txBody>
        </p:sp>
        <p:sp>
          <p:nvSpPr>
            <p:cNvPr id="8224" name="Text Box 32">
              <a:extLst>
                <a:ext uri="{FF2B5EF4-FFF2-40B4-BE49-F238E27FC236}">
                  <a16:creationId xmlns:a16="http://schemas.microsoft.com/office/drawing/2014/main" id="{2D88B0F0-D424-4ADE-B6D9-D6E1EE441E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4" y="2553"/>
              <a:ext cx="72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latin typeface="Times New Roman" panose="02020603050405020304" pitchFamily="18" charset="0"/>
                </a:rPr>
                <a:t>Selection</a:t>
              </a:r>
            </a:p>
          </p:txBody>
        </p:sp>
        <p:sp>
          <p:nvSpPr>
            <p:cNvPr id="8225" name="Text Box 33">
              <a:extLst>
                <a:ext uri="{FF2B5EF4-FFF2-40B4-BE49-F238E27FC236}">
                  <a16:creationId xmlns:a16="http://schemas.microsoft.com/office/drawing/2014/main" id="{9ED69970-061C-4F75-90C9-B4DB7DBF459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8" y="1632"/>
              <a:ext cx="98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solidFill>
                    <a:schemeClr val="hlink"/>
                  </a:solidFill>
                  <a:latin typeface="Times New Roman" panose="02020603050405020304" pitchFamily="18" charset="0"/>
                </a:rPr>
                <a:t>Data Mining</a:t>
              </a:r>
            </a:p>
          </p:txBody>
        </p:sp>
        <p:sp>
          <p:nvSpPr>
            <p:cNvPr id="8226" name="Text Box 34">
              <a:extLst>
                <a:ext uri="{FF2B5EF4-FFF2-40B4-BE49-F238E27FC236}">
                  <a16:creationId xmlns:a16="http://schemas.microsoft.com/office/drawing/2014/main" id="{37A186E2-982C-4DB4-B66C-16A50AE1E8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12" y="1056"/>
              <a:ext cx="141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id-ID" sz="2000" b="1">
                  <a:latin typeface="Times New Roman" panose="02020603050405020304" pitchFamily="18" charset="0"/>
                </a:rPr>
                <a:t>Pattern Evaluation</a:t>
              </a:r>
            </a:p>
          </p:txBody>
        </p:sp>
        <p:sp>
          <p:nvSpPr>
            <p:cNvPr id="8227" name="Line 35">
              <a:extLst>
                <a:ext uri="{FF2B5EF4-FFF2-40B4-BE49-F238E27FC236}">
                  <a16:creationId xmlns:a16="http://schemas.microsoft.com/office/drawing/2014/main" id="{1948B419-8C49-4372-B65E-0A2E33DE28C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968"/>
              <a:ext cx="0" cy="134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28" name="Line 36">
              <a:extLst>
                <a:ext uri="{FF2B5EF4-FFF2-40B4-BE49-F238E27FC236}">
                  <a16:creationId xmlns:a16="http://schemas.microsoft.com/office/drawing/2014/main" id="{E6607A16-F71A-4D1A-9ACA-C564C728C8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1296"/>
              <a:ext cx="0" cy="201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29" name="Line 37">
              <a:extLst>
                <a:ext uri="{FF2B5EF4-FFF2-40B4-BE49-F238E27FC236}">
                  <a16:creationId xmlns:a16="http://schemas.microsoft.com/office/drawing/2014/main" id="{AAA287C2-7D8F-415C-9B1F-1A5974202D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96" y="3312"/>
              <a:ext cx="211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30" name="Line 38">
              <a:extLst>
                <a:ext uri="{FF2B5EF4-FFF2-40B4-BE49-F238E27FC236}">
                  <a16:creationId xmlns:a16="http://schemas.microsoft.com/office/drawing/2014/main" id="{548CCDEE-E182-40D4-9218-FF083F4DDB7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96" y="2736"/>
              <a:ext cx="0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31" name="Line 39">
              <a:extLst>
                <a:ext uri="{FF2B5EF4-FFF2-40B4-BE49-F238E27FC236}">
                  <a16:creationId xmlns:a16="http://schemas.microsoft.com/office/drawing/2014/main" id="{7A9DBE94-AB90-4D7A-A13A-B046305605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08" y="3312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32" name="Line 40">
              <a:extLst>
                <a:ext uri="{FF2B5EF4-FFF2-40B4-BE49-F238E27FC236}">
                  <a16:creationId xmlns:a16="http://schemas.microsoft.com/office/drawing/2014/main" id="{0C461D5D-7792-4BD7-9154-48B74A79F52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440" y="3840"/>
              <a:ext cx="31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33" name="Line 41">
              <a:extLst>
                <a:ext uri="{FF2B5EF4-FFF2-40B4-BE49-F238E27FC236}">
                  <a16:creationId xmlns:a16="http://schemas.microsoft.com/office/drawing/2014/main" id="{37977189-54AE-4290-9110-0A7B4C4F621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200" y="3408"/>
              <a:ext cx="240" cy="43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8234" name="Line 42">
              <a:extLst>
                <a:ext uri="{FF2B5EF4-FFF2-40B4-BE49-F238E27FC236}">
                  <a16:creationId xmlns:a16="http://schemas.microsoft.com/office/drawing/2014/main" id="{BC2BF2F1-FF29-458E-83FC-FA11678490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96" y="3408"/>
              <a:ext cx="100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8235" name="Line 43">
              <a:extLst>
                <a:ext uri="{FF2B5EF4-FFF2-40B4-BE49-F238E27FC236}">
                  <a16:creationId xmlns:a16="http://schemas.microsoft.com/office/drawing/2014/main" id="{F1317136-9FB0-488C-A165-12E0F548A2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304" y="2640"/>
              <a:ext cx="0" cy="76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id-ID"/>
            </a:p>
          </p:txBody>
        </p:sp>
      </p:grpSp>
      <p:sp>
        <p:nvSpPr>
          <p:cNvPr id="8236" name="Text Box 44">
            <a:extLst>
              <a:ext uri="{FF2B5EF4-FFF2-40B4-BE49-F238E27FC236}">
                <a16:creationId xmlns:a16="http://schemas.microsoft.com/office/drawing/2014/main" id="{AC1AB8AC-40B1-4AE3-8501-2354E5EAEA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5725" y="6284913"/>
            <a:ext cx="424827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d-ID" dirty="0" err="1"/>
              <a:t>Diambil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>
                <a:solidFill>
                  <a:srgbClr val="00B0F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www.cs.uiuc.edu/~hanj</a:t>
            </a:r>
            <a:endParaRPr lang="en-US" altLang="id-ID" dirty="0">
              <a:solidFill>
                <a:srgbClr val="00B0F0"/>
              </a:solidFill>
            </a:endParaRPr>
          </a:p>
          <a:p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2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B94DB0E-7779-4CFE-BB98-3A193E5AD1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6276" y="215107"/>
            <a:ext cx="7680960" cy="1080294"/>
          </a:xfrm>
        </p:spPr>
        <p:txBody>
          <a:bodyPr>
            <a:normAutofit/>
          </a:bodyPr>
          <a:lstStyle/>
          <a:p>
            <a:pPr algn="ctr"/>
            <a:r>
              <a:rPr lang="en-US" altLang="id-ID" sz="3200" dirty="0"/>
              <a:t>Data Mining dan Business Intelligence</a:t>
            </a:r>
          </a:p>
        </p:txBody>
      </p:sp>
      <p:sp>
        <p:nvSpPr>
          <p:cNvPr id="11268" name="AutoShape 4">
            <a:extLst>
              <a:ext uri="{FF2B5EF4-FFF2-40B4-BE49-F238E27FC236}">
                <a16:creationId xmlns:a16="http://schemas.microsoft.com/office/drawing/2014/main" id="{6A3A20FE-3102-44D7-9E51-B793F91A7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1447800"/>
            <a:ext cx="7467600" cy="5029200"/>
          </a:xfrm>
          <a:prstGeom prst="flowChartExtra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66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/>
            <a:endParaRPr lang="id-ID" altLang="id-ID" sz="2400">
              <a:latin typeface="Times New Roman" panose="02020603050405020304" pitchFamily="18" charset="0"/>
            </a:endParaRPr>
          </a:p>
        </p:txBody>
      </p:sp>
      <p:sp>
        <p:nvSpPr>
          <p:cNvPr id="11269" name="Line 5">
            <a:extLst>
              <a:ext uri="{FF2B5EF4-FFF2-40B4-BE49-F238E27FC236}">
                <a16:creationId xmlns:a16="http://schemas.microsoft.com/office/drawing/2014/main" id="{42762AB2-C1A9-4EB4-BBE8-D36C6330241F}"/>
              </a:ext>
            </a:extLst>
          </p:cNvPr>
          <p:cNvSpPr>
            <a:spLocks noChangeShapeType="1"/>
          </p:cNvSpPr>
          <p:nvPr/>
        </p:nvSpPr>
        <p:spPr bwMode="auto">
          <a:xfrm>
            <a:off x="1219200" y="5867400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0" name="Line 6">
            <a:extLst>
              <a:ext uri="{FF2B5EF4-FFF2-40B4-BE49-F238E27FC236}">
                <a16:creationId xmlns:a16="http://schemas.microsoft.com/office/drawing/2014/main" id="{E653D198-957A-447D-8703-A824AD07BCA7}"/>
              </a:ext>
            </a:extLst>
          </p:cNvPr>
          <p:cNvSpPr>
            <a:spLocks noChangeShapeType="1"/>
          </p:cNvSpPr>
          <p:nvPr/>
        </p:nvSpPr>
        <p:spPr bwMode="auto">
          <a:xfrm>
            <a:off x="1676400" y="5257800"/>
            <a:ext cx="563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1" name="Line 7">
            <a:extLst>
              <a:ext uri="{FF2B5EF4-FFF2-40B4-BE49-F238E27FC236}">
                <a16:creationId xmlns:a16="http://schemas.microsoft.com/office/drawing/2014/main" id="{9FDF4642-6C6E-4911-A799-4339C7B787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09800" y="4495800"/>
            <a:ext cx="457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2" name="Line 8">
            <a:extLst>
              <a:ext uri="{FF2B5EF4-FFF2-40B4-BE49-F238E27FC236}">
                <a16:creationId xmlns:a16="http://schemas.microsoft.com/office/drawing/2014/main" id="{EC297692-5C0E-4180-8B3A-DC6FEAACFAF9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94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3" name="Line 9">
            <a:extLst>
              <a:ext uri="{FF2B5EF4-FFF2-40B4-BE49-F238E27FC236}">
                <a16:creationId xmlns:a16="http://schemas.microsoft.com/office/drawing/2014/main" id="{001CD663-FF34-4A5B-8982-58F2DDC605E7}"/>
              </a:ext>
            </a:extLst>
          </p:cNvPr>
          <p:cNvSpPr>
            <a:spLocks noChangeShapeType="1"/>
          </p:cNvSpPr>
          <p:nvPr/>
        </p:nvSpPr>
        <p:spPr bwMode="auto">
          <a:xfrm>
            <a:off x="3429000" y="2895600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4" name="Line 10">
            <a:extLst>
              <a:ext uri="{FF2B5EF4-FFF2-40B4-BE49-F238E27FC236}">
                <a16:creationId xmlns:a16="http://schemas.microsoft.com/office/drawing/2014/main" id="{E39B7C03-8255-485D-8F41-06D0B472AB6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33400" y="1447800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5" name="Line 11">
            <a:extLst>
              <a:ext uri="{FF2B5EF4-FFF2-40B4-BE49-F238E27FC236}">
                <a16:creationId xmlns:a16="http://schemas.microsoft.com/office/drawing/2014/main" id="{0DBCFEEC-9D1B-4AD0-B3AA-7A67B25C2D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839200" y="1447800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76" name="Text Box 12">
            <a:extLst>
              <a:ext uri="{FF2B5EF4-FFF2-40B4-BE49-F238E27FC236}">
                <a16:creationId xmlns:a16="http://schemas.microsoft.com/office/drawing/2014/main" id="{AD8946A5-399A-43E6-82AC-75D174A69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1509713"/>
            <a:ext cx="2268538" cy="82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sz="1600" b="1">
                <a:latin typeface="Times New Roman" panose="02020603050405020304" pitchFamily="18" charset="0"/>
              </a:rPr>
              <a:t>Semakin mendukung </a:t>
            </a:r>
          </a:p>
          <a:p>
            <a:pPr eaLnBrk="0" hangingPunct="0"/>
            <a:r>
              <a:rPr lang="en-US" altLang="id-ID" sz="1600" b="1">
                <a:latin typeface="Times New Roman" panose="02020603050405020304" pitchFamily="18" charset="0"/>
              </a:rPr>
              <a:t>pengambilan keputusan</a:t>
            </a:r>
          </a:p>
          <a:p>
            <a:pPr eaLnBrk="0" hangingPunct="0"/>
            <a:endParaRPr lang="en-US" altLang="id-ID" sz="1600" b="1">
              <a:latin typeface="Times New Roman" panose="02020603050405020304" pitchFamily="18" charset="0"/>
            </a:endParaRPr>
          </a:p>
        </p:txBody>
      </p:sp>
      <p:sp>
        <p:nvSpPr>
          <p:cNvPr id="11277" name="Text Box 13">
            <a:extLst>
              <a:ext uri="{FF2B5EF4-FFF2-40B4-BE49-F238E27FC236}">
                <a16:creationId xmlns:a16="http://schemas.microsoft.com/office/drawing/2014/main" id="{75FF8091-BC3E-4AAE-96DF-66507B3A39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8588" y="1955800"/>
            <a:ext cx="10017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End User</a:t>
            </a:r>
            <a:endParaRPr lang="en-US" altLang="id-ID" sz="1600">
              <a:latin typeface="Times New Roman" panose="02020603050405020304" pitchFamily="18" charset="0"/>
            </a:endParaRPr>
          </a:p>
        </p:txBody>
      </p:sp>
      <p:sp>
        <p:nvSpPr>
          <p:cNvPr id="11278" name="Text Box 14">
            <a:extLst>
              <a:ext uri="{FF2B5EF4-FFF2-40B4-BE49-F238E27FC236}">
                <a16:creationId xmlns:a16="http://schemas.microsoft.com/office/drawing/2014/main" id="{CF5B1377-0389-40EF-82E1-BAB222952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3" y="2946400"/>
            <a:ext cx="9525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Business</a:t>
            </a:r>
          </a:p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  Analyst</a:t>
            </a:r>
          </a:p>
        </p:txBody>
      </p:sp>
      <p:sp>
        <p:nvSpPr>
          <p:cNvPr id="11279" name="Text Box 15">
            <a:extLst>
              <a:ext uri="{FF2B5EF4-FFF2-40B4-BE49-F238E27FC236}">
                <a16:creationId xmlns:a16="http://schemas.microsoft.com/office/drawing/2014/main" id="{76612899-9BAD-46A0-938C-C8E12F1A7E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0663" y="3784600"/>
            <a:ext cx="85566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     Data</a:t>
            </a:r>
          </a:p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Analyst</a:t>
            </a:r>
          </a:p>
        </p:txBody>
      </p:sp>
      <p:sp>
        <p:nvSpPr>
          <p:cNvPr id="11280" name="Text Box 16">
            <a:extLst>
              <a:ext uri="{FF2B5EF4-FFF2-40B4-BE49-F238E27FC236}">
                <a16:creationId xmlns:a16="http://schemas.microsoft.com/office/drawing/2014/main" id="{C7B5EA2F-9004-4D9C-91EB-03E772949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02600" y="5689600"/>
            <a:ext cx="611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 eaLnBrk="0" hangingPunct="0"/>
            <a:r>
              <a:rPr lang="en-US" altLang="id-ID" sz="1600" b="1">
                <a:latin typeface="Times New Roman" panose="02020603050405020304" pitchFamily="18" charset="0"/>
              </a:rPr>
              <a:t>DBA</a:t>
            </a:r>
          </a:p>
        </p:txBody>
      </p:sp>
      <p:sp>
        <p:nvSpPr>
          <p:cNvPr id="11281" name="Text Box 17">
            <a:extLst>
              <a:ext uri="{FF2B5EF4-FFF2-40B4-BE49-F238E27FC236}">
                <a16:creationId xmlns:a16="http://schemas.microsoft.com/office/drawing/2014/main" id="{5EE11808-889C-4B34-97D0-3B225A11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178050"/>
            <a:ext cx="1219200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id-ID" sz="1400" b="1">
                <a:solidFill>
                  <a:schemeClr val="accent2"/>
                </a:solidFill>
                <a:latin typeface="Tahoma" panose="020B0604030504040204" pitchFamily="34" charset="0"/>
              </a:rPr>
              <a:t>Pengambilan Keputusan</a:t>
            </a:r>
          </a:p>
        </p:txBody>
      </p:sp>
      <p:sp>
        <p:nvSpPr>
          <p:cNvPr id="11282" name="Text Box 18">
            <a:extLst>
              <a:ext uri="{FF2B5EF4-FFF2-40B4-BE49-F238E27FC236}">
                <a16:creationId xmlns:a16="http://schemas.microsoft.com/office/drawing/2014/main" id="{13F82D76-E689-4389-922A-EBF29C4A08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2971800"/>
            <a:ext cx="19954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b="1">
                <a:solidFill>
                  <a:schemeClr val="accent2"/>
                </a:solidFill>
                <a:latin typeface="Tahoma" panose="020B0604030504040204" pitchFamily="34" charset="0"/>
              </a:rPr>
              <a:t>Presentasi Data</a:t>
            </a:r>
          </a:p>
        </p:txBody>
      </p:sp>
      <p:sp>
        <p:nvSpPr>
          <p:cNvPr id="11283" name="Text Box 19">
            <a:extLst>
              <a:ext uri="{FF2B5EF4-FFF2-40B4-BE49-F238E27FC236}">
                <a16:creationId xmlns:a16="http://schemas.microsoft.com/office/drawing/2014/main" id="{5BC1C579-22AB-49FA-BD5C-4664D20A8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352800"/>
            <a:ext cx="1841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b="1" i="1">
                <a:latin typeface="Times New Roman" panose="02020603050405020304" pitchFamily="18" charset="0"/>
              </a:rPr>
              <a:t>Teknik Visualiasi</a:t>
            </a:r>
          </a:p>
        </p:txBody>
      </p:sp>
      <p:sp>
        <p:nvSpPr>
          <p:cNvPr id="11284" name="Text Box 20">
            <a:extLst>
              <a:ext uri="{FF2B5EF4-FFF2-40B4-BE49-F238E27FC236}">
                <a16:creationId xmlns:a16="http://schemas.microsoft.com/office/drawing/2014/main" id="{5987A95E-D544-4838-99F0-AA25D62F3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765550"/>
            <a:ext cx="1782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id-ID" b="1">
                <a:solidFill>
                  <a:schemeClr val="accent2"/>
                </a:solidFill>
                <a:latin typeface="Tahoma" panose="020B0604030504040204" pitchFamily="34" charset="0"/>
              </a:rPr>
              <a:t>Data Mining</a:t>
            </a:r>
          </a:p>
        </p:txBody>
      </p:sp>
      <p:sp>
        <p:nvSpPr>
          <p:cNvPr id="11285" name="Text Box 21">
            <a:extLst>
              <a:ext uri="{FF2B5EF4-FFF2-40B4-BE49-F238E27FC236}">
                <a16:creationId xmlns:a16="http://schemas.microsoft.com/office/drawing/2014/main" id="{8659ABF4-0647-4E7D-AE3E-66D0B78E51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4038600"/>
            <a:ext cx="21971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b="1" i="1">
                <a:latin typeface="Times New Roman" panose="02020603050405020304" pitchFamily="18" charset="0"/>
              </a:rPr>
              <a:t>Penemuan Informasi</a:t>
            </a:r>
          </a:p>
        </p:txBody>
      </p:sp>
      <p:sp>
        <p:nvSpPr>
          <p:cNvPr id="11286" name="Text Box 22">
            <a:extLst>
              <a:ext uri="{FF2B5EF4-FFF2-40B4-BE49-F238E27FC236}">
                <a16:creationId xmlns:a16="http://schemas.microsoft.com/office/drawing/2014/main" id="{41ED8772-5F92-41EF-9697-F030F0375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8675" y="4572000"/>
            <a:ext cx="2346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FF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id-ID" b="1">
                <a:solidFill>
                  <a:schemeClr val="accent2"/>
                </a:solidFill>
                <a:latin typeface="Tahoma" panose="020B0604030504040204" pitchFamily="34" charset="0"/>
              </a:rPr>
              <a:t>Eksplorasi Data</a:t>
            </a:r>
          </a:p>
        </p:txBody>
      </p:sp>
      <p:sp>
        <p:nvSpPr>
          <p:cNvPr id="11287" name="Text Box 23">
            <a:extLst>
              <a:ext uri="{FF2B5EF4-FFF2-40B4-BE49-F238E27FC236}">
                <a16:creationId xmlns:a16="http://schemas.microsoft.com/office/drawing/2014/main" id="{0904D679-F2D7-413D-A881-EDE3D5B78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876800"/>
            <a:ext cx="457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id-ID" b="1" i="1">
                <a:latin typeface="Times New Roman" panose="02020603050405020304" pitchFamily="18" charset="0"/>
              </a:rPr>
              <a:t>Statistical Summary, Querying, and Reporting</a:t>
            </a:r>
            <a:endParaRPr lang="en-US" altLang="id-ID" b="1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8" name="Text Box 24">
            <a:extLst>
              <a:ext uri="{FF2B5EF4-FFF2-40B4-BE49-F238E27FC236}">
                <a16:creationId xmlns:a16="http://schemas.microsoft.com/office/drawing/2014/main" id="{6F1DCD2C-E5B2-4E5B-90AA-DBD07B2C81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410200"/>
            <a:ext cx="57562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b="1">
                <a:solidFill>
                  <a:schemeClr val="accent2"/>
                </a:solidFill>
                <a:latin typeface="Tahoma" panose="020B0604030504040204" pitchFamily="34" charset="0"/>
              </a:rPr>
              <a:t>Data Preprocessing/Integrasi, Data Warehouses</a:t>
            </a:r>
          </a:p>
        </p:txBody>
      </p:sp>
      <p:sp>
        <p:nvSpPr>
          <p:cNvPr id="11289" name="Text Box 25">
            <a:extLst>
              <a:ext uri="{FF2B5EF4-FFF2-40B4-BE49-F238E27FC236}">
                <a16:creationId xmlns:a16="http://schemas.microsoft.com/office/drawing/2014/main" id="{45529B88-5CB4-4BE4-9CC9-33780D1C2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791200"/>
            <a:ext cx="1679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id-ID" b="1">
                <a:solidFill>
                  <a:schemeClr val="accent2"/>
                </a:solidFill>
                <a:latin typeface="Tahoma" panose="020B0604030504040204" pitchFamily="34" charset="0"/>
              </a:rPr>
              <a:t>Sumber Data</a:t>
            </a:r>
          </a:p>
        </p:txBody>
      </p:sp>
      <p:sp>
        <p:nvSpPr>
          <p:cNvPr id="11290" name="Text Box 26">
            <a:extLst>
              <a:ext uri="{FF2B5EF4-FFF2-40B4-BE49-F238E27FC236}">
                <a16:creationId xmlns:a16="http://schemas.microsoft.com/office/drawing/2014/main" id="{F05C51BE-9F92-4F7C-B52A-A18742BB0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6096000"/>
            <a:ext cx="711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altLang="id-ID" b="1" i="1">
                <a:latin typeface="Times New Roman" panose="02020603050405020304" pitchFamily="18" charset="0"/>
              </a:rPr>
              <a:t>Database, Web, Paper, Files, Web, eksperimen</a:t>
            </a:r>
          </a:p>
        </p:txBody>
      </p:sp>
      <p:sp>
        <p:nvSpPr>
          <p:cNvPr id="11291" name="Line 27">
            <a:extLst>
              <a:ext uri="{FF2B5EF4-FFF2-40B4-BE49-F238E27FC236}">
                <a16:creationId xmlns:a16="http://schemas.microsoft.com/office/drawing/2014/main" id="{A9473217-B783-4763-A2B9-1C95B59878C8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6477000"/>
            <a:ext cx="838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1292" name="Text Box 28">
            <a:extLst>
              <a:ext uri="{FF2B5EF4-FFF2-40B4-BE49-F238E27FC236}">
                <a16:creationId xmlns:a16="http://schemas.microsoft.com/office/drawing/2014/main" id="{175F4BF1-7006-4EF6-B0AF-C8C6FFF4C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6537325"/>
            <a:ext cx="3797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id-ID"/>
              <a:t>Diambil dari </a:t>
            </a:r>
            <a:r>
              <a:rPr lang="en-US" altLang="id-ID">
                <a:hlinkClick r:id="rId2"/>
              </a:rPr>
              <a:t>www.cs.uiuc.edu/~hanj</a:t>
            </a:r>
            <a:endParaRPr lang="en-US" altLang="id-ID"/>
          </a:p>
          <a:p>
            <a:endParaRPr lang="en-US" alt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1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9" grpId="0" animBg="1"/>
      <p:bldP spid="11270" grpId="0" animBg="1"/>
      <p:bldP spid="11271" grpId="0" animBg="1"/>
      <p:bldP spid="11272" grpId="0" animBg="1"/>
      <p:bldP spid="11273" grpId="0" animBg="1"/>
      <p:bldP spid="11274" grpId="0" animBg="1"/>
      <p:bldP spid="11275" grpId="0" animBg="1"/>
      <p:bldP spid="11276" grpId="0"/>
      <p:bldP spid="11277" grpId="0"/>
      <p:bldP spid="11278" grpId="0"/>
      <p:bldP spid="11279" grpId="0"/>
      <p:bldP spid="11280" grpId="0"/>
      <p:bldP spid="11281" grpId="0"/>
      <p:bldP spid="11282" grpId="0"/>
      <p:bldP spid="11283" grpId="0"/>
      <p:bldP spid="11284" grpId="0"/>
      <p:bldP spid="11285" grpId="0"/>
      <p:bldP spid="11286" grpId="0"/>
      <p:bldP spid="11287" grpId="0"/>
      <p:bldP spid="11288" grpId="0"/>
      <p:bldP spid="11289" grpId="0"/>
      <p:bldP spid="11290" grpId="0"/>
      <p:bldP spid="11291" grpId="0" animBg="1"/>
      <p:bldP spid="112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54D2985F-C2ED-46B6-A693-828AF0D6E7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210165"/>
            <a:ext cx="7680960" cy="1371600"/>
          </a:xfrm>
        </p:spPr>
        <p:txBody>
          <a:bodyPr/>
          <a:lstStyle/>
          <a:p>
            <a:r>
              <a:rPr lang="en-US" altLang="id-ID" dirty="0"/>
              <a:t>Data Mining: Multi </a:t>
            </a:r>
            <a:r>
              <a:rPr lang="en-US" altLang="id-ID" dirty="0" err="1"/>
              <a:t>Disiplin</a:t>
            </a:r>
            <a:r>
              <a:rPr lang="en-US" altLang="id-ID" dirty="0"/>
              <a:t> </a:t>
            </a:r>
            <a:r>
              <a:rPr lang="en-US" altLang="id-ID" dirty="0" err="1"/>
              <a:t>Ilmu</a:t>
            </a:r>
            <a:endParaRPr lang="en-US" altLang="id-ID" dirty="0"/>
          </a:p>
        </p:txBody>
      </p:sp>
      <p:sp>
        <p:nvSpPr>
          <p:cNvPr id="12293" name="Oval 5">
            <a:extLst>
              <a:ext uri="{FF2B5EF4-FFF2-40B4-BE49-F238E27FC236}">
                <a16:creationId xmlns:a16="http://schemas.microsoft.com/office/drawing/2014/main" id="{E1F5CE1E-42E5-48DE-9603-7CA5E8E95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3200400"/>
            <a:ext cx="2286000" cy="1066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800" b="1">
                <a:latin typeface="Tahoma" panose="020B0604030504040204" pitchFamily="34" charset="0"/>
              </a:rPr>
              <a:t>Data Mining</a:t>
            </a:r>
          </a:p>
        </p:txBody>
      </p:sp>
      <p:sp>
        <p:nvSpPr>
          <p:cNvPr id="12294" name="Line 6">
            <a:extLst>
              <a:ext uri="{FF2B5EF4-FFF2-40B4-BE49-F238E27FC236}">
                <a16:creationId xmlns:a16="http://schemas.microsoft.com/office/drawing/2014/main" id="{0DC285F2-2D8C-41B1-906E-18974916EB97}"/>
              </a:ext>
            </a:extLst>
          </p:cNvPr>
          <p:cNvSpPr>
            <a:spLocks noChangeShapeType="1"/>
          </p:cNvSpPr>
          <p:nvPr/>
        </p:nvSpPr>
        <p:spPr bwMode="auto">
          <a:xfrm>
            <a:off x="2362200" y="3657600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295" name="Line 7">
            <a:extLst>
              <a:ext uri="{FF2B5EF4-FFF2-40B4-BE49-F238E27FC236}">
                <a16:creationId xmlns:a16="http://schemas.microsoft.com/office/drawing/2014/main" id="{B01A3837-03EA-492A-9C6D-BC88729C7E0C}"/>
              </a:ext>
            </a:extLst>
          </p:cNvPr>
          <p:cNvSpPr>
            <a:spLocks noChangeShapeType="1"/>
          </p:cNvSpPr>
          <p:nvPr/>
        </p:nvSpPr>
        <p:spPr bwMode="auto">
          <a:xfrm>
            <a:off x="2895600" y="2438400"/>
            <a:ext cx="12954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296" name="Line 8">
            <a:extLst>
              <a:ext uri="{FF2B5EF4-FFF2-40B4-BE49-F238E27FC236}">
                <a16:creationId xmlns:a16="http://schemas.microsoft.com/office/drawing/2014/main" id="{7E988200-F5B0-446D-ABFA-5206DD9697C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876800" y="2438400"/>
            <a:ext cx="11430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297" name="Line 9">
            <a:extLst>
              <a:ext uri="{FF2B5EF4-FFF2-40B4-BE49-F238E27FC236}">
                <a16:creationId xmlns:a16="http://schemas.microsoft.com/office/drawing/2014/main" id="{17D6F996-FA26-4FA0-BDE3-03922943AB8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15000" y="3657600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298" name="Line 10">
            <a:extLst>
              <a:ext uri="{FF2B5EF4-FFF2-40B4-BE49-F238E27FC236}">
                <a16:creationId xmlns:a16="http://schemas.microsoft.com/office/drawing/2014/main" id="{C3191BBC-730E-47F5-B195-820B1C5B980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029200" y="4191000"/>
            <a:ext cx="1981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299" name="Line 11">
            <a:extLst>
              <a:ext uri="{FF2B5EF4-FFF2-40B4-BE49-F238E27FC236}">
                <a16:creationId xmlns:a16="http://schemas.microsoft.com/office/drawing/2014/main" id="{A7FC114A-2802-4ADF-B4D4-40DEA007414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38400" y="4191000"/>
            <a:ext cx="1600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  <p:sp>
        <p:nvSpPr>
          <p:cNvPr id="12300" name="Oval 12">
            <a:extLst>
              <a:ext uri="{FF2B5EF4-FFF2-40B4-BE49-F238E27FC236}">
                <a16:creationId xmlns:a16="http://schemas.microsoft.com/office/drawing/2014/main" id="{7110F869-9EE0-430B-927A-4B3040348D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16002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Teknologi DB</a:t>
            </a:r>
          </a:p>
        </p:txBody>
      </p:sp>
      <p:sp>
        <p:nvSpPr>
          <p:cNvPr id="12301" name="Oval 13">
            <a:extLst>
              <a:ext uri="{FF2B5EF4-FFF2-40B4-BE49-F238E27FC236}">
                <a16:creationId xmlns:a16="http://schemas.microsoft.com/office/drawing/2014/main" id="{9C3361A6-D73A-4B11-9885-548A80B4F7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400" y="1676400"/>
            <a:ext cx="2057400" cy="762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Statistik</a:t>
            </a:r>
          </a:p>
        </p:txBody>
      </p:sp>
      <p:sp>
        <p:nvSpPr>
          <p:cNvPr id="12302" name="Oval 14">
            <a:extLst>
              <a:ext uri="{FF2B5EF4-FFF2-40B4-BE49-F238E27FC236}">
                <a16:creationId xmlns:a16="http://schemas.microsoft.com/office/drawing/2014/main" id="{EE7C67E6-0952-4EA9-9F68-00843DF40A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2766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Machine</a:t>
            </a:r>
          </a:p>
          <a:p>
            <a:pPr algn="ctr"/>
            <a:r>
              <a:rPr lang="en-US" altLang="id-ID" sz="2400">
                <a:latin typeface="Tahoma" panose="020B0604030504040204" pitchFamily="34" charset="0"/>
              </a:rPr>
              <a:t>Learning</a:t>
            </a:r>
          </a:p>
        </p:txBody>
      </p:sp>
      <p:sp>
        <p:nvSpPr>
          <p:cNvPr id="12303" name="Oval 15">
            <a:extLst>
              <a:ext uri="{FF2B5EF4-FFF2-40B4-BE49-F238E27FC236}">
                <a16:creationId xmlns:a16="http://schemas.microsoft.com/office/drawing/2014/main" id="{5D2B7C71-A06B-44C5-B2EA-6D80B58D47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46482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Pattern</a:t>
            </a:r>
          </a:p>
          <a:p>
            <a:pPr algn="ctr"/>
            <a:r>
              <a:rPr lang="en-US" altLang="id-ID" sz="2400">
                <a:latin typeface="Tahoma" panose="020B0604030504040204" pitchFamily="34" charset="0"/>
              </a:rPr>
              <a:t>Recognition</a:t>
            </a:r>
          </a:p>
        </p:txBody>
      </p:sp>
      <p:sp>
        <p:nvSpPr>
          <p:cNvPr id="12304" name="Oval 16">
            <a:extLst>
              <a:ext uri="{FF2B5EF4-FFF2-40B4-BE49-F238E27FC236}">
                <a16:creationId xmlns:a16="http://schemas.microsoft.com/office/drawing/2014/main" id="{FD6881D4-87FF-4BF6-8E1E-0FE6C30535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51054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Algoritma</a:t>
            </a:r>
          </a:p>
        </p:txBody>
      </p:sp>
      <p:sp>
        <p:nvSpPr>
          <p:cNvPr id="12305" name="Oval 17">
            <a:extLst>
              <a:ext uri="{FF2B5EF4-FFF2-40B4-BE49-F238E27FC236}">
                <a16:creationId xmlns:a16="http://schemas.microsoft.com/office/drawing/2014/main" id="{6BAA0967-6303-4F74-9CA1-50EB936E2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0" y="48768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id-ID" sz="2400">
                <a:latin typeface="Tahoma" panose="020B0604030504040204" pitchFamily="34" charset="0"/>
              </a:rPr>
              <a:t>Ilmu Lain</a:t>
            </a:r>
          </a:p>
        </p:txBody>
      </p:sp>
      <p:sp>
        <p:nvSpPr>
          <p:cNvPr id="12306" name="Oval 18">
            <a:extLst>
              <a:ext uri="{FF2B5EF4-FFF2-40B4-BE49-F238E27FC236}">
                <a16:creationId xmlns:a16="http://schemas.microsoft.com/office/drawing/2014/main" id="{62A6FE88-C864-4386-A0B7-B2EA572E4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0" y="3200400"/>
            <a:ext cx="2057400" cy="838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None/>
            </a:pPr>
            <a:r>
              <a:rPr lang="en-US" altLang="id-ID" sz="2400">
                <a:latin typeface="Tahoma" panose="020B0604030504040204" pitchFamily="34" charset="0"/>
              </a:rPr>
              <a:t>Visualisasi</a:t>
            </a:r>
            <a:endParaRPr lang="en-US" altLang="id-ID" sz="2000">
              <a:latin typeface="Tahoma" panose="020B0604030504040204" pitchFamily="34" charset="0"/>
            </a:endParaRPr>
          </a:p>
        </p:txBody>
      </p:sp>
      <p:sp>
        <p:nvSpPr>
          <p:cNvPr id="12307" name="Line 19">
            <a:extLst>
              <a:ext uri="{FF2B5EF4-FFF2-40B4-BE49-F238E27FC236}">
                <a16:creationId xmlns:a16="http://schemas.microsoft.com/office/drawing/2014/main" id="{31A72643-5DFE-4649-947C-8D17F717882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495800" y="4267200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4" grpId="0" animBg="1"/>
      <p:bldP spid="12295" grpId="0" animBg="1"/>
      <p:bldP spid="12296" grpId="0" animBg="1"/>
      <p:bldP spid="12297" grpId="0" animBg="1"/>
      <p:bldP spid="12298" grpId="0" animBg="1"/>
      <p:bldP spid="12299" grpId="0" animBg="1"/>
      <p:bldP spid="12300" grpId="0" animBg="1"/>
      <p:bldP spid="12301" grpId="0" animBg="1"/>
      <p:bldP spid="12302" grpId="0" animBg="1"/>
      <p:bldP spid="12303" grpId="0" animBg="1"/>
      <p:bldP spid="12304" grpId="0" animBg="1"/>
      <p:bldP spid="12305" grpId="0" animBg="1"/>
      <p:bldP spid="12306" grpId="0" animBg="1"/>
      <p:bldP spid="1230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CC9BCC7-E661-45AC-BC8C-A8CDB6D6A2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04800"/>
            <a:ext cx="7680960" cy="1371600"/>
          </a:xfrm>
        </p:spPr>
        <p:txBody>
          <a:bodyPr/>
          <a:lstStyle/>
          <a:p>
            <a:r>
              <a:rPr lang="en-US" altLang="id-ID" sz="4000" dirty="0" err="1"/>
              <a:t>Mengapa</a:t>
            </a:r>
            <a:r>
              <a:rPr lang="en-US" altLang="id-ID" sz="4000" dirty="0"/>
              <a:t> </a:t>
            </a:r>
            <a:r>
              <a:rPr lang="en-US" altLang="id-ID" sz="4000" dirty="0" err="1"/>
              <a:t>tidak</a:t>
            </a:r>
            <a:r>
              <a:rPr lang="en-US" altLang="id-ID" sz="4000" dirty="0"/>
              <a:t> </a:t>
            </a:r>
            <a:r>
              <a:rPr lang="en-US" altLang="id-ID" sz="4000" dirty="0" err="1"/>
              <a:t>analisis</a:t>
            </a:r>
            <a:r>
              <a:rPr lang="en-US" altLang="id-ID" sz="4000" dirty="0"/>
              <a:t> data </a:t>
            </a:r>
            <a:r>
              <a:rPr lang="en-US" altLang="id-ID" sz="4000" dirty="0" err="1"/>
              <a:t>biasa</a:t>
            </a:r>
            <a:r>
              <a:rPr lang="en-US" altLang="id-ID" sz="4000" dirty="0"/>
              <a:t>?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428E1442-B424-40C1-BF30-5F14214FAB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828800"/>
            <a:ext cx="8229600" cy="47244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10000"/>
              </a:lnSpc>
            </a:pPr>
            <a:r>
              <a:rPr lang="en-US" altLang="id-ID" sz="2400" dirty="0" err="1"/>
              <a:t>Jumlah</a:t>
            </a:r>
            <a:r>
              <a:rPr lang="en-US" altLang="id-ID" sz="2400" dirty="0"/>
              <a:t> data yang </a:t>
            </a:r>
            <a:r>
              <a:rPr lang="en-US" altLang="id-ID" sz="2400" dirty="0" err="1"/>
              <a:t>sangat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besar</a:t>
            </a:r>
            <a:endParaRPr lang="en-US" altLang="id-ID" sz="2400" dirty="0"/>
          </a:p>
          <a:p>
            <a:pPr lvl="1" algn="just">
              <a:lnSpc>
                <a:spcPct val="110000"/>
              </a:lnSpc>
            </a:pPr>
            <a:r>
              <a:rPr lang="en-US" altLang="id-ID" sz="2400" dirty="0" err="1"/>
              <a:t>Algoritma</a:t>
            </a:r>
            <a:r>
              <a:rPr lang="en-US" altLang="id-ID" sz="2400" dirty="0"/>
              <a:t> </a:t>
            </a:r>
            <a:r>
              <a:rPr lang="en-US" altLang="id-ID" sz="2400" dirty="0" err="1"/>
              <a:t>harus</a:t>
            </a:r>
            <a:r>
              <a:rPr lang="en-US" altLang="id-ID" sz="2400" dirty="0"/>
              <a:t> scalable </a:t>
            </a:r>
            <a:r>
              <a:rPr lang="en-US" altLang="id-ID" sz="2400" dirty="0" err="1"/>
              <a:t>untuk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menangani</a:t>
            </a:r>
            <a:r>
              <a:rPr lang="en-US" altLang="id-ID" sz="2400" dirty="0"/>
              <a:t> data yang </a:t>
            </a:r>
            <a:r>
              <a:rPr lang="en-US" altLang="id-ID" sz="2400" dirty="0" err="1"/>
              <a:t>sangat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besar</a:t>
            </a:r>
            <a:r>
              <a:rPr lang="en-US" altLang="id-ID" sz="2400" dirty="0"/>
              <a:t> (tera)</a:t>
            </a:r>
          </a:p>
          <a:p>
            <a:pPr algn="just">
              <a:lnSpc>
                <a:spcPct val="110000"/>
              </a:lnSpc>
            </a:pPr>
            <a:r>
              <a:rPr lang="en-US" altLang="id-ID" sz="2400" dirty="0" err="1"/>
              <a:t>Dimensi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sangat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besar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ribuan</a:t>
            </a:r>
            <a:r>
              <a:rPr lang="en-US" altLang="id-ID" sz="2400" dirty="0"/>
              <a:t> field</a:t>
            </a:r>
            <a:endParaRPr lang="en-US" altLang="id-ID" sz="2800" dirty="0"/>
          </a:p>
          <a:p>
            <a:pPr algn="just">
              <a:lnSpc>
                <a:spcPct val="110000"/>
              </a:lnSpc>
            </a:pPr>
            <a:r>
              <a:rPr lang="en-US" altLang="id-ID" sz="2400" dirty="0"/>
              <a:t>Data </a:t>
            </a:r>
            <a:r>
              <a:rPr lang="en-US" altLang="id-ID" sz="2400" dirty="0" err="1"/>
              <a:t>Kompleks</a:t>
            </a:r>
            <a:endParaRPr lang="en-US" altLang="id-ID" sz="2400" dirty="0"/>
          </a:p>
          <a:p>
            <a:pPr lvl="1" algn="just">
              <a:lnSpc>
                <a:spcPct val="110000"/>
              </a:lnSpc>
            </a:pPr>
            <a:r>
              <a:rPr lang="en-US" altLang="id-ID" sz="2400" dirty="0" err="1"/>
              <a:t>Aliran</a:t>
            </a:r>
            <a:r>
              <a:rPr lang="en-US" altLang="id-ID" sz="2400" dirty="0"/>
              <a:t> data dan sensor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400" dirty="0"/>
              <a:t>Data </a:t>
            </a:r>
            <a:r>
              <a:rPr lang="en-US" altLang="id-ID" sz="2400" dirty="0" err="1"/>
              <a:t>terstruktur</a:t>
            </a:r>
            <a:r>
              <a:rPr lang="en-US" altLang="id-ID" sz="2400" dirty="0"/>
              <a:t>, graph, social </a:t>
            </a:r>
            <a:r>
              <a:rPr lang="en-US" altLang="id-ID" sz="2400" dirty="0" err="1"/>
              <a:t>networdk</a:t>
            </a:r>
            <a:r>
              <a:rPr lang="en-US" altLang="id-ID" sz="2400" dirty="0"/>
              <a:t>, multi-linked data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400" dirty="0"/>
              <a:t>Database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berbagai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sumber</a:t>
            </a:r>
            <a:r>
              <a:rPr lang="en-US" altLang="id-ID" sz="2400" dirty="0"/>
              <a:t>, database lama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400" dirty="0" err="1"/>
              <a:t>Spasial</a:t>
            </a:r>
            <a:r>
              <a:rPr lang="en-US" altLang="id-ID" sz="2400" dirty="0"/>
              <a:t> (peta), multimedia, text, web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400" dirty="0"/>
              <a:t>Software Simulator</a:t>
            </a:r>
          </a:p>
          <a:p>
            <a:pPr lvl="1" algn="just"/>
            <a:endParaRPr lang="en-US" altLang="id-ID" sz="2000" dirty="0"/>
          </a:p>
          <a:p>
            <a:pPr algn="just">
              <a:lnSpc>
                <a:spcPct val="90000"/>
              </a:lnSpc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6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25F7F86-4D00-486A-988C-B1CC113016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228600"/>
            <a:ext cx="7680960" cy="1214284"/>
          </a:xfrm>
        </p:spPr>
        <p:txBody>
          <a:bodyPr>
            <a:normAutofit/>
          </a:bodyPr>
          <a:lstStyle/>
          <a:p>
            <a:pPr algn="ctr"/>
            <a:r>
              <a:rPr lang="en-US" altLang="id-ID" sz="3600" dirty="0"/>
              <a:t>Data Mining </a:t>
            </a:r>
            <a:r>
              <a:rPr lang="en-US" altLang="id-ID" sz="3600" dirty="0" err="1"/>
              <a:t>dari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berbagai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sudut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pandang</a:t>
            </a:r>
            <a:endParaRPr lang="en-US" altLang="id-ID" sz="3600" dirty="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1F626C6-0423-4F87-918A-5B6EF29C1F0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1600200"/>
            <a:ext cx="7680960" cy="50292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altLang="id-ID" sz="2400" b="1" u="sng" dirty="0"/>
              <a:t>Data</a:t>
            </a:r>
            <a:endParaRPr lang="en-US" altLang="id-ID" sz="2400" dirty="0"/>
          </a:p>
          <a:p>
            <a:pPr lvl="1" algn="just">
              <a:lnSpc>
                <a:spcPct val="120000"/>
              </a:lnSpc>
            </a:pPr>
            <a:r>
              <a:rPr lang="en-US" altLang="id-ID" sz="2400" dirty="0"/>
              <a:t>Relational, </a:t>
            </a:r>
            <a:r>
              <a:rPr lang="en-US" altLang="id-ID" sz="2400" dirty="0" err="1"/>
              <a:t>datawarehouse,web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transaksional</a:t>
            </a:r>
            <a:r>
              <a:rPr lang="en-US" altLang="id-ID" sz="2400" dirty="0"/>
              <a:t>, stream, OO, </a:t>
            </a:r>
            <a:r>
              <a:rPr lang="en-US" altLang="id-ID" sz="2400" dirty="0" err="1"/>
              <a:t>spasial</a:t>
            </a:r>
            <a:r>
              <a:rPr lang="en-US" altLang="id-ID" sz="2400" dirty="0"/>
              <a:t>, text, multimedia</a:t>
            </a:r>
          </a:p>
          <a:p>
            <a:pPr algn="just">
              <a:lnSpc>
                <a:spcPct val="120000"/>
              </a:lnSpc>
            </a:pPr>
            <a:r>
              <a:rPr lang="en-US" altLang="id-ID" sz="2400" b="1" u="sng" dirty="0" err="1"/>
              <a:t>Pengetahuan</a:t>
            </a:r>
            <a:r>
              <a:rPr lang="en-US" altLang="id-ID" sz="2400" b="1" u="sng" dirty="0"/>
              <a:t> yang </a:t>
            </a:r>
            <a:r>
              <a:rPr lang="en-US" altLang="id-ID" sz="2400" b="1" u="sng" dirty="0" err="1"/>
              <a:t>akan</a:t>
            </a:r>
            <a:r>
              <a:rPr lang="en-US" altLang="id-ID" sz="2400" b="1" u="sng" dirty="0"/>
              <a:t> </a:t>
            </a:r>
            <a:r>
              <a:rPr lang="en-US" altLang="id-ID" sz="2400" b="1" u="sng" dirty="0" err="1"/>
              <a:t>ditambang</a:t>
            </a:r>
            <a:endParaRPr lang="en-US" altLang="id-ID" sz="2400" dirty="0"/>
          </a:p>
          <a:p>
            <a:pPr lvl="1" algn="just">
              <a:lnSpc>
                <a:spcPct val="120000"/>
              </a:lnSpc>
            </a:pPr>
            <a:r>
              <a:rPr lang="en-US" altLang="id-ID" sz="2400" dirty="0" err="1"/>
              <a:t>Karakterisitik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diskriminasi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asosiasi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klasifikasi</a:t>
            </a:r>
            <a:r>
              <a:rPr lang="en-US" altLang="id-ID" sz="2400" dirty="0"/>
              <a:t>, clustering, trend, outlier</a:t>
            </a:r>
          </a:p>
          <a:p>
            <a:pPr algn="just">
              <a:lnSpc>
                <a:spcPct val="120000"/>
              </a:lnSpc>
            </a:pPr>
            <a:r>
              <a:rPr lang="en-US" altLang="id-ID" sz="2400" b="1" u="sng" dirty="0"/>
              <a:t>Teknik</a:t>
            </a:r>
            <a:endParaRPr lang="en-US" altLang="id-ID" sz="2400" b="1" dirty="0"/>
          </a:p>
          <a:p>
            <a:pPr lvl="1" algn="just">
              <a:lnSpc>
                <a:spcPct val="120000"/>
              </a:lnSpc>
            </a:pPr>
            <a:r>
              <a:rPr lang="en-US" altLang="id-ID" sz="2400" dirty="0"/>
              <a:t>Database, OLAP, machine learning, </a:t>
            </a:r>
            <a:r>
              <a:rPr lang="en-US" altLang="id-ID" sz="2400" dirty="0" err="1"/>
              <a:t>statistik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visualiasi</a:t>
            </a:r>
            <a:endParaRPr lang="en-US" altLang="id-ID" sz="2400" dirty="0"/>
          </a:p>
          <a:p>
            <a:pPr algn="just">
              <a:lnSpc>
                <a:spcPct val="120000"/>
              </a:lnSpc>
            </a:pPr>
            <a:r>
              <a:rPr lang="en-US" altLang="id-ID" sz="2400" b="1" u="sng" dirty="0" err="1"/>
              <a:t>Penerapan</a:t>
            </a:r>
            <a:endParaRPr lang="en-US" altLang="id-ID" sz="2400" b="1" u="sng" dirty="0"/>
          </a:p>
          <a:p>
            <a:pPr lvl="1" algn="just">
              <a:lnSpc>
                <a:spcPct val="120000"/>
              </a:lnSpc>
            </a:pPr>
            <a:r>
              <a:rPr lang="en-US" altLang="id-ID" sz="2400" dirty="0"/>
              <a:t>Retail, </a:t>
            </a:r>
            <a:r>
              <a:rPr lang="en-US" altLang="id-ID" sz="2400" dirty="0" err="1"/>
              <a:t>telekomunikasi</a:t>
            </a:r>
            <a:r>
              <a:rPr lang="en-US" altLang="id-ID" sz="2400" dirty="0"/>
              <a:t>, banking, </a:t>
            </a:r>
            <a:r>
              <a:rPr lang="en-US" altLang="id-ID" sz="2400" dirty="0" err="1"/>
              <a:t>analisis</a:t>
            </a:r>
            <a:r>
              <a:rPr lang="en-US" altLang="id-ID" sz="2400" dirty="0"/>
              <a:t> </a:t>
            </a:r>
            <a:r>
              <a:rPr lang="en-US" altLang="id-ID" sz="2400" dirty="0" err="1"/>
              <a:t>kejahatan</a:t>
            </a:r>
            <a:r>
              <a:rPr lang="en-US" altLang="id-ID" sz="2400" dirty="0"/>
              <a:t>, bio-data mining, </a:t>
            </a:r>
            <a:r>
              <a:rPr lang="en-US" altLang="id-ID" sz="2400" dirty="0" err="1"/>
              <a:t>saham</a:t>
            </a:r>
            <a:r>
              <a:rPr lang="en-US" altLang="id-ID" sz="2400" dirty="0"/>
              <a:t>, text mining, web mining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1DB71812-0E75-49EC-BD6A-2548B8CB03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2769" y="427037"/>
            <a:ext cx="7680960" cy="1371600"/>
          </a:xfrm>
        </p:spPr>
        <p:txBody>
          <a:bodyPr/>
          <a:lstStyle/>
          <a:p>
            <a:r>
              <a:rPr lang="en-US" altLang="id-ID" dirty="0" err="1"/>
              <a:t>Klasifikasi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Data Mining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DDA362CD-0977-45BC-BEC1-ACEBA415ED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1798637"/>
            <a:ext cx="8229600" cy="4830763"/>
          </a:xfrm>
        </p:spPr>
        <p:txBody>
          <a:bodyPr>
            <a:normAutofit/>
          </a:bodyPr>
          <a:lstStyle/>
          <a:p>
            <a:pPr>
              <a:lnSpc>
                <a:spcPct val="130000"/>
              </a:lnSpc>
            </a:pPr>
            <a:r>
              <a:rPr lang="en-US" altLang="id-ID" sz="2400" dirty="0" err="1"/>
              <a:t>Fungsi</a:t>
            </a:r>
            <a:endParaRPr lang="en-US" altLang="id-ID" sz="2400" dirty="0"/>
          </a:p>
          <a:p>
            <a:pPr lvl="1">
              <a:lnSpc>
                <a:spcPct val="130000"/>
              </a:lnSpc>
            </a:pPr>
            <a:r>
              <a:rPr lang="en-US" altLang="id-ID" sz="2400" dirty="0" err="1"/>
              <a:t>Deskriptif</a:t>
            </a:r>
            <a:endParaRPr lang="en-US" altLang="id-ID" sz="2400" dirty="0"/>
          </a:p>
          <a:p>
            <a:pPr lvl="1">
              <a:lnSpc>
                <a:spcPct val="130000"/>
              </a:lnSpc>
            </a:pPr>
            <a:r>
              <a:rPr lang="en-US" altLang="id-ID" sz="2400" dirty="0" err="1"/>
              <a:t>Prediktif</a:t>
            </a:r>
            <a:endParaRPr lang="en-US" altLang="id-ID" sz="2400" dirty="0"/>
          </a:p>
          <a:p>
            <a:pPr>
              <a:lnSpc>
                <a:spcPct val="130000"/>
              </a:lnSpc>
            </a:pPr>
            <a:r>
              <a:rPr lang="en-US" altLang="id-ID" sz="2400" dirty="0" err="1"/>
              <a:t>Sudut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pandang</a:t>
            </a:r>
            <a:r>
              <a:rPr lang="en-US" altLang="id-ID" sz="2400" dirty="0"/>
              <a:t>:</a:t>
            </a:r>
          </a:p>
          <a:p>
            <a:pPr lvl="1">
              <a:lnSpc>
                <a:spcPct val="130000"/>
              </a:lnSpc>
            </a:pPr>
            <a:r>
              <a:rPr lang="en-US" altLang="id-ID" sz="2400" dirty="0">
                <a:solidFill>
                  <a:schemeClr val="accent2"/>
                </a:solidFill>
              </a:rPr>
              <a:t>Data</a:t>
            </a:r>
            <a:r>
              <a:rPr lang="en-US" altLang="id-ID" sz="2400" dirty="0"/>
              <a:t> : </a:t>
            </a:r>
            <a:r>
              <a:rPr lang="en-US" altLang="id-ID" sz="2400" dirty="0" err="1"/>
              <a:t>Jenis</a:t>
            </a:r>
            <a:r>
              <a:rPr lang="en-US" altLang="id-ID" sz="2400" dirty="0"/>
              <a:t> data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ditambang</a:t>
            </a:r>
            <a:endParaRPr lang="en-US" altLang="id-ID" sz="2400" dirty="0"/>
          </a:p>
          <a:p>
            <a:pPr lvl="1">
              <a:lnSpc>
                <a:spcPct val="130000"/>
              </a:lnSpc>
            </a:pPr>
            <a:r>
              <a:rPr lang="en-US" altLang="id-ID" sz="2400" dirty="0" err="1">
                <a:solidFill>
                  <a:schemeClr val="accent2"/>
                </a:solidFill>
              </a:rPr>
              <a:t>Pengetahuan</a:t>
            </a:r>
            <a:r>
              <a:rPr lang="en-US" altLang="id-ID" sz="2400" dirty="0">
                <a:solidFill>
                  <a:schemeClr val="accent2"/>
                </a:solidFill>
              </a:rPr>
              <a:t> view: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Pengetahuan</a:t>
            </a:r>
            <a:r>
              <a:rPr lang="en-US" altLang="id-ID" sz="2400" dirty="0"/>
              <a:t>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ditemukan</a:t>
            </a:r>
            <a:endParaRPr lang="en-US" altLang="id-ID" sz="2400" dirty="0"/>
          </a:p>
          <a:p>
            <a:pPr lvl="1">
              <a:lnSpc>
                <a:spcPct val="130000"/>
              </a:lnSpc>
            </a:pPr>
            <a:r>
              <a:rPr lang="en-US" altLang="id-ID" sz="2400" dirty="0">
                <a:solidFill>
                  <a:schemeClr val="accent2"/>
                </a:solidFill>
              </a:rPr>
              <a:t>Teknik: </a:t>
            </a:r>
            <a:r>
              <a:rPr lang="en-US" altLang="id-ID" sz="2400" dirty="0"/>
              <a:t>Teknik yang </a:t>
            </a:r>
            <a:r>
              <a:rPr lang="en-US" altLang="id-ID" sz="2400" dirty="0" err="1"/>
              <a:t>akan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digunakan</a:t>
            </a:r>
            <a:endParaRPr lang="en-US" altLang="id-ID" sz="2400" dirty="0"/>
          </a:p>
          <a:p>
            <a:pPr lvl="1">
              <a:lnSpc>
                <a:spcPct val="130000"/>
              </a:lnSpc>
            </a:pPr>
            <a:r>
              <a:rPr lang="en-US" altLang="id-ID" sz="2400" dirty="0" err="1">
                <a:solidFill>
                  <a:schemeClr val="accent2"/>
                </a:solidFill>
              </a:rPr>
              <a:t>Aplikasi</a:t>
            </a: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CA55763-3419-4DA8-911F-EC92E3ED08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235308"/>
            <a:ext cx="7680960" cy="1371600"/>
          </a:xfrm>
        </p:spPr>
        <p:txBody>
          <a:bodyPr/>
          <a:lstStyle/>
          <a:p>
            <a:r>
              <a:rPr lang="en-US" altLang="id-ID" dirty="0"/>
              <a:t>Data Mining: Data </a:t>
            </a:r>
            <a:r>
              <a:rPr lang="en-US" altLang="id-ID" dirty="0" err="1"/>
              <a:t>apa</a:t>
            </a:r>
            <a:r>
              <a:rPr lang="en-US" altLang="id-ID" dirty="0"/>
              <a:t> </a:t>
            </a:r>
            <a:r>
              <a:rPr lang="en-US" altLang="id-ID" dirty="0" err="1"/>
              <a:t>saja</a:t>
            </a:r>
            <a:r>
              <a:rPr lang="en-US" altLang="id-ID" dirty="0"/>
              <a:t>?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D0389030-D696-4DDA-8CBE-B31A05E2A9A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6908"/>
            <a:ext cx="8229600" cy="5052655"/>
          </a:xfrm>
        </p:spPr>
        <p:txBody>
          <a:bodyPr>
            <a:normAutofit fontScale="92500"/>
          </a:bodyPr>
          <a:lstStyle/>
          <a:p>
            <a:pPr algn="just">
              <a:lnSpc>
                <a:spcPct val="130000"/>
              </a:lnSpc>
            </a:pPr>
            <a:r>
              <a:rPr lang="en-US" altLang="id-ID" sz="1800" b="1" dirty="0"/>
              <a:t>Database </a:t>
            </a:r>
            <a:r>
              <a:rPr lang="en-US" altLang="id-ID" sz="1800" b="1" dirty="0" err="1"/>
              <a:t>Tradisional</a:t>
            </a:r>
            <a:endParaRPr lang="en-US" altLang="id-ID" sz="1800" b="1" dirty="0"/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Relational database, data warehouse, transactional database</a:t>
            </a:r>
          </a:p>
          <a:p>
            <a:pPr algn="just">
              <a:lnSpc>
                <a:spcPct val="130000"/>
              </a:lnSpc>
            </a:pPr>
            <a:r>
              <a:rPr lang="en-US" altLang="id-ID" sz="1800" b="1" dirty="0"/>
              <a:t>Advanced Database 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Data streams dan data sensor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Time-series data, temporal data, sequence data (incl. bio-sequences) 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Structure data, graphs, social networks and multi-linked data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Object-relational databases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Heterogeneous databases dan legacy databases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Spatial data dan spatiotemporal data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Multimedia database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Text databases</a:t>
            </a:r>
          </a:p>
          <a:p>
            <a:pPr lvl="1" algn="just">
              <a:lnSpc>
                <a:spcPct val="130000"/>
              </a:lnSpc>
            </a:pPr>
            <a:r>
              <a:rPr lang="en-US" altLang="id-ID" sz="1800" dirty="0"/>
              <a:t>World-Wide Web</a:t>
            </a:r>
          </a:p>
          <a:p>
            <a:pPr algn="just">
              <a:lnSpc>
                <a:spcPct val="80000"/>
              </a:lnSpc>
            </a:pPr>
            <a:endParaRPr lang="en-US" altLang="id-ID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D384437B-4336-4AE9-80C7-5E1D864BD6F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81000"/>
            <a:ext cx="7680960" cy="1371600"/>
          </a:xfrm>
        </p:spPr>
        <p:txBody>
          <a:bodyPr/>
          <a:lstStyle/>
          <a:p>
            <a:r>
              <a:rPr lang="en-US" altLang="id-ID" dirty="0"/>
              <a:t>Top-10 Algorithm di  ICDM’06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2916C2B-FCBE-4A73-8873-A0F678DA961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1752600"/>
            <a:ext cx="7680960" cy="47244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altLang="id-ID" sz="2400" b="1" dirty="0"/>
              <a:t>#1: C4.5 (61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#2: K-Means (60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#3: SVM (58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#4: </a:t>
            </a:r>
            <a:r>
              <a:rPr lang="en-US" altLang="id-ID" sz="2400" b="1" dirty="0" err="1"/>
              <a:t>Apriori</a:t>
            </a:r>
            <a:r>
              <a:rPr lang="en-US" altLang="id-ID" sz="2400" b="1" dirty="0"/>
              <a:t> (52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#5: EM (48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#6: PageRank (46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#7: AdaBoost (45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</a:t>
            </a:r>
            <a:r>
              <a:rPr lang="id-ID" altLang="id-ID" sz="2400" b="1" dirty="0"/>
              <a:t>8</a:t>
            </a:r>
            <a:r>
              <a:rPr lang="en-US" altLang="id-ID" sz="2400" b="1" dirty="0"/>
              <a:t>: </a:t>
            </a:r>
            <a:r>
              <a:rPr lang="en-US" altLang="id-ID" sz="2400" b="1" dirty="0" err="1"/>
              <a:t>kNN</a:t>
            </a:r>
            <a:r>
              <a:rPr lang="en-US" altLang="id-ID" sz="2400" b="1" dirty="0"/>
              <a:t> (45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</a:t>
            </a:r>
            <a:r>
              <a:rPr lang="id-ID" altLang="id-ID" sz="2400" b="1" dirty="0"/>
              <a:t>9</a:t>
            </a:r>
            <a:r>
              <a:rPr lang="en-US" altLang="id-ID" sz="2400" b="1" dirty="0"/>
              <a:t>: Naive Bayes (45 votes)</a:t>
            </a:r>
          </a:p>
          <a:p>
            <a:pPr>
              <a:lnSpc>
                <a:spcPct val="110000"/>
              </a:lnSpc>
            </a:pPr>
            <a:r>
              <a:rPr lang="en-US" altLang="id-ID" sz="2400" b="1" dirty="0"/>
              <a:t>#10: CART (34 votes)</a:t>
            </a:r>
          </a:p>
          <a:p>
            <a:pPr>
              <a:lnSpc>
                <a:spcPct val="80000"/>
              </a:lnSpc>
            </a:pPr>
            <a:endParaRPr lang="en-US" altLang="id-ID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7971B4A-5503-444D-8A9F-5515E17F6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304800"/>
            <a:ext cx="7680960" cy="1371600"/>
          </a:xfrm>
        </p:spPr>
        <p:txBody>
          <a:bodyPr/>
          <a:lstStyle/>
          <a:p>
            <a:r>
              <a:rPr lang="en-US" altLang="id-ID" dirty="0" err="1"/>
              <a:t>Permasalahan</a:t>
            </a:r>
            <a:r>
              <a:rPr lang="en-US" altLang="id-ID" dirty="0"/>
              <a:t> Pada DM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8D41A28-1030-49BA-B585-5D278E1C18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1676400"/>
            <a:ext cx="7680960" cy="4876800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altLang="id-ID" sz="2800" u="sng" dirty="0" err="1"/>
              <a:t>Metodologi</a:t>
            </a:r>
            <a:endParaRPr lang="en-US" altLang="id-ID" sz="2800" u="sng" dirty="0"/>
          </a:p>
          <a:p>
            <a:pPr lvl="1">
              <a:lnSpc>
                <a:spcPct val="110000"/>
              </a:lnSpc>
            </a:pPr>
            <a:r>
              <a:rPr lang="en-US" altLang="id-ID" sz="2400" dirty="0"/>
              <a:t>Mining </a:t>
            </a:r>
            <a:r>
              <a:rPr lang="en-US" altLang="id-ID" sz="2400" dirty="0" err="1"/>
              <a:t>beragam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pengetahuan</a:t>
            </a:r>
            <a:r>
              <a:rPr lang="en-US" altLang="id-ID" sz="2400" dirty="0"/>
              <a:t> </a:t>
            </a:r>
            <a:r>
              <a:rPr lang="en-US" altLang="id-ID" sz="2400" dirty="0" err="1"/>
              <a:t>dari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beragam</a:t>
            </a:r>
            <a:r>
              <a:rPr lang="en-US" altLang="id-ID" sz="2400" dirty="0"/>
              <a:t> </a:t>
            </a:r>
            <a:r>
              <a:rPr lang="en-US" altLang="id-ID" sz="2400" dirty="0" err="1"/>
              <a:t>sumber</a:t>
            </a:r>
            <a:r>
              <a:rPr lang="en-US" altLang="id-ID" sz="2400" dirty="0"/>
              <a:t> data</a:t>
            </a:r>
          </a:p>
          <a:p>
            <a:pPr lvl="1">
              <a:lnSpc>
                <a:spcPct val="110000"/>
              </a:lnSpc>
            </a:pPr>
            <a:r>
              <a:rPr lang="en-US" altLang="id-ID" sz="2400" dirty="0" err="1"/>
              <a:t>Kinerja</a:t>
            </a:r>
            <a:r>
              <a:rPr lang="en-US" altLang="id-ID" sz="2400" dirty="0"/>
              <a:t>: </a:t>
            </a:r>
            <a:r>
              <a:rPr lang="en-US" altLang="id-ID" sz="2400" dirty="0" err="1"/>
              <a:t>efesiensi</a:t>
            </a:r>
            <a:r>
              <a:rPr lang="en-US" altLang="id-ID" sz="2400" dirty="0"/>
              <a:t>, </a:t>
            </a:r>
            <a:r>
              <a:rPr lang="en-US" altLang="id-ID" sz="2400" dirty="0" err="1"/>
              <a:t>efektivitas</a:t>
            </a:r>
            <a:r>
              <a:rPr lang="en-US" altLang="id-ID" sz="2400" dirty="0"/>
              <a:t> dan </a:t>
            </a:r>
            <a:r>
              <a:rPr lang="en-US" altLang="id-ID" sz="2400" dirty="0" err="1"/>
              <a:t>skalabilitas</a:t>
            </a:r>
            <a:endParaRPr lang="en-US" altLang="id-ID" sz="2400" dirty="0"/>
          </a:p>
          <a:p>
            <a:pPr lvl="1">
              <a:lnSpc>
                <a:spcPct val="110000"/>
              </a:lnSpc>
            </a:pPr>
            <a:r>
              <a:rPr lang="en-US" altLang="id-ID" sz="2400" dirty="0" err="1"/>
              <a:t>Evaluasi</a:t>
            </a:r>
            <a:r>
              <a:rPr lang="en-US" altLang="id-ID" sz="2400" dirty="0"/>
              <a:t> </a:t>
            </a:r>
            <a:r>
              <a:rPr lang="en-US" altLang="id-ID" sz="2400" dirty="0" err="1"/>
              <a:t>pola</a:t>
            </a:r>
            <a:endParaRPr lang="en-US" altLang="id-ID" sz="2400" dirty="0"/>
          </a:p>
          <a:p>
            <a:pPr lvl="1">
              <a:lnSpc>
                <a:spcPct val="110000"/>
              </a:lnSpc>
            </a:pPr>
            <a:r>
              <a:rPr lang="en-US" altLang="id-ID" sz="2400" dirty="0"/>
              <a:t>Background knowledge</a:t>
            </a:r>
          </a:p>
          <a:p>
            <a:pPr lvl="1">
              <a:lnSpc>
                <a:spcPct val="110000"/>
              </a:lnSpc>
            </a:pPr>
            <a:r>
              <a:rPr lang="en-US" altLang="id-ID" sz="2400" dirty="0"/>
              <a:t>Noise (</a:t>
            </a:r>
            <a:r>
              <a:rPr lang="en-US" altLang="id-ID" sz="2400" dirty="0" err="1"/>
              <a:t>gangguan</a:t>
            </a:r>
            <a:r>
              <a:rPr lang="en-US" altLang="id-ID" sz="2400" dirty="0"/>
              <a:t>) dan data yang </a:t>
            </a:r>
            <a:r>
              <a:rPr lang="en-US" altLang="id-ID" sz="2400" dirty="0" err="1"/>
              <a:t>tidak</a:t>
            </a:r>
            <a:r>
              <a:rPr lang="en-US" altLang="id-ID" sz="2400" dirty="0"/>
              <a:t> </a:t>
            </a:r>
            <a:r>
              <a:rPr lang="en-US" altLang="id-ID" sz="2400" dirty="0" err="1"/>
              <a:t>lengkap</a:t>
            </a:r>
            <a:endParaRPr lang="en-US" altLang="id-ID" sz="2400" dirty="0"/>
          </a:p>
          <a:p>
            <a:pPr lvl="1">
              <a:lnSpc>
                <a:spcPct val="110000"/>
              </a:lnSpc>
            </a:pPr>
            <a:r>
              <a:rPr lang="en-US" altLang="id-ID" sz="2400" dirty="0"/>
              <a:t>Distributed dan </a:t>
            </a:r>
            <a:r>
              <a:rPr lang="en-US" altLang="id-ID" sz="2400" dirty="0" err="1"/>
              <a:t>paralel</a:t>
            </a:r>
            <a:r>
              <a:rPr lang="en-US" altLang="id-ID" sz="2400" dirty="0"/>
              <a:t> method.</a:t>
            </a:r>
          </a:p>
          <a:p>
            <a:pPr lvl="1"/>
            <a:r>
              <a:rPr lang="en-US" altLang="id-ID" sz="2400" dirty="0"/>
              <a:t>knowledge fusion  (</a:t>
            </a:r>
            <a:r>
              <a:rPr lang="en-US" altLang="id-ID" sz="2400" dirty="0" err="1"/>
              <a:t>penggabungan</a:t>
            </a:r>
            <a:r>
              <a:rPr lang="en-US" altLang="id-ID" sz="2400" dirty="0"/>
              <a:t>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4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FA938450-DF0E-4D9A-8CD8-B06BE56205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1520" y="432619"/>
            <a:ext cx="7680960" cy="1371600"/>
          </a:xfrm>
        </p:spPr>
        <p:txBody>
          <a:bodyPr/>
          <a:lstStyle/>
          <a:p>
            <a:r>
              <a:rPr lang="en-US" altLang="id-ID" dirty="0" err="1"/>
              <a:t>Permasalahan</a:t>
            </a:r>
            <a:r>
              <a:rPr lang="en-US" altLang="id-ID" dirty="0"/>
              <a:t> DM (</a:t>
            </a:r>
            <a:r>
              <a:rPr lang="en-US" altLang="id-ID" dirty="0" err="1"/>
              <a:t>lanj</a:t>
            </a:r>
            <a:r>
              <a:rPr lang="en-US" altLang="id-ID" dirty="0"/>
              <a:t>)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CB8913FB-B6F9-40CC-B292-6F299E9DAE1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1520" y="1804219"/>
            <a:ext cx="7680960" cy="4596581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en-US" altLang="id-ID" sz="3200" u="sng" dirty="0" err="1"/>
              <a:t>Interaksi</a:t>
            </a:r>
            <a:r>
              <a:rPr lang="en-US" altLang="id-ID" sz="3200" u="sng" dirty="0"/>
              <a:t> </a:t>
            </a:r>
            <a:r>
              <a:rPr lang="en-US" altLang="id-ID" sz="3200" u="sng" dirty="0" err="1"/>
              <a:t>pengguna</a:t>
            </a:r>
            <a:endParaRPr lang="en-US" altLang="id-ID" sz="3200" u="sng" dirty="0"/>
          </a:p>
          <a:p>
            <a:pPr lvl="1" algn="just">
              <a:lnSpc>
                <a:spcPct val="110000"/>
              </a:lnSpc>
            </a:pPr>
            <a:r>
              <a:rPr lang="en-US" altLang="id-ID" sz="2800" dirty="0"/>
              <a:t>Data mining query languages dan ad-hoc mining</a:t>
            </a:r>
          </a:p>
          <a:p>
            <a:pPr lvl="1" algn="just">
              <a:lnSpc>
                <a:spcPct val="110000"/>
              </a:lnSpc>
            </a:pPr>
            <a:r>
              <a:rPr lang="en-US" altLang="id-ID" sz="2800" dirty="0" err="1"/>
              <a:t>Visualisasi</a:t>
            </a:r>
            <a:endParaRPr lang="en-US" altLang="id-ID" sz="2800" dirty="0"/>
          </a:p>
          <a:p>
            <a:pPr lvl="1" algn="just">
              <a:lnSpc>
                <a:spcPct val="110000"/>
              </a:lnSpc>
            </a:pPr>
            <a:r>
              <a:rPr lang="en-US" altLang="id-ID" sz="2800" dirty="0"/>
              <a:t>Interactive mining</a:t>
            </a:r>
          </a:p>
          <a:p>
            <a:pPr algn="just"/>
            <a:r>
              <a:rPr lang="en-US" altLang="id-ID" sz="3200" u="sng" dirty="0" err="1"/>
              <a:t>Aplikasi</a:t>
            </a:r>
            <a:endParaRPr lang="en-US" altLang="id-ID" sz="3200" dirty="0"/>
          </a:p>
          <a:p>
            <a:pPr lvl="1" algn="just"/>
            <a:r>
              <a:rPr lang="en-US" altLang="id-ID" sz="2800" dirty="0"/>
              <a:t>Domain </a:t>
            </a:r>
            <a:r>
              <a:rPr lang="en-US" altLang="id-ID" sz="2800" dirty="0" err="1"/>
              <a:t>spesifiik</a:t>
            </a:r>
            <a:endParaRPr lang="en-US" altLang="id-ID" sz="2800" dirty="0"/>
          </a:p>
          <a:p>
            <a:pPr lvl="1" algn="just"/>
            <a:r>
              <a:rPr lang="en-US" altLang="id-ID" sz="2800" dirty="0" err="1"/>
              <a:t>Perlindungan</a:t>
            </a:r>
            <a:r>
              <a:rPr lang="en-US" altLang="id-ID" sz="2800" dirty="0"/>
              <a:t> data</a:t>
            </a:r>
          </a:p>
          <a:p>
            <a:pPr algn="just"/>
            <a:endParaRPr lang="en-US" altLang="id-ID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771</TotalTime>
  <Words>1129</Words>
  <Application>Microsoft Office PowerPoint</Application>
  <PresentationFormat>On-screen Show (4:3)</PresentationFormat>
  <Paragraphs>187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SimSun</vt:lpstr>
      <vt:lpstr>Wingdings</vt:lpstr>
      <vt:lpstr>Arial Black</vt:lpstr>
      <vt:lpstr>Times New Roman</vt:lpstr>
      <vt:lpstr>Tahoma</vt:lpstr>
      <vt:lpstr>Savon</vt:lpstr>
      <vt:lpstr>Data Mining</vt:lpstr>
      <vt:lpstr>Seputar Perkuliahan</vt:lpstr>
      <vt:lpstr>Seputar Perkuliahan (2)</vt:lpstr>
      <vt:lpstr>Materi Kuliah</vt:lpstr>
      <vt:lpstr>Pengantar</vt:lpstr>
      <vt:lpstr>Mengapa DM : Banjir Data</vt:lpstr>
      <vt:lpstr>Mengapa Datamining</vt:lpstr>
      <vt:lpstr>Mengapa data mining?</vt:lpstr>
      <vt:lpstr>Evolusi DB</vt:lpstr>
      <vt:lpstr>Apa Data Mining?</vt:lpstr>
      <vt:lpstr>Apa Datamining? (lanj)</vt:lpstr>
      <vt:lpstr>Keuntungan Datamining</vt:lpstr>
      <vt:lpstr>Contoh:</vt:lpstr>
      <vt:lpstr>Contoh Aplikasi</vt:lpstr>
      <vt:lpstr>Contoh Aplikasi</vt:lpstr>
      <vt:lpstr>Datamining di DB vs Independen</vt:lpstr>
      <vt:lpstr>Proses Datamining</vt:lpstr>
      <vt:lpstr>Data Mining dan Business Intelligence</vt:lpstr>
      <vt:lpstr>Data Mining: Multi Disiplin Ilmu</vt:lpstr>
      <vt:lpstr>Mengapa tidak analisis data biasa?</vt:lpstr>
      <vt:lpstr>Data Mining dari berbagai sudut pandang</vt:lpstr>
      <vt:lpstr>Klasifikasi sistem Data Mining</vt:lpstr>
      <vt:lpstr>Data Mining: Data apa saja?</vt:lpstr>
      <vt:lpstr>Top-10 Algorithm di  ICDM’06</vt:lpstr>
      <vt:lpstr>Permasalahan Pada DM</vt:lpstr>
      <vt:lpstr>Permasalahan DM (lanj)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Mining</dc:title>
  <dc:creator>yw</dc:creator>
  <cp:lastModifiedBy>Row_Bee</cp:lastModifiedBy>
  <cp:revision>29</cp:revision>
  <dcterms:created xsi:type="dcterms:W3CDTF">2008-09-04T21:47:48Z</dcterms:created>
  <dcterms:modified xsi:type="dcterms:W3CDTF">2018-08-13T04:23:25Z</dcterms:modified>
</cp:coreProperties>
</file>