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</p:sldMasterIdLst>
  <p:sldIdLst>
    <p:sldId id="270" r:id="rId2"/>
    <p:sldId id="271" r:id="rId3"/>
    <p:sldId id="272" r:id="rId4"/>
    <p:sldId id="274" r:id="rId5"/>
    <p:sldId id="275" r:id="rId6"/>
    <p:sldId id="273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61" r:id="rId1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2787"/>
    <p:restoredTop sz="90929"/>
  </p:normalViewPr>
  <p:slideViewPr>
    <p:cSldViewPr>
      <p:cViewPr varScale="1">
        <p:scale>
          <a:sx n="63" d="100"/>
          <a:sy n="63" d="100"/>
        </p:scale>
        <p:origin x="-252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90513" y="2546350"/>
            <a:ext cx="711200" cy="474663"/>
            <a:chOff x="720" y="336"/>
            <a:chExt cx="624" cy="432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720" y="336"/>
              <a:ext cx="384" cy="432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auto">
            <a:xfrm>
              <a:off x="1056" y="336"/>
              <a:ext cx="288" cy="432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414338" y="2968625"/>
            <a:ext cx="738187" cy="474663"/>
            <a:chOff x="912" y="2640"/>
            <a:chExt cx="672" cy="432"/>
          </a:xfrm>
        </p:grpSpPr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912" y="2640"/>
              <a:ext cx="384" cy="432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1249" y="2640"/>
              <a:ext cx="335" cy="432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28956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635000" y="24384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gray">
          <a:xfrm flipV="1">
            <a:off x="315913" y="3265488"/>
            <a:ext cx="8683625" cy="46037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 eaLnBrk="1" hangingPunct="1">
              <a:defRPr/>
            </a:pPr>
            <a:endParaRPr kumimoji="1" lang="en-US">
              <a:latin typeface="Arial" charset="0"/>
            </a:endParaRPr>
          </a:p>
        </p:txBody>
      </p:sp>
      <p:sp>
        <p:nvSpPr>
          <p:cNvPr id="20490" name="Rectangle 10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491" name="Rectangle 11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Rectangle 12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Rectangle 13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94BE37E-A022-49A8-A29B-D3715C50F3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00F9F-61AE-4113-8476-C9C8A0B527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DBAC9-884D-4DCB-9AFB-10A0FE5C35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8B4EE-C0C5-407E-8475-7208DE6BB2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7921D-9E0C-47CA-BB50-4175FFB071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C38A5-91D7-4A01-8F05-3CA3AECAC4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838DD-AA70-4E5A-BA55-74D95B63A8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68E01-0DC1-44D3-9EB7-46C74E840A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95D9D7-BB6E-4E2B-9B80-FD2247AD4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3F3658-A8BB-4900-81A5-00A7D4A4A7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617538"/>
            <a:ext cx="1951038" cy="5514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617538"/>
            <a:ext cx="5700712" cy="5514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0BF30-8667-4327-93CB-78AF66FC48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EB66C-E7EA-41FE-8A97-0F61E3501C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Arial" charset="0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Arial" charset="0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Arial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Arial" charset="0"/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Arial" charset="0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kumimoji="1" lang="en-US">
              <a:latin typeface="Arial" charset="0"/>
            </a:endParaRPr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gray">
          <a:xfrm flipV="1">
            <a:off x="460375" y="1828800"/>
            <a:ext cx="8683625" cy="46038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 eaLnBrk="1" hangingPunct="1">
              <a:defRPr/>
            </a:pPr>
            <a:endParaRPr kumimoji="1" lang="en-US">
              <a:latin typeface="Arial" charset="0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617538"/>
            <a:ext cx="77930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0AF8BD15-CD38-4316-A3E3-48F90F314B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3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4"/>
          <p:cNvSpPr>
            <a:spLocks noChangeArrowheads="1" noChangeShapeType="1" noTextEdit="1"/>
          </p:cNvSpPr>
          <p:nvPr/>
        </p:nvSpPr>
        <p:spPr bwMode="auto">
          <a:xfrm>
            <a:off x="1331913" y="260350"/>
            <a:ext cx="5827712" cy="2447925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endParaRPr lang="en-US" sz="36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satMod val="130000"/>
                  </a:schemeClr>
                </a:solidFill>
              </a:rPr>
              <a:t>EDU 3043</a:t>
            </a:r>
            <a:br>
              <a:rPr lang="en-US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en-US" dirty="0" err="1" smtClean="0">
                <a:solidFill>
                  <a:schemeClr val="tx2">
                    <a:satMod val="130000"/>
                  </a:schemeClr>
                </a:solidFill>
              </a:rPr>
              <a:t>Kemahiran</a:t>
            </a:r>
            <a:r>
              <a:rPr lang="en-US" dirty="0" smtClean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tx2">
                    <a:satMod val="130000"/>
                  </a:schemeClr>
                </a:solidFill>
              </a:rPr>
              <a:t>Berfikir</a:t>
            </a:r>
            <a:endParaRPr lang="en-US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5124" name="Subtitle 6"/>
          <p:cNvSpPr>
            <a:spLocks noGrp="1"/>
          </p:cNvSpPr>
          <p:nvPr>
            <p:ph type="subTitle" idx="1"/>
          </p:nvPr>
        </p:nvSpPr>
        <p:spPr>
          <a:xfrm>
            <a:off x="1428750" y="2786063"/>
            <a:ext cx="7407275" cy="3579812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en-US" smtClean="0"/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Dr Tajularipin Sulaiman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Fakulti Pengajian Pendidikan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Universiti Putra Malaysia</a:t>
            </a:r>
          </a:p>
          <a:p>
            <a:pPr eaLnBrk="1" hangingPunct="1">
              <a:buFont typeface="Wingdings 2" pitchFamily="18" charset="2"/>
              <a:buNone/>
            </a:pPr>
            <a:endParaRPr lang="en-US" smtClean="0"/>
          </a:p>
          <a:p>
            <a:pPr eaLnBrk="1" hangingPunct="1">
              <a:buFont typeface="Wingdings 2" pitchFamily="18" charset="2"/>
              <a:buNone/>
            </a:pPr>
            <a:r>
              <a:rPr lang="en-US" smtClean="0"/>
              <a:t>tajulas@putra.upm.edu.my</a:t>
            </a:r>
          </a:p>
          <a:p>
            <a:pPr eaLnBrk="1" hangingPunct="1">
              <a:buFont typeface="Wingdings 2" pitchFamily="18" charset="2"/>
              <a:buNone/>
            </a:pPr>
            <a:endParaRPr lang="en-US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KONSEP BERFIKIR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596646" indent="-51435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fi-FI" sz="3600" dirty="0" smtClean="0"/>
              <a:t>Kelebihan manusia adalah kerana manusia dikurniakan akal.</a:t>
            </a:r>
            <a:endParaRPr lang="en-US" sz="3600" dirty="0" smtClean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600" dirty="0" smtClean="0"/>
          </a:p>
          <a:p>
            <a:pPr marL="596646" indent="-514350" eaLnBrk="1" fontAlgn="auto" hangingPunct="1">
              <a:spcAft>
                <a:spcPts val="0"/>
              </a:spcAft>
              <a:buFont typeface="+mj-lt"/>
              <a:buAutoNum type="arabicParenR" startAt="2"/>
              <a:defRPr/>
            </a:pPr>
            <a:r>
              <a:rPr lang="en-US" sz="3600" dirty="0" err="1" smtClean="0"/>
              <a:t>Dengan</a:t>
            </a:r>
            <a:r>
              <a:rPr lang="en-US" sz="3600" dirty="0" smtClean="0"/>
              <a:t> </a:t>
            </a:r>
            <a:r>
              <a:rPr lang="en-US" sz="3600" dirty="0" err="1" smtClean="0"/>
              <a:t>penggunaan</a:t>
            </a:r>
            <a:r>
              <a:rPr lang="en-US" sz="3600" dirty="0" smtClean="0"/>
              <a:t> </a:t>
            </a:r>
            <a:r>
              <a:rPr lang="en-US" sz="3600" dirty="0" err="1" smtClean="0"/>
              <a:t>akal</a:t>
            </a:r>
            <a:r>
              <a:rPr lang="en-US" sz="3600" dirty="0" smtClean="0"/>
              <a:t> yang </a:t>
            </a:r>
            <a:r>
              <a:rPr lang="en-US" sz="3600" dirty="0" err="1" smtClean="0"/>
              <a:t>bijak</a:t>
            </a:r>
            <a:r>
              <a:rPr lang="en-US" sz="3600" dirty="0" smtClean="0"/>
              <a:t> </a:t>
            </a:r>
            <a:r>
              <a:rPr lang="en-US" sz="3600" dirty="0" err="1" smtClean="0"/>
              <a:t>manusia</a:t>
            </a:r>
            <a:r>
              <a:rPr lang="en-US" sz="3600" dirty="0" smtClean="0"/>
              <a:t> </a:t>
            </a:r>
            <a:r>
              <a:rPr lang="en-US" sz="3600" dirty="0" err="1" smtClean="0"/>
              <a:t>dapat</a:t>
            </a:r>
            <a:r>
              <a:rPr lang="en-US" sz="3600" dirty="0" smtClean="0"/>
              <a:t> </a:t>
            </a:r>
            <a:r>
              <a:rPr lang="en-US" sz="3600" dirty="0" err="1" smtClean="0"/>
              <a:t>membuat</a:t>
            </a:r>
            <a:r>
              <a:rPr lang="en-US" sz="3600" dirty="0" smtClean="0"/>
              <a:t> :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600" dirty="0" smtClean="0"/>
              <a:t> </a:t>
            </a:r>
          </a:p>
          <a:p>
            <a:pPr marL="596646" indent="-514350" eaLnBrk="1" fontAlgn="auto" hangingPunct="1">
              <a:spcAft>
                <a:spcPts val="0"/>
              </a:spcAft>
              <a:buFont typeface="+mj-lt"/>
              <a:buAutoNum type="alphaLcParenR"/>
              <a:defRPr/>
            </a:pPr>
            <a:r>
              <a:rPr lang="en-US" sz="3600" dirty="0" err="1" smtClean="0"/>
              <a:t>Proses</a:t>
            </a:r>
            <a:r>
              <a:rPr lang="en-US" sz="3600" dirty="0" smtClean="0"/>
              <a:t> </a:t>
            </a:r>
            <a:r>
              <a:rPr lang="en-US" sz="3600" dirty="0" err="1" smtClean="0"/>
              <a:t>Penaakulan</a:t>
            </a:r>
            <a:endParaRPr lang="en-US" sz="3600" dirty="0" smtClean="0"/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sz="3400" dirty="0" err="1" smtClean="0"/>
              <a:t>Memberikan</a:t>
            </a:r>
            <a:r>
              <a:rPr lang="en-US" sz="3400" dirty="0" smtClean="0"/>
              <a:t> </a:t>
            </a:r>
            <a:r>
              <a:rPr lang="en-US" sz="3400" dirty="0" err="1" smtClean="0"/>
              <a:t>sebab</a:t>
            </a:r>
            <a:r>
              <a:rPr lang="en-US" sz="3400" dirty="0" smtClean="0"/>
              <a:t>/</a:t>
            </a:r>
            <a:r>
              <a:rPr lang="en-US" sz="3400" dirty="0" err="1" smtClean="0"/>
              <a:t>alasan</a:t>
            </a:r>
            <a:r>
              <a:rPr lang="en-US" sz="3400" dirty="0" smtClean="0"/>
              <a:t> </a:t>
            </a:r>
            <a:r>
              <a:rPr lang="en-US" sz="3400" dirty="0" err="1" smtClean="0"/>
              <a:t>kenapa</a:t>
            </a:r>
            <a:r>
              <a:rPr lang="en-US" sz="3400" dirty="0" smtClean="0"/>
              <a:t> </a:t>
            </a:r>
            <a:r>
              <a:rPr lang="en-US" sz="3400" dirty="0" err="1" smtClean="0"/>
              <a:t>sesuatu</a:t>
            </a:r>
            <a:r>
              <a:rPr lang="en-US" sz="3400" dirty="0" smtClean="0"/>
              <a:t> </a:t>
            </a:r>
            <a:r>
              <a:rPr lang="en-US" sz="3400" dirty="0" err="1" smtClean="0"/>
              <a:t>itu</a:t>
            </a:r>
            <a:r>
              <a:rPr lang="en-US" sz="3400" dirty="0" smtClean="0"/>
              <a:t> </a:t>
            </a:r>
            <a:r>
              <a:rPr lang="en-US" sz="3400" dirty="0" err="1" smtClean="0"/>
              <a:t>berlaku</a:t>
            </a:r>
            <a:r>
              <a:rPr lang="en-US" sz="3400" dirty="0" smtClean="0"/>
              <a:t>.</a:t>
            </a:r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sz="3400" dirty="0" err="1" smtClean="0"/>
              <a:t>Cth</a:t>
            </a:r>
            <a:r>
              <a:rPr lang="en-US" sz="3400" dirty="0" smtClean="0"/>
              <a:t> : </a:t>
            </a:r>
            <a:r>
              <a:rPr lang="en-US" sz="3400" dirty="0" err="1" smtClean="0"/>
              <a:t>Pada</a:t>
            </a:r>
            <a:r>
              <a:rPr lang="en-US" sz="3400" dirty="0" smtClean="0"/>
              <a:t> </a:t>
            </a:r>
            <a:r>
              <a:rPr lang="en-US" sz="3400" dirty="0" err="1" smtClean="0"/>
              <a:t>zaman</a:t>
            </a:r>
            <a:r>
              <a:rPr lang="en-US" sz="3400" dirty="0" smtClean="0"/>
              <a:t> </a:t>
            </a:r>
            <a:r>
              <a:rPr lang="en-US" sz="3400" dirty="0" err="1" smtClean="0"/>
              <a:t>dahulu</a:t>
            </a:r>
            <a:r>
              <a:rPr lang="en-US" sz="3400" dirty="0" smtClean="0"/>
              <a:t>, </a:t>
            </a:r>
            <a:r>
              <a:rPr lang="en-US" sz="3400" dirty="0" err="1" smtClean="0"/>
              <a:t>bumi</a:t>
            </a:r>
            <a:r>
              <a:rPr lang="en-US" sz="3400" dirty="0" smtClean="0"/>
              <a:t> </a:t>
            </a:r>
            <a:r>
              <a:rPr lang="en-US" sz="3400" dirty="0" err="1" smtClean="0"/>
              <a:t>dikatakan</a:t>
            </a:r>
            <a:r>
              <a:rPr lang="en-US" sz="3400" dirty="0" smtClean="0"/>
              <a:t> 4 </a:t>
            </a:r>
            <a:r>
              <a:rPr lang="en-US" sz="3400" dirty="0" err="1" smtClean="0"/>
              <a:t>segi</a:t>
            </a:r>
            <a:r>
              <a:rPr lang="en-US" sz="3400" dirty="0" smtClean="0"/>
              <a:t> </a:t>
            </a:r>
            <a:r>
              <a:rPr lang="en-US" sz="3400" dirty="0" err="1" smtClean="0"/>
              <a:t>tetapi</a:t>
            </a:r>
            <a:r>
              <a:rPr lang="en-US" sz="3400" dirty="0" smtClean="0"/>
              <a:t> </a:t>
            </a:r>
            <a:r>
              <a:rPr lang="en-US" sz="3400" dirty="0" err="1" smtClean="0"/>
              <a:t>kini</a:t>
            </a:r>
            <a:r>
              <a:rPr lang="en-US" sz="3400" dirty="0" smtClean="0"/>
              <a:t> </a:t>
            </a:r>
            <a:r>
              <a:rPr lang="en-US" sz="3400" dirty="0" err="1" smtClean="0"/>
              <a:t>telah</a:t>
            </a:r>
            <a:r>
              <a:rPr lang="en-US" sz="3400" dirty="0" smtClean="0"/>
              <a:t> </a:t>
            </a:r>
            <a:r>
              <a:rPr lang="en-US" sz="3400" dirty="0" err="1" smtClean="0"/>
              <a:t>dibuktikan</a:t>
            </a:r>
            <a:r>
              <a:rPr lang="en-US" sz="3400" dirty="0" smtClean="0"/>
              <a:t> </a:t>
            </a:r>
            <a:r>
              <a:rPr lang="en-US" sz="3400" dirty="0" err="1" smtClean="0"/>
              <a:t>bumi</a:t>
            </a:r>
            <a:r>
              <a:rPr lang="en-US" sz="3400" dirty="0" smtClean="0"/>
              <a:t> </a:t>
            </a:r>
            <a:r>
              <a:rPr lang="en-US" sz="3400" dirty="0" err="1" smtClean="0"/>
              <a:t>adalah</a:t>
            </a:r>
            <a:r>
              <a:rPr lang="en-US" sz="3400" dirty="0" smtClean="0"/>
              <a:t> </a:t>
            </a:r>
            <a:r>
              <a:rPr lang="en-US" sz="3400" dirty="0" err="1" smtClean="0"/>
              <a:t>bulat</a:t>
            </a:r>
            <a:r>
              <a:rPr lang="en-US" sz="3400" dirty="0" smtClean="0"/>
              <a:t>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 </a:t>
            </a:r>
          </a:p>
          <a:p>
            <a:pPr marL="596646" indent="-514350" eaLnBrk="1" fontAlgn="auto" hangingPunct="1">
              <a:spcAft>
                <a:spcPts val="0"/>
              </a:spcAft>
              <a:buFont typeface="+mj-lt"/>
              <a:buAutoNum type="alphaLcParenR" startAt="2"/>
              <a:defRPr/>
            </a:pPr>
            <a:r>
              <a:rPr lang="en-US" sz="3600" dirty="0" err="1" smtClean="0"/>
              <a:t>Membentuk</a:t>
            </a:r>
            <a:r>
              <a:rPr lang="en-US" sz="3600" dirty="0" smtClean="0"/>
              <a:t> </a:t>
            </a:r>
            <a:r>
              <a:rPr lang="en-US" sz="3600" dirty="0" err="1" smtClean="0"/>
              <a:t>konsep</a:t>
            </a:r>
            <a:endParaRPr lang="en-US" sz="3600" dirty="0" smtClean="0"/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sz="3400" dirty="0" err="1" smtClean="0"/>
              <a:t>Membuktikan</a:t>
            </a:r>
            <a:r>
              <a:rPr lang="en-US" sz="3400" dirty="0" smtClean="0"/>
              <a:t> </a:t>
            </a:r>
            <a:r>
              <a:rPr lang="en-US" sz="3400" dirty="0" err="1" smtClean="0"/>
              <a:t>hipotesis</a:t>
            </a:r>
            <a:r>
              <a:rPr lang="en-US" sz="3400" dirty="0" smtClean="0"/>
              <a:t> </a:t>
            </a:r>
            <a:r>
              <a:rPr lang="en-US" sz="3400" dirty="0" err="1" smtClean="0"/>
              <a:t>dan</a:t>
            </a:r>
            <a:r>
              <a:rPr lang="en-US" sz="3400" dirty="0" smtClean="0"/>
              <a:t> </a:t>
            </a:r>
            <a:r>
              <a:rPr lang="en-US" sz="3400" dirty="0" err="1" smtClean="0"/>
              <a:t>membuat</a:t>
            </a:r>
            <a:r>
              <a:rPr lang="en-US" sz="3400" dirty="0" smtClean="0"/>
              <a:t> </a:t>
            </a:r>
            <a:r>
              <a:rPr lang="en-US" sz="3400" dirty="0" err="1" smtClean="0"/>
              <a:t>generalisasi</a:t>
            </a:r>
            <a:r>
              <a:rPr lang="en-US" sz="3400" dirty="0" smtClean="0"/>
              <a:t> </a:t>
            </a:r>
            <a:r>
              <a:rPr lang="en-US" sz="3400" dirty="0" err="1" smtClean="0"/>
              <a:t>dari</a:t>
            </a:r>
            <a:r>
              <a:rPr lang="en-US" sz="3400" dirty="0" smtClean="0"/>
              <a:t> data </a:t>
            </a:r>
            <a:r>
              <a:rPr lang="en-US" sz="3400" dirty="0" err="1" smtClean="0"/>
              <a:t>kajian</a:t>
            </a:r>
            <a:endParaRPr lang="en-US" sz="3400" dirty="0" smtClean="0"/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sz="3400" dirty="0" smtClean="0"/>
              <a:t>Data </a:t>
            </a:r>
            <a:r>
              <a:rPr lang="en-US" sz="3400" dirty="0" err="1" smtClean="0"/>
              <a:t>kajian</a:t>
            </a:r>
            <a:r>
              <a:rPr lang="en-US" sz="3400" dirty="0" smtClean="0"/>
              <a:t> </a:t>
            </a:r>
            <a:r>
              <a:rPr lang="en-US" sz="3400" dirty="0" err="1" smtClean="0"/>
              <a:t>akan</a:t>
            </a:r>
            <a:r>
              <a:rPr lang="en-US" sz="3400" dirty="0" smtClean="0"/>
              <a:t> </a:t>
            </a:r>
            <a:r>
              <a:rPr lang="en-US" sz="3400" dirty="0" err="1" smtClean="0"/>
              <a:t>membuktikan</a:t>
            </a:r>
            <a:r>
              <a:rPr lang="en-US" sz="3400" dirty="0" smtClean="0"/>
              <a:t> </a:t>
            </a:r>
            <a:r>
              <a:rPr lang="en-US" sz="3400" dirty="0" err="1" smtClean="0"/>
              <a:t>suatu</a:t>
            </a:r>
            <a:r>
              <a:rPr lang="en-US" sz="3400" dirty="0" smtClean="0"/>
              <a:t> </a:t>
            </a:r>
            <a:r>
              <a:rPr lang="en-US" sz="3400" dirty="0" err="1" smtClean="0"/>
              <a:t>teori</a:t>
            </a:r>
            <a:r>
              <a:rPr lang="en-US" sz="3400" dirty="0" smtClean="0"/>
              <a:t>  </a:t>
            </a:r>
            <a:r>
              <a:rPr lang="en-US" sz="3400" dirty="0" err="1" smtClean="0"/>
              <a:t>atau</a:t>
            </a:r>
            <a:r>
              <a:rPr lang="en-US" sz="3400" dirty="0" smtClean="0"/>
              <a:t> </a:t>
            </a:r>
            <a:r>
              <a:rPr lang="en-US" sz="3400" dirty="0" err="1" smtClean="0"/>
              <a:t>konsep</a:t>
            </a:r>
            <a:r>
              <a:rPr lang="en-US" sz="3400" dirty="0" smtClean="0"/>
              <a:t> yang </a:t>
            </a:r>
            <a:r>
              <a:rPr lang="en-US" sz="3400" dirty="0" err="1" smtClean="0"/>
              <a:t>dinyatakan</a:t>
            </a:r>
            <a:r>
              <a:rPr lang="en-US" sz="3400" dirty="0" smtClean="0"/>
              <a:t>/</a:t>
            </a:r>
            <a:r>
              <a:rPr lang="en-US" sz="3400" dirty="0" err="1" smtClean="0"/>
              <a:t>difikirkan</a:t>
            </a:r>
            <a:r>
              <a:rPr lang="en-US" sz="3400" dirty="0" smtClean="0"/>
              <a:t> </a:t>
            </a:r>
            <a:r>
              <a:rPr lang="en-US" sz="3400" dirty="0" err="1" smtClean="0"/>
              <a:t>itu</a:t>
            </a:r>
            <a:r>
              <a:rPr lang="en-US" sz="3400" dirty="0" smtClean="0"/>
              <a:t> </a:t>
            </a:r>
            <a:r>
              <a:rPr lang="en-US" sz="3400" dirty="0" err="1" smtClean="0"/>
              <a:t>betul</a:t>
            </a:r>
            <a:r>
              <a:rPr lang="en-US" sz="3400" dirty="0" smtClean="0"/>
              <a:t>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dirty="0" smtClean="0"/>
          </a:p>
          <a:p>
            <a:pPr marL="596646" indent="-514350" eaLnBrk="1" fontAlgn="auto" hangingPunct="1">
              <a:spcAft>
                <a:spcPts val="0"/>
              </a:spcAft>
              <a:buFont typeface="+mj-lt"/>
              <a:buAutoNum type="alphaLcParenR" startAt="3"/>
              <a:defRPr/>
            </a:pPr>
            <a:r>
              <a:rPr lang="en-US" sz="3600" dirty="0" err="1" smtClean="0"/>
              <a:t>Memahami</a:t>
            </a:r>
            <a:r>
              <a:rPr lang="en-US" sz="3600" dirty="0" smtClean="0"/>
              <a:t> </a:t>
            </a:r>
            <a:r>
              <a:rPr lang="en-US" sz="3600" dirty="0" err="1" smtClean="0"/>
              <a:t>fenomena</a:t>
            </a:r>
            <a:r>
              <a:rPr lang="en-US" sz="3600" dirty="0" smtClean="0"/>
              <a:t> yang </a:t>
            </a:r>
            <a:r>
              <a:rPr lang="en-US" sz="3600" dirty="0" err="1" smtClean="0"/>
              <a:t>diperhatikan</a:t>
            </a:r>
            <a:endParaRPr lang="en-US" sz="3600" dirty="0" smtClean="0"/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sz="3400" dirty="0" err="1" smtClean="0"/>
              <a:t>Hasil</a:t>
            </a:r>
            <a:r>
              <a:rPr lang="en-US" sz="3400" dirty="0" smtClean="0"/>
              <a:t> </a:t>
            </a:r>
            <a:r>
              <a:rPr lang="en-US" sz="3400" dirty="0" err="1" smtClean="0"/>
              <a:t>drpd</a:t>
            </a:r>
            <a:r>
              <a:rPr lang="en-US" sz="3400" dirty="0" smtClean="0"/>
              <a:t> </a:t>
            </a:r>
            <a:r>
              <a:rPr lang="en-US" sz="3400" dirty="0" err="1" smtClean="0"/>
              <a:t>pemerhatian</a:t>
            </a:r>
            <a:r>
              <a:rPr lang="en-US" sz="3400" dirty="0" smtClean="0"/>
              <a:t> </a:t>
            </a:r>
            <a:r>
              <a:rPr lang="en-US" sz="3400" dirty="0" err="1" smtClean="0"/>
              <a:t>keadaan</a:t>
            </a:r>
            <a:r>
              <a:rPr lang="en-US" sz="3400" dirty="0" smtClean="0"/>
              <a:t> yang </a:t>
            </a:r>
            <a:r>
              <a:rPr lang="en-US" sz="3400" dirty="0" err="1" smtClean="0"/>
              <a:t>berlaku</a:t>
            </a:r>
            <a:r>
              <a:rPr lang="en-US" sz="3400" dirty="0" smtClean="0"/>
              <a:t> </a:t>
            </a:r>
            <a:r>
              <a:rPr lang="en-US" sz="3400" dirty="0" err="1" smtClean="0"/>
              <a:t>di</a:t>
            </a:r>
            <a:r>
              <a:rPr lang="en-US" sz="3400" dirty="0" smtClean="0"/>
              <a:t> </a:t>
            </a:r>
            <a:r>
              <a:rPr lang="en-US" sz="3400" dirty="0" err="1" smtClean="0"/>
              <a:t>sekeliling</a:t>
            </a:r>
            <a:r>
              <a:rPr lang="en-US" sz="3400" dirty="0" smtClean="0"/>
              <a:t> </a:t>
            </a:r>
            <a:r>
              <a:rPr lang="en-US" sz="3400" dirty="0" err="1" smtClean="0"/>
              <a:t>kita</a:t>
            </a:r>
            <a:r>
              <a:rPr lang="en-US" sz="3400" dirty="0" smtClean="0"/>
              <a:t>.</a:t>
            </a:r>
          </a:p>
          <a:p>
            <a:pPr marL="640080" lvl="1" indent="-237744" eaLnBrk="1" fontAlgn="auto" hangingPunct="1">
              <a:spcAft>
                <a:spcPts val="0"/>
              </a:spcAft>
              <a:buFont typeface="Verdana"/>
              <a:buChar char="◦"/>
              <a:defRPr/>
            </a:pPr>
            <a:r>
              <a:rPr lang="en-US" sz="3400" dirty="0" err="1" smtClean="0"/>
              <a:t>Cth</a:t>
            </a:r>
            <a:r>
              <a:rPr lang="en-US" sz="3400" dirty="0" smtClean="0"/>
              <a:t> : </a:t>
            </a:r>
            <a:r>
              <a:rPr lang="en-US" sz="3400" dirty="0" err="1" smtClean="0"/>
              <a:t>daya</a:t>
            </a:r>
            <a:r>
              <a:rPr lang="en-US" sz="3400" dirty="0" smtClean="0"/>
              <a:t> </a:t>
            </a:r>
            <a:r>
              <a:rPr lang="en-US" sz="3400" dirty="0" err="1" smtClean="0"/>
              <a:t>tarikan</a:t>
            </a:r>
            <a:r>
              <a:rPr lang="en-US" sz="3400" dirty="0" smtClean="0"/>
              <a:t> gravity </a:t>
            </a:r>
            <a:r>
              <a:rPr lang="en-US" sz="3400" dirty="0" err="1" smtClean="0"/>
              <a:t>seperti</a:t>
            </a:r>
            <a:r>
              <a:rPr lang="en-US" sz="3400" dirty="0" smtClean="0"/>
              <a:t> </a:t>
            </a:r>
            <a:r>
              <a:rPr lang="en-US" sz="3400" dirty="0" err="1" smtClean="0"/>
              <a:t>epal</a:t>
            </a:r>
            <a:r>
              <a:rPr lang="en-US" sz="3400" dirty="0" smtClean="0"/>
              <a:t> </a:t>
            </a:r>
            <a:r>
              <a:rPr lang="en-US" sz="3400" dirty="0" err="1" smtClean="0"/>
              <a:t>jatuh</a:t>
            </a:r>
            <a:r>
              <a:rPr lang="en-US" sz="3400" dirty="0" smtClean="0"/>
              <a:t> </a:t>
            </a:r>
            <a:r>
              <a:rPr lang="en-US" sz="3400" dirty="0" err="1" smtClean="0"/>
              <a:t>ke</a:t>
            </a:r>
            <a:r>
              <a:rPr lang="en-US" sz="3400" dirty="0" smtClean="0"/>
              <a:t> </a:t>
            </a:r>
            <a:r>
              <a:rPr lang="en-US" sz="3400" dirty="0" err="1" smtClean="0"/>
              <a:t>tanah</a:t>
            </a:r>
            <a:r>
              <a:rPr lang="en-US" sz="3400" dirty="0" smtClean="0"/>
              <a:t>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307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307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6" dur="2000"/>
                                        <p:tgtEl>
                                          <p:spTgt spid="307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9" dur="2000"/>
                                        <p:tgtEl>
                                          <p:spTgt spid="307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1435100" y="428625"/>
            <a:ext cx="7499350" cy="5819775"/>
          </a:xfrm>
        </p:spPr>
        <p:txBody>
          <a:bodyPr>
            <a:normAutofit fontScale="92500"/>
          </a:bodyPr>
          <a:lstStyle/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2600" b="1" dirty="0" smtClean="0"/>
              <a:t>KEPENTINGAN KEMAHIRAN BERFIKIR</a:t>
            </a:r>
            <a:endParaRPr lang="en-US" sz="2600" dirty="0" smtClean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 </a:t>
            </a:r>
          </a:p>
          <a:p>
            <a:pPr marL="539496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400" dirty="0" err="1" smtClean="0"/>
              <a:t>Merealisasikan</a:t>
            </a:r>
            <a:r>
              <a:rPr lang="en-US" sz="2400" dirty="0" smtClean="0"/>
              <a:t> </a:t>
            </a:r>
            <a:r>
              <a:rPr lang="en-US" sz="2400" dirty="0" err="1" smtClean="0"/>
              <a:t>Wawasan</a:t>
            </a:r>
            <a:r>
              <a:rPr lang="en-US" sz="2400" dirty="0" smtClean="0"/>
              <a:t> 2020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hasrat</a:t>
            </a:r>
            <a:r>
              <a:rPr lang="en-US" sz="2400" dirty="0" smtClean="0"/>
              <a:t> </a:t>
            </a:r>
            <a:r>
              <a:rPr lang="en-US" sz="2400" dirty="0" err="1" smtClean="0"/>
              <a:t>mencapai</a:t>
            </a:r>
            <a:r>
              <a:rPr lang="en-US" sz="2400" dirty="0" smtClean="0"/>
              <a:t> </a:t>
            </a:r>
            <a:r>
              <a:rPr lang="en-US" sz="2400" dirty="0" err="1" smtClean="0"/>
              <a:t>negara</a:t>
            </a:r>
            <a:r>
              <a:rPr lang="en-US" sz="2400" dirty="0" smtClean="0"/>
              <a:t> </a:t>
            </a:r>
            <a:r>
              <a:rPr lang="en-US" sz="2400" dirty="0" err="1" smtClean="0"/>
              <a:t>maju</a:t>
            </a:r>
            <a:r>
              <a:rPr lang="en-US" sz="2400" dirty="0" smtClean="0"/>
              <a:t>.</a:t>
            </a:r>
          </a:p>
          <a:p>
            <a:pPr marL="539496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400" dirty="0" err="1" smtClean="0"/>
              <a:t>Memupuk</a:t>
            </a:r>
            <a:r>
              <a:rPr lang="en-US" sz="2400" dirty="0" smtClean="0"/>
              <a:t> &amp; </a:t>
            </a:r>
            <a:r>
              <a:rPr lang="en-US" sz="2400" dirty="0" err="1" smtClean="0"/>
              <a:t>mewujudkan</a:t>
            </a:r>
            <a:r>
              <a:rPr lang="en-US" sz="2400" dirty="0" smtClean="0"/>
              <a:t> </a:t>
            </a:r>
            <a:r>
              <a:rPr lang="en-US" sz="2400" dirty="0" err="1" smtClean="0"/>
              <a:t>pemikiran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baik</a:t>
            </a:r>
            <a:r>
              <a:rPr lang="en-US" sz="2400" dirty="0" smtClean="0"/>
              <a:t>.</a:t>
            </a:r>
          </a:p>
          <a:p>
            <a:pPr marL="886968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US" dirty="0" err="1" smtClean="0"/>
              <a:t>Kemahiran</a:t>
            </a:r>
            <a:r>
              <a:rPr lang="en-US" dirty="0" smtClean="0"/>
              <a:t> </a:t>
            </a:r>
            <a:r>
              <a:rPr lang="en-US" dirty="0" err="1" smtClean="0"/>
              <a:t>berfikir</a:t>
            </a:r>
            <a:r>
              <a:rPr lang="en-US" dirty="0" smtClean="0"/>
              <a:t> </a:t>
            </a:r>
            <a:r>
              <a:rPr lang="en-US" dirty="0" err="1" smtClean="0"/>
              <a:t>diajar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sedar</a:t>
            </a:r>
            <a:r>
              <a:rPr lang="en-US" dirty="0" smtClean="0"/>
              <a:t>.</a:t>
            </a:r>
          </a:p>
          <a:p>
            <a:pPr marL="886968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US" dirty="0" err="1" smtClean="0"/>
              <a:t>Pengajaran</a:t>
            </a:r>
            <a:r>
              <a:rPr lang="en-US" dirty="0" smtClean="0"/>
              <a:t> </a:t>
            </a:r>
            <a:r>
              <a:rPr lang="en-US" dirty="0" err="1" smtClean="0"/>
              <a:t>disepadukan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suasana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berfikir</a:t>
            </a:r>
            <a:r>
              <a:rPr lang="en-US" dirty="0" smtClean="0"/>
              <a:t>.</a:t>
            </a:r>
          </a:p>
          <a:p>
            <a:pPr marL="886968" lvl="2" eaLnBrk="1" fontAlgn="auto" hangingPunct="1">
              <a:spcAft>
                <a:spcPts val="0"/>
              </a:spcAft>
              <a:buFont typeface="Wingdings 2"/>
              <a:buChar char=""/>
              <a:defRPr/>
            </a:pPr>
            <a:r>
              <a:rPr lang="en-US" dirty="0" err="1" smtClean="0"/>
              <a:t>Kemahiran</a:t>
            </a:r>
            <a:r>
              <a:rPr lang="en-US" dirty="0" smtClean="0"/>
              <a:t> </a:t>
            </a:r>
            <a:r>
              <a:rPr lang="en-US" dirty="0" err="1" smtClean="0"/>
              <a:t>berfikir</a:t>
            </a:r>
            <a:r>
              <a:rPr lang="en-US" dirty="0" smtClean="0"/>
              <a:t> </a:t>
            </a:r>
            <a:r>
              <a:rPr lang="en-US" dirty="0" err="1" smtClean="0"/>
              <a:t>diajar</a:t>
            </a:r>
            <a:r>
              <a:rPr lang="en-US" dirty="0" smtClean="0"/>
              <a:t> </a:t>
            </a:r>
            <a:r>
              <a:rPr lang="en-US" dirty="0" err="1" smtClean="0"/>
              <a:t>bersama</a:t>
            </a:r>
            <a:r>
              <a:rPr lang="en-US" dirty="0" smtClean="0"/>
              <a:t> </a:t>
            </a:r>
            <a:r>
              <a:rPr lang="en-US" dirty="0" err="1" smtClean="0"/>
              <a:t>kandungan</a:t>
            </a:r>
            <a:r>
              <a:rPr lang="en-US" dirty="0" smtClean="0"/>
              <a:t> </a:t>
            </a:r>
            <a:r>
              <a:rPr lang="en-US" dirty="0" err="1" smtClean="0"/>
              <a:t>mata</a:t>
            </a:r>
            <a:r>
              <a:rPr lang="en-US" dirty="0" smtClean="0"/>
              <a:t> </a:t>
            </a:r>
            <a:r>
              <a:rPr lang="en-US" dirty="0" err="1" smtClean="0"/>
              <a:t>pelajaran</a:t>
            </a:r>
            <a:r>
              <a:rPr lang="en-US" dirty="0" smtClean="0"/>
              <a:t>.</a:t>
            </a:r>
          </a:p>
          <a:p>
            <a:pPr marL="539496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400" dirty="0" err="1" smtClean="0"/>
              <a:t>Memperkembangkan</a:t>
            </a:r>
            <a:r>
              <a:rPr lang="en-US" sz="2400" dirty="0" smtClean="0"/>
              <a:t> </a:t>
            </a:r>
            <a:r>
              <a:rPr lang="en-US" sz="2400" dirty="0" err="1" smtClean="0"/>
              <a:t>daya</a:t>
            </a:r>
            <a:r>
              <a:rPr lang="en-US" sz="2400" dirty="0" smtClean="0"/>
              <a:t> </a:t>
            </a:r>
            <a:r>
              <a:rPr lang="en-US" sz="2400" dirty="0" err="1" smtClean="0"/>
              <a:t>intelek</a:t>
            </a:r>
            <a:r>
              <a:rPr lang="en-US" sz="2400" dirty="0" smtClean="0"/>
              <a:t>.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2400" dirty="0" smtClean="0"/>
          </a:p>
          <a:p>
            <a:pPr marL="539496" indent="-457200" eaLnBrk="1" fontAlgn="auto" hangingPunct="1">
              <a:spcAft>
                <a:spcPts val="0"/>
              </a:spcAft>
              <a:buFont typeface="+mj-lt"/>
              <a:buAutoNum type="arabicPeriod" startAt="4"/>
              <a:defRPr/>
            </a:pPr>
            <a:r>
              <a:rPr lang="en-US" sz="2400" dirty="0" err="1" smtClean="0"/>
              <a:t>Mengelakkan</a:t>
            </a:r>
            <a:r>
              <a:rPr lang="en-US" sz="2400" dirty="0" smtClean="0"/>
              <a:t> </a:t>
            </a:r>
            <a:r>
              <a:rPr lang="en-US" sz="2400" dirty="0" err="1" smtClean="0"/>
              <a:t>kesilapan</a:t>
            </a:r>
            <a:r>
              <a:rPr lang="en-US" sz="2400" dirty="0" smtClean="0"/>
              <a:t> </a:t>
            </a:r>
            <a:r>
              <a:rPr lang="en-US" sz="2400" dirty="0" err="1" smtClean="0"/>
              <a:t>berfikir</a:t>
            </a:r>
            <a:r>
              <a:rPr lang="en-US" sz="2400" dirty="0" smtClean="0"/>
              <a:t>.</a:t>
            </a:r>
          </a:p>
          <a:p>
            <a:pPr marL="1172718" lvl="2" indent="-514350" eaLnBrk="1" fontAlgn="auto" hangingPunct="1">
              <a:spcAft>
                <a:spcPts val="0"/>
              </a:spcAft>
              <a:buFont typeface="+mj-lt"/>
              <a:buAutoNum type="romanLcPeriod"/>
              <a:defRPr/>
            </a:pPr>
            <a:r>
              <a:rPr lang="en-US" dirty="0" err="1" smtClean="0"/>
              <a:t>Terburu-buru</a:t>
            </a:r>
            <a:r>
              <a:rPr lang="en-US" dirty="0" smtClean="0"/>
              <a:t>                   ii.  </a:t>
            </a:r>
            <a:r>
              <a:rPr lang="en-US" dirty="0" err="1" smtClean="0"/>
              <a:t>Sempit</a:t>
            </a:r>
            <a:endParaRPr lang="en-US" dirty="0" smtClean="0"/>
          </a:p>
          <a:p>
            <a:pPr marL="886968" lvl="2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dirty="0" smtClean="0"/>
              <a:t>iii.    </a:t>
            </a:r>
            <a:r>
              <a:rPr lang="en-US" dirty="0" err="1" smtClean="0"/>
              <a:t>Kabur</a:t>
            </a:r>
            <a:r>
              <a:rPr lang="en-US" dirty="0" smtClean="0"/>
              <a:t>                             iv.  </a:t>
            </a:r>
            <a:r>
              <a:rPr lang="en-US" dirty="0" err="1" smtClean="0"/>
              <a:t>Bercelaru</a:t>
            </a:r>
            <a:endParaRPr lang="en-US" dirty="0" smtClean="0"/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 tmFilter="0,0; .5, 1; 1, 1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8229600" cy="6400800"/>
          </a:xfrm>
        </p:spPr>
        <p:txBody>
          <a:bodyPr>
            <a:normAutofit fontScale="40000" lnSpcReduction="20000"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en-US" sz="6400" b="1" dirty="0"/>
              <a:t>DEFINISI KEMAHIRAN BERFIKIR</a:t>
            </a:r>
            <a:endParaRPr lang="en-US" sz="6400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5000" b="1" dirty="0"/>
              <a:t> </a:t>
            </a:r>
            <a:endParaRPr lang="en-US" sz="4900" dirty="0"/>
          </a:p>
          <a:p>
            <a:pPr eaLnBrk="1" hangingPunct="1">
              <a:defRPr/>
            </a:pPr>
            <a:r>
              <a:rPr lang="en-US" sz="6400" b="1" dirty="0" err="1"/>
              <a:t>Presseisen</a:t>
            </a:r>
            <a:r>
              <a:rPr lang="en-US" sz="6400" b="1" dirty="0"/>
              <a:t> (1987)</a:t>
            </a:r>
            <a:r>
              <a:rPr lang="en-US" sz="6400" dirty="0"/>
              <a:t> </a:t>
            </a:r>
            <a:r>
              <a:rPr lang="en-US" sz="6400" dirty="0" err="1"/>
              <a:t>mengandaikan</a:t>
            </a:r>
            <a:r>
              <a:rPr lang="en-US" sz="6400" dirty="0"/>
              <a:t> </a:t>
            </a:r>
            <a:r>
              <a:rPr lang="en-US" sz="6400" dirty="0" err="1"/>
              <a:t>pemikiran</a:t>
            </a:r>
            <a:r>
              <a:rPr lang="en-US" sz="6400" dirty="0"/>
              <a:t> </a:t>
            </a:r>
            <a:r>
              <a:rPr lang="en-US" sz="6400" dirty="0" err="1"/>
              <a:t>sebagai</a:t>
            </a:r>
            <a:r>
              <a:rPr lang="en-US" sz="6400" dirty="0"/>
              <a:t> </a:t>
            </a:r>
            <a:r>
              <a:rPr lang="en-US" sz="6400" dirty="0" err="1"/>
              <a:t>aktiviti</a:t>
            </a:r>
            <a:r>
              <a:rPr lang="en-US" sz="6400" dirty="0"/>
              <a:t> mental </a:t>
            </a:r>
            <a:r>
              <a:rPr lang="en-US" sz="6400" dirty="0" err="1"/>
              <a:t>di</a:t>
            </a:r>
            <a:r>
              <a:rPr lang="en-US" sz="6400" dirty="0"/>
              <a:t> </a:t>
            </a:r>
            <a:r>
              <a:rPr lang="en-US" sz="6400" dirty="0" err="1"/>
              <a:t>mana</a:t>
            </a:r>
            <a:r>
              <a:rPr lang="en-US" sz="6400" dirty="0"/>
              <a:t> </a:t>
            </a:r>
            <a:r>
              <a:rPr lang="en-US" sz="6400" dirty="0" err="1"/>
              <a:t>pengetahuan</a:t>
            </a:r>
            <a:r>
              <a:rPr lang="en-US" sz="6400" dirty="0"/>
              <a:t> </a:t>
            </a:r>
            <a:r>
              <a:rPr lang="en-US" sz="6400" dirty="0" err="1"/>
              <a:t>diperoleh</a:t>
            </a:r>
            <a:r>
              <a:rPr lang="en-US" sz="6400" dirty="0"/>
              <a:t> </a:t>
            </a:r>
            <a:r>
              <a:rPr lang="en-US" sz="6400" dirty="0" err="1" smtClean="0"/>
              <a:t>dan</a:t>
            </a:r>
            <a:r>
              <a:rPr lang="en-US" sz="6400" dirty="0" smtClean="0"/>
              <a:t> </a:t>
            </a:r>
            <a:r>
              <a:rPr lang="en-US" sz="6400" dirty="0" err="1" smtClean="0"/>
              <a:t>diolah</a:t>
            </a:r>
            <a:r>
              <a:rPr lang="en-US" sz="6400" dirty="0" smtClean="0"/>
              <a:t> </a:t>
            </a:r>
            <a:r>
              <a:rPr lang="en-US" sz="6400" dirty="0" err="1"/>
              <a:t>melalui</a:t>
            </a:r>
            <a:r>
              <a:rPr lang="en-US" sz="6400" dirty="0"/>
              <a:t> </a:t>
            </a:r>
            <a:r>
              <a:rPr lang="en-US" sz="6400" dirty="0" err="1"/>
              <a:t>proses</a:t>
            </a:r>
            <a:r>
              <a:rPr lang="en-US" sz="6400" dirty="0"/>
              <a:t> </a:t>
            </a:r>
            <a:r>
              <a:rPr lang="en-US" sz="6400" dirty="0" err="1"/>
              <a:t>penaakulan</a:t>
            </a:r>
            <a:r>
              <a:rPr lang="en-US" sz="6400" dirty="0"/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6400" dirty="0"/>
          </a:p>
          <a:p>
            <a:pPr eaLnBrk="1" hangingPunct="1">
              <a:defRPr/>
            </a:pPr>
            <a:r>
              <a:rPr lang="en-US" sz="6400" b="1" dirty="0" err="1"/>
              <a:t>Ruggerio</a:t>
            </a:r>
            <a:r>
              <a:rPr lang="en-US" sz="6400" b="1" dirty="0"/>
              <a:t> (1988)</a:t>
            </a:r>
            <a:r>
              <a:rPr lang="en-US" sz="6400" dirty="0"/>
              <a:t> </a:t>
            </a:r>
            <a:r>
              <a:rPr lang="en-US" sz="6400" dirty="0" err="1"/>
              <a:t>sependapat</a:t>
            </a:r>
            <a:r>
              <a:rPr lang="en-US" sz="6400" dirty="0"/>
              <a:t> </a:t>
            </a:r>
            <a:r>
              <a:rPr lang="en-US" sz="6400" dirty="0" err="1"/>
              <a:t>dgn</a:t>
            </a:r>
            <a:r>
              <a:rPr lang="en-US" sz="6400" dirty="0"/>
              <a:t> </a:t>
            </a:r>
            <a:r>
              <a:rPr lang="en-US" sz="6400" dirty="0" err="1"/>
              <a:t>kenyataan</a:t>
            </a:r>
            <a:r>
              <a:rPr lang="en-US" sz="6400" dirty="0"/>
              <a:t> </a:t>
            </a:r>
            <a:r>
              <a:rPr lang="en-US" sz="6400" dirty="0" err="1"/>
              <a:t>di</a:t>
            </a:r>
            <a:r>
              <a:rPr lang="en-US" sz="6400" dirty="0"/>
              <a:t> </a:t>
            </a:r>
            <a:r>
              <a:rPr lang="en-US" sz="6400" dirty="0" err="1"/>
              <a:t>atas</a:t>
            </a:r>
            <a:r>
              <a:rPr lang="en-US" sz="6400" dirty="0"/>
              <a:t> </a:t>
            </a:r>
            <a:r>
              <a:rPr lang="en-US" sz="6400" dirty="0" err="1"/>
              <a:t>ttp</a:t>
            </a:r>
            <a:r>
              <a:rPr lang="en-US" sz="6400" dirty="0"/>
              <a:t> </a:t>
            </a:r>
            <a:r>
              <a:rPr lang="en-US" sz="6400" dirty="0" err="1"/>
              <a:t>menambah</a:t>
            </a:r>
            <a:r>
              <a:rPr lang="en-US" sz="6400" dirty="0"/>
              <a:t> </a:t>
            </a:r>
            <a:r>
              <a:rPr lang="en-US" sz="6400" dirty="0" err="1"/>
              <a:t>bhw</a:t>
            </a:r>
            <a:r>
              <a:rPr lang="en-US" sz="6400" dirty="0"/>
              <a:t> </a:t>
            </a:r>
            <a:r>
              <a:rPr lang="en-US" sz="6400" dirty="0" err="1"/>
              <a:t>proses</a:t>
            </a:r>
            <a:r>
              <a:rPr lang="en-US" sz="6400" dirty="0"/>
              <a:t> </a:t>
            </a:r>
            <a:r>
              <a:rPr lang="en-US" sz="6400" dirty="0" err="1"/>
              <a:t>pemikiran</a:t>
            </a:r>
            <a:r>
              <a:rPr lang="en-US" sz="6400" dirty="0"/>
              <a:t> </a:t>
            </a:r>
            <a:r>
              <a:rPr lang="en-US" sz="6400" dirty="0" err="1"/>
              <a:t>mesti</a:t>
            </a:r>
            <a:r>
              <a:rPr lang="en-US" sz="6400" dirty="0"/>
              <a:t> </a:t>
            </a:r>
            <a:r>
              <a:rPr lang="en-US" sz="6400" dirty="0" err="1"/>
              <a:t>ada</a:t>
            </a:r>
            <a:r>
              <a:rPr lang="en-US" sz="6400" dirty="0"/>
              <a:t> </a:t>
            </a:r>
            <a:r>
              <a:rPr lang="en-US" sz="6400" dirty="0" err="1"/>
              <a:t>tujuan</a:t>
            </a:r>
            <a:r>
              <a:rPr lang="en-US" sz="6400" dirty="0"/>
              <a:t> </a:t>
            </a:r>
            <a:r>
              <a:rPr lang="en-US" sz="6400" dirty="0" err="1" smtClean="0"/>
              <a:t>ataumatlamat</a:t>
            </a:r>
            <a:r>
              <a:rPr lang="en-US" sz="6400" dirty="0" smtClean="0"/>
              <a:t> </a:t>
            </a:r>
            <a:r>
              <a:rPr lang="en-US" sz="6400" dirty="0" err="1" smtClean="0"/>
              <a:t>dan</a:t>
            </a:r>
            <a:r>
              <a:rPr lang="en-US" sz="6400" dirty="0" smtClean="0"/>
              <a:t> </a:t>
            </a:r>
            <a:r>
              <a:rPr lang="en-US" sz="6400" dirty="0" err="1"/>
              <a:t>individu</a:t>
            </a:r>
            <a:r>
              <a:rPr lang="en-US" sz="6400" dirty="0"/>
              <a:t> </a:t>
            </a:r>
            <a:r>
              <a:rPr lang="en-US" sz="6400" dirty="0" err="1"/>
              <a:t>mempunyai</a:t>
            </a:r>
            <a:r>
              <a:rPr lang="en-US" sz="6400" dirty="0"/>
              <a:t> </a:t>
            </a:r>
            <a:r>
              <a:rPr lang="en-US" sz="6400" dirty="0" err="1"/>
              <a:t>keupayaan</a:t>
            </a:r>
            <a:r>
              <a:rPr lang="en-US" sz="6400" dirty="0"/>
              <a:t> </a:t>
            </a:r>
            <a:r>
              <a:rPr lang="en-US" sz="6400" dirty="0" err="1"/>
              <a:t>mengawal</a:t>
            </a:r>
            <a:r>
              <a:rPr lang="en-US" sz="6400" dirty="0"/>
              <a:t> </a:t>
            </a:r>
            <a:r>
              <a:rPr lang="en-US" sz="6400" dirty="0" err="1"/>
              <a:t>proses</a:t>
            </a:r>
            <a:r>
              <a:rPr lang="en-US" sz="6400" dirty="0"/>
              <a:t> </a:t>
            </a:r>
            <a:r>
              <a:rPr lang="en-US" sz="6400" dirty="0" err="1"/>
              <a:t>berkenaan</a:t>
            </a:r>
            <a:r>
              <a:rPr lang="en-US" sz="6400" dirty="0"/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6400" dirty="0"/>
          </a:p>
          <a:p>
            <a:pPr eaLnBrk="1" hangingPunct="1">
              <a:defRPr/>
            </a:pPr>
            <a:r>
              <a:rPr lang="en-US" sz="6400" b="1" dirty="0"/>
              <a:t>Chaffee (1998)</a:t>
            </a:r>
            <a:r>
              <a:rPr lang="en-US" sz="6400" dirty="0"/>
              <a:t> </a:t>
            </a:r>
            <a:r>
              <a:rPr lang="en-US" sz="6400" dirty="0" err="1"/>
              <a:t>mendefinisikan</a:t>
            </a:r>
            <a:r>
              <a:rPr lang="en-US" sz="6400" dirty="0"/>
              <a:t> </a:t>
            </a:r>
            <a:r>
              <a:rPr lang="en-US" sz="6400" dirty="0" err="1"/>
              <a:t>pemikiran</a:t>
            </a:r>
            <a:r>
              <a:rPr lang="en-US" sz="6400" dirty="0"/>
              <a:t> </a:t>
            </a:r>
            <a:r>
              <a:rPr lang="en-US" sz="6400" dirty="0" err="1"/>
              <a:t>sbg</a:t>
            </a:r>
            <a:r>
              <a:rPr lang="en-US" sz="6400" dirty="0"/>
              <a:t> </a:t>
            </a:r>
            <a:r>
              <a:rPr lang="en-US" sz="6400" dirty="0" err="1"/>
              <a:t>aktiviti</a:t>
            </a:r>
            <a:r>
              <a:rPr lang="en-US" sz="6400" dirty="0"/>
              <a:t> mental yang </a:t>
            </a:r>
            <a:r>
              <a:rPr lang="en-US" sz="6400" dirty="0" err="1"/>
              <a:t>mempunyai</a:t>
            </a:r>
            <a:r>
              <a:rPr lang="en-US" sz="6400" dirty="0"/>
              <a:t> </a:t>
            </a:r>
            <a:r>
              <a:rPr lang="en-US" sz="6400" dirty="0" err="1"/>
              <a:t>tujuan</a:t>
            </a:r>
            <a:r>
              <a:rPr lang="en-US" sz="6400" dirty="0"/>
              <a:t> </a:t>
            </a:r>
            <a:r>
              <a:rPr lang="en-US" sz="6400" dirty="0" smtClean="0"/>
              <a:t>yang </a:t>
            </a:r>
            <a:r>
              <a:rPr lang="en-US" sz="6400" dirty="0" err="1" smtClean="0"/>
              <a:t>tersusun</a:t>
            </a:r>
            <a:r>
              <a:rPr lang="en-US" sz="6400" dirty="0" smtClean="0"/>
              <a:t> </a:t>
            </a:r>
            <a:r>
              <a:rPr lang="en-US" sz="6400" dirty="0" err="1"/>
              <a:t>serta</a:t>
            </a:r>
            <a:r>
              <a:rPr lang="en-US" sz="6400" dirty="0"/>
              <a:t> </a:t>
            </a:r>
            <a:r>
              <a:rPr lang="en-US" sz="6400" dirty="0" err="1"/>
              <a:t>melibatkan</a:t>
            </a:r>
            <a:r>
              <a:rPr lang="en-US" sz="6400" dirty="0"/>
              <a:t> </a:t>
            </a:r>
            <a:r>
              <a:rPr lang="en-US" sz="6400" dirty="0" err="1"/>
              <a:t>individu</a:t>
            </a:r>
            <a:r>
              <a:rPr lang="en-US" sz="6400" dirty="0"/>
              <a:t> </a:t>
            </a:r>
            <a:r>
              <a:rPr lang="en-US" sz="6400" dirty="0" err="1"/>
              <a:t>meneliti</a:t>
            </a:r>
            <a:r>
              <a:rPr lang="en-US" sz="6400" dirty="0"/>
              <a:t> </a:t>
            </a:r>
            <a:r>
              <a:rPr lang="en-US" sz="6400" dirty="0" err="1"/>
              <a:t>pemikiran</a:t>
            </a:r>
            <a:r>
              <a:rPr lang="en-US" sz="6400" dirty="0"/>
              <a:t> </a:t>
            </a:r>
            <a:r>
              <a:rPr lang="en-US" sz="6400" dirty="0" err="1"/>
              <a:t>sendiri</a:t>
            </a:r>
            <a:r>
              <a:rPr lang="en-US" sz="6400" dirty="0"/>
              <a:t> </a:t>
            </a:r>
            <a:r>
              <a:rPr lang="en-US" sz="6400" dirty="0" err="1" smtClean="0"/>
              <a:t>dan</a:t>
            </a:r>
            <a:r>
              <a:rPr lang="en-US" sz="6400" dirty="0" smtClean="0"/>
              <a:t> </a:t>
            </a:r>
            <a:r>
              <a:rPr lang="en-US" sz="6400" dirty="0" err="1" smtClean="0"/>
              <a:t>pemikiran</a:t>
            </a:r>
            <a:r>
              <a:rPr lang="en-US" sz="6400" dirty="0" smtClean="0"/>
              <a:t> </a:t>
            </a:r>
            <a:r>
              <a:rPr lang="en-US" sz="6400" dirty="0" err="1"/>
              <a:t>orang</a:t>
            </a:r>
            <a:r>
              <a:rPr lang="en-US" sz="6400" dirty="0"/>
              <a:t> lain.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6400" dirty="0"/>
              <a:t> </a:t>
            </a:r>
          </a:p>
          <a:p>
            <a:pPr eaLnBrk="1" hangingPunct="1">
              <a:defRPr/>
            </a:pPr>
            <a:endParaRPr lang="en-US" sz="6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685800"/>
            <a:ext cx="7467600" cy="5788025"/>
          </a:xfrm>
        </p:spPr>
        <p:txBody>
          <a:bodyPr>
            <a:normAutofit fontScale="32500" lnSpcReduction="20000"/>
          </a:bodyPr>
          <a:lstStyle/>
          <a:p>
            <a:pPr eaLnBrk="1" hangingPunct="1">
              <a:defRPr/>
            </a:pPr>
            <a:r>
              <a:rPr lang="en-US" sz="4800" b="1" dirty="0" smtClean="0"/>
              <a:t>Bloom (1956) </a:t>
            </a:r>
            <a:r>
              <a:rPr lang="en-US" sz="4800" b="1" dirty="0" err="1" smtClean="0"/>
              <a:t>mengkategorikan</a:t>
            </a:r>
            <a:r>
              <a:rPr lang="en-US" sz="4800" b="1" dirty="0" smtClean="0"/>
              <a:t> domain </a:t>
            </a:r>
            <a:r>
              <a:rPr lang="en-US" sz="4800" b="1" dirty="0" err="1" smtClean="0"/>
              <a:t>kognitif</a:t>
            </a:r>
            <a:r>
              <a:rPr lang="en-US" sz="4800" b="1" dirty="0" smtClean="0"/>
              <a:t> </a:t>
            </a:r>
            <a:r>
              <a:rPr lang="en-US" sz="4800" b="1" dirty="0" err="1" smtClean="0"/>
              <a:t>kpd</a:t>
            </a:r>
            <a:r>
              <a:rPr lang="en-US" sz="4800" b="1" dirty="0" smtClean="0"/>
              <a:t> 6 </a:t>
            </a:r>
            <a:r>
              <a:rPr lang="en-US" sz="4800" b="1" dirty="0" err="1" smtClean="0"/>
              <a:t>aras</a:t>
            </a:r>
            <a:r>
              <a:rPr lang="en-US" sz="4800" dirty="0" smtClean="0"/>
              <a:t> : </a:t>
            </a:r>
          </a:p>
          <a:p>
            <a:pPr lvl="1" eaLnBrk="1" hangingPunct="1">
              <a:defRPr/>
            </a:pPr>
            <a:r>
              <a:rPr lang="en-US" sz="4800" dirty="0" err="1" smtClean="0"/>
              <a:t>Pengetahuan</a:t>
            </a:r>
            <a:r>
              <a:rPr lang="en-US" sz="4800" dirty="0" smtClean="0"/>
              <a:t> </a:t>
            </a:r>
          </a:p>
          <a:p>
            <a:pPr lvl="1" eaLnBrk="1" hangingPunct="1">
              <a:defRPr/>
            </a:pPr>
            <a:r>
              <a:rPr lang="en-US" sz="4800" dirty="0" err="1" smtClean="0"/>
              <a:t>Kefahaman</a:t>
            </a:r>
            <a:r>
              <a:rPr lang="en-US" sz="4800" dirty="0" smtClean="0"/>
              <a:t> </a:t>
            </a:r>
          </a:p>
          <a:p>
            <a:pPr lvl="1" eaLnBrk="1" hangingPunct="1">
              <a:defRPr/>
            </a:pPr>
            <a:r>
              <a:rPr lang="en-US" sz="4800" dirty="0" err="1" smtClean="0"/>
              <a:t>Aplikasi</a:t>
            </a:r>
            <a:endParaRPr lang="en-US" sz="4800" dirty="0" smtClean="0"/>
          </a:p>
          <a:p>
            <a:pPr lvl="1" eaLnBrk="1" hangingPunct="1">
              <a:defRPr/>
            </a:pPr>
            <a:r>
              <a:rPr lang="en-US" sz="4800" dirty="0" err="1" smtClean="0"/>
              <a:t>Analisis</a:t>
            </a:r>
            <a:endParaRPr lang="en-US" sz="4800" dirty="0" smtClean="0"/>
          </a:p>
          <a:p>
            <a:pPr lvl="1" eaLnBrk="1" hangingPunct="1">
              <a:defRPr/>
            </a:pPr>
            <a:r>
              <a:rPr lang="en-US" sz="4800" dirty="0" err="1" smtClean="0"/>
              <a:t>Sintesis</a:t>
            </a:r>
            <a:endParaRPr lang="en-US" sz="4800" dirty="0" smtClean="0"/>
          </a:p>
          <a:p>
            <a:pPr lvl="1" eaLnBrk="1" hangingPunct="1">
              <a:defRPr/>
            </a:pPr>
            <a:r>
              <a:rPr lang="en-US" sz="4800" dirty="0" err="1" smtClean="0"/>
              <a:t>Penilaian</a:t>
            </a:r>
            <a:endParaRPr lang="en-US" sz="48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z="48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z="48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z="4800" dirty="0" smtClean="0"/>
          </a:p>
          <a:p>
            <a:pPr eaLnBrk="1" hangingPunct="1">
              <a:defRPr/>
            </a:pPr>
            <a:r>
              <a:rPr lang="en-US" sz="4800" b="1" dirty="0" smtClean="0"/>
              <a:t>Beyer (1992)</a:t>
            </a:r>
            <a:r>
              <a:rPr lang="en-US" sz="4800" dirty="0" smtClean="0"/>
              <a:t> </a:t>
            </a:r>
            <a:r>
              <a:rPr lang="en-US" sz="4800" dirty="0" err="1" smtClean="0"/>
              <a:t>mengemukakan</a:t>
            </a:r>
            <a:r>
              <a:rPr lang="en-US" sz="4800" dirty="0" smtClean="0"/>
              <a:t> model ‘</a:t>
            </a:r>
            <a:r>
              <a:rPr lang="en-US" sz="4800" b="1" dirty="0" smtClean="0"/>
              <a:t>Functional Thinking</a:t>
            </a:r>
            <a:r>
              <a:rPr lang="en-US" sz="4800" dirty="0" smtClean="0"/>
              <a:t>’.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4800" dirty="0" smtClean="0"/>
              <a:t>	</a:t>
            </a:r>
            <a:r>
              <a:rPr lang="en-US" sz="4800" dirty="0" err="1" smtClean="0"/>
              <a:t>Lingkaran</a:t>
            </a:r>
            <a:r>
              <a:rPr lang="en-US" sz="4800" dirty="0" smtClean="0"/>
              <a:t> 1 : </a:t>
            </a:r>
            <a:r>
              <a:rPr lang="en-US" sz="4800" dirty="0" err="1" smtClean="0"/>
              <a:t>Mengingat</a:t>
            </a:r>
            <a:r>
              <a:rPr lang="en-US" sz="4800" dirty="0" smtClean="0"/>
              <a:t> </a:t>
            </a:r>
            <a:r>
              <a:rPr lang="en-US" sz="4800" dirty="0" err="1" smtClean="0"/>
              <a:t>dan</a:t>
            </a:r>
            <a:r>
              <a:rPr lang="en-US" sz="4800" dirty="0" smtClean="0"/>
              <a:t> </a:t>
            </a:r>
            <a:r>
              <a:rPr lang="en-US" sz="4800" dirty="0" err="1" smtClean="0"/>
              <a:t>menyimpan</a:t>
            </a:r>
            <a:r>
              <a:rPr lang="en-US" sz="4800" dirty="0" smtClean="0"/>
              <a:t> </a:t>
            </a:r>
            <a:r>
              <a:rPr lang="en-US" sz="4800" dirty="0" err="1" smtClean="0"/>
              <a:t>fakta</a:t>
            </a:r>
            <a:endParaRPr lang="en-US" sz="48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4800" dirty="0" smtClean="0"/>
              <a:t>	</a:t>
            </a:r>
            <a:r>
              <a:rPr lang="en-US" sz="4800" dirty="0" err="1" smtClean="0"/>
              <a:t>Lingkaran</a:t>
            </a:r>
            <a:r>
              <a:rPr lang="en-US" sz="4800" dirty="0" smtClean="0"/>
              <a:t> 2 : </a:t>
            </a:r>
            <a:r>
              <a:rPr lang="en-US" sz="4800" dirty="0" err="1" smtClean="0"/>
              <a:t>Memproses</a:t>
            </a:r>
            <a:r>
              <a:rPr lang="en-US" sz="4800" dirty="0" smtClean="0"/>
              <a:t> </a:t>
            </a:r>
            <a:r>
              <a:rPr lang="en-US" sz="4800" dirty="0" err="1" smtClean="0"/>
              <a:t>dan</a:t>
            </a:r>
            <a:r>
              <a:rPr lang="en-US" sz="4800" dirty="0" smtClean="0"/>
              <a:t> </a:t>
            </a:r>
            <a:r>
              <a:rPr lang="en-US" sz="4800" dirty="0" err="1" smtClean="0"/>
              <a:t>penaakulan</a:t>
            </a:r>
            <a:r>
              <a:rPr lang="en-US" sz="4800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4800" dirty="0" smtClean="0"/>
              <a:t>	</a:t>
            </a:r>
            <a:r>
              <a:rPr lang="en-US" sz="4800" dirty="0" err="1" smtClean="0"/>
              <a:t>Lingkaran</a:t>
            </a:r>
            <a:r>
              <a:rPr lang="en-US" sz="4800" dirty="0" smtClean="0"/>
              <a:t> 3 : </a:t>
            </a:r>
            <a:r>
              <a:rPr lang="en-US" sz="4800" dirty="0" err="1" smtClean="0"/>
              <a:t>Pemikiran</a:t>
            </a:r>
            <a:r>
              <a:rPr lang="en-US" sz="4800" dirty="0" smtClean="0"/>
              <a:t> </a:t>
            </a:r>
            <a:r>
              <a:rPr lang="en-US" sz="4800" dirty="0" err="1" smtClean="0"/>
              <a:t>kritis</a:t>
            </a:r>
            <a:r>
              <a:rPr lang="en-US" sz="4800" dirty="0" smtClean="0"/>
              <a:t> </a:t>
            </a:r>
            <a:r>
              <a:rPr lang="en-US" sz="4800" dirty="0" err="1" smtClean="0"/>
              <a:t>dan</a:t>
            </a:r>
            <a:r>
              <a:rPr lang="en-US" sz="4800" dirty="0" smtClean="0"/>
              <a:t> </a:t>
            </a:r>
            <a:r>
              <a:rPr lang="en-US" sz="4800" dirty="0" err="1" smtClean="0"/>
              <a:t>kreatif</a:t>
            </a:r>
            <a:endParaRPr lang="en-US" sz="48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i-FI" sz="4800" dirty="0" smtClean="0"/>
              <a:t>	Lingkaran 4 : Menyelesaikan masalah, membuat keputusan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i-FI" sz="4800" dirty="0" smtClean="0"/>
              <a:t>                                  dan menjana konsep.</a:t>
            </a:r>
            <a:endParaRPr lang="en-US" sz="48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z="48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i-FI" sz="4800" b="1" dirty="0" smtClean="0"/>
              <a:t>Meta kognitif</a:t>
            </a:r>
            <a:r>
              <a:rPr lang="fi-FI" sz="4800" dirty="0" smtClean="0"/>
              <a:t>        pengetahuan dan kesedaran yg wujud pd seseorang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fi-FI" sz="4800" dirty="0" smtClean="0"/>
              <a:t>                                untuk membolehkannya</a:t>
            </a:r>
            <a:endParaRPr lang="en-US" sz="48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i-FI" sz="4800" dirty="0" smtClean="0"/>
              <a:t>		      </a:t>
            </a:r>
            <a:r>
              <a:rPr lang="en-US" sz="4800" dirty="0" err="1" smtClean="0"/>
              <a:t>mengawal</a:t>
            </a:r>
            <a:r>
              <a:rPr lang="en-US" sz="4800" dirty="0" smtClean="0"/>
              <a:t> </a:t>
            </a:r>
            <a:r>
              <a:rPr lang="en-US" sz="4800" dirty="0" err="1" smtClean="0"/>
              <a:t>proses</a:t>
            </a:r>
            <a:r>
              <a:rPr lang="en-US" sz="4800" dirty="0" smtClean="0"/>
              <a:t> </a:t>
            </a:r>
            <a:r>
              <a:rPr lang="en-US" sz="4800" dirty="0" err="1" smtClean="0"/>
              <a:t>berfikir</a:t>
            </a:r>
            <a:r>
              <a:rPr lang="en-US" sz="4800" dirty="0" smtClean="0"/>
              <a:t> </a:t>
            </a:r>
            <a:r>
              <a:rPr lang="en-US" sz="4800" dirty="0" err="1" smtClean="0"/>
              <a:t>dan</a:t>
            </a:r>
            <a:r>
              <a:rPr lang="en-US" sz="4800" dirty="0" smtClean="0"/>
              <a:t> </a:t>
            </a:r>
            <a:r>
              <a:rPr lang="en-US" sz="4800" dirty="0" err="1" smtClean="0"/>
              <a:t>aktiviti</a:t>
            </a:r>
            <a:r>
              <a:rPr lang="en-US" sz="4800" dirty="0" smtClean="0"/>
              <a:t> </a:t>
            </a:r>
            <a:r>
              <a:rPr lang="en-US" sz="4800" dirty="0" err="1" smtClean="0"/>
              <a:t>yg</a:t>
            </a:r>
            <a:r>
              <a:rPr lang="en-US" sz="4800" dirty="0" smtClean="0"/>
              <a:t> </a:t>
            </a:r>
            <a:r>
              <a:rPr lang="en-US" sz="4800" dirty="0" err="1" smtClean="0"/>
              <a:t>dijalankan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3429000" y="990600"/>
            <a:ext cx="2438400" cy="2133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endParaRPr lang="en-US" dirty="0"/>
          </a:p>
          <a:p>
            <a:pPr algn="ctr">
              <a:defRPr/>
            </a:pPr>
            <a:r>
              <a:rPr lang="en-US" dirty="0"/>
              <a:t>5555</a:t>
            </a:r>
          </a:p>
        </p:txBody>
      </p:sp>
      <p:sp>
        <p:nvSpPr>
          <p:cNvPr id="5" name="Oval 4"/>
          <p:cNvSpPr/>
          <p:nvPr/>
        </p:nvSpPr>
        <p:spPr>
          <a:xfrm>
            <a:off x="3733800" y="1143000"/>
            <a:ext cx="1828800" cy="175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/>
              <a:t>4</a:t>
            </a:r>
          </a:p>
        </p:txBody>
      </p:sp>
      <p:sp>
        <p:nvSpPr>
          <p:cNvPr id="6" name="Oval 5"/>
          <p:cNvSpPr/>
          <p:nvPr/>
        </p:nvSpPr>
        <p:spPr>
          <a:xfrm>
            <a:off x="4343400" y="1295400"/>
            <a:ext cx="1524000" cy="1447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/>
              <a:t>3</a:t>
            </a:r>
          </a:p>
        </p:txBody>
      </p:sp>
      <p:sp>
        <p:nvSpPr>
          <p:cNvPr id="7" name="Oval 6"/>
          <p:cNvSpPr/>
          <p:nvPr/>
        </p:nvSpPr>
        <p:spPr>
          <a:xfrm>
            <a:off x="4876800" y="1371600"/>
            <a:ext cx="1143000" cy="1219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dirty="0"/>
              <a:t>2</a:t>
            </a:r>
          </a:p>
        </p:txBody>
      </p:sp>
      <p:sp>
        <p:nvSpPr>
          <p:cNvPr id="8" name="Oval 7"/>
          <p:cNvSpPr/>
          <p:nvPr/>
        </p:nvSpPr>
        <p:spPr>
          <a:xfrm>
            <a:off x="5334000" y="1600200"/>
            <a:ext cx="6096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1"/>
          </p:nvPr>
        </p:nvSpPr>
        <p:spPr>
          <a:xfrm>
            <a:off x="1435100" y="500063"/>
            <a:ext cx="7499350" cy="600075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sz="1400" b="1" smtClean="0"/>
              <a:t>Taksonomi Bloom</a:t>
            </a:r>
            <a:endParaRPr lang="en-US" sz="1400" smtClean="0"/>
          </a:p>
          <a:p>
            <a:pPr eaLnBrk="1" hangingPunct="1">
              <a:buFont typeface="Wingdings 2" pitchFamily="18" charset="2"/>
              <a:buNone/>
            </a:pPr>
            <a:r>
              <a:rPr lang="en-US" sz="1400" smtClean="0"/>
              <a:t> Terdapat 6 aras pemikiran (1956).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z="1400" smtClean="0"/>
              <a:t> Pengetahuan</a:t>
            </a:r>
          </a:p>
          <a:p>
            <a:pPr lvl="1" eaLnBrk="1" hangingPunct="1"/>
            <a:r>
              <a:rPr lang="fi-FI" sz="1400" smtClean="0"/>
              <a:t>Untuk mengingat kembali sesuatu istilah, fakta atau konsep.</a:t>
            </a:r>
            <a:endParaRPr lang="en-US" sz="1400" smtClean="0"/>
          </a:p>
          <a:p>
            <a:pPr lvl="1" eaLnBrk="1" hangingPunct="1"/>
            <a:r>
              <a:rPr lang="en-US" sz="1400" smtClean="0"/>
              <a:t>Cth : siapa nama awak? </a:t>
            </a:r>
            <a:r>
              <a:rPr lang="en-US" sz="1400" u="sng" smtClean="0"/>
              <a:t>Bakar</a:t>
            </a:r>
            <a:r>
              <a:rPr lang="en-US" sz="1400" smtClean="0"/>
              <a:t> </a:t>
            </a:r>
          </a:p>
          <a:p>
            <a:pPr eaLnBrk="1" hangingPunct="1"/>
            <a:r>
              <a:rPr lang="en-US" sz="1400" smtClean="0"/>
              <a:t>Pemahaman</a:t>
            </a:r>
          </a:p>
          <a:p>
            <a:pPr lvl="1" eaLnBrk="1" hangingPunct="1"/>
            <a:r>
              <a:rPr lang="en-US" sz="1400" smtClean="0"/>
              <a:t>Kebolehan menerapkan istilah, fakta atau konsep dlm situasi yg berlainan dgn perkataan sendiri.</a:t>
            </a:r>
          </a:p>
          <a:p>
            <a:pPr lvl="1" eaLnBrk="1" hangingPunct="1"/>
            <a:r>
              <a:rPr lang="en-US" sz="1400" smtClean="0"/>
              <a:t>Cth : jelaskan makna fotosintesis </a:t>
            </a:r>
          </a:p>
          <a:p>
            <a:pPr eaLnBrk="1" hangingPunct="1"/>
            <a:r>
              <a:rPr lang="en-US" sz="1400" smtClean="0"/>
              <a:t>Aplikasi</a:t>
            </a:r>
          </a:p>
          <a:p>
            <a:pPr lvl="1" eaLnBrk="1" hangingPunct="1"/>
            <a:r>
              <a:rPr lang="en-US" sz="1400" smtClean="0"/>
              <a:t>Kebolehan menggunakan konsep dan istilah dlm situasi yg baru.</a:t>
            </a:r>
          </a:p>
          <a:p>
            <a:pPr lvl="1" eaLnBrk="1" hangingPunct="1"/>
            <a:r>
              <a:rPr lang="en-US" sz="1400" smtClean="0"/>
              <a:t>Cth : anda dibekalkan dgn alat untuk proses sintesis, cuba lakukan.</a:t>
            </a:r>
          </a:p>
          <a:p>
            <a:pPr eaLnBrk="1" hangingPunct="1"/>
            <a:r>
              <a:rPr lang="en-US" sz="1400" smtClean="0"/>
              <a:t>Analisis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z="1400" smtClean="0"/>
              <a:t>                 Kebolehan membahagikan konsep atau kaedah kpd bahagian2 dan mengenalpasti perkaitan antaranya.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z="1400" smtClean="0"/>
              <a:t>                 Cth : fotosintesis perlu air, cahaya dsb.</a:t>
            </a:r>
          </a:p>
          <a:p>
            <a:pPr eaLnBrk="1" hangingPunct="1"/>
            <a:r>
              <a:rPr lang="en-US" sz="1400" smtClean="0"/>
              <a:t>Sintesis</a:t>
            </a:r>
          </a:p>
          <a:p>
            <a:pPr lvl="1" eaLnBrk="1" hangingPunct="1"/>
            <a:r>
              <a:rPr lang="en-US" sz="1400" smtClean="0"/>
              <a:t>Kebolehan mencantumkan unsur2 supaya mendapat satu corak yg bermakna.</a:t>
            </a:r>
          </a:p>
          <a:p>
            <a:pPr lvl="1" eaLnBrk="1" hangingPunct="1"/>
            <a:r>
              <a:rPr lang="en-US" sz="1400" smtClean="0"/>
              <a:t>Cth : pelajar2 diberi maklumat dan data.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sz="1400" smtClean="0"/>
              <a:t> Penilaian </a:t>
            </a:r>
          </a:p>
          <a:p>
            <a:pPr lvl="1" eaLnBrk="1" hangingPunct="1"/>
            <a:r>
              <a:rPr lang="fi-FI" sz="1400" smtClean="0"/>
              <a:t>Kebolehan menilai idea, konsep atau tindakan.</a:t>
            </a:r>
            <a:endParaRPr lang="en-US" sz="1400" smtClean="0"/>
          </a:p>
          <a:p>
            <a:pPr eaLnBrk="1" hangingPunct="1">
              <a:buFont typeface="Wingdings 2" pitchFamily="18" charset="2"/>
              <a:buNone/>
            </a:pPr>
            <a:r>
              <a:rPr lang="fi-FI" sz="1400" smtClean="0"/>
              <a:t> </a:t>
            </a:r>
            <a:endParaRPr lang="en-US" sz="1400" smtClean="0"/>
          </a:p>
          <a:p>
            <a:pPr eaLnBrk="1" hangingPunct="1">
              <a:buFont typeface="Wingdings 2" pitchFamily="18" charset="2"/>
              <a:buNone/>
            </a:pPr>
            <a:r>
              <a:rPr lang="fi-FI" sz="1400" smtClean="0"/>
              <a:t> </a:t>
            </a:r>
            <a:endParaRPr 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533400"/>
            <a:ext cx="8229600" cy="5516563"/>
          </a:xfrm>
        </p:spPr>
        <p:txBody>
          <a:bodyPr>
            <a:normAutofit fontScale="47500" lnSpcReduction="20000"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 dirty="0"/>
              <a:t>DOMAIN AFEKTIF</a:t>
            </a:r>
            <a:endParaRPr lang="en-US" sz="2400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/>
              <a:t> 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Domain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/>
              <a:t>menekankan</a:t>
            </a:r>
            <a:r>
              <a:rPr lang="en-US" dirty="0"/>
              <a:t> </a:t>
            </a:r>
            <a:r>
              <a:rPr lang="en-US" dirty="0" err="1"/>
              <a:t>kepentingan</a:t>
            </a:r>
            <a:r>
              <a:rPr lang="en-US" dirty="0"/>
              <a:t> </a:t>
            </a:r>
            <a:r>
              <a:rPr lang="en-US" dirty="0" err="1"/>
              <a:t>elemen</a:t>
            </a:r>
            <a:r>
              <a:rPr lang="en-US" dirty="0"/>
              <a:t> </a:t>
            </a:r>
            <a:r>
              <a:rPr lang="en-US" dirty="0" err="1"/>
              <a:t>perasaan</a:t>
            </a:r>
            <a:r>
              <a:rPr lang="en-US" dirty="0"/>
              <a:t>, </a:t>
            </a:r>
            <a:r>
              <a:rPr lang="en-US" dirty="0" err="1"/>
              <a:t>kepercayaan</a:t>
            </a:r>
            <a:r>
              <a:rPr lang="en-US" dirty="0"/>
              <a:t>, </a:t>
            </a:r>
            <a:r>
              <a:rPr lang="en-US" dirty="0" err="1"/>
              <a:t>keyakinan</a:t>
            </a:r>
            <a:r>
              <a:rPr lang="en-US" dirty="0"/>
              <a:t> </a:t>
            </a:r>
            <a:r>
              <a:rPr lang="en-US" dirty="0" err="1" smtClean="0"/>
              <a:t>diri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,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pendapat</a:t>
            </a:r>
            <a:r>
              <a:rPr lang="en-US" dirty="0"/>
              <a:t>,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personaliti</a:t>
            </a:r>
            <a:r>
              <a:rPr lang="en-US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pegangan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/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/>
              <a:t> 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b="1" dirty="0" err="1"/>
              <a:t>Krathwohl</a:t>
            </a:r>
            <a:r>
              <a:rPr lang="en-US" b="1" dirty="0"/>
              <a:t> et. </a:t>
            </a:r>
            <a:r>
              <a:rPr lang="en-US" b="1" dirty="0" smtClean="0"/>
              <a:t>al </a:t>
            </a:r>
            <a:r>
              <a:rPr lang="en-US" b="1" dirty="0"/>
              <a:t>(1964)</a:t>
            </a:r>
            <a:r>
              <a:rPr lang="en-US" dirty="0"/>
              <a:t> </a:t>
            </a:r>
            <a:r>
              <a:rPr lang="en-US" dirty="0" err="1"/>
              <a:t>mengkategorikan</a:t>
            </a:r>
            <a:r>
              <a:rPr lang="en-US" dirty="0"/>
              <a:t> domain </a:t>
            </a:r>
            <a:r>
              <a:rPr lang="en-US" dirty="0" err="1"/>
              <a:t>afektif</a:t>
            </a:r>
            <a:r>
              <a:rPr lang="en-US" dirty="0"/>
              <a:t> </a:t>
            </a:r>
            <a:r>
              <a:rPr lang="en-US" dirty="0" err="1"/>
              <a:t>kpd</a:t>
            </a:r>
            <a:r>
              <a:rPr lang="en-US" dirty="0"/>
              <a:t> :</a:t>
            </a:r>
          </a:p>
          <a:p>
            <a:pPr lvl="1" eaLnBrk="1" hangingPunct="1">
              <a:defRPr/>
            </a:pPr>
            <a:r>
              <a:rPr lang="en-US" dirty="0" err="1"/>
              <a:t>Penerimaan</a:t>
            </a:r>
            <a:r>
              <a:rPr lang="en-US" dirty="0"/>
              <a:t> ( receiving)</a:t>
            </a:r>
          </a:p>
          <a:p>
            <a:pPr lvl="1" eaLnBrk="1" hangingPunct="1">
              <a:defRPr/>
            </a:pPr>
            <a:r>
              <a:rPr lang="en-US" dirty="0" err="1"/>
              <a:t>Tindak</a:t>
            </a:r>
            <a:r>
              <a:rPr lang="en-US" dirty="0"/>
              <a:t> </a:t>
            </a:r>
            <a:r>
              <a:rPr lang="en-US" dirty="0" err="1"/>
              <a:t>balas</a:t>
            </a:r>
            <a:r>
              <a:rPr lang="en-US" dirty="0"/>
              <a:t> (responding)</a:t>
            </a:r>
          </a:p>
          <a:p>
            <a:pPr lvl="1" eaLnBrk="1" hangingPunct="1">
              <a:defRPr/>
            </a:pPr>
            <a:r>
              <a:rPr lang="en-US" dirty="0" err="1"/>
              <a:t>Menilai</a:t>
            </a:r>
            <a:r>
              <a:rPr lang="en-US" dirty="0"/>
              <a:t> (valuing)</a:t>
            </a:r>
          </a:p>
          <a:p>
            <a:pPr lvl="1" eaLnBrk="1" hangingPunct="1">
              <a:defRPr/>
            </a:pPr>
            <a:r>
              <a:rPr lang="en-US" dirty="0" err="1"/>
              <a:t>Menyelaras</a:t>
            </a:r>
            <a:r>
              <a:rPr lang="en-US" dirty="0"/>
              <a:t> system </a:t>
            </a:r>
            <a:r>
              <a:rPr lang="en-US" dirty="0" err="1"/>
              <a:t>nilai</a:t>
            </a:r>
            <a:r>
              <a:rPr lang="en-US" dirty="0"/>
              <a:t> (organizing a value set) </a:t>
            </a:r>
          </a:p>
          <a:p>
            <a:pPr lvl="1" eaLnBrk="1" hangingPunct="1">
              <a:defRPr/>
            </a:pPr>
            <a:r>
              <a:rPr lang="en-US" dirty="0" err="1"/>
              <a:t>Mengamalkan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</a:t>
            </a:r>
            <a:r>
              <a:rPr lang="en-US" dirty="0" err="1"/>
              <a:t>mengikut</a:t>
            </a:r>
            <a:r>
              <a:rPr lang="en-US" dirty="0"/>
              <a:t> system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yg</a:t>
            </a:r>
            <a:r>
              <a:rPr lang="en-US" dirty="0"/>
              <a:t> </a:t>
            </a:r>
            <a:r>
              <a:rPr lang="en-US" dirty="0" err="1"/>
              <a:t>kompleks</a:t>
            </a:r>
            <a:r>
              <a:rPr lang="en-US" dirty="0"/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b="1" dirty="0"/>
              <a:t>Morgan &amp; Saxton (1991)</a:t>
            </a:r>
            <a:r>
              <a:rPr lang="en-US" dirty="0"/>
              <a:t> </a:t>
            </a:r>
            <a:r>
              <a:rPr lang="en-US" dirty="0" err="1"/>
              <a:t>mentakrifkan</a:t>
            </a:r>
            <a:r>
              <a:rPr lang="en-US" dirty="0"/>
              <a:t> </a:t>
            </a:r>
            <a:r>
              <a:rPr lang="en-US" dirty="0" err="1"/>
              <a:t>soalan</a:t>
            </a:r>
            <a:r>
              <a:rPr lang="en-US" dirty="0"/>
              <a:t> domain </a:t>
            </a:r>
            <a:r>
              <a:rPr lang="en-US" dirty="0" err="1"/>
              <a:t>afektif</a:t>
            </a:r>
            <a:r>
              <a:rPr lang="en-US" dirty="0"/>
              <a:t> </a:t>
            </a:r>
            <a:r>
              <a:rPr lang="en-US" dirty="0" err="1"/>
              <a:t>sbg</a:t>
            </a:r>
            <a:r>
              <a:rPr lang="en-US" dirty="0"/>
              <a:t> ‘</a:t>
            </a:r>
            <a:r>
              <a:rPr lang="en-US" i="1" dirty="0"/>
              <a:t>questions of feelings</a:t>
            </a:r>
            <a:r>
              <a:rPr lang="en-US" i="1" dirty="0" smtClean="0"/>
              <a:t>’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i="1" dirty="0" smtClean="0"/>
              <a:t>(</a:t>
            </a:r>
            <a:r>
              <a:rPr lang="en-US" i="1" dirty="0" err="1"/>
              <a:t>soalan</a:t>
            </a:r>
            <a:r>
              <a:rPr lang="en-US" i="1" dirty="0"/>
              <a:t> </a:t>
            </a:r>
            <a:r>
              <a:rPr lang="en-US" i="1" dirty="0" err="1"/>
              <a:t>berasaskan</a:t>
            </a:r>
            <a:r>
              <a:rPr lang="en-US" i="1" dirty="0"/>
              <a:t> </a:t>
            </a:r>
            <a:r>
              <a:rPr lang="en-US" i="1" dirty="0" err="1"/>
              <a:t>perasaan</a:t>
            </a:r>
            <a:r>
              <a:rPr lang="en-US" i="1" dirty="0"/>
              <a:t>).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Soalan</a:t>
            </a:r>
            <a:r>
              <a:rPr lang="en-US" dirty="0" smtClean="0"/>
              <a:t> </a:t>
            </a:r>
            <a:r>
              <a:rPr lang="en-US" dirty="0"/>
              <a:t>domain </a:t>
            </a:r>
            <a:r>
              <a:rPr lang="en-US" dirty="0" err="1"/>
              <a:t>afektif</a:t>
            </a:r>
            <a:r>
              <a:rPr lang="en-US" dirty="0"/>
              <a:t>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murid</a:t>
            </a:r>
            <a:r>
              <a:rPr lang="en-US" dirty="0"/>
              <a:t> </a:t>
            </a:r>
            <a:r>
              <a:rPr lang="en-US" dirty="0" err="1"/>
              <a:t>bergerak</a:t>
            </a:r>
            <a:r>
              <a:rPr lang="en-US" dirty="0"/>
              <a:t> </a:t>
            </a:r>
            <a:r>
              <a:rPr lang="en-US" dirty="0" err="1"/>
              <a:t>balas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kenyataan</a:t>
            </a:r>
            <a:r>
              <a:rPr lang="en-US" dirty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perasaan</a:t>
            </a:r>
            <a:r>
              <a:rPr lang="en-US" dirty="0"/>
              <a:t>, </a:t>
            </a:r>
            <a:r>
              <a:rPr lang="en-US" dirty="0" err="1"/>
              <a:t>emosi</a:t>
            </a:r>
            <a:r>
              <a:rPr lang="en-US" dirty="0"/>
              <a:t>, </a:t>
            </a:r>
            <a:r>
              <a:rPr lang="en-US" dirty="0" err="1"/>
              <a:t>pendapat</a:t>
            </a:r>
            <a:r>
              <a:rPr lang="en-US" dirty="0"/>
              <a:t>, </a:t>
            </a:r>
            <a:r>
              <a:rPr lang="en-US" dirty="0" err="1"/>
              <a:t>sikap</a:t>
            </a:r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kepercayaan</a:t>
            </a:r>
            <a:r>
              <a:rPr lang="en-US" dirty="0"/>
              <a:t>. </a:t>
            </a:r>
            <a:r>
              <a:rPr lang="en-US" dirty="0" err="1"/>
              <a:t>Soalan</a:t>
            </a:r>
            <a:r>
              <a:rPr lang="en-US" dirty="0"/>
              <a:t> </a:t>
            </a:r>
            <a:r>
              <a:rPr lang="en-US" dirty="0" err="1"/>
              <a:t>tahap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 smtClean="0"/>
              <a:t>dikategorikan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soalan</a:t>
            </a:r>
            <a:r>
              <a:rPr lang="en-US" dirty="0" smtClean="0"/>
              <a:t> </a:t>
            </a:r>
            <a:r>
              <a:rPr lang="en-US" dirty="0" err="1"/>
              <a:t>aras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kerana</a:t>
            </a:r>
            <a:r>
              <a:rPr lang="en-US" dirty="0"/>
              <a:t> </a:t>
            </a:r>
            <a:r>
              <a:rPr lang="en-US" dirty="0" err="1"/>
              <a:t>ia</a:t>
            </a:r>
            <a:r>
              <a:rPr lang="en-US" dirty="0"/>
              <a:t> </a:t>
            </a:r>
            <a:r>
              <a:rPr lang="en-US" dirty="0" err="1"/>
              <a:t>melibatkan</a:t>
            </a:r>
            <a:r>
              <a:rPr lang="en-US" dirty="0"/>
              <a:t> </a:t>
            </a:r>
            <a:r>
              <a:rPr lang="en-US" dirty="0" err="1"/>
              <a:t>pemikiran</a:t>
            </a:r>
            <a:r>
              <a:rPr lang="en-US" dirty="0"/>
              <a:t> ‘divergent’ </a:t>
            </a:r>
            <a:r>
              <a:rPr lang="en-US" dirty="0" err="1"/>
              <a:t>dlm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pertimbangan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/>
              <a:t>pendapat</a:t>
            </a:r>
            <a:r>
              <a:rPr lang="en-US" dirty="0" smtClean="0"/>
              <a:t>.</a:t>
            </a:r>
            <a:r>
              <a:rPr lang="en-US" dirty="0"/>
              <a:t> </a:t>
            </a:r>
            <a:r>
              <a:rPr lang="fi-FI" dirty="0"/>
              <a:t> </a:t>
            </a:r>
            <a:endParaRPr lang="en-US" sz="2800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fi-FI" dirty="0"/>
              <a:t>  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defRPr/>
            </a:pPr>
            <a:r>
              <a:rPr lang="en-US" b="1" dirty="0" smtClean="0"/>
              <a:t>KECERDASAN EMOSI (EMOTIONAL INTELLIGENCE)</a:t>
            </a:r>
            <a:endParaRPr lang="en-US" sz="28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 </a:t>
            </a:r>
          </a:p>
          <a:p>
            <a:pPr eaLnBrk="1" hangingPunct="1">
              <a:defRPr/>
            </a:pPr>
            <a:r>
              <a:rPr lang="en-US" b="1" dirty="0" smtClean="0"/>
              <a:t>Mayer &amp; </a:t>
            </a:r>
            <a:r>
              <a:rPr lang="en-US" b="1" dirty="0" err="1" smtClean="0"/>
              <a:t>Salovey</a:t>
            </a:r>
            <a:r>
              <a:rPr lang="en-US" b="1" dirty="0" smtClean="0"/>
              <a:t> (1993)</a:t>
            </a:r>
            <a:r>
              <a:rPr lang="en-US" dirty="0" smtClean="0"/>
              <a:t> </a:t>
            </a:r>
            <a:r>
              <a:rPr lang="en-US" dirty="0" err="1" smtClean="0"/>
              <a:t>mengkategorikan</a:t>
            </a:r>
            <a:r>
              <a:rPr lang="en-US" dirty="0" smtClean="0"/>
              <a:t> EQ </a:t>
            </a:r>
            <a:r>
              <a:rPr lang="en-US" dirty="0" err="1" smtClean="0"/>
              <a:t>kpd</a:t>
            </a:r>
            <a:r>
              <a:rPr lang="en-US" dirty="0" smtClean="0"/>
              <a:t> 6 domain :</a:t>
            </a:r>
          </a:p>
          <a:p>
            <a:pPr lvl="1" eaLnBrk="1" hangingPunct="1">
              <a:defRPr/>
            </a:pPr>
            <a:r>
              <a:rPr lang="en-US" dirty="0" err="1" smtClean="0"/>
              <a:t>Kesedaran</a:t>
            </a:r>
            <a:r>
              <a:rPr lang="en-US" dirty="0" smtClean="0"/>
              <a:t> </a:t>
            </a:r>
            <a:r>
              <a:rPr lang="en-US" dirty="0" err="1" smtClean="0"/>
              <a:t>kendiri</a:t>
            </a:r>
            <a:r>
              <a:rPr lang="en-US" dirty="0" smtClean="0"/>
              <a:t> (self-awareness)</a:t>
            </a:r>
          </a:p>
          <a:p>
            <a:pPr lvl="1" eaLnBrk="1" hangingPunct="1">
              <a:defRPr/>
            </a:pPr>
            <a:r>
              <a:rPr lang="en-US" dirty="0" err="1" smtClean="0"/>
              <a:t>Mengendalikan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endParaRPr lang="en-US" dirty="0" smtClean="0"/>
          </a:p>
          <a:p>
            <a:pPr lvl="1" eaLnBrk="1" hangingPunct="1">
              <a:defRPr/>
            </a:pPr>
            <a:r>
              <a:rPr lang="en-US" dirty="0" err="1" smtClean="0"/>
              <a:t>Timbang</a:t>
            </a:r>
            <a:r>
              <a:rPr lang="en-US" dirty="0" smtClean="0"/>
              <a:t> rasa</a:t>
            </a:r>
          </a:p>
          <a:p>
            <a:pPr lvl="1" eaLnBrk="1" hangingPunct="1">
              <a:defRPr/>
            </a:pPr>
            <a:r>
              <a:rPr lang="en-US" dirty="0" err="1" smtClean="0"/>
              <a:t>Perhubungan</a:t>
            </a:r>
            <a:endParaRPr lang="en-US" dirty="0" smtClean="0"/>
          </a:p>
          <a:p>
            <a:pPr lvl="1" eaLnBrk="1" hangingPunct="1">
              <a:defRPr/>
            </a:pPr>
            <a:r>
              <a:rPr lang="en-US" dirty="0" err="1" smtClean="0"/>
              <a:t>Kerjasama</a:t>
            </a:r>
            <a:endParaRPr lang="en-US" dirty="0" smtClean="0"/>
          </a:p>
          <a:p>
            <a:pPr lvl="1" eaLnBrk="1" hangingPunct="1">
              <a:defRPr/>
            </a:pPr>
            <a:r>
              <a:rPr lang="en-US" dirty="0" err="1" smtClean="0"/>
              <a:t>Menyelesaikan</a:t>
            </a:r>
            <a:r>
              <a:rPr lang="en-US" dirty="0" smtClean="0"/>
              <a:t> </a:t>
            </a:r>
            <a:r>
              <a:rPr lang="en-US" dirty="0" err="1" smtClean="0"/>
              <a:t>konflik</a:t>
            </a: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 </a:t>
            </a:r>
          </a:p>
          <a:p>
            <a:pPr eaLnBrk="1" hangingPunct="1">
              <a:defRPr/>
            </a:pPr>
            <a:r>
              <a:rPr lang="en-US" b="1" dirty="0" err="1" smtClean="0"/>
              <a:t>Goleman</a:t>
            </a:r>
            <a:r>
              <a:rPr lang="en-US" b="1" dirty="0" smtClean="0"/>
              <a:t> (1995)</a:t>
            </a:r>
            <a:r>
              <a:rPr lang="en-US" dirty="0" smtClean="0"/>
              <a:t> </a:t>
            </a:r>
            <a:r>
              <a:rPr lang="en-US" dirty="0" err="1" smtClean="0"/>
              <a:t>menyatakan</a:t>
            </a:r>
            <a:r>
              <a:rPr lang="en-US" dirty="0" smtClean="0"/>
              <a:t> EQ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drpd</a:t>
            </a:r>
            <a:r>
              <a:rPr lang="en-US" dirty="0" smtClean="0"/>
              <a:t> </a:t>
            </a:r>
            <a:r>
              <a:rPr lang="en-US" dirty="0" err="1" smtClean="0"/>
              <a:t>bbrp</a:t>
            </a:r>
            <a:r>
              <a:rPr lang="en-US" dirty="0" smtClean="0"/>
              <a:t> </a:t>
            </a:r>
            <a:r>
              <a:rPr lang="en-US" dirty="0" err="1" smtClean="0"/>
              <a:t>faktor</a:t>
            </a:r>
            <a:r>
              <a:rPr lang="en-US" dirty="0" smtClean="0"/>
              <a:t> :</a:t>
            </a:r>
          </a:p>
          <a:p>
            <a:pPr lvl="2" eaLnBrk="1" hangingPunct="1">
              <a:defRPr/>
            </a:pP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endParaRPr lang="en-US" dirty="0" smtClean="0"/>
          </a:p>
          <a:p>
            <a:pPr lvl="2" eaLnBrk="1" hangingPunct="1">
              <a:defRPr/>
            </a:pPr>
            <a:r>
              <a:rPr lang="en-US" dirty="0" err="1" smtClean="0"/>
              <a:t>Kebolehan</a:t>
            </a:r>
            <a:r>
              <a:rPr lang="en-US" dirty="0" smtClean="0"/>
              <a:t> </a:t>
            </a:r>
            <a:r>
              <a:rPr lang="en-US" dirty="0" err="1" smtClean="0"/>
              <a:t>mengendalikan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, </a:t>
            </a:r>
            <a:r>
              <a:rPr lang="en-US" dirty="0" err="1" smtClean="0"/>
              <a:t>perasaan</a:t>
            </a:r>
            <a:r>
              <a:rPr lang="en-US" dirty="0" smtClean="0"/>
              <a:t>, </a:t>
            </a:r>
            <a:r>
              <a:rPr lang="en-US" dirty="0" err="1" smtClean="0"/>
              <a:t>sikap</a:t>
            </a:r>
            <a:r>
              <a:rPr lang="en-US" dirty="0" smtClean="0"/>
              <a:t> &amp; </a:t>
            </a:r>
            <a:r>
              <a:rPr lang="en-US" dirty="0" err="1" smtClean="0"/>
              <a:t>sesuatu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.</a:t>
            </a:r>
          </a:p>
          <a:p>
            <a:pPr lvl="2" eaLnBrk="1" hangingPunct="1">
              <a:defRPr/>
            </a:pPr>
            <a:r>
              <a:rPr lang="en-US" dirty="0" err="1" smtClean="0"/>
              <a:t>Memotivasikan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endParaRPr lang="en-US" dirty="0" smtClean="0"/>
          </a:p>
          <a:p>
            <a:pPr lvl="2" eaLnBrk="1" hangingPunct="1">
              <a:defRPr/>
            </a:pPr>
            <a:r>
              <a:rPr lang="en-US" dirty="0" err="1" smtClean="0"/>
              <a:t>Menyedari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r>
              <a:rPr lang="en-US" dirty="0" smtClean="0"/>
              <a:t> org lain</a:t>
            </a:r>
          </a:p>
          <a:p>
            <a:pPr lvl="2" eaLnBrk="1" hangingPunct="1">
              <a:defRPr/>
            </a:pPr>
            <a:r>
              <a:rPr lang="en-US" dirty="0" err="1" smtClean="0"/>
              <a:t>Mengendalikan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org lain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 </a:t>
            </a:r>
          </a:p>
          <a:p>
            <a:pPr eaLnBrk="1" hangingPunct="1">
              <a:defRPr/>
            </a:pP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EQ </a:t>
            </a:r>
            <a:r>
              <a:rPr lang="en-US" dirty="0" err="1" smtClean="0"/>
              <a:t>menjadikan</a:t>
            </a:r>
            <a:r>
              <a:rPr lang="en-US" dirty="0" smtClean="0"/>
              <a:t> </a:t>
            </a:r>
            <a:r>
              <a:rPr lang="en-US" dirty="0" err="1" smtClean="0"/>
              <a:t>pelajar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stabil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perhubungan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400" dirty="0" smtClean="0"/>
          </a:p>
          <a:p>
            <a:pPr eaLnBrk="1" hangingPunct="1">
              <a:defRPr/>
            </a:pPr>
            <a:endParaRPr lang="en-US" dirty="0" smtClean="0"/>
          </a:p>
          <a:p>
            <a:pPr eaLnBrk="1" hangingPunct="1"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25000" lnSpcReduction="20000"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ms-MY" sz="7200" b="1" dirty="0"/>
              <a:t>PEMIKIRAN  REFLEKTIF</a:t>
            </a:r>
            <a:endParaRPr lang="en-US" sz="7200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sz="7200" b="1" dirty="0"/>
              <a:t> </a:t>
            </a:r>
            <a:endParaRPr lang="en-US" sz="7200" dirty="0"/>
          </a:p>
          <a:p>
            <a:pPr eaLnBrk="1" hangingPunct="1">
              <a:defRPr/>
            </a:pPr>
            <a:r>
              <a:rPr lang="ms-MY" sz="7200" b="1" dirty="0"/>
              <a:t>John Dewey (1911)</a:t>
            </a:r>
            <a:r>
              <a:rPr lang="ms-MY" sz="7200" dirty="0"/>
              <a:t> manakrifkan pemikiran </a:t>
            </a:r>
            <a:r>
              <a:rPr lang="ms-MY" sz="7200" dirty="0" smtClean="0"/>
              <a:t>reflektif </a:t>
            </a:r>
            <a:r>
              <a:rPr lang="ms-MY" sz="7200" dirty="0"/>
              <a:t>sebagai pengiktirafan sesuatu kepercayaan </a:t>
            </a:r>
            <a:r>
              <a:rPr lang="ms-MY" sz="7200" dirty="0" smtClean="0"/>
              <a:t>atau ilmu </a:t>
            </a:r>
            <a:r>
              <a:rPr lang="ms-MY" sz="7200" dirty="0"/>
              <a:t>pengetahuan dalam lingkungan dasar yang memperkuatkan keyakinan tersebut dan kesimpulan yang boleh diandaikan darinya.</a:t>
            </a:r>
            <a:endParaRPr lang="en-US" sz="7200" dirty="0"/>
          </a:p>
          <a:p>
            <a:pPr eaLnBrk="1" hangingPunct="1">
              <a:buFont typeface="Wingdings" pitchFamily="2" charset="2"/>
              <a:buNone/>
              <a:defRPr/>
            </a:pPr>
            <a:endParaRPr lang="en-US" sz="7200" dirty="0"/>
          </a:p>
          <a:p>
            <a:pPr eaLnBrk="1" hangingPunct="1">
              <a:defRPr/>
            </a:pPr>
            <a:r>
              <a:rPr lang="ms-MY" sz="7200" b="1" dirty="0" smtClean="0"/>
              <a:t>Lambright </a:t>
            </a:r>
            <a:r>
              <a:rPr lang="ms-MY" sz="7200" b="1" dirty="0"/>
              <a:t>(1995)</a:t>
            </a:r>
            <a:r>
              <a:rPr lang="ms-MY" sz="7200" dirty="0"/>
              <a:t> mengaitkan pemikitan reflektif dgn pemikiran kritis. Pemikiran ini memberi penekanan terhadap tujuan atau maksud / idea yang ingin disampaikan.   </a:t>
            </a:r>
            <a:endParaRPr lang="ms-MY" sz="72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z="7200" dirty="0"/>
          </a:p>
          <a:p>
            <a:pPr eaLnBrk="1" hangingPunct="1">
              <a:defRPr/>
            </a:pPr>
            <a:r>
              <a:rPr lang="ms-MY" sz="7200" b="1" dirty="0" smtClean="0"/>
              <a:t>West </a:t>
            </a:r>
            <a:r>
              <a:rPr lang="ms-MY" sz="7200" b="1" dirty="0"/>
              <a:t>(1996)</a:t>
            </a:r>
            <a:r>
              <a:rPr lang="ms-MY" sz="7200" dirty="0"/>
              <a:t> menyenaraikan kebolehan dalam pemikiran reflektif :</a:t>
            </a:r>
            <a:endParaRPr lang="en-US" sz="7200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sz="7200" dirty="0"/>
              <a:t> </a:t>
            </a:r>
            <a:endParaRPr lang="en-US" sz="7200" dirty="0"/>
          </a:p>
          <a:p>
            <a:pPr lvl="1" eaLnBrk="1" hangingPunct="1">
              <a:defRPr/>
            </a:pPr>
            <a:r>
              <a:rPr lang="ms-MY" sz="7200" dirty="0"/>
              <a:t>Mengenalpasti kesimpulan</a:t>
            </a:r>
            <a:endParaRPr lang="en-US" sz="7200" dirty="0"/>
          </a:p>
          <a:p>
            <a:pPr lvl="1" eaLnBrk="1" hangingPunct="1">
              <a:defRPr/>
            </a:pPr>
            <a:r>
              <a:rPr lang="ms-MY" sz="7200" dirty="0"/>
              <a:t>Mengenalpasti sebab dan bukti</a:t>
            </a:r>
            <a:endParaRPr lang="en-US" sz="7200" dirty="0"/>
          </a:p>
          <a:p>
            <a:pPr lvl="1" eaLnBrk="1" hangingPunct="1">
              <a:defRPr/>
            </a:pPr>
            <a:r>
              <a:rPr lang="ms-MY" sz="7200" dirty="0"/>
              <a:t>Mengenalpasti bahasa yang kabur</a:t>
            </a:r>
            <a:endParaRPr lang="en-US" sz="7200" dirty="0"/>
          </a:p>
          <a:p>
            <a:pPr lvl="1" eaLnBrk="1" hangingPunct="1">
              <a:defRPr/>
            </a:pPr>
            <a:r>
              <a:rPr lang="ms-MY" sz="7200" dirty="0"/>
              <a:t>Mengenalpasti konflik dan nilai</a:t>
            </a:r>
            <a:endParaRPr lang="en-US" sz="7200" dirty="0"/>
          </a:p>
          <a:p>
            <a:pPr lvl="1" eaLnBrk="1" hangingPunct="1">
              <a:defRPr/>
            </a:pPr>
            <a:r>
              <a:rPr lang="ms-MY" sz="7200" dirty="0"/>
              <a:t>Menilai penaakulan berdasarkan statistik</a:t>
            </a:r>
            <a:endParaRPr lang="en-US" sz="7200" dirty="0"/>
          </a:p>
          <a:p>
            <a:pPr lvl="1" eaLnBrk="1" hangingPunct="1">
              <a:defRPr/>
            </a:pPr>
            <a:r>
              <a:rPr lang="ms-MY" sz="7200" dirty="0"/>
              <a:t>Menilai persampelan dan pengalaman</a:t>
            </a:r>
            <a:endParaRPr lang="en-US" sz="7200" dirty="0"/>
          </a:p>
          <a:p>
            <a:pPr lvl="1" eaLnBrk="1" hangingPunct="1">
              <a:defRPr/>
            </a:pPr>
            <a:r>
              <a:rPr lang="ms-MY" sz="7200" dirty="0"/>
              <a:t>Menilai penaakulan secara logik</a:t>
            </a:r>
            <a:endParaRPr lang="en-US" sz="7200" dirty="0"/>
          </a:p>
          <a:p>
            <a:pPr lvl="1" eaLnBrk="1" hangingPunct="1">
              <a:defRPr/>
            </a:pPr>
            <a:r>
              <a:rPr lang="ms-MY" sz="7200" dirty="0"/>
              <a:t>Mengenalpasti maklumat yang tertinggal atau tersingkir</a:t>
            </a:r>
            <a:endParaRPr lang="en-US" sz="7200" dirty="0"/>
          </a:p>
          <a:p>
            <a:pPr lvl="1" eaLnBrk="1" hangingPunct="1">
              <a:defRPr/>
            </a:pPr>
            <a:r>
              <a:rPr lang="ms-MY" sz="7200" dirty="0"/>
              <a:t>Kebolehan menyuarakan pendapat melalui cara yang berhemah.</a:t>
            </a:r>
            <a:endParaRPr lang="en-US" sz="7200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sz="7200" dirty="0"/>
              <a:t> </a:t>
            </a:r>
            <a:endParaRPr lang="en-US" sz="7200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sz="7200" dirty="0"/>
              <a:t> </a:t>
            </a:r>
            <a:endParaRPr lang="en-US" sz="7200" dirty="0"/>
          </a:p>
          <a:p>
            <a:pPr eaLnBrk="1" hangingPunct="1"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609600"/>
            <a:ext cx="8229600" cy="5364163"/>
          </a:xfrm>
        </p:spPr>
        <p:txBody>
          <a:bodyPr>
            <a:normAutofit fontScale="47500" lnSpcReduction="20000"/>
          </a:bodyPr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ms-MY" b="1" dirty="0"/>
              <a:t>METAKOGNITIF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b="1" dirty="0"/>
              <a:t> </a:t>
            </a:r>
            <a:endParaRPr lang="en-US" dirty="0"/>
          </a:p>
          <a:p>
            <a:pPr eaLnBrk="1" hangingPunct="1">
              <a:defRPr/>
            </a:pPr>
            <a:r>
              <a:rPr lang="ms-MY" b="1" i="1" dirty="0"/>
              <a:t>Metakognitif</a:t>
            </a:r>
            <a:r>
              <a:rPr lang="ms-MY" dirty="0"/>
              <a:t> ditakrifkan sebagai elemen yang mempunyai kaitan rapat dengan kesedaran seseorang tentang proses yang dilakukan semasa berfikir. Seseorang akan menilai, menganalisis dan membuat perancangan.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dirty="0"/>
              <a:t> </a:t>
            </a:r>
            <a:endParaRPr lang="en-US" dirty="0"/>
          </a:p>
          <a:p>
            <a:pPr eaLnBrk="1" hangingPunct="1">
              <a:defRPr/>
            </a:pPr>
            <a:r>
              <a:rPr lang="ms-MY" b="1" dirty="0"/>
              <a:t>Brown (1980)</a:t>
            </a:r>
            <a:r>
              <a:rPr lang="ms-MY" dirty="0"/>
              <a:t> menakrifkan metakognitif sebagai kesedaran atau pengetahuan seseorang untuk mengawal proses berfikir dan aktiviti pembelajaran yang dilakukannya.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dirty="0"/>
              <a:t> </a:t>
            </a:r>
            <a:endParaRPr lang="en-US" dirty="0"/>
          </a:p>
          <a:p>
            <a:pPr eaLnBrk="1" hangingPunct="1">
              <a:defRPr/>
            </a:pPr>
            <a:r>
              <a:rPr lang="ms-MY" b="1" dirty="0"/>
              <a:t>Gardner (1992)</a:t>
            </a:r>
            <a:r>
              <a:rPr lang="ms-MY" dirty="0"/>
              <a:t> berpendapat kebolehan mengawal proses berfikir dipengaruhi oleh faktor umur dan pengalaman seseorang.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dirty="0"/>
              <a:t> </a:t>
            </a:r>
            <a:endParaRPr lang="en-US" dirty="0"/>
          </a:p>
          <a:p>
            <a:pPr eaLnBrk="1" hangingPunct="1">
              <a:defRPr/>
            </a:pPr>
            <a:r>
              <a:rPr lang="ms-MY" b="1" dirty="0"/>
              <a:t>Beyer (1992)</a:t>
            </a:r>
            <a:r>
              <a:rPr lang="ms-MY" dirty="0"/>
              <a:t> menjelaskan metakognitif merangkumi kebolehan seseorang untuk merancang, membuat pemantauan dan menilai sesuatu keputusan atau kenyataan yang ingin diutarakan. Ia terletak di lingkaran luar kemahiran kognitif.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dirty="0"/>
              <a:t> 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b="1" dirty="0" smtClean="0"/>
              <a:t> </a:t>
            </a:r>
            <a:r>
              <a:rPr lang="ms-MY" b="1" dirty="0"/>
              <a:t>KESIMPULAN :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dirty="0"/>
              <a:t> </a:t>
            </a:r>
            <a:endParaRPr lang="en-US" dirty="0"/>
          </a:p>
          <a:p>
            <a:pPr eaLnBrk="1" hangingPunct="1">
              <a:defRPr/>
            </a:pPr>
            <a:r>
              <a:rPr lang="ms-MY" dirty="0"/>
              <a:t>Metakognitif adalah kebolehan seseorang dalam mengaplikasi strategi yang betul dalam proses melahirkan idea tetapi ianya bukan buah fikiran yang dihasilkan.</a:t>
            </a:r>
            <a:endParaRPr lang="en-US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ms-MY" dirty="0"/>
              <a:t> </a:t>
            </a:r>
            <a:endParaRPr lang="en-US" dirty="0"/>
          </a:p>
          <a:p>
            <a:pPr eaLnBrk="1" hangingPunct="1"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304800"/>
            <a:ext cx="8001000" cy="59404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Terdapat 3 perkara yang dikawal proses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metakognisi:</a:t>
            </a:r>
          </a:p>
          <a:p>
            <a:pPr eaLnBrk="1" hangingPunct="1">
              <a:buFont typeface="Wingdings" pitchFamily="2" charset="2"/>
              <a:buNone/>
            </a:pPr>
            <a:endParaRPr lang="en-US" sz="2800" smtClean="0"/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a) Perancangan: Kebolehan menyatakan matlamat, memilih operasi dan mengenal pasti halangan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b) Pengkonsepan: Kebolehan untuk sentiasa sedar matlamat, peringkat pelaksanaan, operasi seterusnya, mengesan kesilapan dan tahu cara mengatasinya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2800" smtClean="0"/>
              <a:t>c) Penaksiran: Kebolehan untuk menilai pencapaian matlamat, kesesuian prosedur dan keberkesanan perancangan.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ms-MY" sz="1400" b="1" smtClean="0"/>
              <a:t>KEMAHIRAN BERFIKIR DALAM MENYATAKAN PENDAPAT </a:t>
            </a:r>
            <a:endParaRPr lang="en-US" sz="1400" smtClean="0"/>
          </a:p>
          <a:p>
            <a:pPr eaLnBrk="1" hangingPunct="1">
              <a:buFont typeface="Wingdings" pitchFamily="2" charset="2"/>
              <a:buNone/>
            </a:pPr>
            <a:endParaRPr lang="en-US" sz="1400" smtClean="0"/>
          </a:p>
          <a:p>
            <a:pPr eaLnBrk="1" hangingPunct="1"/>
            <a:r>
              <a:rPr lang="ms-MY" sz="1400" smtClean="0"/>
              <a:t>Kemahiran Berfikir dapat digunakan untuk menyakinkan seseorang dalam mengemukakan dakwaan dan memberikan </a:t>
            </a:r>
            <a:endParaRPr lang="en-US" sz="1400" smtClean="0"/>
          </a:p>
          <a:p>
            <a:pPr eaLnBrk="1" hangingPunct="1">
              <a:buFont typeface="Wingdings" pitchFamily="2" charset="2"/>
              <a:buNone/>
            </a:pPr>
            <a:endParaRPr lang="en-US" sz="1400" smtClean="0"/>
          </a:p>
          <a:p>
            <a:pPr eaLnBrk="1" hangingPunct="1"/>
            <a:r>
              <a:rPr lang="ms-MY" sz="1400" b="1" smtClean="0"/>
              <a:t>Ciri – ciri dakwaan</a:t>
            </a:r>
            <a:r>
              <a:rPr lang="ms-MY" sz="1400" smtClean="0"/>
              <a:t> :</a:t>
            </a:r>
            <a:endParaRPr lang="en-US" sz="1400" smtClean="0"/>
          </a:p>
          <a:p>
            <a:pPr lvl="1" eaLnBrk="1" hangingPunct="1"/>
            <a:r>
              <a:rPr lang="ms-MY" sz="1400" smtClean="0"/>
              <a:t>Terdiri daripada </a:t>
            </a:r>
            <a:r>
              <a:rPr lang="ms-MY" sz="1400" b="1" i="1" smtClean="0"/>
              <a:t>ayat-ayat pernyataan</a:t>
            </a:r>
            <a:r>
              <a:rPr lang="ms-MY" sz="1400" smtClean="0"/>
              <a:t>. </a:t>
            </a:r>
            <a:endParaRPr lang="en-US" sz="1400" smtClean="0"/>
          </a:p>
          <a:p>
            <a:pPr lvl="1" eaLnBrk="1" hangingPunct="1"/>
            <a:r>
              <a:rPr lang="ms-MY" sz="1400" smtClean="0"/>
              <a:t>Mempunyai </a:t>
            </a:r>
            <a:r>
              <a:rPr lang="ms-MY" sz="1400" b="1" i="1" smtClean="0"/>
              <a:t>nilai kebenaran</a:t>
            </a:r>
            <a:r>
              <a:rPr lang="ms-MY" sz="1400" smtClean="0"/>
              <a:t> samada ayat itu benar atau tidak benar.</a:t>
            </a:r>
            <a:endParaRPr lang="en-US" sz="1400" smtClean="0"/>
          </a:p>
          <a:p>
            <a:pPr lvl="1" eaLnBrk="1" hangingPunct="1"/>
            <a:r>
              <a:rPr lang="ms-MY" sz="1400" smtClean="0"/>
              <a:t>Kenyataan tersebut dalam </a:t>
            </a:r>
            <a:r>
              <a:rPr lang="ms-MY" sz="1400" b="1" i="1" smtClean="0"/>
              <a:t>bahasa yang difahami.</a:t>
            </a:r>
            <a:endParaRPr lang="en-US" sz="1400" smtClean="0"/>
          </a:p>
          <a:p>
            <a:pPr eaLnBrk="1" hangingPunct="1">
              <a:buFont typeface="Wingdings" pitchFamily="2" charset="2"/>
              <a:buNone/>
            </a:pPr>
            <a:endParaRPr lang="en-US" sz="1400" smtClean="0"/>
          </a:p>
          <a:p>
            <a:pPr eaLnBrk="1" hangingPunct="1"/>
            <a:r>
              <a:rPr lang="ms-MY" sz="1400" b="1" smtClean="0"/>
              <a:t>Pernyataan hujah</a:t>
            </a:r>
            <a:r>
              <a:rPr lang="ms-MY" sz="1400" smtClean="0"/>
              <a:t> :</a:t>
            </a:r>
            <a:endParaRPr lang="en-US" sz="1400" smtClean="0"/>
          </a:p>
          <a:p>
            <a:pPr lvl="1" eaLnBrk="1" hangingPunct="1"/>
            <a:r>
              <a:rPr lang="ms-MY" sz="1400" smtClean="0"/>
              <a:t>Bertujuan untuk menyakinkan dakwaan</a:t>
            </a:r>
            <a:endParaRPr lang="en-US" sz="1400" smtClean="0"/>
          </a:p>
          <a:p>
            <a:pPr lvl="1" eaLnBrk="1" hangingPunct="1"/>
            <a:r>
              <a:rPr lang="ms-MY" sz="1400" smtClean="0"/>
              <a:t>Isu bagi sesuatu hujah merupakan suatu kesimpulan hujah.</a:t>
            </a:r>
            <a:endParaRPr lang="en-US" sz="1400" smtClean="0"/>
          </a:p>
          <a:p>
            <a:pPr lvl="1" eaLnBrk="1" hangingPunct="1"/>
            <a:r>
              <a:rPr lang="ms-MY" sz="1400" smtClean="0"/>
              <a:t>Kenyataan yang menyokong sesuatu hujah dan menghala ke arah kesimpulan dikenali sebagai “PREMIS” </a:t>
            </a:r>
          </a:p>
          <a:p>
            <a:pPr lvl="1" eaLnBrk="1" hangingPunct="1"/>
            <a:endParaRPr lang="en-US" sz="1400" smtClean="0"/>
          </a:p>
          <a:p>
            <a:pPr eaLnBrk="1" hangingPunct="1"/>
            <a:r>
              <a:rPr lang="ms-MY" sz="1400" smtClean="0"/>
              <a:t> Contoh 1 : Nyatakan samada pernyataan dibawah boleh dianggap dakwaan atau bukan.</a:t>
            </a:r>
            <a:endParaRPr lang="en-US" sz="1400" smtClean="0"/>
          </a:p>
          <a:p>
            <a:pPr eaLnBrk="1" hangingPunct="1"/>
            <a:r>
              <a:rPr lang="ms-MY" sz="1400" smtClean="0"/>
              <a:t>Lassie adalah seekor anjing.   --- </a:t>
            </a:r>
            <a:endParaRPr lang="en-US" sz="1400" smtClean="0"/>
          </a:p>
          <a:p>
            <a:pPr eaLnBrk="1" hangingPunct="1"/>
            <a:r>
              <a:rPr lang="ms-MY" sz="1400" smtClean="0"/>
              <a:t>Dia seorang pemuda yang tinggi  ---</a:t>
            </a:r>
            <a:endParaRPr lang="en-US" sz="1400" smtClean="0"/>
          </a:p>
          <a:p>
            <a:pPr eaLnBrk="1" hangingPunct="1"/>
            <a:r>
              <a:rPr lang="ms-MY" sz="1400" smtClean="0"/>
              <a:t>Ringan tangan berat perut --- </a:t>
            </a:r>
            <a:endParaRPr lang="en-US" sz="1400" smtClean="0"/>
          </a:p>
          <a:p>
            <a:pPr eaLnBrk="1" hangingPunct="1"/>
            <a:r>
              <a:rPr lang="ms-MY" sz="1400" smtClean="0"/>
              <a:t>sampai hati awak tuduh saya begitu --- </a:t>
            </a:r>
            <a:endParaRPr lang="en-US" sz="1400" smtClean="0"/>
          </a:p>
          <a:p>
            <a:pPr eaLnBrk="1" hangingPunct="1"/>
            <a:r>
              <a:rPr lang="ms-MY" sz="1400" smtClean="0"/>
              <a:t>ana, anta, anti, antu --- </a:t>
            </a:r>
            <a:endParaRPr lang="en-US" sz="1400" smtClean="0"/>
          </a:p>
          <a:p>
            <a:pPr eaLnBrk="1" hangingPunct="1"/>
            <a:r>
              <a:rPr lang="ms-MY" sz="1400" smtClean="0"/>
              <a:t> 2+ 2 = 5 </a:t>
            </a:r>
            <a:endParaRPr lang="en-US" sz="1400" smtClean="0"/>
          </a:p>
          <a:p>
            <a:pPr eaLnBrk="1" hangingPunct="1">
              <a:buFont typeface="Wingdings" pitchFamily="2" charset="2"/>
              <a:buNone/>
            </a:pPr>
            <a:r>
              <a:rPr lang="ms-MY" sz="1400" smtClean="0"/>
              <a:t> </a:t>
            </a:r>
            <a:endParaRPr lang="en-US" sz="1400" smtClean="0"/>
          </a:p>
          <a:p>
            <a:pPr eaLnBrk="1" hangingPunct="1">
              <a:buFont typeface="Wingdings" pitchFamily="2" charset="2"/>
              <a:buNone/>
            </a:pPr>
            <a:r>
              <a:rPr lang="ms-MY" sz="1400" smtClean="0"/>
              <a:t> </a:t>
            </a:r>
            <a:endParaRPr lang="en-US" sz="1400" smtClean="0"/>
          </a:p>
          <a:p>
            <a:pPr eaLnBrk="1" hangingPunct="1"/>
            <a:endParaRPr lang="en-US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20675"/>
            <a:ext cx="7239000" cy="1143000"/>
          </a:xfrm>
        </p:spPr>
        <p:txBody>
          <a:bodyPr/>
          <a:lstStyle/>
          <a:p>
            <a:pPr eaLnBrk="1" hangingPunct="1"/>
            <a:r>
              <a:rPr lang="en-US" smtClean="0"/>
              <a:t>Fungsi HOKi &amp; HOKa</a:t>
            </a:r>
          </a:p>
        </p:txBody>
      </p:sp>
      <p:sp>
        <p:nvSpPr>
          <p:cNvPr id="1028" name="Rectangle 5"/>
          <p:cNvSpPr>
            <a:spLocks noChangeArrowheads="1"/>
          </p:cNvSpPr>
          <p:nvPr/>
        </p:nvSpPr>
        <p:spPr bwMode="auto">
          <a:xfrm>
            <a:off x="0" y="1857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357188" y="1500188"/>
          <a:ext cx="7416800" cy="5110162"/>
        </p:xfrm>
        <a:graphic>
          <a:graphicData uri="http://schemas.openxmlformats.org/presentationml/2006/ole">
            <p:oleObj spid="_x0000_s1026" r:id="rId3" imgW="7047619" imgH="4858428" progId="MSPhotoEd.3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457200" y="571500"/>
            <a:ext cx="7239000" cy="5884863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en-US" smtClean="0"/>
          </a:p>
          <a:p>
            <a:pPr eaLnBrk="1" hangingPunct="1">
              <a:buFont typeface="Wingdings 2" pitchFamily="18" charset="2"/>
              <a:buNone/>
            </a:pPr>
            <a:endParaRPr lang="en-US" smtClean="0"/>
          </a:p>
        </p:txBody>
      </p:sp>
      <p:pic>
        <p:nvPicPr>
          <p:cNvPr id="17411" name="Picture 6" descr="brain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0" y="1857375"/>
            <a:ext cx="3114675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4714875" y="1785938"/>
            <a:ext cx="2400300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en-US" sz="1100"/>
              <a:t>Neo-Korteks (Serebrum)</a:t>
            </a:r>
          </a:p>
          <a:p>
            <a:pPr>
              <a:spcAft>
                <a:spcPts val="1000"/>
              </a:spcAft>
            </a:pPr>
            <a:r>
              <a:rPr lang="en-US" sz="1100"/>
              <a:t>-mengawal intelek (kemahiran  berfikir)</a:t>
            </a:r>
            <a:endParaRPr lang="en-US"/>
          </a:p>
        </p:txBody>
      </p:sp>
      <p:sp>
        <p:nvSpPr>
          <p:cNvPr id="17413" name="Line 4"/>
          <p:cNvSpPr>
            <a:spLocks noChangeShapeType="1"/>
          </p:cNvSpPr>
          <p:nvPr/>
        </p:nvSpPr>
        <p:spPr bwMode="auto">
          <a:xfrm flipH="1">
            <a:off x="4143375" y="2143125"/>
            <a:ext cx="571500" cy="2047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14" name="Rectangle 5"/>
          <p:cNvSpPr>
            <a:spLocks noChangeArrowheads="1"/>
          </p:cNvSpPr>
          <p:nvPr/>
        </p:nvSpPr>
        <p:spPr bwMode="auto">
          <a:xfrm>
            <a:off x="571500" y="3571875"/>
            <a:ext cx="2171700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en-US" sz="1100"/>
              <a:t>Otak Tengah (otak limbik)</a:t>
            </a:r>
          </a:p>
          <a:p>
            <a:pPr>
              <a:spcAft>
                <a:spcPts val="1000"/>
              </a:spcAft>
            </a:pPr>
            <a:r>
              <a:rPr lang="en-US" sz="1100"/>
              <a:t>-mengawal emosi, seks dan kegembiraan</a:t>
            </a:r>
            <a:endParaRPr lang="en-US"/>
          </a:p>
        </p:txBody>
      </p:sp>
      <p:sp>
        <p:nvSpPr>
          <p:cNvPr id="17415" name="Line 6"/>
          <p:cNvSpPr>
            <a:spLocks noChangeShapeType="1"/>
          </p:cNvSpPr>
          <p:nvPr/>
        </p:nvSpPr>
        <p:spPr bwMode="auto">
          <a:xfrm flipV="1">
            <a:off x="2514600" y="2928938"/>
            <a:ext cx="914400" cy="6858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7416" name="Rectangle 7"/>
          <p:cNvSpPr>
            <a:spLocks noChangeArrowheads="1"/>
          </p:cNvSpPr>
          <p:nvPr/>
        </p:nvSpPr>
        <p:spPr bwMode="auto">
          <a:xfrm>
            <a:off x="5143500" y="3643313"/>
            <a:ext cx="1600200" cy="9064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>
              <a:spcAft>
                <a:spcPts val="1000"/>
              </a:spcAft>
            </a:pPr>
            <a:r>
              <a:rPr lang="en-US" sz="1100"/>
              <a:t>Pangkal Otak (reptilian kompleks)</a:t>
            </a:r>
          </a:p>
          <a:p>
            <a:pPr>
              <a:spcAft>
                <a:spcPts val="1000"/>
              </a:spcAft>
            </a:pPr>
            <a:r>
              <a:rPr lang="en-US" sz="1100"/>
              <a:t>-mengawal tindakan  refleks</a:t>
            </a:r>
            <a:endParaRPr lang="en-US"/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 flipH="1" flipV="1">
            <a:off x="4229100" y="3786188"/>
            <a:ext cx="914400" cy="228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i-FI" smtClean="0"/>
              <a:t>4 quadrant  (HBDI)</a:t>
            </a:r>
            <a:endParaRPr lang="en-US" smtClean="0"/>
          </a:p>
        </p:txBody>
      </p:sp>
      <p:graphicFrame>
        <p:nvGraphicFramePr>
          <p:cNvPr id="15470" name="Group 110"/>
          <p:cNvGraphicFramePr>
            <a:graphicFrameLocks noGrp="1"/>
          </p:cNvGraphicFramePr>
          <p:nvPr>
            <p:ph type="tbl" idx="1"/>
          </p:nvPr>
        </p:nvGraphicFramePr>
        <p:xfrm>
          <a:off x="468313" y="1773238"/>
          <a:ext cx="8229600" cy="3996055"/>
        </p:xfrm>
        <a:graphic>
          <a:graphicData uri="http://schemas.openxmlformats.org/drawingml/2006/table">
            <a:tbl>
              <a:tblPr/>
              <a:tblGrid>
                <a:gridCol w="1582737"/>
                <a:gridCol w="2449513"/>
                <a:gridCol w="4197350"/>
              </a:tblGrid>
              <a:tr h="6477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Quadrant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Bahagian Otak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Fungsi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715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A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 Hemisfera Kiri Atas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 Logic, analitik, fakta, kuantitatif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5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B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 Hemisfera Kiri bawah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 Pengelolaan, urutan, perancangan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94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C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 Hemisfera Kanan Bawah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 Peramah, kinestetik, perasaan, emosi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59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D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 Hemisfera Kanan Atas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David" pitchFamily="2" charset="-79"/>
                        </a:rPr>
                        <a:t> Holistic, intuitif, kesepaduan, sintasis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David" pitchFamily="2" charset="-79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457200" y="533400"/>
            <a:ext cx="8229600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1371600" algn="l"/>
              </a:tabLst>
            </a:pPr>
            <a:r>
              <a:rPr lang="fi-FI" sz="2000" b="1">
                <a:cs typeface="Times New Roman" pitchFamily="18" charset="0"/>
              </a:rPr>
              <a:t>Robert Ornstein</a:t>
            </a:r>
            <a:r>
              <a:rPr lang="fi-FI" sz="2000">
                <a:cs typeface="Times New Roman" pitchFamily="18" charset="0"/>
              </a:rPr>
              <a:t> (1978) menjalankan kajian membandingkan pergerakan gelombang otak kiri dan gelombang otak kanan.</a:t>
            </a:r>
          </a:p>
          <a:p>
            <a:pPr>
              <a:tabLst>
                <a:tab pos="1371600" algn="l"/>
              </a:tabLst>
            </a:pPr>
            <a:endParaRPr lang="fi-FI" sz="2000"/>
          </a:p>
          <a:p>
            <a:pPr>
              <a:tabLst>
                <a:tab pos="1371600" algn="l"/>
              </a:tabLst>
            </a:pPr>
            <a:r>
              <a:rPr lang="en-US" sz="2000" b="1">
                <a:cs typeface="Times New Roman" pitchFamily="18" charset="0"/>
              </a:rPr>
              <a:t>a) Gelombang Beta</a:t>
            </a:r>
            <a:r>
              <a:rPr lang="en-US" sz="2000">
                <a:cs typeface="Times New Roman" pitchFamily="18" charset="0"/>
              </a:rPr>
              <a:t> (Julat 17 – 39 hertz)</a:t>
            </a:r>
            <a:endParaRPr lang="en-US" sz="2000"/>
          </a:p>
          <a:p>
            <a:pPr>
              <a:buFontTx/>
              <a:buChar char="•"/>
              <a:tabLst>
                <a:tab pos="1371600" algn="l"/>
              </a:tabLst>
            </a:pPr>
            <a:r>
              <a:rPr lang="en-US" sz="2000">
                <a:cs typeface="Times New Roman" pitchFamily="18" charset="0"/>
              </a:rPr>
              <a:t>Peringkat minda sedar. Gelombang otak sangat aktif untuk  menyelesaikan masalah, berfikir, mengemukakan pendapat dan menganalisis.</a:t>
            </a:r>
            <a:endParaRPr lang="en-US" sz="2000"/>
          </a:p>
          <a:p>
            <a:pPr>
              <a:tabLst>
                <a:tab pos="1371600" algn="l"/>
              </a:tabLst>
            </a:pPr>
            <a:endParaRPr lang="en-US" sz="2000" b="1">
              <a:cs typeface="Times New Roman" pitchFamily="18" charset="0"/>
            </a:endParaRPr>
          </a:p>
          <a:p>
            <a:pPr>
              <a:tabLst>
                <a:tab pos="1371600" algn="l"/>
              </a:tabLst>
            </a:pPr>
            <a:r>
              <a:rPr lang="en-US" sz="2000" b="1">
                <a:cs typeface="Times New Roman" pitchFamily="18" charset="0"/>
              </a:rPr>
              <a:t>b) Gelombang Alfa</a:t>
            </a:r>
            <a:r>
              <a:rPr lang="en-US" sz="2000">
                <a:cs typeface="Times New Roman" pitchFamily="18" charset="0"/>
              </a:rPr>
              <a:t> (Julat 8 – 17 hertz)</a:t>
            </a:r>
            <a:endParaRPr lang="en-US" sz="2000"/>
          </a:p>
          <a:p>
            <a:pPr>
              <a:buFontTx/>
              <a:buChar char="•"/>
              <a:tabLst>
                <a:tab pos="1371600" algn="l"/>
              </a:tabLst>
            </a:pPr>
            <a:r>
              <a:rPr lang="en-US" sz="2000">
                <a:cs typeface="Times New Roman" pitchFamily="18" charset="0"/>
              </a:rPr>
              <a:t>Peringkat beristirehat/bertafakur. Cth : Mandi, Solat, Makan.</a:t>
            </a:r>
            <a:endParaRPr lang="en-US" sz="2000"/>
          </a:p>
          <a:p>
            <a:pPr>
              <a:tabLst>
                <a:tab pos="1371600" algn="l"/>
              </a:tabLst>
            </a:pPr>
            <a:endParaRPr lang="en-US" sz="2000">
              <a:cs typeface="Times New Roman" pitchFamily="18" charset="0"/>
            </a:endParaRPr>
          </a:p>
          <a:p>
            <a:pPr>
              <a:tabLst>
                <a:tab pos="1371600" algn="l"/>
              </a:tabLst>
            </a:pPr>
            <a:r>
              <a:rPr lang="en-US" sz="2000" b="1">
                <a:cs typeface="Times New Roman" pitchFamily="18" charset="0"/>
              </a:rPr>
              <a:t>c) Gelombang Theta</a:t>
            </a:r>
            <a:r>
              <a:rPr lang="en-US" sz="2000">
                <a:cs typeface="Times New Roman" pitchFamily="18" charset="0"/>
              </a:rPr>
              <a:t> (Julat 4-7 hertz)</a:t>
            </a:r>
            <a:endParaRPr lang="en-US" sz="2000"/>
          </a:p>
          <a:p>
            <a:pPr>
              <a:buFontTx/>
              <a:buChar char="•"/>
              <a:tabLst>
                <a:tab pos="1371600" algn="l"/>
              </a:tabLst>
            </a:pPr>
            <a:r>
              <a:rPr lang="en-US" sz="2000">
                <a:cs typeface="Times New Roman" pitchFamily="18" charset="0"/>
              </a:rPr>
              <a:t>Peringkat sangat penuh istirehat spt yoga.</a:t>
            </a:r>
            <a:endParaRPr lang="en-US" sz="2000"/>
          </a:p>
          <a:p>
            <a:pPr>
              <a:buFontTx/>
              <a:buChar char="•"/>
              <a:tabLst>
                <a:tab pos="1371600" algn="l"/>
              </a:tabLst>
            </a:pPr>
            <a:r>
              <a:rPr lang="en-US" sz="2000">
                <a:cs typeface="Times New Roman" pitchFamily="18" charset="0"/>
              </a:rPr>
              <a:t>Tidur – tidur ayam / separa sedar</a:t>
            </a:r>
            <a:endParaRPr lang="en-US" sz="2000"/>
          </a:p>
          <a:p>
            <a:pPr>
              <a:tabLst>
                <a:tab pos="1371600" algn="l"/>
              </a:tabLst>
            </a:pPr>
            <a:endParaRPr lang="en-US" sz="2000" b="1">
              <a:cs typeface="Times New Roman" pitchFamily="18" charset="0"/>
            </a:endParaRPr>
          </a:p>
          <a:p>
            <a:pPr>
              <a:tabLst>
                <a:tab pos="1371600" algn="l"/>
              </a:tabLst>
            </a:pPr>
            <a:r>
              <a:rPr lang="en-US" sz="2000" b="1">
                <a:cs typeface="Times New Roman" pitchFamily="18" charset="0"/>
              </a:rPr>
              <a:t>d) Gelombang Delta </a:t>
            </a:r>
            <a:r>
              <a:rPr lang="en-US" sz="2000">
                <a:cs typeface="Times New Roman" pitchFamily="18" charset="0"/>
              </a:rPr>
              <a:t>(Julat 1-3 hertz)</a:t>
            </a:r>
            <a:endParaRPr lang="en-US" sz="2000"/>
          </a:p>
          <a:p>
            <a:pPr>
              <a:buFontTx/>
              <a:buChar char="•"/>
              <a:tabLst>
                <a:tab pos="1371600" algn="l"/>
              </a:tabLst>
            </a:pPr>
            <a:r>
              <a:rPr lang="sv-SE" sz="2000">
                <a:cs typeface="Times New Roman" pitchFamily="18" charset="0"/>
              </a:rPr>
              <a:t>Peringkat semasa tidur @ tidak sedar. </a:t>
            </a:r>
            <a:endParaRPr lang="en-US" sz="2000"/>
          </a:p>
          <a:p>
            <a:pPr>
              <a:tabLst>
                <a:tab pos="1371600" algn="l"/>
              </a:tabLst>
            </a:pPr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1.Kecerdasan Verbal/Linguistik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2.Kecerdasan Matematik/Logik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3.Kecerdasan Visual/Ruang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4.Kecerdasan Kinestetik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5.Kecerdasan Muzik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6.Kecerdasan Intrapersonal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7.Kecerdasan Interpersonal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smtClean="0"/>
              <a:t>8.Kecerdasan Naturalis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b="1" smtClean="0"/>
          </a:p>
          <a:p>
            <a:pPr eaLnBrk="1" hangingPunct="1">
              <a:lnSpc>
                <a:spcPct val="90000"/>
              </a:lnSpc>
            </a:pPr>
            <a:endParaRPr lang="en-US" sz="2800" smtClean="0"/>
          </a:p>
        </p:txBody>
      </p:sp>
      <p:sp>
        <p:nvSpPr>
          <p:cNvPr id="20483" name="WordArt 4"/>
          <p:cNvSpPr>
            <a:spLocks noChangeArrowheads="1" noChangeShapeType="1"/>
          </p:cNvSpPr>
          <p:nvPr/>
        </p:nvSpPr>
        <p:spPr bwMode="auto">
          <a:xfrm>
            <a:off x="609600" y="228600"/>
            <a:ext cx="7772400" cy="11430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JENIS-JENIS</a:t>
            </a:r>
          </a:p>
          <a:p>
            <a:r>
              <a:rPr lang="en-US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KECERDASAN  PELBAGAI</a:t>
            </a:r>
          </a:p>
        </p:txBody>
      </p:sp>
      <p:pic>
        <p:nvPicPr>
          <p:cNvPr id="20484" name="Picture 5" descr="j0287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24600" y="3505200"/>
            <a:ext cx="2438400" cy="30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Sekian…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main:Applications:Microsoft Office X:Templates:Presentations:Designs:Blends</Template>
  <TotalTime>748</TotalTime>
  <Words>428</Words>
  <Application>Microsoft PowerPoint</Application>
  <PresentationFormat>On-screen Show (4:3)</PresentationFormat>
  <Paragraphs>248</Paragraphs>
  <Slides>18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Times</vt:lpstr>
      <vt:lpstr>Arial</vt:lpstr>
      <vt:lpstr>Wingdings</vt:lpstr>
      <vt:lpstr>Calibri</vt:lpstr>
      <vt:lpstr>Wingdings 2</vt:lpstr>
      <vt:lpstr>Verdana</vt:lpstr>
      <vt:lpstr>Times New Roman</vt:lpstr>
      <vt:lpstr>David</vt:lpstr>
      <vt:lpstr>Blends</vt:lpstr>
      <vt:lpstr>MSPhotoEd.3</vt:lpstr>
      <vt:lpstr>EDU 3043 Kemahiran Berfikir</vt:lpstr>
      <vt:lpstr>KONSEP BERFIKIR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Fungsi HOKi &amp; HOKa</vt:lpstr>
      <vt:lpstr>Slide 14</vt:lpstr>
      <vt:lpstr>4 quadrant  (HBDI)</vt:lpstr>
      <vt:lpstr>Slide 16</vt:lpstr>
      <vt:lpstr>Slide 17</vt:lpstr>
      <vt:lpstr>Sekian…</vt:lpstr>
    </vt:vector>
  </TitlesOfParts>
  <Company>Kementrian Pendidikan Malaysia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Pemikiran Reflektif &amp; Pemikiran Kristis dan Kreatif</dc:title>
  <dc:creator>Education License</dc:creator>
  <cp:lastModifiedBy>Admin</cp:lastModifiedBy>
  <cp:revision>13</cp:revision>
  <dcterms:created xsi:type="dcterms:W3CDTF">2007-01-24T14:46:57Z</dcterms:created>
  <dcterms:modified xsi:type="dcterms:W3CDTF">2009-11-27T05:16:28Z</dcterms:modified>
</cp:coreProperties>
</file>