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5D2F3-E175-4534-93CD-EB4FC38B25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95618D-D274-48FD-BF93-0375CC8247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11F56-1D6A-4BDC-AF43-509843F7B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C0244-DF97-41D2-8464-A57E95F4E7BC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0CE31-9F2C-4C68-A450-93EED2365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5E069-551B-4234-BF64-741D50724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FB55-C736-47D7-83F4-B8E87A99A27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95373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45120-78A2-457D-8366-53876DD35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DD562A-9327-41D2-AEB7-8C4F0AD535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1BDE1-7A8A-4646-9FAD-C5944CFCA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C0244-DF97-41D2-8464-A57E95F4E7BC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C04BE-C88D-4068-84F0-D0CED14C1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72E92-27C1-438D-BBF8-D032D6E4D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FB55-C736-47D7-83F4-B8E87A99A27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70753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D676A-3316-486A-81E4-7EBC0B0C6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103961-3788-4272-8090-20A69EA92D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73AC20-87E8-4D3F-82BC-E091C5392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C0244-DF97-41D2-8464-A57E95F4E7BC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C302E4-745B-4801-8F82-89592EFC1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AAB21A-EB7D-4F8C-83D7-84F42EF87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FB55-C736-47D7-83F4-B8E87A99A27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34679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49EEE-431A-4E4D-9DC7-3268B4F2D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547498-133D-4E78-9EED-5B03616019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FA5A1E-3FFC-47BE-8E35-2E8D7640A6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11BE83-6051-4A82-A9E0-FAC2DEFF3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C0244-DF97-41D2-8464-A57E95F4E7BC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638723-220A-42D4-A422-E35F8B2B3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0D6560-D644-4C67-B326-3F8FC7E66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FB55-C736-47D7-83F4-B8E87A99A27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45500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4AE5-8C64-445A-A7C0-EC7784521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1B8072-101B-4139-92A5-1C2A7E17D7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F52A66-BBA3-44B1-A41E-67DAAA799A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5E7DC3-F8B5-41EB-8CBD-D1F66E1FAC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A50379-3455-45D7-8422-435CE3FCC7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4E5D76-6CAE-4B60-B61B-8E8B9A0EB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C0244-DF97-41D2-8464-A57E95F4E7BC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6E7A4E-D367-44BC-95C1-63262E724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4079EF-7FB1-43A7-ACF6-CD93632DB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FB55-C736-47D7-83F4-B8E87A99A27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18752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1FA13-6787-4BBE-883F-0C766DC6A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F9FCBD-8E64-4B1C-9992-A0A25680D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C0244-DF97-41D2-8464-A57E95F4E7BC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D3243D-CA90-41F4-B7E4-1BF689F2D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8B8049-F136-404A-8B5A-303FFB317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FB55-C736-47D7-83F4-B8E87A99A27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00931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AC2497-7922-4064-B060-2DA29FF8E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C0244-DF97-41D2-8464-A57E95F4E7BC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F26DE5-529A-489C-9F47-A1ADCC965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D6FD49-B3DE-411C-B3AC-C11687726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FB55-C736-47D7-83F4-B8E87A99A27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58792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5F2C7-21B8-4B38-9EEC-BF7FD38C8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E02E2-6E86-4321-8260-479D1AF44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62600B-F652-4313-B35C-DEFFCEE5B1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33E686-C1AC-4E9C-B983-56DDC8F0D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C0244-DF97-41D2-8464-A57E95F4E7BC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73A325-04FE-453D-8427-B07EF5D0B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404361-D279-4F11-BD44-C3A34083C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FB55-C736-47D7-83F4-B8E87A99A27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48551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E4D0E-E3FE-45F0-87DD-62F46EF05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40DE16-AEFE-4C9B-8F5A-6F2CC634FC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039667-04D5-45FD-B088-5FC3E455F6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9B8209-3B48-4C67-AFD5-3E985D6DE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C0244-DF97-41D2-8464-A57E95F4E7BC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31D543-08D9-47CA-9BF6-C03DF9692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22762B-95DD-4B94-A4A4-8B861F5B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FB55-C736-47D7-83F4-B8E87A99A27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2315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924A6-B33D-42B2-9620-DCB0AB43C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CB8BB0-592F-442C-9689-3AF42C979E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DDE874-099D-49D4-8024-BCE6F8645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C0244-DF97-41D2-8464-A57E95F4E7BC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D5783E-6BA7-4766-84B5-DAF9021A8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A72FBF-7166-41C0-B54C-EF262D53B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FB55-C736-47D7-83F4-B8E87A99A27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56515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706245-4D60-4945-866F-E34E299325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9A9377-BC9B-4C25-BA90-9A86AC99DF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14CBD-CFDC-4552-969F-7FA96EBAE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C0244-DF97-41D2-8464-A57E95F4E7BC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EC14C7-F3E0-42EF-B106-89750E006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581C46-BDEC-4044-A3F8-4A205C24C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FB55-C736-47D7-83F4-B8E87A99A27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71857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DC373E-5055-4012-AA4F-21829CB7B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3E5500-C27F-4387-84F9-33C7316766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891050-97CF-406A-BD96-D57A4386EC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3C0244-DF97-41D2-8464-A57E95F4E7BC}" type="datetimeFigureOut">
              <a:rPr lang="en-ID" smtClean="0"/>
              <a:t>23/02/2020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C1AE62-7783-4010-9380-F0FF2117F9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053BB3-741B-4A55-A9A0-45884A8FC1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5FB55-C736-47D7-83F4-B8E87A99A27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66973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DDA26-0788-4C27-B9AE-72E9146274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/>
              <a:t>OPERASI-OPERASI DASAR PENGOLAHAN CITRA DIGITAL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28BD75-7381-433F-BD42-AE653DDE606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Oleh : </a:t>
            </a:r>
            <a:r>
              <a:rPr lang="en-US" dirty="0" err="1"/>
              <a:t>Rahmat</a:t>
            </a:r>
            <a:r>
              <a:rPr lang="en-US" dirty="0"/>
              <a:t> Robi </a:t>
            </a:r>
            <a:r>
              <a:rPr lang="en-US" dirty="0" err="1"/>
              <a:t>Waliyansyah</a:t>
            </a:r>
            <a:r>
              <a:rPr lang="en-US" dirty="0"/>
              <a:t>, </a:t>
            </a:r>
            <a:r>
              <a:rPr lang="en-US" dirty="0" err="1"/>
              <a:t>M.Kom</a:t>
            </a:r>
            <a:r>
              <a:rPr lang="en-US" dirty="0"/>
              <a:t>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77678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Magnetic Disk 1">
            <a:extLst>
              <a:ext uri="{FF2B5EF4-FFF2-40B4-BE49-F238E27FC236}">
                <a16:creationId xmlns:a16="http://schemas.microsoft.com/office/drawing/2014/main" id="{E195B739-AF38-4FF8-A298-99AFEDA022A8}"/>
              </a:ext>
            </a:extLst>
          </p:cNvPr>
          <p:cNvSpPr/>
          <p:nvPr/>
        </p:nvSpPr>
        <p:spPr>
          <a:xfrm>
            <a:off x="443346" y="3235036"/>
            <a:ext cx="3990109" cy="1184564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LEVEL KOMPUTASI</a:t>
            </a:r>
            <a:endParaRPr lang="en-ID" dirty="0"/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5006B134-5BD9-45FC-9819-48E8B309CF5A}"/>
              </a:ext>
            </a:extLst>
          </p:cNvPr>
          <p:cNvSpPr/>
          <p:nvPr/>
        </p:nvSpPr>
        <p:spPr>
          <a:xfrm>
            <a:off x="6954982" y="360219"/>
            <a:ext cx="3172691" cy="1496291"/>
          </a:xfrm>
          <a:prstGeom prst="cub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LEVEL TITIK</a:t>
            </a:r>
            <a:endParaRPr lang="en-ID" dirty="0"/>
          </a:p>
        </p:txBody>
      </p:sp>
      <p:sp>
        <p:nvSpPr>
          <p:cNvPr id="4" name="Cube 3">
            <a:extLst>
              <a:ext uri="{FF2B5EF4-FFF2-40B4-BE49-F238E27FC236}">
                <a16:creationId xmlns:a16="http://schemas.microsoft.com/office/drawing/2014/main" id="{8E28E685-FA86-41A4-B370-438FFD031EE3}"/>
              </a:ext>
            </a:extLst>
          </p:cNvPr>
          <p:cNvSpPr/>
          <p:nvPr/>
        </p:nvSpPr>
        <p:spPr>
          <a:xfrm>
            <a:off x="6954982" y="2050472"/>
            <a:ext cx="3172691" cy="1496291"/>
          </a:xfrm>
          <a:prstGeom prst="cub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LEVEL LOKAL</a:t>
            </a:r>
            <a:endParaRPr lang="en-ID" dirty="0"/>
          </a:p>
        </p:txBody>
      </p:sp>
      <p:sp>
        <p:nvSpPr>
          <p:cNvPr id="5" name="Cube 4">
            <a:extLst>
              <a:ext uri="{FF2B5EF4-FFF2-40B4-BE49-F238E27FC236}">
                <a16:creationId xmlns:a16="http://schemas.microsoft.com/office/drawing/2014/main" id="{E3C50BE7-C4C5-4CA3-B83A-6AEA3C64C6EF}"/>
              </a:ext>
            </a:extLst>
          </p:cNvPr>
          <p:cNvSpPr/>
          <p:nvPr/>
        </p:nvSpPr>
        <p:spPr>
          <a:xfrm>
            <a:off x="6954982" y="3671456"/>
            <a:ext cx="3172691" cy="1496291"/>
          </a:xfrm>
          <a:prstGeom prst="cub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LEVEL GLOBAL</a:t>
            </a:r>
            <a:endParaRPr lang="en-ID" dirty="0"/>
          </a:p>
        </p:txBody>
      </p:sp>
      <p:sp>
        <p:nvSpPr>
          <p:cNvPr id="6" name="Cube 5">
            <a:extLst>
              <a:ext uri="{FF2B5EF4-FFF2-40B4-BE49-F238E27FC236}">
                <a16:creationId xmlns:a16="http://schemas.microsoft.com/office/drawing/2014/main" id="{0119BDA3-A453-4758-B986-79D5D354864C}"/>
              </a:ext>
            </a:extLst>
          </p:cNvPr>
          <p:cNvSpPr/>
          <p:nvPr/>
        </p:nvSpPr>
        <p:spPr>
          <a:xfrm>
            <a:off x="6954982" y="5361709"/>
            <a:ext cx="3172691" cy="1496291"/>
          </a:xfrm>
          <a:prstGeom prst="cub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LEVEL OBJEK</a:t>
            </a:r>
            <a:endParaRPr lang="en-ID" dirty="0"/>
          </a:p>
        </p:txBody>
      </p:sp>
      <p:sp>
        <p:nvSpPr>
          <p:cNvPr id="7" name="Arrow: Striped Right 6">
            <a:extLst>
              <a:ext uri="{FF2B5EF4-FFF2-40B4-BE49-F238E27FC236}">
                <a16:creationId xmlns:a16="http://schemas.microsoft.com/office/drawing/2014/main" id="{561339D2-ED7F-4B86-96D4-511C92B70911}"/>
              </a:ext>
            </a:extLst>
          </p:cNvPr>
          <p:cNvSpPr/>
          <p:nvPr/>
        </p:nvSpPr>
        <p:spPr>
          <a:xfrm>
            <a:off x="5070766" y="1004454"/>
            <a:ext cx="1454727" cy="678872"/>
          </a:xfrm>
          <a:prstGeom prst="strip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Arrow: Striped Right 7">
            <a:extLst>
              <a:ext uri="{FF2B5EF4-FFF2-40B4-BE49-F238E27FC236}">
                <a16:creationId xmlns:a16="http://schemas.microsoft.com/office/drawing/2014/main" id="{B83EE801-B76B-42C6-8131-CC69BB860FC6}"/>
              </a:ext>
            </a:extLst>
          </p:cNvPr>
          <p:cNvSpPr/>
          <p:nvPr/>
        </p:nvSpPr>
        <p:spPr>
          <a:xfrm>
            <a:off x="5070766" y="5770418"/>
            <a:ext cx="1454727" cy="678872"/>
          </a:xfrm>
          <a:prstGeom prst="strip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Arrow: Striped Right 8">
            <a:extLst>
              <a:ext uri="{FF2B5EF4-FFF2-40B4-BE49-F238E27FC236}">
                <a16:creationId xmlns:a16="http://schemas.microsoft.com/office/drawing/2014/main" id="{49631060-6E3D-4000-B915-F5AE40AFE9FA}"/>
              </a:ext>
            </a:extLst>
          </p:cNvPr>
          <p:cNvSpPr/>
          <p:nvPr/>
        </p:nvSpPr>
        <p:spPr>
          <a:xfrm>
            <a:off x="5049986" y="4080164"/>
            <a:ext cx="1454727" cy="678872"/>
          </a:xfrm>
          <a:prstGeom prst="strip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Arrow: Striped Right 9">
            <a:extLst>
              <a:ext uri="{FF2B5EF4-FFF2-40B4-BE49-F238E27FC236}">
                <a16:creationId xmlns:a16="http://schemas.microsoft.com/office/drawing/2014/main" id="{0FFEF610-44E8-4006-98DF-1A5E3CFFB6A5}"/>
              </a:ext>
            </a:extLst>
          </p:cNvPr>
          <p:cNvSpPr/>
          <p:nvPr/>
        </p:nvSpPr>
        <p:spPr>
          <a:xfrm>
            <a:off x="5070766" y="2542309"/>
            <a:ext cx="1454727" cy="678872"/>
          </a:xfrm>
          <a:prstGeom prst="strip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38453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Preparation 2">
            <a:extLst>
              <a:ext uri="{FF2B5EF4-FFF2-40B4-BE49-F238E27FC236}">
                <a16:creationId xmlns:a16="http://schemas.microsoft.com/office/drawing/2014/main" id="{2D8437A0-739F-4B42-9F95-20C0CCF712DA}"/>
              </a:ext>
            </a:extLst>
          </p:cNvPr>
          <p:cNvSpPr/>
          <p:nvPr/>
        </p:nvSpPr>
        <p:spPr>
          <a:xfrm>
            <a:off x="3103418" y="443345"/>
            <a:ext cx="5985164" cy="1482436"/>
          </a:xfrm>
          <a:prstGeom prst="flowChartPreparati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b="1" dirty="0"/>
              <a:t>Level </a:t>
            </a:r>
            <a:r>
              <a:rPr lang="en-ID" sz="3200" b="1" dirty="0" err="1"/>
              <a:t>Titik</a:t>
            </a:r>
            <a:r>
              <a:rPr lang="en-ID" sz="3200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1FB029-5C28-4456-8BCA-6A2D22D9C6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659" t="47070" r="54432" b="19581"/>
          <a:stretch/>
        </p:blipFill>
        <p:spPr>
          <a:xfrm>
            <a:off x="387926" y="2854037"/>
            <a:ext cx="4094227" cy="3671453"/>
          </a:xfrm>
          <a:prstGeom prst="rect">
            <a:avLst/>
          </a:prstGeom>
        </p:spPr>
      </p:pic>
      <p:sp>
        <p:nvSpPr>
          <p:cNvPr id="5" name="Teardrop 4">
            <a:extLst>
              <a:ext uri="{FF2B5EF4-FFF2-40B4-BE49-F238E27FC236}">
                <a16:creationId xmlns:a16="http://schemas.microsoft.com/office/drawing/2014/main" id="{0A5386EB-19AE-4256-A54B-0B252D963B26}"/>
              </a:ext>
            </a:extLst>
          </p:cNvPr>
          <p:cNvSpPr/>
          <p:nvPr/>
        </p:nvSpPr>
        <p:spPr>
          <a:xfrm>
            <a:off x="7065818" y="3141518"/>
            <a:ext cx="3505200" cy="3096490"/>
          </a:xfrm>
          <a:prstGeom prst="teardrop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 err="1"/>
              <a:t>Operasi</a:t>
            </a:r>
            <a:r>
              <a:rPr lang="en-ID" dirty="0"/>
              <a:t> pada level </a:t>
            </a:r>
            <a:r>
              <a:rPr lang="en-ID" dirty="0" err="1"/>
              <a:t>titik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dibagi</a:t>
            </a:r>
            <a:r>
              <a:rPr lang="en-ID" dirty="0"/>
              <a:t> </a:t>
            </a:r>
            <a:r>
              <a:rPr lang="en-ID" dirty="0" err="1"/>
              <a:t>menjadi</a:t>
            </a:r>
            <a:r>
              <a:rPr lang="en-ID" dirty="0"/>
              <a:t> </a:t>
            </a:r>
            <a:r>
              <a:rPr lang="en-ID" dirty="0" err="1"/>
              <a:t>tiga</a:t>
            </a:r>
            <a:r>
              <a:rPr lang="en-ID" dirty="0"/>
              <a:t> </a:t>
            </a:r>
            <a:r>
              <a:rPr lang="en-ID" dirty="0" err="1"/>
              <a:t>macam</a:t>
            </a:r>
            <a:r>
              <a:rPr lang="en-ID" dirty="0"/>
              <a:t> : </a:t>
            </a:r>
            <a:r>
              <a:rPr lang="en-ID" dirty="0" err="1"/>
              <a:t>berdasarkan</a:t>
            </a:r>
            <a:r>
              <a:rPr lang="en-ID" dirty="0"/>
              <a:t> </a:t>
            </a:r>
            <a:r>
              <a:rPr lang="en-ID" dirty="0" err="1"/>
              <a:t>intensitas</a:t>
            </a:r>
            <a:r>
              <a:rPr lang="en-ID" dirty="0"/>
              <a:t>, </a:t>
            </a:r>
            <a:r>
              <a:rPr lang="en-ID" dirty="0" err="1"/>
              <a:t>berdasarkan</a:t>
            </a:r>
            <a:r>
              <a:rPr lang="en-ID" dirty="0"/>
              <a:t> </a:t>
            </a:r>
            <a:r>
              <a:rPr lang="en-ID" dirty="0" err="1"/>
              <a:t>geometri</a:t>
            </a:r>
            <a:r>
              <a:rPr lang="en-ID" dirty="0"/>
              <a:t>, 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gabungan</a:t>
            </a:r>
            <a:r>
              <a:rPr lang="en-ID" dirty="0"/>
              <a:t> </a:t>
            </a:r>
            <a:r>
              <a:rPr lang="en-ID" dirty="0" err="1"/>
              <a:t>keduanya</a:t>
            </a:r>
            <a:r>
              <a:rPr lang="en-ID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36279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>
            <a:extLst>
              <a:ext uri="{FF2B5EF4-FFF2-40B4-BE49-F238E27FC236}">
                <a16:creationId xmlns:a16="http://schemas.microsoft.com/office/drawing/2014/main" id="{E16E59FB-0B0A-4909-A021-4332271D0443}"/>
              </a:ext>
            </a:extLst>
          </p:cNvPr>
          <p:cNvSpPr/>
          <p:nvPr/>
        </p:nvSpPr>
        <p:spPr>
          <a:xfrm>
            <a:off x="789709" y="484909"/>
            <a:ext cx="4308764" cy="1676400"/>
          </a:xfrm>
          <a:prstGeom prst="cloud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2800" dirty="0"/>
              <a:t>Contoh operasi titik berdasarkan intensitas </a:t>
            </a:r>
            <a:endParaRPr lang="en-ID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0201F6-A445-4E12-BA62-51A7ECD0B6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659" t="29687" r="27386" b="9475"/>
          <a:stretch/>
        </p:blipFill>
        <p:spPr>
          <a:xfrm>
            <a:off x="5680364" y="2161308"/>
            <a:ext cx="6262256" cy="4466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94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rrow: Pentagon 1">
            <a:extLst>
              <a:ext uri="{FF2B5EF4-FFF2-40B4-BE49-F238E27FC236}">
                <a16:creationId xmlns:a16="http://schemas.microsoft.com/office/drawing/2014/main" id="{AA704251-916E-454E-B443-E74B1F4DB430}"/>
              </a:ext>
            </a:extLst>
          </p:cNvPr>
          <p:cNvSpPr/>
          <p:nvPr/>
        </p:nvSpPr>
        <p:spPr>
          <a:xfrm>
            <a:off x="1025236" y="471055"/>
            <a:ext cx="3990109" cy="2230581"/>
          </a:xfrm>
          <a:prstGeom prst="homePlat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b="1" dirty="0" err="1"/>
              <a:t>Contoh</a:t>
            </a:r>
            <a:r>
              <a:rPr lang="en-ID" sz="2800" b="1" dirty="0"/>
              <a:t> </a:t>
            </a:r>
            <a:r>
              <a:rPr lang="en-ID" sz="2800" b="1" dirty="0" err="1"/>
              <a:t>Operasi</a:t>
            </a:r>
            <a:r>
              <a:rPr lang="en-ID" sz="2800" b="1" dirty="0"/>
              <a:t> </a:t>
            </a:r>
            <a:r>
              <a:rPr lang="en-ID" sz="2800" b="1" dirty="0" err="1"/>
              <a:t>Titik</a:t>
            </a:r>
            <a:r>
              <a:rPr lang="en-ID" sz="2800" b="1" dirty="0"/>
              <a:t> </a:t>
            </a:r>
            <a:r>
              <a:rPr lang="en-ID" sz="2800" b="1" dirty="0" err="1"/>
              <a:t>berdasarkan</a:t>
            </a:r>
            <a:r>
              <a:rPr lang="en-ID" sz="2800" b="1" dirty="0"/>
              <a:t> </a:t>
            </a:r>
            <a:r>
              <a:rPr lang="en-ID" sz="2800" b="1" dirty="0" err="1"/>
              <a:t>geometri</a:t>
            </a:r>
            <a:r>
              <a:rPr lang="en-ID" sz="2800" b="1" dirty="0"/>
              <a:t>.</a:t>
            </a:r>
            <a:r>
              <a:rPr lang="en-ID" sz="2800" dirty="0"/>
              <a:t> </a:t>
            </a:r>
          </a:p>
        </p:txBody>
      </p:sp>
      <p:sp>
        <p:nvSpPr>
          <p:cNvPr id="3" name="Rectangle: Diagonal Corners Snipped 2">
            <a:extLst>
              <a:ext uri="{FF2B5EF4-FFF2-40B4-BE49-F238E27FC236}">
                <a16:creationId xmlns:a16="http://schemas.microsoft.com/office/drawing/2014/main" id="{5E65CD2D-CAB6-4AC8-874C-1C1827408FA1}"/>
              </a:ext>
            </a:extLst>
          </p:cNvPr>
          <p:cNvSpPr/>
          <p:nvPr/>
        </p:nvSpPr>
        <p:spPr>
          <a:xfrm>
            <a:off x="3477491" y="3429000"/>
            <a:ext cx="7453745" cy="2957945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400" dirty="0" err="1"/>
              <a:t>Posisi</a:t>
            </a:r>
            <a:r>
              <a:rPr lang="en-ID" sz="2400" dirty="0"/>
              <a:t> pixel </a:t>
            </a:r>
            <a:r>
              <a:rPr lang="en-ID" sz="2400" dirty="0" err="1"/>
              <a:t>diubah</a:t>
            </a:r>
            <a:r>
              <a:rPr lang="en-ID" sz="2400" dirty="0"/>
              <a:t> </a:t>
            </a:r>
            <a:r>
              <a:rPr lang="en-ID" sz="2400" dirty="0" err="1"/>
              <a:t>ke</a:t>
            </a:r>
            <a:r>
              <a:rPr lang="en-ID" sz="2400" dirty="0"/>
              <a:t> </a:t>
            </a:r>
            <a:r>
              <a:rPr lang="en-ID" sz="2400" dirty="0" err="1"/>
              <a:t>posisi</a:t>
            </a:r>
            <a:r>
              <a:rPr lang="en-ID" sz="2400" dirty="0"/>
              <a:t> yang </a:t>
            </a:r>
            <a:r>
              <a:rPr lang="en-ID" sz="2400" dirty="0" err="1"/>
              <a:t>baru</a:t>
            </a:r>
            <a:r>
              <a:rPr lang="en-ID" sz="2400" dirty="0"/>
              <a:t>, </a:t>
            </a:r>
            <a:r>
              <a:rPr lang="en-ID" sz="2400" dirty="0" err="1"/>
              <a:t>sedangkan</a:t>
            </a:r>
            <a:r>
              <a:rPr lang="en-ID" sz="2400" dirty="0"/>
              <a:t> </a:t>
            </a:r>
            <a:r>
              <a:rPr lang="en-ID" sz="2400" dirty="0" err="1"/>
              <a:t>intensitasnya</a:t>
            </a:r>
            <a:r>
              <a:rPr lang="en-ID" sz="2400" dirty="0"/>
              <a:t> </a:t>
            </a:r>
            <a:r>
              <a:rPr lang="en-ID" sz="2400" dirty="0" err="1"/>
              <a:t>tidak</a:t>
            </a:r>
            <a:r>
              <a:rPr lang="en-ID" sz="2400" dirty="0"/>
              <a:t> </a:t>
            </a:r>
            <a:r>
              <a:rPr lang="en-ID" sz="2400" dirty="0" err="1"/>
              <a:t>berubah</a:t>
            </a:r>
            <a:r>
              <a:rPr lang="en-ID" sz="24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400" dirty="0" err="1"/>
              <a:t>Contoh</a:t>
            </a:r>
            <a:r>
              <a:rPr lang="en-ID" sz="2400" dirty="0"/>
              <a:t> </a:t>
            </a:r>
            <a:r>
              <a:rPr lang="en-ID" sz="2400" dirty="0" err="1"/>
              <a:t>operasi</a:t>
            </a:r>
            <a:r>
              <a:rPr lang="en-ID" sz="2400" dirty="0"/>
              <a:t> </a:t>
            </a:r>
            <a:r>
              <a:rPr lang="en-ID" sz="2400" dirty="0" err="1"/>
              <a:t>titik</a:t>
            </a:r>
            <a:r>
              <a:rPr lang="en-ID" sz="2400" dirty="0"/>
              <a:t> </a:t>
            </a:r>
            <a:r>
              <a:rPr lang="en-ID" sz="2400" dirty="0" err="1"/>
              <a:t>berdasarkan</a:t>
            </a:r>
            <a:r>
              <a:rPr lang="en-ID" sz="2400" dirty="0"/>
              <a:t> </a:t>
            </a:r>
            <a:r>
              <a:rPr lang="en-ID" sz="2400" dirty="0" err="1"/>
              <a:t>geometri</a:t>
            </a:r>
            <a:r>
              <a:rPr lang="en-ID" sz="2400" dirty="0"/>
              <a:t> </a:t>
            </a:r>
            <a:r>
              <a:rPr lang="en-ID" sz="2400" dirty="0" err="1"/>
              <a:t>misalnya</a:t>
            </a:r>
            <a:r>
              <a:rPr lang="en-ID" sz="2400" dirty="0"/>
              <a:t> </a:t>
            </a:r>
            <a:r>
              <a:rPr lang="en-ID" sz="2400" dirty="0" err="1"/>
              <a:t>pemutaran</a:t>
            </a:r>
            <a:r>
              <a:rPr lang="en-ID" sz="2400" dirty="0"/>
              <a:t> (</a:t>
            </a:r>
            <a:r>
              <a:rPr lang="en-ID" sz="2400" dirty="0" err="1"/>
              <a:t>rotasi</a:t>
            </a:r>
            <a:r>
              <a:rPr lang="en-ID" sz="2400" dirty="0"/>
              <a:t>), </a:t>
            </a:r>
            <a:r>
              <a:rPr lang="en-ID" sz="2400" dirty="0" err="1"/>
              <a:t>pergeseran</a:t>
            </a:r>
            <a:r>
              <a:rPr lang="en-ID" sz="2400" dirty="0"/>
              <a:t> (</a:t>
            </a:r>
            <a:r>
              <a:rPr lang="en-ID" sz="2400" dirty="0" err="1"/>
              <a:t>transisi</a:t>
            </a:r>
            <a:r>
              <a:rPr lang="en-ID" sz="2400" dirty="0"/>
              <a:t>), </a:t>
            </a:r>
            <a:r>
              <a:rPr lang="en-ID" sz="2400" dirty="0" err="1"/>
              <a:t>penskalaan</a:t>
            </a:r>
            <a:r>
              <a:rPr lang="en-ID" sz="2400" dirty="0"/>
              <a:t> (</a:t>
            </a:r>
            <a:r>
              <a:rPr lang="en-ID" sz="2400" dirty="0" err="1"/>
              <a:t>dilatasi</a:t>
            </a:r>
            <a:r>
              <a:rPr lang="en-ID" sz="2400" dirty="0"/>
              <a:t>), </a:t>
            </a:r>
            <a:r>
              <a:rPr lang="en-ID" sz="2400" dirty="0" err="1"/>
              <a:t>pembetulan</a:t>
            </a:r>
            <a:r>
              <a:rPr lang="en-ID" sz="2400" dirty="0"/>
              <a:t> </a:t>
            </a:r>
            <a:r>
              <a:rPr lang="en-ID" sz="2400" dirty="0" err="1"/>
              <a:t>distorsi</a:t>
            </a:r>
            <a:r>
              <a:rPr lang="en-ID" sz="2400" dirty="0"/>
              <a:t> </a:t>
            </a:r>
            <a:r>
              <a:rPr lang="en-ID" sz="2400" dirty="0" err="1"/>
              <a:t>geometri</a:t>
            </a:r>
            <a:r>
              <a:rPr lang="en-ID" sz="2400" dirty="0"/>
              <a:t> . </a:t>
            </a:r>
          </a:p>
        </p:txBody>
      </p:sp>
    </p:spTree>
    <p:extLst>
      <p:ext uri="{BB962C8B-B14F-4D97-AF65-F5344CB8AC3E}">
        <p14:creationId xmlns:p14="http://schemas.microsoft.com/office/powerpoint/2010/main" val="244475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Terminator 1">
            <a:extLst>
              <a:ext uri="{FF2B5EF4-FFF2-40B4-BE49-F238E27FC236}">
                <a16:creationId xmlns:a16="http://schemas.microsoft.com/office/drawing/2014/main" id="{E9A30233-7054-4170-A4D7-6D5F2D44795B}"/>
              </a:ext>
            </a:extLst>
          </p:cNvPr>
          <p:cNvSpPr/>
          <p:nvPr/>
        </p:nvSpPr>
        <p:spPr>
          <a:xfrm>
            <a:off x="2833254" y="526473"/>
            <a:ext cx="6525491" cy="1593273"/>
          </a:xfrm>
          <a:prstGeom prst="flowChartTerminator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b="1" dirty="0" err="1"/>
              <a:t>Contoh</a:t>
            </a:r>
            <a:r>
              <a:rPr lang="en-ID" sz="2800" b="1" dirty="0"/>
              <a:t> </a:t>
            </a:r>
            <a:r>
              <a:rPr lang="en-ID" sz="2800" b="1" dirty="0" err="1"/>
              <a:t>Operasi</a:t>
            </a:r>
            <a:r>
              <a:rPr lang="en-ID" sz="2800" b="1" dirty="0"/>
              <a:t> </a:t>
            </a:r>
            <a:r>
              <a:rPr lang="en-ID" sz="2800" b="1" dirty="0" err="1"/>
              <a:t>Titik</a:t>
            </a:r>
            <a:r>
              <a:rPr lang="en-ID" sz="2800" b="1" dirty="0"/>
              <a:t> </a:t>
            </a:r>
            <a:r>
              <a:rPr lang="en-ID" sz="2800" b="1" dirty="0" err="1"/>
              <a:t>berdasarkan</a:t>
            </a:r>
            <a:r>
              <a:rPr lang="en-ID" sz="2800" b="1" dirty="0"/>
              <a:t> </a:t>
            </a:r>
            <a:r>
              <a:rPr lang="en-ID" sz="2800" b="1" dirty="0" err="1"/>
              <a:t>gabungan</a:t>
            </a:r>
            <a:r>
              <a:rPr lang="en-ID" sz="2800" b="1" dirty="0"/>
              <a:t> </a:t>
            </a:r>
            <a:r>
              <a:rPr lang="en-ID" sz="2800" b="1" dirty="0" err="1"/>
              <a:t>intensitas</a:t>
            </a:r>
            <a:r>
              <a:rPr lang="en-ID" sz="2800" b="1" dirty="0"/>
              <a:t> dan </a:t>
            </a:r>
            <a:r>
              <a:rPr lang="en-ID" sz="2800" b="1" dirty="0" err="1"/>
              <a:t>geometri</a:t>
            </a:r>
            <a:r>
              <a:rPr lang="en-ID" sz="2800" b="1" dirty="0"/>
              <a:t>.</a:t>
            </a:r>
            <a:r>
              <a:rPr lang="en-ID" sz="2800" dirty="0"/>
              <a:t> </a:t>
            </a:r>
          </a:p>
        </p:txBody>
      </p:sp>
      <p:sp>
        <p:nvSpPr>
          <p:cNvPr id="3" name="Rectangle: Folded Corner 2">
            <a:extLst>
              <a:ext uri="{FF2B5EF4-FFF2-40B4-BE49-F238E27FC236}">
                <a16:creationId xmlns:a16="http://schemas.microsoft.com/office/drawing/2014/main" id="{8276D54D-1980-4E7B-A05C-A0BE9053BDE4}"/>
              </a:ext>
            </a:extLst>
          </p:cNvPr>
          <p:cNvSpPr/>
          <p:nvPr/>
        </p:nvSpPr>
        <p:spPr>
          <a:xfrm>
            <a:off x="997526" y="2957946"/>
            <a:ext cx="10196946" cy="3560618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3200" dirty="0" err="1"/>
              <a:t>Operasi</a:t>
            </a:r>
            <a:r>
              <a:rPr lang="en-ID" sz="3200" dirty="0"/>
              <a:t> </a:t>
            </a:r>
            <a:r>
              <a:rPr lang="en-ID" sz="3200" dirty="0" err="1"/>
              <a:t>ini</a:t>
            </a:r>
            <a:r>
              <a:rPr lang="en-ID" sz="3200" dirty="0"/>
              <a:t> </a:t>
            </a:r>
            <a:r>
              <a:rPr lang="en-ID" sz="3200" dirty="0" err="1"/>
              <a:t>tidak</a:t>
            </a:r>
            <a:r>
              <a:rPr lang="en-ID" sz="3200" dirty="0"/>
              <a:t> </a:t>
            </a:r>
            <a:r>
              <a:rPr lang="en-ID" sz="3200" dirty="0" err="1"/>
              <a:t>hanya</a:t>
            </a:r>
            <a:r>
              <a:rPr lang="en-ID" sz="3200" dirty="0"/>
              <a:t> </a:t>
            </a:r>
            <a:r>
              <a:rPr lang="en-ID" sz="3200" dirty="0" err="1"/>
              <a:t>mengubah</a:t>
            </a:r>
            <a:r>
              <a:rPr lang="en-ID" sz="3200" dirty="0"/>
              <a:t> </a:t>
            </a:r>
            <a:r>
              <a:rPr lang="en-ID" sz="3200" dirty="0" err="1"/>
              <a:t>nilai</a:t>
            </a:r>
            <a:r>
              <a:rPr lang="en-ID" sz="3200" dirty="0"/>
              <a:t> </a:t>
            </a:r>
            <a:r>
              <a:rPr lang="en-ID" sz="3200" dirty="0" err="1"/>
              <a:t>intensitas</a:t>
            </a:r>
            <a:r>
              <a:rPr lang="en-ID" sz="3200" dirty="0"/>
              <a:t> pixel, </a:t>
            </a:r>
            <a:r>
              <a:rPr lang="en-ID" sz="3200" dirty="0" err="1"/>
              <a:t>tapi</a:t>
            </a:r>
            <a:r>
              <a:rPr lang="en-ID" sz="3200" dirty="0"/>
              <a:t> juga </a:t>
            </a:r>
            <a:r>
              <a:rPr lang="en-ID" sz="3200" dirty="0" err="1"/>
              <a:t>mengubah</a:t>
            </a:r>
            <a:r>
              <a:rPr lang="en-ID" sz="3200" dirty="0"/>
              <a:t> </a:t>
            </a:r>
            <a:r>
              <a:rPr lang="en-ID" sz="3200" dirty="0" err="1"/>
              <a:t>posisinya</a:t>
            </a:r>
            <a:r>
              <a:rPr lang="en-ID" sz="3200" dirty="0"/>
              <a:t>. </a:t>
            </a:r>
            <a:r>
              <a:rPr lang="en-ID" sz="3200" dirty="0" err="1"/>
              <a:t>Misalnya</a:t>
            </a:r>
            <a:r>
              <a:rPr lang="en-ID" sz="3200" dirty="0"/>
              <a:t> image morphing, </a:t>
            </a:r>
            <a:r>
              <a:rPr lang="en-ID" sz="3200" dirty="0" err="1"/>
              <a:t>yaitu</a:t>
            </a:r>
            <a:r>
              <a:rPr lang="en-ID" sz="3200" dirty="0"/>
              <a:t> </a:t>
            </a:r>
            <a:r>
              <a:rPr lang="en-ID" sz="3200" dirty="0" err="1"/>
              <a:t>perubahan</a:t>
            </a:r>
            <a:r>
              <a:rPr lang="en-ID" sz="3200" dirty="0"/>
              <a:t> </a:t>
            </a:r>
            <a:r>
              <a:rPr lang="en-ID" sz="3200" dirty="0" err="1"/>
              <a:t>bentuk</a:t>
            </a:r>
            <a:r>
              <a:rPr lang="en-ID" sz="3200" dirty="0"/>
              <a:t> </a:t>
            </a:r>
            <a:r>
              <a:rPr lang="en-ID" sz="3200" dirty="0" err="1"/>
              <a:t>objek</a:t>
            </a:r>
            <a:r>
              <a:rPr lang="en-ID" sz="3200" dirty="0"/>
              <a:t> </a:t>
            </a:r>
            <a:r>
              <a:rPr lang="en-ID" sz="3200" dirty="0" err="1"/>
              <a:t>beserta</a:t>
            </a:r>
            <a:r>
              <a:rPr lang="en-ID" sz="3200" dirty="0"/>
              <a:t> </a:t>
            </a:r>
            <a:r>
              <a:rPr lang="en-ID" sz="3200" dirty="0" err="1"/>
              <a:t>nilai</a:t>
            </a:r>
            <a:r>
              <a:rPr lang="en-ID" sz="3200" dirty="0"/>
              <a:t> </a:t>
            </a:r>
            <a:r>
              <a:rPr lang="en-ID" sz="3200" dirty="0" err="1"/>
              <a:t>intensitasnya</a:t>
            </a:r>
            <a:r>
              <a:rPr lang="en-ID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40525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: Tilted Down 1">
            <a:extLst>
              <a:ext uri="{FF2B5EF4-FFF2-40B4-BE49-F238E27FC236}">
                <a16:creationId xmlns:a16="http://schemas.microsoft.com/office/drawing/2014/main" id="{125D683B-BBC9-4BA4-9DD7-9AE85D12C6D1}"/>
              </a:ext>
            </a:extLst>
          </p:cNvPr>
          <p:cNvSpPr/>
          <p:nvPr/>
        </p:nvSpPr>
        <p:spPr>
          <a:xfrm>
            <a:off x="808181" y="415636"/>
            <a:ext cx="5153891" cy="1343891"/>
          </a:xfrm>
          <a:prstGeom prst="ribbon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b="1" dirty="0"/>
              <a:t>Level </a:t>
            </a:r>
            <a:r>
              <a:rPr lang="en-ID" sz="2800" b="1" dirty="0" err="1"/>
              <a:t>Lokal</a:t>
            </a:r>
            <a:r>
              <a:rPr lang="en-ID" sz="2800" dirty="0"/>
              <a:t> </a:t>
            </a:r>
          </a:p>
        </p:txBody>
      </p:sp>
      <p:sp>
        <p:nvSpPr>
          <p:cNvPr id="3" name="Flowchart: Manual Input 2">
            <a:extLst>
              <a:ext uri="{FF2B5EF4-FFF2-40B4-BE49-F238E27FC236}">
                <a16:creationId xmlns:a16="http://schemas.microsoft.com/office/drawing/2014/main" id="{F3F51349-2595-4D22-9A35-A0C31417D754}"/>
              </a:ext>
            </a:extLst>
          </p:cNvPr>
          <p:cNvSpPr/>
          <p:nvPr/>
        </p:nvSpPr>
        <p:spPr>
          <a:xfrm>
            <a:off x="7042728" y="1309255"/>
            <a:ext cx="4475018" cy="2466109"/>
          </a:xfrm>
          <a:prstGeom prst="flowChartManualIn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Operasi</a:t>
            </a:r>
            <a:r>
              <a:rPr lang="en-ID" sz="2400" dirty="0"/>
              <a:t> pada level </a:t>
            </a:r>
            <a:r>
              <a:rPr lang="en-ID" sz="2400" dirty="0" err="1"/>
              <a:t>lokal</a:t>
            </a:r>
            <a:r>
              <a:rPr lang="en-ID" sz="2400" dirty="0"/>
              <a:t> </a:t>
            </a:r>
            <a:r>
              <a:rPr lang="en-ID" sz="2400" dirty="0" err="1"/>
              <a:t>menghasilkan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keluaran</a:t>
            </a:r>
            <a:r>
              <a:rPr lang="en-ID" sz="2400" dirty="0"/>
              <a:t> yang </a:t>
            </a:r>
            <a:r>
              <a:rPr lang="en-ID" sz="2400" dirty="0" err="1"/>
              <a:t>intensitas</a:t>
            </a:r>
            <a:r>
              <a:rPr lang="en-ID" sz="2400" dirty="0"/>
              <a:t> </a:t>
            </a:r>
            <a:r>
              <a:rPr lang="en-ID" sz="2400" dirty="0" err="1"/>
              <a:t>suatu</a:t>
            </a:r>
            <a:r>
              <a:rPr lang="en-ID" sz="2400" dirty="0"/>
              <a:t> pixel</a:t>
            </a:r>
            <a:br>
              <a:rPr lang="en-ID" sz="2400" dirty="0"/>
            </a:br>
            <a:r>
              <a:rPr lang="en-ID" sz="2400" dirty="0" err="1"/>
              <a:t>bergantung</a:t>
            </a:r>
            <a:r>
              <a:rPr lang="en-ID" sz="2400" dirty="0"/>
              <a:t> pada </a:t>
            </a:r>
            <a:r>
              <a:rPr lang="en-ID" sz="2400" dirty="0" err="1"/>
              <a:t>intensitas</a:t>
            </a:r>
            <a:r>
              <a:rPr lang="en-ID" sz="2400" dirty="0"/>
              <a:t> pixel-pixel </a:t>
            </a:r>
            <a:r>
              <a:rPr lang="en-ID" sz="2400" dirty="0" err="1"/>
              <a:t>tetangganya</a:t>
            </a:r>
            <a:r>
              <a:rPr lang="en-ID" sz="2400" dirty="0"/>
              <a:t>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2BF0D9-74E8-443F-A0CA-9EBDAC7732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932" t="33527" r="40341" b="16145"/>
          <a:stretch/>
        </p:blipFill>
        <p:spPr>
          <a:xfrm>
            <a:off x="674254" y="2542310"/>
            <a:ext cx="5421746" cy="4066308"/>
          </a:xfrm>
          <a:prstGeom prst="rect">
            <a:avLst/>
          </a:prstGeom>
        </p:spPr>
      </p:pic>
      <p:sp>
        <p:nvSpPr>
          <p:cNvPr id="5" name="Hexagon 4">
            <a:extLst>
              <a:ext uri="{FF2B5EF4-FFF2-40B4-BE49-F238E27FC236}">
                <a16:creationId xmlns:a16="http://schemas.microsoft.com/office/drawing/2014/main" id="{4B01F116-D2C1-4759-A802-A96FB0C27872}"/>
              </a:ext>
            </a:extLst>
          </p:cNvPr>
          <p:cNvSpPr/>
          <p:nvPr/>
        </p:nvSpPr>
        <p:spPr>
          <a:xfrm>
            <a:off x="7232073" y="4575464"/>
            <a:ext cx="4170218" cy="2033154"/>
          </a:xfrm>
          <a:prstGeom prst="hexagon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000" dirty="0" err="1"/>
              <a:t>Contoh</a:t>
            </a:r>
            <a:r>
              <a:rPr lang="en-ID" sz="2000" dirty="0"/>
              <a:t> </a:t>
            </a:r>
            <a:r>
              <a:rPr lang="en-ID" sz="2000" dirty="0" err="1"/>
              <a:t>operasi</a:t>
            </a:r>
            <a:r>
              <a:rPr lang="en-ID" sz="2000" dirty="0"/>
              <a:t> level </a:t>
            </a:r>
            <a:r>
              <a:rPr lang="en-ID" sz="2000" dirty="0" err="1"/>
              <a:t>lokal</a:t>
            </a:r>
            <a:r>
              <a:rPr lang="en-ID" sz="2000" dirty="0"/>
              <a:t>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operasi</a:t>
            </a:r>
            <a:r>
              <a:rPr lang="en-ID" sz="2000" dirty="0"/>
              <a:t> </a:t>
            </a:r>
            <a:r>
              <a:rPr lang="en-ID" sz="2000" dirty="0" err="1"/>
              <a:t>konvolusi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mendeteksi</a:t>
            </a:r>
            <a:r>
              <a:rPr lang="en-ID" sz="2000" dirty="0"/>
              <a:t> </a:t>
            </a:r>
            <a:r>
              <a:rPr lang="en-ID" sz="2000" dirty="0" err="1"/>
              <a:t>tepi</a:t>
            </a:r>
            <a:r>
              <a:rPr lang="en-ID" sz="2000" dirty="0"/>
              <a:t> (</a:t>
            </a:r>
            <a:r>
              <a:rPr lang="en-ID" sz="2000" i="1" dirty="0"/>
              <a:t>edge detection</a:t>
            </a:r>
            <a:r>
              <a:rPr lang="en-ID" sz="2000" dirty="0"/>
              <a:t>) dan </a:t>
            </a:r>
            <a:r>
              <a:rPr lang="en-ID" sz="2000" dirty="0" err="1"/>
              <a:t>pelembutan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(</a:t>
            </a:r>
            <a:r>
              <a:rPr lang="en-ID" sz="2000" i="1" dirty="0"/>
              <a:t>image smoothing</a:t>
            </a:r>
            <a:r>
              <a:rPr lang="en-ID" sz="2000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1977755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croll: Horizontal 1">
            <a:extLst>
              <a:ext uri="{FF2B5EF4-FFF2-40B4-BE49-F238E27FC236}">
                <a16:creationId xmlns:a16="http://schemas.microsoft.com/office/drawing/2014/main" id="{B635AFB9-0B52-424A-9A50-FFA286858482}"/>
              </a:ext>
            </a:extLst>
          </p:cNvPr>
          <p:cNvSpPr/>
          <p:nvPr/>
        </p:nvSpPr>
        <p:spPr>
          <a:xfrm>
            <a:off x="270164" y="471055"/>
            <a:ext cx="2369127" cy="955963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b="1" dirty="0"/>
              <a:t>Level Global</a:t>
            </a:r>
            <a:r>
              <a:rPr lang="en-ID" sz="2400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CA5315-EB56-4BCE-AB1B-AF3E9D2D3C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727" t="33528" r="22841" b="12304"/>
          <a:stretch/>
        </p:blipFill>
        <p:spPr>
          <a:xfrm>
            <a:off x="270164" y="2673927"/>
            <a:ext cx="6636327" cy="3713018"/>
          </a:xfrm>
          <a:prstGeom prst="rect">
            <a:avLst/>
          </a:prstGeom>
        </p:spPr>
      </p:pic>
      <p:sp>
        <p:nvSpPr>
          <p:cNvPr id="4" name="Flowchart: Stored Data 3">
            <a:extLst>
              <a:ext uri="{FF2B5EF4-FFF2-40B4-BE49-F238E27FC236}">
                <a16:creationId xmlns:a16="http://schemas.microsoft.com/office/drawing/2014/main" id="{27079DA2-0041-4101-AB75-E774AC358030}"/>
              </a:ext>
            </a:extLst>
          </p:cNvPr>
          <p:cNvSpPr/>
          <p:nvPr/>
        </p:nvSpPr>
        <p:spPr>
          <a:xfrm>
            <a:off x="7723909" y="1212272"/>
            <a:ext cx="4197927" cy="1870364"/>
          </a:xfrm>
          <a:prstGeom prst="flowChartOnlineStorag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 err="1"/>
              <a:t>Operasi</a:t>
            </a:r>
            <a:r>
              <a:rPr lang="en-ID" dirty="0"/>
              <a:t> pada </a:t>
            </a:r>
            <a:r>
              <a:rPr lang="en-ID" dirty="0" err="1"/>
              <a:t>aras</a:t>
            </a:r>
            <a:r>
              <a:rPr lang="en-ID" dirty="0"/>
              <a:t> global </a:t>
            </a:r>
            <a:r>
              <a:rPr lang="en-ID" dirty="0" err="1"/>
              <a:t>menghasilkan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keluaran</a:t>
            </a:r>
            <a:r>
              <a:rPr lang="en-ID" dirty="0"/>
              <a:t> yang </a:t>
            </a:r>
            <a:r>
              <a:rPr lang="en-ID" dirty="0" err="1"/>
              <a:t>intensitas</a:t>
            </a:r>
            <a:r>
              <a:rPr lang="en-ID" dirty="0"/>
              <a:t> </a:t>
            </a:r>
            <a:r>
              <a:rPr lang="en-ID" dirty="0" err="1"/>
              <a:t>suatu</a:t>
            </a:r>
            <a:r>
              <a:rPr lang="en-ID" dirty="0"/>
              <a:t> pixel</a:t>
            </a:r>
            <a:br>
              <a:rPr lang="en-ID" dirty="0"/>
            </a:br>
            <a:r>
              <a:rPr lang="en-ID" dirty="0" err="1"/>
              <a:t>bergantung</a:t>
            </a:r>
            <a:r>
              <a:rPr lang="en-ID" dirty="0"/>
              <a:t> pada </a:t>
            </a:r>
            <a:r>
              <a:rPr lang="en-ID" dirty="0" err="1"/>
              <a:t>intensitas</a:t>
            </a:r>
            <a:r>
              <a:rPr lang="en-ID" dirty="0"/>
              <a:t> </a:t>
            </a:r>
            <a:r>
              <a:rPr lang="en-ID" dirty="0" err="1"/>
              <a:t>keseluruhan</a:t>
            </a:r>
            <a:r>
              <a:rPr lang="en-ID" dirty="0"/>
              <a:t> Pixel</a:t>
            </a:r>
          </a:p>
        </p:txBody>
      </p:sp>
      <p:sp>
        <p:nvSpPr>
          <p:cNvPr id="5" name="Parallelogram 4">
            <a:extLst>
              <a:ext uri="{FF2B5EF4-FFF2-40B4-BE49-F238E27FC236}">
                <a16:creationId xmlns:a16="http://schemas.microsoft.com/office/drawing/2014/main" id="{30230FC9-9749-4087-971C-684A78CCE2F4}"/>
              </a:ext>
            </a:extLst>
          </p:cNvPr>
          <p:cNvSpPr/>
          <p:nvPr/>
        </p:nvSpPr>
        <p:spPr>
          <a:xfrm>
            <a:off x="7869383" y="4405745"/>
            <a:ext cx="4052454" cy="1981200"/>
          </a:xfrm>
          <a:prstGeom prst="parallelogram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000" dirty="0" err="1"/>
              <a:t>contoh</a:t>
            </a:r>
            <a:r>
              <a:rPr lang="en-ID" sz="2000" dirty="0"/>
              <a:t> </a:t>
            </a:r>
            <a:r>
              <a:rPr lang="en-ID" sz="2000" dirty="0" err="1"/>
              <a:t>operasi</a:t>
            </a:r>
            <a:r>
              <a:rPr lang="en-ID" sz="2000" dirty="0"/>
              <a:t> </a:t>
            </a:r>
            <a:r>
              <a:rPr lang="en-ID" sz="2000" dirty="0" err="1"/>
              <a:t>beraras</a:t>
            </a:r>
            <a:r>
              <a:rPr lang="en-ID" sz="2000" dirty="0"/>
              <a:t> global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operasi</a:t>
            </a:r>
            <a:r>
              <a:rPr lang="en-ID" sz="2000" dirty="0"/>
              <a:t> </a:t>
            </a:r>
            <a:r>
              <a:rPr lang="en-ID" sz="2000" dirty="0" err="1"/>
              <a:t>penyetaraan</a:t>
            </a:r>
            <a:r>
              <a:rPr lang="en-ID" sz="2000" dirty="0"/>
              <a:t> histogram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meningkatkan</a:t>
            </a:r>
            <a:r>
              <a:rPr lang="en-ID" sz="2000" dirty="0"/>
              <a:t> </a:t>
            </a:r>
            <a:r>
              <a:rPr lang="en-ID" sz="2000" dirty="0" err="1"/>
              <a:t>kualitas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82010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: Tilted Up 1">
            <a:extLst>
              <a:ext uri="{FF2B5EF4-FFF2-40B4-BE49-F238E27FC236}">
                <a16:creationId xmlns:a16="http://schemas.microsoft.com/office/drawing/2014/main" id="{93BF82CB-17BE-45AF-AF9B-E05CEE60D324}"/>
              </a:ext>
            </a:extLst>
          </p:cNvPr>
          <p:cNvSpPr/>
          <p:nvPr/>
        </p:nvSpPr>
        <p:spPr>
          <a:xfrm>
            <a:off x="3373582" y="443345"/>
            <a:ext cx="5444836" cy="1316182"/>
          </a:xfrm>
          <a:prstGeom prst="ribbon2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b="1" dirty="0"/>
              <a:t>Level </a:t>
            </a:r>
            <a:r>
              <a:rPr lang="en-ID" sz="2800" b="1" dirty="0" err="1"/>
              <a:t>Objek</a:t>
            </a:r>
            <a:r>
              <a:rPr lang="en-ID" sz="2800" dirty="0"/>
              <a:t> </a:t>
            </a:r>
          </a:p>
        </p:txBody>
      </p:sp>
      <p:sp>
        <p:nvSpPr>
          <p:cNvPr id="3" name="Rectangle: Beveled 2">
            <a:extLst>
              <a:ext uri="{FF2B5EF4-FFF2-40B4-BE49-F238E27FC236}">
                <a16:creationId xmlns:a16="http://schemas.microsoft.com/office/drawing/2014/main" id="{854F2BCC-7B41-419A-8807-20B866846734}"/>
              </a:ext>
            </a:extLst>
          </p:cNvPr>
          <p:cNvSpPr/>
          <p:nvPr/>
        </p:nvSpPr>
        <p:spPr>
          <a:xfrm>
            <a:off x="1066800" y="2590800"/>
            <a:ext cx="10058400" cy="4003964"/>
          </a:xfrm>
          <a:prstGeom prst="bevel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Operasi</a:t>
            </a:r>
            <a:r>
              <a:rPr lang="en-ID" sz="2400" dirty="0"/>
              <a:t> </a:t>
            </a:r>
            <a:r>
              <a:rPr lang="en-ID" sz="2400" dirty="0" err="1"/>
              <a:t>jenis</a:t>
            </a:r>
            <a:r>
              <a:rPr lang="en-ID" sz="2400" dirty="0"/>
              <a:t> </a:t>
            </a:r>
            <a:r>
              <a:rPr lang="en-ID" sz="2400" dirty="0" err="1"/>
              <a:t>ini</a:t>
            </a:r>
            <a:r>
              <a:rPr lang="en-ID" sz="2400" dirty="0"/>
              <a:t> </a:t>
            </a:r>
            <a:r>
              <a:rPr lang="en-ID" sz="2400" dirty="0" err="1"/>
              <a:t>hanya</a:t>
            </a:r>
            <a:r>
              <a:rPr lang="en-ID" sz="2400" dirty="0"/>
              <a:t> </a:t>
            </a:r>
            <a:r>
              <a:rPr lang="en-ID" sz="2400" dirty="0" err="1"/>
              <a:t>dilakukan</a:t>
            </a:r>
            <a:r>
              <a:rPr lang="en-ID" sz="2400" dirty="0"/>
              <a:t> pada </a:t>
            </a:r>
            <a:r>
              <a:rPr lang="en-ID" sz="2400" dirty="0" err="1"/>
              <a:t>objek</a:t>
            </a:r>
            <a:r>
              <a:rPr lang="en-ID" sz="2400" dirty="0"/>
              <a:t> </a:t>
            </a:r>
            <a:r>
              <a:rPr lang="en-ID" sz="2400" dirty="0" err="1"/>
              <a:t>tertentu</a:t>
            </a:r>
            <a:r>
              <a:rPr lang="en-ID" sz="2400" dirty="0"/>
              <a:t> di </a:t>
            </a:r>
            <a:r>
              <a:rPr lang="en-ID" sz="2400" dirty="0" err="1"/>
              <a:t>dalam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. </a:t>
            </a:r>
            <a:r>
              <a:rPr lang="en-ID" sz="2400" dirty="0" err="1"/>
              <a:t>Tujuan</a:t>
            </a:r>
            <a:r>
              <a:rPr lang="en-ID" sz="2400" dirty="0"/>
              <a:t> </a:t>
            </a:r>
            <a:r>
              <a:rPr lang="en-ID" sz="2400" dirty="0" err="1"/>
              <a:t>dari</a:t>
            </a:r>
            <a:r>
              <a:rPr lang="en-ID" sz="2400" dirty="0"/>
              <a:t> </a:t>
            </a:r>
            <a:r>
              <a:rPr lang="en-ID" sz="2400" dirty="0" err="1"/>
              <a:t>operasi</a:t>
            </a:r>
            <a:r>
              <a:rPr lang="en-ID" sz="2400" dirty="0"/>
              <a:t> pada level </a:t>
            </a:r>
            <a:r>
              <a:rPr lang="en-ID" sz="2400" dirty="0" err="1"/>
              <a:t>objek</a:t>
            </a:r>
            <a:r>
              <a:rPr lang="en-ID" sz="2400" dirty="0"/>
              <a:t> </a:t>
            </a:r>
            <a:r>
              <a:rPr lang="en-ID" sz="2400" dirty="0" err="1"/>
              <a:t>adalah</a:t>
            </a:r>
            <a:r>
              <a:rPr lang="en-ID" sz="2400" dirty="0"/>
              <a:t>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mengenali</a:t>
            </a:r>
            <a:r>
              <a:rPr lang="en-ID" sz="2400" dirty="0"/>
              <a:t> </a:t>
            </a:r>
            <a:r>
              <a:rPr lang="en-ID" sz="2400" dirty="0" err="1"/>
              <a:t>objek</a:t>
            </a:r>
            <a:r>
              <a:rPr lang="en-ID" sz="2400" dirty="0"/>
              <a:t> </a:t>
            </a:r>
            <a:r>
              <a:rPr lang="en-ID" sz="2400" dirty="0" err="1"/>
              <a:t>tersebut</a:t>
            </a:r>
            <a:r>
              <a:rPr lang="en-ID" sz="2400" dirty="0"/>
              <a:t>, </a:t>
            </a:r>
            <a:r>
              <a:rPr lang="en-ID" sz="2400" dirty="0" err="1"/>
              <a:t>misalnya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menghitung</a:t>
            </a:r>
            <a:r>
              <a:rPr lang="en-ID" sz="2400" dirty="0"/>
              <a:t> rata-rata </a:t>
            </a:r>
            <a:r>
              <a:rPr lang="en-ID" sz="2400" dirty="0" err="1"/>
              <a:t>intensitas</a:t>
            </a:r>
            <a:r>
              <a:rPr lang="en-ID" sz="2400" dirty="0"/>
              <a:t>, </a:t>
            </a:r>
            <a:r>
              <a:rPr lang="en-ID" sz="2400" dirty="0" err="1"/>
              <a:t>ukuran</a:t>
            </a:r>
            <a:r>
              <a:rPr lang="en-ID" sz="2400" dirty="0"/>
              <a:t>, </a:t>
            </a:r>
            <a:r>
              <a:rPr lang="en-ID" sz="2400" dirty="0" err="1"/>
              <a:t>bentuk</a:t>
            </a:r>
            <a:r>
              <a:rPr lang="en-ID" sz="2400" dirty="0"/>
              <a:t>, dan </a:t>
            </a:r>
            <a:r>
              <a:rPr lang="en-ID" sz="2400" dirty="0" err="1"/>
              <a:t>karakteristik</a:t>
            </a:r>
            <a:r>
              <a:rPr lang="en-ID" sz="2400" dirty="0"/>
              <a:t> lain </a:t>
            </a:r>
            <a:r>
              <a:rPr lang="en-ID" sz="2400" dirty="0" err="1"/>
              <a:t>dari</a:t>
            </a:r>
            <a:r>
              <a:rPr lang="en-ID" sz="2400" dirty="0"/>
              <a:t> </a:t>
            </a:r>
            <a:r>
              <a:rPr lang="en-ID" sz="2400" dirty="0" err="1"/>
              <a:t>objek</a:t>
            </a:r>
            <a:r>
              <a:rPr lang="en-ID" sz="2400" dirty="0"/>
              <a:t>. </a:t>
            </a:r>
            <a:r>
              <a:rPr lang="en-ID" sz="2400" dirty="0" err="1"/>
              <a:t>Operasi</a:t>
            </a:r>
            <a:r>
              <a:rPr lang="en-ID" sz="2400" dirty="0"/>
              <a:t> </a:t>
            </a:r>
            <a:r>
              <a:rPr lang="en-ID" sz="2400" dirty="0" err="1"/>
              <a:t>aras</a:t>
            </a:r>
            <a:r>
              <a:rPr lang="en-ID" sz="2400" dirty="0"/>
              <a:t> </a:t>
            </a:r>
            <a:r>
              <a:rPr lang="en-ID" sz="2400" dirty="0" err="1"/>
              <a:t>objek</a:t>
            </a:r>
            <a:r>
              <a:rPr lang="en-ID" sz="2400" dirty="0"/>
              <a:t> </a:t>
            </a:r>
            <a:r>
              <a:rPr lang="en-ID" sz="2400" dirty="0" err="1"/>
              <a:t>adalah</a:t>
            </a:r>
            <a:r>
              <a:rPr lang="en-ID" sz="2400" dirty="0"/>
              <a:t> </a:t>
            </a:r>
            <a:r>
              <a:rPr lang="en-ID" sz="2400" dirty="0" err="1"/>
              <a:t>operasi</a:t>
            </a:r>
            <a:r>
              <a:rPr lang="en-ID" sz="2400" dirty="0"/>
              <a:t> yang </a:t>
            </a:r>
            <a:r>
              <a:rPr lang="en-ID" sz="2400" dirty="0" err="1"/>
              <a:t>sangat</a:t>
            </a:r>
            <a:r>
              <a:rPr lang="en-ID" sz="2400" dirty="0"/>
              <a:t> </a:t>
            </a:r>
            <a:r>
              <a:rPr lang="en-ID" sz="2400" dirty="0" err="1"/>
              <a:t>sulit</a:t>
            </a:r>
            <a:r>
              <a:rPr lang="en-ID" sz="2400" dirty="0"/>
              <a:t>, </a:t>
            </a:r>
            <a:r>
              <a:rPr lang="en-ID" sz="2400" dirty="0" err="1"/>
              <a:t>karena</a:t>
            </a:r>
            <a:r>
              <a:rPr lang="en-ID" sz="2400" dirty="0"/>
              <a:t> </a:t>
            </a:r>
            <a:r>
              <a:rPr lang="en-ID" sz="2400" dirty="0" err="1"/>
              <a:t>sebelumnya</a:t>
            </a:r>
            <a:r>
              <a:rPr lang="en-ID" sz="2400" dirty="0"/>
              <a:t> </a:t>
            </a:r>
            <a:r>
              <a:rPr lang="en-ID" sz="2400" dirty="0" err="1"/>
              <a:t>kita</a:t>
            </a:r>
            <a:r>
              <a:rPr lang="en-ID" sz="2400" dirty="0"/>
              <a:t> </a:t>
            </a:r>
            <a:r>
              <a:rPr lang="en-ID" sz="2400" dirty="0" err="1"/>
              <a:t>harus</a:t>
            </a:r>
            <a:r>
              <a:rPr lang="en-ID" sz="2400" dirty="0"/>
              <a:t> </a:t>
            </a:r>
            <a:r>
              <a:rPr lang="en-ID" sz="2400" dirty="0" err="1"/>
              <a:t>dapat</a:t>
            </a:r>
            <a:r>
              <a:rPr lang="en-ID" sz="2400" dirty="0"/>
              <a:t> </a:t>
            </a:r>
            <a:r>
              <a:rPr lang="en-ID" sz="2400" dirty="0" err="1"/>
              <a:t>menjawab</a:t>
            </a:r>
            <a:r>
              <a:rPr lang="en-ID" sz="2400" dirty="0"/>
              <a:t> : </a:t>
            </a:r>
            <a:r>
              <a:rPr lang="en-ID" sz="2400" dirty="0" err="1"/>
              <a:t>apakah</a:t>
            </a:r>
            <a:r>
              <a:rPr lang="en-ID" sz="2400" dirty="0"/>
              <a:t> </a:t>
            </a:r>
            <a:r>
              <a:rPr lang="en-ID" sz="2400" dirty="0" err="1"/>
              <a:t>objek</a:t>
            </a:r>
            <a:r>
              <a:rPr lang="en-ID" sz="2400" dirty="0"/>
              <a:t> </a:t>
            </a:r>
            <a:r>
              <a:rPr lang="en-ID" sz="2400" dirty="0" err="1"/>
              <a:t>itu</a:t>
            </a:r>
            <a:r>
              <a:rPr lang="en-ID" sz="2400" dirty="0"/>
              <a:t>, </a:t>
            </a:r>
            <a:r>
              <a:rPr lang="en-ID" sz="2400" dirty="0" err="1"/>
              <a:t>bagaimana</a:t>
            </a:r>
            <a:r>
              <a:rPr lang="en-ID" sz="2400" dirty="0"/>
              <a:t> </a:t>
            </a:r>
            <a:r>
              <a:rPr lang="en-ID" sz="2400" dirty="0" err="1"/>
              <a:t>menemukannya</a:t>
            </a:r>
            <a:r>
              <a:rPr lang="en-ID" sz="2400" dirty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4001335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39E6BA40-E584-40E6-A9EA-70FF1A69399F}"/>
              </a:ext>
            </a:extLst>
          </p:cNvPr>
          <p:cNvSpPr/>
          <p:nvPr/>
        </p:nvSpPr>
        <p:spPr>
          <a:xfrm>
            <a:off x="4287981" y="304800"/>
            <a:ext cx="3616037" cy="1565563"/>
          </a:xfrm>
          <a:prstGeom prst="wedgeRoundRectCallo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b="1" dirty="0" err="1"/>
              <a:t>Operasi</a:t>
            </a:r>
            <a:r>
              <a:rPr lang="en-ID" sz="2800" b="1" dirty="0"/>
              <a:t> </a:t>
            </a:r>
            <a:r>
              <a:rPr lang="en-ID" sz="2800" b="1" dirty="0" err="1"/>
              <a:t>Aritmetika</a:t>
            </a:r>
            <a:r>
              <a:rPr lang="en-ID" sz="2800" dirty="0"/>
              <a:t> </a:t>
            </a:r>
          </a:p>
        </p:txBody>
      </p:sp>
      <p:sp>
        <p:nvSpPr>
          <p:cNvPr id="3" name="Double Wave 2">
            <a:extLst>
              <a:ext uri="{FF2B5EF4-FFF2-40B4-BE49-F238E27FC236}">
                <a16:creationId xmlns:a16="http://schemas.microsoft.com/office/drawing/2014/main" id="{CDE1719A-F92F-474A-8888-2EF71A9683B6}"/>
              </a:ext>
            </a:extLst>
          </p:cNvPr>
          <p:cNvSpPr/>
          <p:nvPr/>
        </p:nvSpPr>
        <p:spPr>
          <a:xfrm>
            <a:off x="2057399" y="2867891"/>
            <a:ext cx="8077200" cy="3685309"/>
          </a:xfrm>
          <a:prstGeom prst="double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ID" dirty="0"/>
              <a:t>Karena </a:t>
            </a:r>
            <a:r>
              <a:rPr lang="en-ID" dirty="0" err="1"/>
              <a:t>citra</a:t>
            </a:r>
            <a:r>
              <a:rPr lang="en-ID" dirty="0"/>
              <a:t> digital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matriks</a:t>
            </a:r>
            <a:r>
              <a:rPr lang="en-ID" dirty="0"/>
              <a:t>, </a:t>
            </a:r>
            <a:r>
              <a:rPr lang="en-ID" dirty="0" err="1"/>
              <a:t>maka</a:t>
            </a:r>
            <a:r>
              <a:rPr lang="en-ID" dirty="0"/>
              <a:t> </a:t>
            </a:r>
            <a:r>
              <a:rPr lang="en-ID" dirty="0" err="1"/>
              <a:t>operasi-operasi</a:t>
            </a:r>
            <a:r>
              <a:rPr lang="en-ID" dirty="0"/>
              <a:t> </a:t>
            </a:r>
            <a:r>
              <a:rPr lang="en-ID" dirty="0" err="1"/>
              <a:t>aritmatika</a:t>
            </a:r>
            <a:r>
              <a:rPr lang="en-ID" dirty="0"/>
              <a:t> </a:t>
            </a:r>
            <a:r>
              <a:rPr lang="en-ID" dirty="0" err="1"/>
              <a:t>matriks</a:t>
            </a:r>
            <a:r>
              <a:rPr lang="en-ID" dirty="0"/>
              <a:t> juga</a:t>
            </a:r>
            <a:br>
              <a:rPr lang="en-ID" dirty="0"/>
            </a:br>
            <a:r>
              <a:rPr lang="en-ID" dirty="0" err="1"/>
              <a:t>berlaku</a:t>
            </a:r>
            <a:r>
              <a:rPr lang="en-ID" dirty="0"/>
              <a:t> pada </a:t>
            </a:r>
            <a:r>
              <a:rPr lang="en-ID" dirty="0" err="1"/>
              <a:t>citra</a:t>
            </a:r>
            <a:r>
              <a:rPr lang="en-ID" dirty="0"/>
              <a:t>. </a:t>
            </a:r>
            <a:r>
              <a:rPr lang="en-ID" dirty="0" err="1"/>
              <a:t>Operasi</a:t>
            </a:r>
            <a:r>
              <a:rPr lang="en-ID" dirty="0"/>
              <a:t> </a:t>
            </a:r>
            <a:r>
              <a:rPr lang="en-ID" dirty="0" err="1"/>
              <a:t>matriks</a:t>
            </a:r>
            <a:r>
              <a:rPr lang="en-ID" dirty="0"/>
              <a:t> yang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dilakukan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:</a:t>
            </a:r>
            <a:br>
              <a:rPr lang="en-ID" dirty="0"/>
            </a:br>
            <a:r>
              <a:rPr lang="en-ID" dirty="0"/>
              <a:t>1. </a:t>
            </a:r>
            <a:r>
              <a:rPr lang="en-ID" dirty="0" err="1"/>
              <a:t>Penjumlahan</a:t>
            </a:r>
            <a:r>
              <a:rPr lang="en-ID" dirty="0"/>
              <a:t> 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pengurangan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</a:t>
            </a:r>
            <a:r>
              <a:rPr lang="en-ID" dirty="0" err="1"/>
              <a:t>dua</a:t>
            </a:r>
            <a:r>
              <a:rPr lang="en-ID" dirty="0"/>
              <a:t> </a:t>
            </a:r>
            <a:r>
              <a:rPr lang="en-ID" dirty="0" err="1"/>
              <a:t>buah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. A dan B :</a:t>
            </a:r>
            <a:br>
              <a:rPr lang="en-ID" dirty="0"/>
            </a:br>
            <a:r>
              <a:rPr lang="en-ID" dirty="0"/>
              <a:t>		C(x, y) = A(x, y) ± B(x, y),</a:t>
            </a:r>
            <a:br>
              <a:rPr lang="en-ID" dirty="0"/>
            </a:br>
            <a:r>
              <a:rPr lang="en-ID" dirty="0"/>
              <a:t>2. </a:t>
            </a:r>
            <a:r>
              <a:rPr lang="en-ID" dirty="0" err="1"/>
              <a:t>Perkalian</a:t>
            </a:r>
            <a:r>
              <a:rPr lang="en-ID" dirty="0"/>
              <a:t> </a:t>
            </a:r>
            <a:r>
              <a:rPr lang="en-ID" dirty="0" err="1"/>
              <a:t>dua</a:t>
            </a:r>
            <a:r>
              <a:rPr lang="en-ID" dirty="0"/>
              <a:t> </a:t>
            </a:r>
            <a:r>
              <a:rPr lang="en-ID" dirty="0" err="1"/>
              <a:t>buah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:</a:t>
            </a:r>
            <a:br>
              <a:rPr lang="en-ID" dirty="0"/>
            </a:br>
            <a:r>
              <a:rPr lang="en-ID" dirty="0"/>
              <a:t>		C(x, y) = A(x, y) B(x, y),</a:t>
            </a:r>
            <a:br>
              <a:rPr lang="en-ID" dirty="0"/>
            </a:br>
            <a:r>
              <a:rPr lang="en-ID" dirty="0"/>
              <a:t>3. </a:t>
            </a:r>
            <a:r>
              <a:rPr lang="en-ID" dirty="0" err="1"/>
              <a:t>Penjumlahan</a:t>
            </a:r>
            <a:r>
              <a:rPr lang="en-ID" dirty="0"/>
              <a:t>/</a:t>
            </a:r>
            <a:r>
              <a:rPr lang="en-ID" dirty="0" err="1"/>
              <a:t>pengurangan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A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skala</a:t>
            </a:r>
            <a:r>
              <a:rPr lang="en-ID" dirty="0"/>
              <a:t> C :</a:t>
            </a:r>
            <a:br>
              <a:rPr lang="en-ID" dirty="0"/>
            </a:br>
            <a:r>
              <a:rPr lang="en-ID" dirty="0"/>
              <a:t>		B(x, y) = A(x, y) ± c,</a:t>
            </a:r>
            <a:br>
              <a:rPr lang="en-ID" dirty="0"/>
            </a:br>
            <a:r>
              <a:rPr lang="en-ID" dirty="0"/>
              <a:t>4. </a:t>
            </a:r>
            <a:r>
              <a:rPr lang="en-ID" dirty="0" err="1"/>
              <a:t>Perkalian</a:t>
            </a:r>
            <a:r>
              <a:rPr lang="en-ID" dirty="0"/>
              <a:t>/</a:t>
            </a:r>
            <a:r>
              <a:rPr lang="en-ID" dirty="0" err="1"/>
              <a:t>pembagian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A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sebuah</a:t>
            </a:r>
            <a:r>
              <a:rPr lang="en-ID" dirty="0"/>
              <a:t> </a:t>
            </a:r>
            <a:r>
              <a:rPr lang="en-ID" dirty="0" err="1"/>
              <a:t>skala</a:t>
            </a:r>
            <a:r>
              <a:rPr lang="en-ID" dirty="0"/>
              <a:t> c:</a:t>
            </a:r>
            <a:br>
              <a:rPr lang="en-ID" dirty="0"/>
            </a:br>
            <a:r>
              <a:rPr lang="en-ID" dirty="0"/>
              <a:t>		B(x, y) = c - A(x, y) </a:t>
            </a:r>
          </a:p>
        </p:txBody>
      </p:sp>
    </p:spTree>
    <p:extLst>
      <p:ext uri="{BB962C8B-B14F-4D97-AF65-F5344CB8AC3E}">
        <p14:creationId xmlns:p14="http://schemas.microsoft.com/office/powerpoint/2010/main" val="2083110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reparation 1">
            <a:extLst>
              <a:ext uri="{FF2B5EF4-FFF2-40B4-BE49-F238E27FC236}">
                <a16:creationId xmlns:a16="http://schemas.microsoft.com/office/drawing/2014/main" id="{9E966B90-7E6A-4967-B2E7-640712E6795F}"/>
              </a:ext>
            </a:extLst>
          </p:cNvPr>
          <p:cNvSpPr/>
          <p:nvPr/>
        </p:nvSpPr>
        <p:spPr>
          <a:xfrm>
            <a:off x="443345" y="568037"/>
            <a:ext cx="4253346" cy="942109"/>
          </a:xfrm>
          <a:prstGeom prst="flowChartPreparation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b="1" dirty="0" err="1"/>
              <a:t>Penjumlahan</a:t>
            </a:r>
            <a:r>
              <a:rPr lang="en-ID" b="1" dirty="0"/>
              <a:t> </a:t>
            </a:r>
            <a:r>
              <a:rPr lang="en-ID" b="1" dirty="0" err="1"/>
              <a:t>Dua</a:t>
            </a:r>
            <a:r>
              <a:rPr lang="en-ID" b="1" dirty="0"/>
              <a:t> </a:t>
            </a:r>
            <a:r>
              <a:rPr lang="en-ID" b="1" dirty="0" err="1"/>
              <a:t>Buah</a:t>
            </a:r>
            <a:r>
              <a:rPr lang="en-ID" b="1" dirty="0"/>
              <a:t> </a:t>
            </a:r>
            <a:r>
              <a:rPr lang="en-ID" b="1" dirty="0" err="1"/>
              <a:t>citra</a:t>
            </a:r>
            <a:r>
              <a:rPr lang="en-ID" b="1" dirty="0"/>
              <a:t> </a:t>
            </a:r>
            <a:r>
              <a:rPr lang="en-ID" b="1" dirty="0" err="1"/>
              <a:t>Persamaannya</a:t>
            </a:r>
            <a:r>
              <a:rPr lang="en-ID" b="1" dirty="0"/>
              <a:t>:</a:t>
            </a:r>
            <a:r>
              <a:rPr lang="en-ID" dirty="0"/>
              <a:t> </a:t>
            </a:r>
          </a:p>
        </p:txBody>
      </p:sp>
      <p:sp>
        <p:nvSpPr>
          <p:cNvPr id="5" name="Speech Bubble: Rectangle 4">
            <a:extLst>
              <a:ext uri="{FF2B5EF4-FFF2-40B4-BE49-F238E27FC236}">
                <a16:creationId xmlns:a16="http://schemas.microsoft.com/office/drawing/2014/main" id="{5D86B9AA-1FDE-4403-B8D8-68F5631D1947}"/>
              </a:ext>
            </a:extLst>
          </p:cNvPr>
          <p:cNvSpPr/>
          <p:nvPr/>
        </p:nvSpPr>
        <p:spPr>
          <a:xfrm>
            <a:off x="443345" y="3429000"/>
            <a:ext cx="3657600" cy="1676400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/>
              <a:t>Persamaannya:</a:t>
            </a:r>
          </a:p>
          <a:p>
            <a:pPr algn="ctr"/>
            <a:r>
              <a:rPr lang="es-ES" sz="2800"/>
              <a:t>C(x, y) = A(x, y) + B(x, y) </a:t>
            </a:r>
            <a:endParaRPr lang="en-ID" sz="2800" dirty="0"/>
          </a:p>
        </p:txBody>
      </p:sp>
      <p:sp>
        <p:nvSpPr>
          <p:cNvPr id="10" name="Flowchart: Delay 9">
            <a:extLst>
              <a:ext uri="{FF2B5EF4-FFF2-40B4-BE49-F238E27FC236}">
                <a16:creationId xmlns:a16="http://schemas.microsoft.com/office/drawing/2014/main" id="{3B017E2A-6FEA-4F9A-A292-F1FE95775112}"/>
              </a:ext>
            </a:extLst>
          </p:cNvPr>
          <p:cNvSpPr/>
          <p:nvPr/>
        </p:nvSpPr>
        <p:spPr>
          <a:xfrm>
            <a:off x="5320145" y="2327564"/>
            <a:ext cx="6428510" cy="4087091"/>
          </a:xfrm>
          <a:prstGeom prst="flowChartDelay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ID" dirty="0"/>
              <a:t>C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baru</a:t>
            </a:r>
            <a:r>
              <a:rPr lang="en-ID" dirty="0"/>
              <a:t> yang </a:t>
            </a:r>
            <a:r>
              <a:rPr lang="en-ID" dirty="0" err="1"/>
              <a:t>intensitas</a:t>
            </a:r>
            <a:r>
              <a:rPr lang="en-ID" dirty="0"/>
              <a:t> </a:t>
            </a:r>
            <a:r>
              <a:rPr lang="en-ID" dirty="0" err="1"/>
              <a:t>setiap</a:t>
            </a:r>
            <a:r>
              <a:rPr lang="en-ID" dirty="0"/>
              <a:t> pixel-</a:t>
            </a:r>
            <a:r>
              <a:rPr lang="en-ID" dirty="0" err="1"/>
              <a:t>nya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jumlah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intensitas</a:t>
            </a:r>
            <a:r>
              <a:rPr lang="en-ID" dirty="0"/>
              <a:t> </a:t>
            </a:r>
            <a:r>
              <a:rPr lang="en-ID" dirty="0" err="1"/>
              <a:t>tiap</a:t>
            </a:r>
            <a:r>
              <a:rPr lang="en-ID" dirty="0"/>
              <a:t> pixel pada A dan B. </a:t>
            </a:r>
            <a:r>
              <a:rPr lang="en-ID" dirty="0" err="1"/>
              <a:t>Jika</a:t>
            </a:r>
            <a:r>
              <a:rPr lang="en-ID" dirty="0"/>
              <a:t> </a:t>
            </a:r>
            <a:r>
              <a:rPr lang="en-ID" dirty="0" err="1"/>
              <a:t>hasil</a:t>
            </a:r>
            <a:r>
              <a:rPr lang="en-ID" dirty="0"/>
              <a:t> </a:t>
            </a:r>
            <a:r>
              <a:rPr lang="en-ID" dirty="0" err="1"/>
              <a:t>penjumlahan</a:t>
            </a:r>
            <a:r>
              <a:rPr lang="en-ID" dirty="0"/>
              <a:t> </a:t>
            </a:r>
            <a:r>
              <a:rPr lang="en-ID" dirty="0" err="1"/>
              <a:t>intensitas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besar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255, </a:t>
            </a:r>
            <a:r>
              <a:rPr lang="en-ID" dirty="0" err="1"/>
              <a:t>maka</a:t>
            </a:r>
            <a:r>
              <a:rPr lang="en-ID" dirty="0"/>
              <a:t> </a:t>
            </a:r>
            <a:r>
              <a:rPr lang="en-ID" dirty="0" err="1"/>
              <a:t>intensitasnya</a:t>
            </a:r>
            <a:r>
              <a:rPr lang="en-ID" dirty="0"/>
              <a:t> </a:t>
            </a:r>
            <a:r>
              <a:rPr lang="en-ID" dirty="0" err="1"/>
              <a:t>dibulatkan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255. </a:t>
            </a:r>
            <a:r>
              <a:rPr lang="en-ID" dirty="0" err="1"/>
              <a:t>Operasi</a:t>
            </a:r>
            <a:r>
              <a:rPr lang="en-ID" dirty="0"/>
              <a:t> </a:t>
            </a:r>
            <a:r>
              <a:rPr lang="en-ID" dirty="0" err="1"/>
              <a:t>penjumlahan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digunakan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mengurangi</a:t>
            </a:r>
            <a:r>
              <a:rPr lang="en-ID" dirty="0"/>
              <a:t> </a:t>
            </a:r>
            <a:r>
              <a:rPr lang="en-ID" dirty="0" err="1"/>
              <a:t>pengaruh</a:t>
            </a:r>
            <a:r>
              <a:rPr lang="en-ID" dirty="0"/>
              <a:t> </a:t>
            </a:r>
            <a:r>
              <a:rPr lang="en-ID" dirty="0" err="1"/>
              <a:t>derau</a:t>
            </a:r>
            <a:r>
              <a:rPr lang="en-ID" dirty="0"/>
              <a:t> (noise) di </a:t>
            </a:r>
            <a:r>
              <a:rPr lang="en-ID" dirty="0" err="1"/>
              <a:t>dalam</a:t>
            </a:r>
            <a:r>
              <a:rPr lang="en-ID" dirty="0"/>
              <a:t> data,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cara</a:t>
            </a:r>
            <a:r>
              <a:rPr lang="en-ID" dirty="0"/>
              <a:t> </a:t>
            </a:r>
            <a:r>
              <a:rPr lang="en-ID" dirty="0" err="1"/>
              <a:t>merata-ratakan</a:t>
            </a:r>
            <a:r>
              <a:rPr lang="en-ID" dirty="0"/>
              <a:t> </a:t>
            </a:r>
            <a:r>
              <a:rPr lang="en-ID" dirty="0" err="1"/>
              <a:t>derajat</a:t>
            </a:r>
            <a:r>
              <a:rPr lang="en-ID" dirty="0"/>
              <a:t> </a:t>
            </a:r>
            <a:r>
              <a:rPr lang="en-ID" dirty="0" err="1"/>
              <a:t>keabuan</a:t>
            </a:r>
            <a:r>
              <a:rPr lang="en-ID" dirty="0"/>
              <a:t> </a:t>
            </a:r>
            <a:r>
              <a:rPr lang="en-ID" dirty="0" err="1"/>
              <a:t>setiap</a:t>
            </a:r>
            <a:r>
              <a:rPr lang="en-ID" dirty="0"/>
              <a:t> pixel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yang </a:t>
            </a:r>
            <a:r>
              <a:rPr lang="en-ID" dirty="0" err="1"/>
              <a:t>sama</a:t>
            </a:r>
            <a:r>
              <a:rPr lang="en-ID" dirty="0"/>
              <a:t> yang </a:t>
            </a:r>
            <a:r>
              <a:rPr lang="en-ID" dirty="0" err="1"/>
              <a:t>diambil</a:t>
            </a:r>
            <a:r>
              <a:rPr lang="en-ID" dirty="0"/>
              <a:t> </a:t>
            </a:r>
            <a:r>
              <a:rPr lang="en-ID" dirty="0" err="1"/>
              <a:t>berkali</a:t>
            </a:r>
            <a:r>
              <a:rPr lang="en-ID" dirty="0"/>
              <a:t>-kali. </a:t>
            </a:r>
            <a:r>
              <a:rPr lang="en-ID" dirty="0" err="1"/>
              <a:t>Misalnya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yang </a:t>
            </a:r>
            <a:r>
              <a:rPr lang="en-ID" dirty="0" err="1"/>
              <a:t>sama</a:t>
            </a:r>
            <a:r>
              <a:rPr lang="en-ID" dirty="0"/>
              <a:t> </a:t>
            </a:r>
            <a:r>
              <a:rPr lang="en-ID" dirty="0" err="1"/>
              <a:t>direkam</a:t>
            </a:r>
            <a:r>
              <a:rPr lang="en-ID" dirty="0"/>
              <a:t> </a:t>
            </a:r>
            <a:r>
              <a:rPr lang="en-ID" dirty="0" err="1"/>
              <a:t>dua</a:t>
            </a:r>
            <a:r>
              <a:rPr lang="en-ID" dirty="0"/>
              <a:t> kali, f1 dan f2, </a:t>
            </a:r>
            <a:r>
              <a:rPr lang="en-ID" dirty="0" err="1"/>
              <a:t>lalu</a:t>
            </a:r>
            <a:r>
              <a:rPr lang="en-ID" dirty="0"/>
              <a:t> </a:t>
            </a:r>
            <a:r>
              <a:rPr lang="en-ID" dirty="0" err="1"/>
              <a:t>dihitung</a:t>
            </a:r>
            <a:r>
              <a:rPr lang="en-ID" dirty="0"/>
              <a:t> </a:t>
            </a:r>
            <a:r>
              <a:rPr lang="en-ID" dirty="0" err="1"/>
              <a:t>intensitas</a:t>
            </a:r>
            <a:r>
              <a:rPr lang="en-ID" dirty="0"/>
              <a:t> rata-rata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setiap</a:t>
            </a:r>
            <a:r>
              <a:rPr lang="en-ID" dirty="0"/>
              <a:t> pixel. Hasil </a:t>
            </a:r>
            <a:r>
              <a:rPr lang="en-ID" dirty="0" err="1"/>
              <a:t>operasi</a:t>
            </a:r>
            <a:r>
              <a:rPr lang="en-ID" dirty="0"/>
              <a:t> </a:t>
            </a:r>
            <a:r>
              <a:rPr lang="en-ID" dirty="0" err="1"/>
              <a:t>mungkin</a:t>
            </a:r>
            <a:r>
              <a:rPr lang="en-ID" dirty="0"/>
              <a:t> </a:t>
            </a:r>
            <a:r>
              <a:rPr lang="en-ID" dirty="0" err="1"/>
              <a:t>bernilai</a:t>
            </a:r>
            <a:r>
              <a:rPr lang="en-ID" dirty="0"/>
              <a:t> </a:t>
            </a:r>
            <a:r>
              <a:rPr lang="en-ID" dirty="0" err="1"/>
              <a:t>riil</a:t>
            </a:r>
            <a:r>
              <a:rPr lang="en-ID" dirty="0"/>
              <a:t>, </a:t>
            </a:r>
            <a:r>
              <a:rPr lang="en-ID" dirty="0" err="1"/>
              <a:t>karena</a:t>
            </a:r>
            <a:r>
              <a:rPr lang="en-ID" dirty="0"/>
              <a:t> </a:t>
            </a:r>
            <a:r>
              <a:rPr lang="en-ID" dirty="0" err="1"/>
              <a:t>itu</a:t>
            </a:r>
            <a:r>
              <a:rPr lang="en-ID" dirty="0"/>
              <a:t> </a:t>
            </a:r>
            <a:r>
              <a:rPr lang="en-ID" dirty="0" err="1"/>
              <a:t>semua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</a:t>
            </a:r>
            <a:r>
              <a:rPr lang="en-ID" dirty="0" err="1"/>
              <a:t>riil</a:t>
            </a:r>
            <a:r>
              <a:rPr lang="en-ID" dirty="0"/>
              <a:t> </a:t>
            </a:r>
            <a:r>
              <a:rPr lang="en-ID" dirty="0" err="1"/>
              <a:t>tersebut</a:t>
            </a:r>
            <a:r>
              <a:rPr lang="en-ID" dirty="0"/>
              <a:t> </a:t>
            </a:r>
            <a:r>
              <a:rPr lang="en-ID" dirty="0" err="1"/>
              <a:t>perlu</a:t>
            </a:r>
            <a:r>
              <a:rPr lang="en-ID" dirty="0"/>
              <a:t> </a:t>
            </a:r>
            <a:r>
              <a:rPr lang="en-ID" dirty="0" err="1"/>
              <a:t>dibuatkan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</a:t>
            </a:r>
            <a:r>
              <a:rPr lang="en-ID" dirty="0" err="1"/>
              <a:t>bulat</a:t>
            </a:r>
            <a:r>
              <a:rPr lang="en-ID" dirty="0"/>
              <a:t> </a:t>
            </a:r>
            <a:r>
              <a:rPr lang="en-ID" dirty="0" err="1"/>
              <a:t>terdekat</a:t>
            </a:r>
            <a:r>
              <a:rPr lang="en-ID" dirty="0"/>
              <a:t>, </a:t>
            </a:r>
            <a:r>
              <a:rPr lang="en-ID" dirty="0" err="1"/>
              <a:t>maksimum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255.</a:t>
            </a:r>
          </a:p>
        </p:txBody>
      </p:sp>
    </p:spTree>
    <p:extLst>
      <p:ext uri="{BB962C8B-B14F-4D97-AF65-F5344CB8AC3E}">
        <p14:creationId xmlns:p14="http://schemas.microsoft.com/office/powerpoint/2010/main" val="772528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allelogram 1">
            <a:extLst>
              <a:ext uri="{FF2B5EF4-FFF2-40B4-BE49-F238E27FC236}">
                <a16:creationId xmlns:a16="http://schemas.microsoft.com/office/drawing/2014/main" id="{A8005DDA-E06D-4A5E-BFB9-482021867786}"/>
              </a:ext>
            </a:extLst>
          </p:cNvPr>
          <p:cNvSpPr/>
          <p:nvPr/>
        </p:nvSpPr>
        <p:spPr>
          <a:xfrm>
            <a:off x="284018" y="1260763"/>
            <a:ext cx="3726873" cy="1468582"/>
          </a:xfrm>
          <a:prstGeom prst="parallelogram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b="1" dirty="0" err="1"/>
              <a:t>Pengurangan</a:t>
            </a:r>
            <a:r>
              <a:rPr lang="en-ID" sz="2800" b="1" dirty="0"/>
              <a:t> </a:t>
            </a:r>
            <a:r>
              <a:rPr lang="en-ID" sz="2800" b="1" dirty="0" err="1"/>
              <a:t>Dua</a:t>
            </a:r>
            <a:r>
              <a:rPr lang="en-ID" sz="2800" b="1" dirty="0"/>
              <a:t> </a:t>
            </a:r>
            <a:r>
              <a:rPr lang="en-ID" sz="2800" b="1" dirty="0" err="1"/>
              <a:t>Buah</a:t>
            </a:r>
            <a:r>
              <a:rPr lang="en-ID" sz="2800" b="1" dirty="0"/>
              <a:t> Citra</a:t>
            </a:r>
            <a:r>
              <a:rPr lang="en-ID" sz="2800" dirty="0"/>
              <a:t> </a:t>
            </a:r>
          </a:p>
        </p:txBody>
      </p:sp>
      <p:sp>
        <p:nvSpPr>
          <p:cNvPr id="3" name="Rectangle: Folded Corner 2">
            <a:extLst>
              <a:ext uri="{FF2B5EF4-FFF2-40B4-BE49-F238E27FC236}">
                <a16:creationId xmlns:a16="http://schemas.microsoft.com/office/drawing/2014/main" id="{841A2414-5AA3-4773-A402-FDFDB1F52BA5}"/>
              </a:ext>
            </a:extLst>
          </p:cNvPr>
          <p:cNvSpPr/>
          <p:nvPr/>
        </p:nvSpPr>
        <p:spPr>
          <a:xfrm>
            <a:off x="284018" y="4939145"/>
            <a:ext cx="3726872" cy="1177637"/>
          </a:xfrm>
          <a:prstGeom prst="foldedCorne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/>
              <a:t>Persamaannya:</a:t>
            </a:r>
          </a:p>
          <a:p>
            <a:pPr algn="ctr"/>
            <a:r>
              <a:rPr lang="es-ES" sz="2400"/>
              <a:t>C(x,. y) = A(x, y) – B(x, y)</a:t>
            </a:r>
            <a:endParaRPr lang="en-ID" sz="2400" dirty="0"/>
          </a:p>
        </p:txBody>
      </p:sp>
      <p:sp>
        <p:nvSpPr>
          <p:cNvPr id="6" name="Frame 5">
            <a:extLst>
              <a:ext uri="{FF2B5EF4-FFF2-40B4-BE49-F238E27FC236}">
                <a16:creationId xmlns:a16="http://schemas.microsoft.com/office/drawing/2014/main" id="{482E140A-26A2-45D4-98A8-808B1C7AEFE8}"/>
              </a:ext>
            </a:extLst>
          </p:cNvPr>
          <p:cNvSpPr/>
          <p:nvPr/>
        </p:nvSpPr>
        <p:spPr>
          <a:xfrm>
            <a:off x="5264727" y="415636"/>
            <a:ext cx="6414655" cy="3158837"/>
          </a:xfrm>
          <a:prstGeom prst="fram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ID" sz="1400" dirty="0">
                <a:solidFill>
                  <a:schemeClr val="tx1"/>
                </a:solidFill>
              </a:rPr>
              <a:t>C </a:t>
            </a:r>
            <a:r>
              <a:rPr lang="en-ID" sz="1400" dirty="0" err="1">
                <a:solidFill>
                  <a:schemeClr val="tx1"/>
                </a:solidFill>
              </a:rPr>
              <a:t>adalah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citra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baru</a:t>
            </a:r>
            <a:r>
              <a:rPr lang="en-ID" sz="1400" dirty="0">
                <a:solidFill>
                  <a:schemeClr val="tx1"/>
                </a:solidFill>
              </a:rPr>
              <a:t> yang </a:t>
            </a:r>
            <a:r>
              <a:rPr lang="en-ID" sz="1400" dirty="0" err="1">
                <a:solidFill>
                  <a:schemeClr val="tx1"/>
                </a:solidFill>
              </a:rPr>
              <a:t>intensitas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setiap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pixelnya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adalah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selisih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antara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intensitas</a:t>
            </a:r>
            <a:r>
              <a:rPr lang="en-ID" sz="1400" dirty="0">
                <a:solidFill>
                  <a:schemeClr val="tx1"/>
                </a:solidFill>
              </a:rPr>
              <a:t> pixel pada A dan B. Ada </a:t>
            </a:r>
            <a:r>
              <a:rPr lang="en-ID" sz="1400" dirty="0" err="1">
                <a:solidFill>
                  <a:schemeClr val="tx1"/>
                </a:solidFill>
              </a:rPr>
              <a:t>kemungkinan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hasil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operasi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ini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menghasilkan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nilai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negatif</a:t>
            </a:r>
            <a:r>
              <a:rPr lang="en-ID" sz="1400" dirty="0">
                <a:solidFill>
                  <a:schemeClr val="tx1"/>
                </a:solidFill>
              </a:rPr>
              <a:t>, oleh </a:t>
            </a:r>
            <a:r>
              <a:rPr lang="en-ID" sz="1400" dirty="0" err="1">
                <a:solidFill>
                  <a:schemeClr val="tx1"/>
                </a:solidFill>
              </a:rPr>
              <a:t>karena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itu</a:t>
            </a:r>
            <a:r>
              <a:rPr lang="en-ID" sz="1400" dirty="0">
                <a:solidFill>
                  <a:schemeClr val="tx1"/>
                </a:solidFill>
              </a:rPr>
              <a:t>, </a:t>
            </a:r>
            <a:r>
              <a:rPr lang="en-ID" sz="1400" dirty="0" err="1">
                <a:solidFill>
                  <a:schemeClr val="tx1"/>
                </a:solidFill>
              </a:rPr>
              <a:t>operasi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pengurangan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citra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perlu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melibatkan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operasi</a:t>
            </a:r>
            <a:r>
              <a:rPr lang="en-ID" sz="1400" dirty="0">
                <a:solidFill>
                  <a:schemeClr val="tx1"/>
                </a:solidFill>
              </a:rPr>
              <a:t> clipping.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ID" sz="1400" dirty="0" err="1">
                <a:solidFill>
                  <a:schemeClr val="tx1"/>
                </a:solidFill>
              </a:rPr>
              <a:t>Contoh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aplikasi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operasi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pengurangan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citra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adalah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untuk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memperoleh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suatu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objek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dari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dua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buah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citra</a:t>
            </a:r>
            <a:r>
              <a:rPr lang="en-ID" sz="1400" dirty="0">
                <a:solidFill>
                  <a:schemeClr val="tx1"/>
                </a:solidFill>
              </a:rPr>
              <a:t> . Citra </a:t>
            </a:r>
            <a:r>
              <a:rPr lang="en-ID" sz="1400" dirty="0" err="1">
                <a:solidFill>
                  <a:schemeClr val="tx1"/>
                </a:solidFill>
              </a:rPr>
              <a:t>pertama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misalnya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foto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sebuah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ruangan</a:t>
            </a:r>
            <a:r>
              <a:rPr lang="en-ID" sz="1400" dirty="0">
                <a:solidFill>
                  <a:schemeClr val="tx1"/>
                </a:solidFill>
              </a:rPr>
              <a:t> yang </a:t>
            </a:r>
            <a:r>
              <a:rPr lang="en-ID" sz="1400" dirty="0" err="1">
                <a:solidFill>
                  <a:schemeClr val="tx1"/>
                </a:solidFill>
              </a:rPr>
              <a:t>kosong</a:t>
            </a:r>
            <a:r>
              <a:rPr lang="en-ID" sz="1400" dirty="0">
                <a:solidFill>
                  <a:schemeClr val="tx1"/>
                </a:solidFill>
              </a:rPr>
              <a:t>, </a:t>
            </a:r>
            <a:r>
              <a:rPr lang="en-ID" sz="1400" dirty="0" err="1">
                <a:solidFill>
                  <a:schemeClr val="tx1"/>
                </a:solidFill>
              </a:rPr>
              <a:t>citra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kedua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adalah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foto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ruangan</a:t>
            </a:r>
            <a:r>
              <a:rPr lang="en-ID" sz="1400" dirty="0">
                <a:solidFill>
                  <a:schemeClr val="tx1"/>
                </a:solidFill>
              </a:rPr>
              <a:t> yang </a:t>
            </a:r>
            <a:r>
              <a:rPr lang="en-ID" sz="1400" dirty="0" err="1">
                <a:solidFill>
                  <a:schemeClr val="tx1"/>
                </a:solidFill>
              </a:rPr>
              <a:t>sama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tetapi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ada</a:t>
            </a:r>
            <a:r>
              <a:rPr lang="en-ID" sz="1400" dirty="0">
                <a:solidFill>
                  <a:schemeClr val="tx1"/>
                </a:solidFill>
              </a:rPr>
              <a:t> orang di </a:t>
            </a:r>
            <a:r>
              <a:rPr lang="en-ID" sz="1400" dirty="0" err="1">
                <a:solidFill>
                  <a:schemeClr val="tx1"/>
                </a:solidFill>
              </a:rPr>
              <a:t>dalamnya</a:t>
            </a:r>
            <a:r>
              <a:rPr lang="en-ID" sz="1400" dirty="0">
                <a:solidFill>
                  <a:schemeClr val="tx1"/>
                </a:solidFill>
              </a:rPr>
              <a:t>. Hasil </a:t>
            </a:r>
            <a:r>
              <a:rPr lang="en-ID" sz="1400" dirty="0" err="1">
                <a:solidFill>
                  <a:schemeClr val="tx1"/>
                </a:solidFill>
              </a:rPr>
              <a:t>pengurangan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citra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kedua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dengan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gambar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pertama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menghasilkan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citra</a:t>
            </a:r>
            <a:r>
              <a:rPr lang="en-ID" sz="1400" dirty="0">
                <a:solidFill>
                  <a:schemeClr val="tx1"/>
                </a:solidFill>
              </a:rPr>
              <a:t> yang </a:t>
            </a:r>
            <a:r>
              <a:rPr lang="en-ID" sz="1400" dirty="0" err="1">
                <a:solidFill>
                  <a:schemeClr val="tx1"/>
                </a:solidFill>
              </a:rPr>
              <a:t>latar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belakangnya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hitam</a:t>
            </a:r>
            <a:r>
              <a:rPr lang="en-ID" sz="1400" dirty="0">
                <a:solidFill>
                  <a:schemeClr val="tx1"/>
                </a:solidFill>
              </a:rPr>
              <a:t>, </a:t>
            </a:r>
            <a:r>
              <a:rPr lang="en-ID" sz="1400" dirty="0" err="1">
                <a:solidFill>
                  <a:schemeClr val="tx1"/>
                </a:solidFill>
              </a:rPr>
              <a:t>sedangkan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latar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depannya</a:t>
            </a:r>
            <a:r>
              <a:rPr lang="en-ID" sz="1400" dirty="0">
                <a:solidFill>
                  <a:schemeClr val="tx1"/>
                </a:solidFill>
              </a:rPr>
              <a:t> (</a:t>
            </a:r>
            <a:r>
              <a:rPr lang="en-ID" sz="1400" dirty="0" err="1">
                <a:solidFill>
                  <a:schemeClr val="tx1"/>
                </a:solidFill>
              </a:rPr>
              <a:t>objek</a:t>
            </a:r>
            <a:r>
              <a:rPr lang="en-ID" sz="1400" dirty="0">
                <a:solidFill>
                  <a:schemeClr val="tx1"/>
                </a:solidFill>
              </a:rPr>
              <a:t> orang) </a:t>
            </a:r>
            <a:r>
              <a:rPr lang="en-ID" sz="1400" dirty="0" err="1">
                <a:solidFill>
                  <a:schemeClr val="tx1"/>
                </a:solidFill>
              </a:rPr>
              <a:t>berwarna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putih</a:t>
            </a:r>
            <a:r>
              <a:rPr lang="en-ID" sz="14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Trapezoid 9">
            <a:extLst>
              <a:ext uri="{FF2B5EF4-FFF2-40B4-BE49-F238E27FC236}">
                <a16:creationId xmlns:a16="http://schemas.microsoft.com/office/drawing/2014/main" id="{F11BE51C-3EDC-4206-8340-73B2D8E5AF39}"/>
              </a:ext>
            </a:extLst>
          </p:cNvPr>
          <p:cNvSpPr/>
          <p:nvPr/>
        </p:nvSpPr>
        <p:spPr>
          <a:xfrm>
            <a:off x="5472545" y="4488873"/>
            <a:ext cx="6220691" cy="2078182"/>
          </a:xfrm>
          <a:prstGeom prst="trapezoid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000" dirty="0" err="1"/>
              <a:t>Pengurangan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juga </a:t>
            </a:r>
            <a:r>
              <a:rPr lang="en-ID" sz="2000" dirty="0" err="1"/>
              <a:t>dapat</a:t>
            </a:r>
            <a:r>
              <a:rPr lang="en-ID" sz="2000" dirty="0"/>
              <a:t> </a:t>
            </a:r>
            <a:r>
              <a:rPr lang="en-ID" sz="2000" dirty="0" err="1"/>
              <a:t>digunakan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mendeteksi</a:t>
            </a:r>
            <a:r>
              <a:rPr lang="en-ID" sz="2000" dirty="0"/>
              <a:t> </a:t>
            </a:r>
            <a:r>
              <a:rPr lang="en-ID" sz="2000" dirty="0" err="1"/>
              <a:t>perubahan</a:t>
            </a:r>
            <a:r>
              <a:rPr lang="en-ID" sz="2000" dirty="0"/>
              <a:t> yang </a:t>
            </a:r>
            <a:r>
              <a:rPr lang="en-ID" sz="2000" dirty="0" err="1"/>
              <a:t>terjadi</a:t>
            </a:r>
            <a:r>
              <a:rPr lang="en-ID" sz="2000" dirty="0"/>
              <a:t> </a:t>
            </a:r>
            <a:r>
              <a:rPr lang="en-ID" sz="2000" dirty="0" err="1"/>
              <a:t>selama</a:t>
            </a:r>
            <a:r>
              <a:rPr lang="en-ID" sz="2000" dirty="0"/>
              <a:t> </a:t>
            </a:r>
            <a:r>
              <a:rPr lang="en-ID" sz="2000" dirty="0" err="1"/>
              <a:t>selang</a:t>
            </a:r>
            <a:r>
              <a:rPr lang="en-ID" sz="2000" dirty="0"/>
              <a:t> </a:t>
            </a:r>
            <a:r>
              <a:rPr lang="en-ID" sz="2000" dirty="0" err="1"/>
              <a:t>waktu</a:t>
            </a:r>
            <a:r>
              <a:rPr lang="en-ID" sz="2000" dirty="0"/>
              <a:t> </a:t>
            </a:r>
            <a:r>
              <a:rPr lang="en-ID" sz="2000" dirty="0" err="1"/>
              <a:t>tertentu</a:t>
            </a:r>
            <a:r>
              <a:rPr lang="en-ID" sz="2000" dirty="0"/>
              <a:t> </a:t>
            </a:r>
            <a:r>
              <a:rPr lang="en-ID" sz="2000" dirty="0" err="1"/>
              <a:t>bila</a:t>
            </a:r>
            <a:r>
              <a:rPr lang="en-ID" sz="2000" dirty="0"/>
              <a:t> </a:t>
            </a:r>
            <a:r>
              <a:rPr lang="en-ID" sz="2000" dirty="0" err="1"/>
              <a:t>dua</a:t>
            </a:r>
            <a:r>
              <a:rPr lang="en-ID" sz="2000" dirty="0"/>
              <a:t> </a:t>
            </a:r>
            <a:r>
              <a:rPr lang="en-ID" sz="2000" dirty="0" err="1"/>
              <a:t>buah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yang </a:t>
            </a:r>
            <a:r>
              <a:rPr lang="en-ID" sz="2000" dirty="0" err="1"/>
              <a:t>diambil</a:t>
            </a:r>
            <a:r>
              <a:rPr lang="en-ID" sz="2000" dirty="0"/>
              <a:t>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adegan</a:t>
            </a:r>
            <a:r>
              <a:rPr lang="en-ID" sz="2000" dirty="0"/>
              <a:t> yang </a:t>
            </a:r>
            <a:r>
              <a:rPr lang="en-ID" sz="2000" dirty="0" err="1"/>
              <a:t>sama</a:t>
            </a:r>
            <a:r>
              <a:rPr lang="en-ID" sz="2000" dirty="0"/>
              <a:t>. Teknik </a:t>
            </a:r>
            <a:r>
              <a:rPr lang="en-ID" sz="2000" dirty="0" err="1"/>
              <a:t>semacam</a:t>
            </a:r>
            <a:r>
              <a:rPr lang="en-ID" sz="2000" dirty="0"/>
              <a:t> </a:t>
            </a:r>
            <a:r>
              <a:rPr lang="en-ID" sz="2000" dirty="0" err="1"/>
              <a:t>ini</a:t>
            </a:r>
            <a:r>
              <a:rPr lang="en-ID" sz="2000" dirty="0"/>
              <a:t> </a:t>
            </a:r>
            <a:r>
              <a:rPr lang="en-ID" sz="2000" dirty="0" err="1"/>
              <a:t>dipakai</a:t>
            </a:r>
            <a:r>
              <a:rPr lang="en-ID" sz="2000" dirty="0"/>
              <a:t> pada moving images.</a:t>
            </a:r>
          </a:p>
        </p:txBody>
      </p:sp>
    </p:spTree>
    <p:extLst>
      <p:ext uri="{BB962C8B-B14F-4D97-AF65-F5344CB8AC3E}">
        <p14:creationId xmlns:p14="http://schemas.microsoft.com/office/powerpoint/2010/main" val="3425637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>
            <a:extLst>
              <a:ext uri="{FF2B5EF4-FFF2-40B4-BE49-F238E27FC236}">
                <a16:creationId xmlns:a16="http://schemas.microsoft.com/office/drawing/2014/main" id="{1DAC6D92-095D-4FBC-B1A9-F0757D577FBF}"/>
              </a:ext>
            </a:extLst>
          </p:cNvPr>
          <p:cNvSpPr/>
          <p:nvPr/>
        </p:nvSpPr>
        <p:spPr>
          <a:xfrm>
            <a:off x="346364" y="942109"/>
            <a:ext cx="2992582" cy="1149927"/>
          </a:xfrm>
          <a:prstGeom prst="cloud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dirty="0" err="1"/>
              <a:t>Perkalian</a:t>
            </a:r>
            <a:r>
              <a:rPr lang="en-ID" sz="2800" dirty="0"/>
              <a:t> Citra</a:t>
            </a:r>
          </a:p>
        </p:txBody>
      </p:sp>
      <p:sp>
        <p:nvSpPr>
          <p:cNvPr id="5" name="Rectangle: Single Corner Snipped 4">
            <a:extLst>
              <a:ext uri="{FF2B5EF4-FFF2-40B4-BE49-F238E27FC236}">
                <a16:creationId xmlns:a16="http://schemas.microsoft.com/office/drawing/2014/main" id="{512A04B6-EDC3-4BEE-80AA-7497A2200FE4}"/>
              </a:ext>
            </a:extLst>
          </p:cNvPr>
          <p:cNvSpPr/>
          <p:nvPr/>
        </p:nvSpPr>
        <p:spPr>
          <a:xfrm>
            <a:off x="346364" y="3429000"/>
            <a:ext cx="2992582" cy="1524001"/>
          </a:xfrm>
          <a:prstGeom prst="snip1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800"/>
              <a:t>Persamaannya :</a:t>
            </a:r>
          </a:p>
          <a:p>
            <a:pPr algn="ctr"/>
            <a:r>
              <a:rPr lang="es-ES" sz="2800"/>
              <a:t>C(x,y) = A(x,y) B(x,y)</a:t>
            </a:r>
            <a:endParaRPr lang="en-ID" sz="2800" dirty="0"/>
          </a:p>
        </p:txBody>
      </p:sp>
      <p:sp>
        <p:nvSpPr>
          <p:cNvPr id="6" name="Flowchart: Internal Storage 5">
            <a:extLst>
              <a:ext uri="{FF2B5EF4-FFF2-40B4-BE49-F238E27FC236}">
                <a16:creationId xmlns:a16="http://schemas.microsoft.com/office/drawing/2014/main" id="{F5DAC630-4B37-4A8B-89CE-150C1383DF01}"/>
              </a:ext>
            </a:extLst>
          </p:cNvPr>
          <p:cNvSpPr/>
          <p:nvPr/>
        </p:nvSpPr>
        <p:spPr>
          <a:xfrm>
            <a:off x="4308764" y="471055"/>
            <a:ext cx="7536872" cy="3103418"/>
          </a:xfrm>
          <a:prstGeom prst="flowChartInternalStorag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Perkalian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sering</a:t>
            </a:r>
            <a:r>
              <a:rPr lang="en-ID" sz="2400" dirty="0"/>
              <a:t> </a:t>
            </a:r>
            <a:r>
              <a:rPr lang="en-ID" sz="2400" dirty="0" err="1"/>
              <a:t>digunakan</a:t>
            </a:r>
            <a:r>
              <a:rPr lang="en-ID" sz="2400" dirty="0"/>
              <a:t>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mengoreksi</a:t>
            </a:r>
            <a:r>
              <a:rPr lang="en-ID" sz="2400" dirty="0"/>
              <a:t> </a:t>
            </a:r>
            <a:r>
              <a:rPr lang="en-ID" sz="2400" dirty="0" err="1"/>
              <a:t>ketidaklinearan</a:t>
            </a:r>
            <a:r>
              <a:rPr lang="en-ID" sz="2400" dirty="0"/>
              <a:t> sensor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cara</a:t>
            </a:r>
            <a:r>
              <a:rPr lang="en-ID" sz="2400" dirty="0"/>
              <a:t> </a:t>
            </a:r>
            <a:r>
              <a:rPr lang="en-ID" sz="2400" dirty="0" err="1"/>
              <a:t>mengalikan</a:t>
            </a:r>
            <a:r>
              <a:rPr lang="en-ID" sz="2400" dirty="0"/>
              <a:t> </a:t>
            </a:r>
            <a:r>
              <a:rPr lang="en-ID" sz="2400" dirty="0" err="1"/>
              <a:t>matriks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matrik</a:t>
            </a:r>
            <a:r>
              <a:rPr lang="en-ID" sz="2400" dirty="0"/>
              <a:t> </a:t>
            </a:r>
            <a:r>
              <a:rPr lang="en-ID" sz="2400" dirty="0" err="1"/>
              <a:t>koreksi</a:t>
            </a:r>
            <a:r>
              <a:rPr lang="en-ID" sz="2400" dirty="0"/>
              <a:t>. </a:t>
            </a:r>
            <a:r>
              <a:rPr lang="en-ID" sz="2400" dirty="0" err="1"/>
              <a:t>Jadi</a:t>
            </a:r>
            <a:r>
              <a:rPr lang="en-ID" sz="2400" dirty="0"/>
              <a:t>, </a:t>
            </a:r>
            <a:r>
              <a:rPr lang="en-ID" sz="2400" dirty="0" err="1"/>
              <a:t>dalam</a:t>
            </a:r>
            <a:r>
              <a:rPr lang="en-ID" sz="2400" dirty="0"/>
              <a:t> </a:t>
            </a:r>
            <a:r>
              <a:rPr lang="en-ID" sz="2400" dirty="0" err="1"/>
              <a:t>hal</a:t>
            </a:r>
            <a:r>
              <a:rPr lang="en-ID" sz="2400" dirty="0"/>
              <a:t> </a:t>
            </a:r>
            <a:r>
              <a:rPr lang="en-ID" sz="2400" dirty="0" err="1"/>
              <a:t>ini</a:t>
            </a:r>
            <a:r>
              <a:rPr lang="en-ID" sz="2400" dirty="0"/>
              <a:t> A </a:t>
            </a:r>
            <a:r>
              <a:rPr lang="en-ID" sz="2400" dirty="0" err="1"/>
              <a:t>adalah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sedangkan</a:t>
            </a:r>
            <a:r>
              <a:rPr lang="en-ID" sz="2400" dirty="0"/>
              <a:t> B </a:t>
            </a:r>
            <a:r>
              <a:rPr lang="en-ID" sz="2400" dirty="0" err="1"/>
              <a:t>adalah</a:t>
            </a:r>
            <a:r>
              <a:rPr lang="en-ID" sz="2400" dirty="0"/>
              <a:t> </a:t>
            </a:r>
            <a:r>
              <a:rPr lang="en-ID" sz="2400" dirty="0" err="1"/>
              <a:t>matriks</a:t>
            </a:r>
            <a:r>
              <a:rPr lang="en-ID" sz="2400" dirty="0"/>
              <a:t> </a:t>
            </a:r>
            <a:r>
              <a:rPr lang="en-ID" sz="2400" dirty="0" err="1"/>
              <a:t>koreksi</a:t>
            </a:r>
            <a:r>
              <a:rPr lang="en-ID" sz="2400" dirty="0"/>
              <a:t>. Hasil </a:t>
            </a:r>
            <a:r>
              <a:rPr lang="en-ID" sz="2400" dirty="0" err="1"/>
              <a:t>operasi</a:t>
            </a:r>
            <a:r>
              <a:rPr lang="en-ID" sz="2400" dirty="0"/>
              <a:t> </a:t>
            </a:r>
            <a:r>
              <a:rPr lang="en-ID" sz="2400" dirty="0" err="1"/>
              <a:t>mungkin</a:t>
            </a:r>
            <a:r>
              <a:rPr lang="en-ID" sz="2400" dirty="0"/>
              <a:t> </a:t>
            </a:r>
            <a:r>
              <a:rPr lang="en-ID" sz="2400" dirty="0" err="1"/>
              <a:t>bernilai</a:t>
            </a:r>
            <a:r>
              <a:rPr lang="en-ID" sz="2400" dirty="0"/>
              <a:t> rill, </a:t>
            </a:r>
            <a:r>
              <a:rPr lang="en-ID" sz="2400" dirty="0" err="1"/>
              <a:t>karena</a:t>
            </a:r>
            <a:r>
              <a:rPr lang="en-ID" sz="2400" dirty="0"/>
              <a:t> </a:t>
            </a:r>
            <a:r>
              <a:rPr lang="en-ID" sz="2400" dirty="0" err="1"/>
              <a:t>itu</a:t>
            </a:r>
            <a:r>
              <a:rPr lang="en-ID" sz="2400" dirty="0"/>
              <a:t> </a:t>
            </a:r>
            <a:r>
              <a:rPr lang="en-ID" sz="2400" dirty="0" err="1"/>
              <a:t>semua</a:t>
            </a:r>
            <a:r>
              <a:rPr lang="en-ID" sz="2400" dirty="0"/>
              <a:t> </a:t>
            </a:r>
            <a:r>
              <a:rPr lang="en-ID" sz="2400" dirty="0" err="1"/>
              <a:t>nilai</a:t>
            </a:r>
            <a:r>
              <a:rPr lang="en-ID" sz="2400" dirty="0"/>
              <a:t> </a:t>
            </a:r>
            <a:r>
              <a:rPr lang="en-ID" sz="2400" dirty="0" err="1"/>
              <a:t>dibulatkan</a:t>
            </a:r>
            <a:r>
              <a:rPr lang="en-ID" sz="2400" dirty="0"/>
              <a:t> </a:t>
            </a:r>
            <a:r>
              <a:rPr lang="en-ID" sz="2400" dirty="0" err="1"/>
              <a:t>ke</a:t>
            </a:r>
            <a:r>
              <a:rPr lang="en-ID" sz="2400" dirty="0"/>
              <a:t> </a:t>
            </a:r>
            <a:r>
              <a:rPr lang="en-ID" sz="2400" dirty="0" err="1"/>
              <a:t>nilai</a:t>
            </a:r>
            <a:r>
              <a:rPr lang="en-ID" sz="2400" dirty="0"/>
              <a:t> </a:t>
            </a:r>
            <a:r>
              <a:rPr lang="en-ID" sz="2400" dirty="0" err="1"/>
              <a:t>bulat</a:t>
            </a:r>
            <a:r>
              <a:rPr lang="en-ID" sz="2400" dirty="0"/>
              <a:t> </a:t>
            </a:r>
            <a:r>
              <a:rPr lang="en-ID" sz="2400" dirty="0" err="1"/>
              <a:t>terdekat</a:t>
            </a:r>
            <a:r>
              <a:rPr lang="en-ID" sz="2400" dirty="0"/>
              <a:t>, </a:t>
            </a:r>
            <a:r>
              <a:rPr lang="en-ID" sz="2400" dirty="0" err="1"/>
              <a:t>nilai</a:t>
            </a:r>
            <a:r>
              <a:rPr lang="en-ID" sz="2400" dirty="0"/>
              <a:t> </a:t>
            </a:r>
            <a:r>
              <a:rPr lang="en-ID" sz="2400" dirty="0" err="1"/>
              <a:t>maksimum</a:t>
            </a:r>
            <a:r>
              <a:rPr lang="en-ID" sz="2400" dirty="0"/>
              <a:t> </a:t>
            </a:r>
            <a:r>
              <a:rPr lang="en-ID" sz="2400" dirty="0" err="1"/>
              <a:t>adalah</a:t>
            </a:r>
            <a:r>
              <a:rPr lang="en-ID" sz="2400" dirty="0"/>
              <a:t> 255.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BD10385-8485-46B2-9307-A7E0FEEEA9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387" t="52566" r="25341" b="21198"/>
          <a:stretch/>
        </p:blipFill>
        <p:spPr>
          <a:xfrm>
            <a:off x="4308764" y="4288086"/>
            <a:ext cx="7536872" cy="2351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527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Manual Operation 2">
            <a:extLst>
              <a:ext uri="{FF2B5EF4-FFF2-40B4-BE49-F238E27FC236}">
                <a16:creationId xmlns:a16="http://schemas.microsoft.com/office/drawing/2014/main" id="{2D94CE3A-3B2C-4A14-BA9B-DEB7AD83703B}"/>
              </a:ext>
            </a:extLst>
          </p:cNvPr>
          <p:cNvSpPr/>
          <p:nvPr/>
        </p:nvSpPr>
        <p:spPr>
          <a:xfrm>
            <a:off x="249380" y="429490"/>
            <a:ext cx="6151419" cy="1274618"/>
          </a:xfrm>
          <a:prstGeom prst="flowChartManualOpe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2400"/>
              <a:t>Penjumlahan/pengurangan citra dengan skalar</a:t>
            </a:r>
            <a:endParaRPr lang="en-ID" sz="2400" dirty="0"/>
          </a:p>
        </p:txBody>
      </p:sp>
      <p:sp>
        <p:nvSpPr>
          <p:cNvPr id="4" name="Flowchart: Multidocument 3">
            <a:extLst>
              <a:ext uri="{FF2B5EF4-FFF2-40B4-BE49-F238E27FC236}">
                <a16:creationId xmlns:a16="http://schemas.microsoft.com/office/drawing/2014/main" id="{A7BD814F-4183-44CF-9E66-FCAADA4FFED5}"/>
              </a:ext>
            </a:extLst>
          </p:cNvPr>
          <p:cNvSpPr/>
          <p:nvPr/>
        </p:nvSpPr>
        <p:spPr>
          <a:xfrm>
            <a:off x="651164" y="3075709"/>
            <a:ext cx="2798618" cy="2895600"/>
          </a:xfrm>
          <a:prstGeom prst="flowChartMultidocumen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400" dirty="0" err="1"/>
              <a:t>Persamaannya</a:t>
            </a:r>
            <a:r>
              <a:rPr lang="es-ES" sz="2400" dirty="0"/>
              <a:t> :</a:t>
            </a:r>
          </a:p>
          <a:p>
            <a:pPr algn="ctr"/>
            <a:r>
              <a:rPr lang="es-ES" sz="2400" dirty="0"/>
              <a:t>B(</a:t>
            </a:r>
            <a:r>
              <a:rPr lang="es-ES" sz="2400" dirty="0" err="1"/>
              <a:t>x,y</a:t>
            </a:r>
            <a:r>
              <a:rPr lang="es-ES" sz="2400" dirty="0"/>
              <a:t>) = A(</a:t>
            </a:r>
            <a:r>
              <a:rPr lang="es-ES" sz="2400" dirty="0" err="1"/>
              <a:t>x,y</a:t>
            </a:r>
            <a:r>
              <a:rPr lang="es-ES" sz="2400" dirty="0"/>
              <a:t>) ± c</a:t>
            </a:r>
            <a:endParaRPr lang="en-ID" sz="2400" dirty="0"/>
          </a:p>
        </p:txBody>
      </p:sp>
      <p:sp>
        <p:nvSpPr>
          <p:cNvPr id="5" name="Rectangle: Top Corners Snipped 4">
            <a:extLst>
              <a:ext uri="{FF2B5EF4-FFF2-40B4-BE49-F238E27FC236}">
                <a16:creationId xmlns:a16="http://schemas.microsoft.com/office/drawing/2014/main" id="{0AE9F3C8-539D-4BC5-8CA3-157E60670CEE}"/>
              </a:ext>
            </a:extLst>
          </p:cNvPr>
          <p:cNvSpPr/>
          <p:nvPr/>
        </p:nvSpPr>
        <p:spPr>
          <a:xfrm>
            <a:off x="5112327" y="2064327"/>
            <a:ext cx="6677891" cy="4488873"/>
          </a:xfrm>
          <a:prstGeom prst="snip2Same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ID" dirty="0" err="1"/>
              <a:t>Penjumlahan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A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skalar</a:t>
            </a:r>
            <a:r>
              <a:rPr lang="en-ID" dirty="0"/>
              <a:t> c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menambah</a:t>
            </a:r>
            <a:r>
              <a:rPr lang="en-ID" dirty="0"/>
              <a:t> </a:t>
            </a:r>
            <a:r>
              <a:rPr lang="en-ID" dirty="0" err="1"/>
              <a:t>setiap</a:t>
            </a:r>
            <a:r>
              <a:rPr lang="en-ID" dirty="0"/>
              <a:t> pixel di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sebuah</a:t>
            </a:r>
            <a:r>
              <a:rPr lang="en-ID" dirty="0"/>
              <a:t> </a:t>
            </a:r>
            <a:r>
              <a:rPr lang="en-ID" dirty="0" err="1"/>
              <a:t>skalar</a:t>
            </a:r>
            <a:r>
              <a:rPr lang="en-ID" dirty="0"/>
              <a:t> c, dan </a:t>
            </a:r>
            <a:r>
              <a:rPr lang="en-ID" dirty="0" err="1"/>
              <a:t>menghasilkan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baru</a:t>
            </a:r>
            <a:r>
              <a:rPr lang="en-ID" dirty="0"/>
              <a:t> B yang </a:t>
            </a:r>
            <a:r>
              <a:rPr lang="en-ID" dirty="0" err="1"/>
              <a:t>intensitasnya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tenang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pada A. </a:t>
            </a:r>
            <a:r>
              <a:rPr lang="en-ID" dirty="0" err="1"/>
              <a:t>Kenaikan</a:t>
            </a:r>
            <a:r>
              <a:rPr lang="en-ID" dirty="0"/>
              <a:t> </a:t>
            </a:r>
            <a:r>
              <a:rPr lang="en-ID" dirty="0" err="1"/>
              <a:t>intensitas</a:t>
            </a:r>
            <a:r>
              <a:rPr lang="en-ID" dirty="0"/>
              <a:t> </a:t>
            </a:r>
            <a:r>
              <a:rPr lang="en-ID" dirty="0" err="1"/>
              <a:t>sama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seluruh</a:t>
            </a:r>
            <a:r>
              <a:rPr lang="en-ID" dirty="0"/>
              <a:t> pixel </a:t>
            </a:r>
            <a:r>
              <a:rPr lang="en-ID" dirty="0" err="1"/>
              <a:t>yaitu</a:t>
            </a:r>
            <a:r>
              <a:rPr lang="en-ID" dirty="0"/>
              <a:t> c, </a:t>
            </a:r>
            <a:r>
              <a:rPr lang="en-ID" dirty="0" err="1"/>
              <a:t>Pengurangan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A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skalar</a:t>
            </a:r>
            <a:r>
              <a:rPr lang="en-ID" dirty="0"/>
              <a:t> c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mengurangkan</a:t>
            </a:r>
            <a:r>
              <a:rPr lang="en-ID" dirty="0"/>
              <a:t> </a:t>
            </a:r>
            <a:r>
              <a:rPr lang="en-ID" dirty="0" err="1"/>
              <a:t>setiap</a:t>
            </a:r>
            <a:r>
              <a:rPr lang="en-ID" dirty="0"/>
              <a:t> pixel </a:t>
            </a:r>
            <a:r>
              <a:rPr lang="en-ID" dirty="0" err="1"/>
              <a:t>didalam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semua</a:t>
            </a:r>
            <a:r>
              <a:rPr lang="en-ID" dirty="0"/>
              <a:t> </a:t>
            </a:r>
            <a:r>
              <a:rPr lang="en-ID" dirty="0" err="1"/>
              <a:t>skalar</a:t>
            </a:r>
            <a:r>
              <a:rPr lang="en-ID" dirty="0"/>
              <a:t> c dan </a:t>
            </a:r>
            <a:r>
              <a:rPr lang="en-ID" dirty="0" err="1"/>
              <a:t>menghasilkan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baru</a:t>
            </a:r>
            <a:r>
              <a:rPr lang="en-ID" dirty="0"/>
              <a:t> B yang </a:t>
            </a:r>
            <a:r>
              <a:rPr lang="en-ID" dirty="0" err="1"/>
              <a:t>intensitasnya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gelap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B. </a:t>
            </a:r>
            <a:r>
              <a:rPr lang="en-ID" dirty="0" err="1"/>
              <a:t>Penurunan</a:t>
            </a:r>
            <a:r>
              <a:rPr lang="en-ID" dirty="0"/>
              <a:t> </a:t>
            </a:r>
            <a:r>
              <a:rPr lang="en-ID" dirty="0" err="1"/>
              <a:t>intensitas</a:t>
            </a:r>
            <a:r>
              <a:rPr lang="en-ID" dirty="0"/>
              <a:t> </a:t>
            </a:r>
            <a:r>
              <a:rPr lang="en-ID" dirty="0" err="1"/>
              <a:t>itu</a:t>
            </a:r>
            <a:r>
              <a:rPr lang="en-ID" dirty="0"/>
              <a:t> ama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seluruh</a:t>
            </a:r>
            <a:r>
              <a:rPr lang="en-ID" dirty="0"/>
              <a:t> pixel, </a:t>
            </a:r>
            <a:r>
              <a:rPr lang="en-ID" dirty="0" err="1"/>
              <a:t>yaitu</a:t>
            </a:r>
            <a:r>
              <a:rPr lang="en-ID" dirty="0"/>
              <a:t> c.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ID" dirty="0" err="1"/>
              <a:t>Contoh</a:t>
            </a:r>
            <a:r>
              <a:rPr lang="en-ID" dirty="0"/>
              <a:t> </a:t>
            </a:r>
            <a:r>
              <a:rPr lang="en-ID" dirty="0" err="1"/>
              <a:t>operasi</a:t>
            </a:r>
            <a:r>
              <a:rPr lang="en-ID" dirty="0"/>
              <a:t> </a:t>
            </a:r>
            <a:r>
              <a:rPr lang="en-ID" dirty="0" err="1"/>
              <a:t>penjumlahan</a:t>
            </a:r>
            <a:r>
              <a:rPr lang="en-ID" dirty="0"/>
              <a:t>/</a:t>
            </a:r>
            <a:r>
              <a:rPr lang="en-ID" dirty="0" err="1"/>
              <a:t>pengurangan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sebuah</a:t>
            </a:r>
            <a:r>
              <a:rPr lang="en-ID" dirty="0"/>
              <a:t> </a:t>
            </a:r>
            <a:r>
              <a:rPr lang="en-ID" dirty="0" err="1"/>
              <a:t>skalar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operasi</a:t>
            </a:r>
            <a:r>
              <a:rPr lang="en-ID" dirty="0"/>
              <a:t> </a:t>
            </a:r>
            <a:r>
              <a:rPr lang="en-ID" dirty="0" err="1"/>
              <a:t>pencerahan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(</a:t>
            </a:r>
            <a:r>
              <a:rPr lang="en-ID" dirty="0" err="1"/>
              <a:t>lihat</a:t>
            </a:r>
            <a:r>
              <a:rPr lang="en-ID" dirty="0"/>
              <a:t> </a:t>
            </a:r>
            <a:r>
              <a:rPr lang="en-ID" dirty="0" err="1"/>
              <a:t>pembahasan</a:t>
            </a:r>
            <a:r>
              <a:rPr lang="en-ID" dirty="0"/>
              <a:t> </a:t>
            </a:r>
            <a:r>
              <a:rPr lang="en-ID" dirty="0" err="1"/>
              <a:t>operasi</a:t>
            </a:r>
            <a:r>
              <a:rPr lang="en-ID" dirty="0"/>
              <a:t> </a:t>
            </a:r>
            <a:r>
              <a:rPr lang="en-ID" dirty="0" err="1"/>
              <a:t>aras</a:t>
            </a:r>
            <a:r>
              <a:rPr lang="en-ID" dirty="0"/>
              <a:t> </a:t>
            </a:r>
            <a:r>
              <a:rPr lang="en-ID" dirty="0" err="1"/>
              <a:t>titik</a:t>
            </a:r>
            <a:r>
              <a:rPr lang="en-ID" dirty="0"/>
              <a:t>). </a:t>
            </a:r>
            <a:r>
              <a:rPr lang="en-ID" dirty="0" err="1"/>
              <a:t>Baik</a:t>
            </a:r>
            <a:r>
              <a:rPr lang="en-ID" dirty="0"/>
              <a:t> </a:t>
            </a:r>
            <a:r>
              <a:rPr lang="en-ID" dirty="0" err="1"/>
              <a:t>operasi</a:t>
            </a:r>
            <a:r>
              <a:rPr lang="en-ID" dirty="0"/>
              <a:t> </a:t>
            </a:r>
            <a:r>
              <a:rPr lang="en-ID" dirty="0" err="1"/>
              <a:t>penjurnlahan</a:t>
            </a:r>
            <a:r>
              <a:rPr lang="en-ID" dirty="0"/>
              <a:t> </a:t>
            </a:r>
            <a:r>
              <a:rPr lang="en-ID" dirty="0" err="1"/>
              <a:t>maupun</a:t>
            </a:r>
            <a:r>
              <a:rPr lang="en-ID" dirty="0"/>
              <a:t> </a:t>
            </a:r>
            <a:r>
              <a:rPr lang="en-ID" dirty="0" err="1"/>
              <a:t>pengurangan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sebuah</a:t>
            </a:r>
            <a:r>
              <a:rPr lang="en-ID" dirty="0"/>
              <a:t> scalar </a:t>
            </a:r>
            <a:r>
              <a:rPr lang="en-ID" dirty="0" err="1"/>
              <a:t>melibatkan</a:t>
            </a:r>
            <a:r>
              <a:rPr lang="en-ID" dirty="0"/>
              <a:t> </a:t>
            </a:r>
            <a:r>
              <a:rPr lang="en-ID" dirty="0" err="1"/>
              <a:t>operasi</a:t>
            </a:r>
            <a:r>
              <a:rPr lang="en-ID" dirty="0"/>
              <a:t> clipping</a:t>
            </a:r>
          </a:p>
        </p:txBody>
      </p:sp>
    </p:spTree>
    <p:extLst>
      <p:ext uri="{BB962C8B-B14F-4D97-AF65-F5344CB8AC3E}">
        <p14:creationId xmlns:p14="http://schemas.microsoft.com/office/powerpoint/2010/main" val="4046561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ntagon 1">
            <a:extLst>
              <a:ext uri="{FF2B5EF4-FFF2-40B4-BE49-F238E27FC236}">
                <a16:creationId xmlns:a16="http://schemas.microsoft.com/office/drawing/2014/main" id="{0D204237-E2E4-40B8-B311-EE8457A78A0B}"/>
              </a:ext>
            </a:extLst>
          </p:cNvPr>
          <p:cNvSpPr/>
          <p:nvPr/>
        </p:nvSpPr>
        <p:spPr>
          <a:xfrm>
            <a:off x="484909" y="457200"/>
            <a:ext cx="4627418" cy="1191491"/>
          </a:xfrm>
          <a:prstGeom prst="pentag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2000" dirty="0"/>
              <a:t>Perkalian/pembagian Citra dengan Skalar</a:t>
            </a:r>
            <a:endParaRPr lang="en-ID" sz="2000" dirty="0"/>
          </a:p>
        </p:txBody>
      </p:sp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92E1DB43-FD83-492D-AA97-0B142DCE6964}"/>
              </a:ext>
            </a:extLst>
          </p:cNvPr>
          <p:cNvSpPr/>
          <p:nvPr/>
        </p:nvSpPr>
        <p:spPr>
          <a:xfrm>
            <a:off x="484909" y="3429000"/>
            <a:ext cx="4239491" cy="2611582"/>
          </a:xfrm>
          <a:prstGeom prst="flowChartAlternateProces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/>
              <a:t>Persamaannya:</a:t>
            </a:r>
          </a:p>
          <a:p>
            <a:pPr algn="ctr"/>
            <a:r>
              <a:rPr lang="es-ES" sz="3200"/>
              <a:t>B(x,y) = c.A(x, y), dan B(x, y) = A(x, y) / c</a:t>
            </a:r>
            <a:endParaRPr lang="en-ID" sz="3200"/>
          </a:p>
        </p:txBody>
      </p:sp>
      <p:sp>
        <p:nvSpPr>
          <p:cNvPr id="6" name="Flowchart: Predefined Process 5">
            <a:extLst>
              <a:ext uri="{FF2B5EF4-FFF2-40B4-BE49-F238E27FC236}">
                <a16:creationId xmlns:a16="http://schemas.microsoft.com/office/drawing/2014/main" id="{BAB52FEF-2874-4845-BF42-30196F9EC201}"/>
              </a:ext>
            </a:extLst>
          </p:cNvPr>
          <p:cNvSpPr/>
          <p:nvPr/>
        </p:nvSpPr>
        <p:spPr>
          <a:xfrm>
            <a:off x="5611091" y="2022764"/>
            <a:ext cx="6096000" cy="4668981"/>
          </a:xfrm>
          <a:prstGeom prst="flowChartPredefined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ID" dirty="0" err="1"/>
              <a:t>Perkalian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A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skala</a:t>
            </a:r>
            <a:r>
              <a:rPr lang="en-ID" dirty="0"/>
              <a:t> c </a:t>
            </a:r>
            <a:r>
              <a:rPr lang="en-ID" dirty="0" err="1"/>
              <a:t>menghasilkan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baru</a:t>
            </a:r>
            <a:r>
              <a:rPr lang="en-ID" dirty="0"/>
              <a:t> B yang </a:t>
            </a:r>
            <a:r>
              <a:rPr lang="en-ID" dirty="0" err="1"/>
              <a:t>intensitasnya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terang</a:t>
            </a:r>
            <a:r>
              <a:rPr lang="en-ID" dirty="0"/>
              <a:t> </a:t>
            </a:r>
            <a:r>
              <a:rPr lang="en-ID" dirty="0" err="1"/>
              <a:t>daripada</a:t>
            </a:r>
            <a:r>
              <a:rPr lang="en-ID" dirty="0"/>
              <a:t> A. </a:t>
            </a:r>
            <a:r>
              <a:rPr lang="en-ID" dirty="0" err="1"/>
              <a:t>Kenaikan</a:t>
            </a:r>
            <a:r>
              <a:rPr lang="en-ID" dirty="0"/>
              <a:t> </a:t>
            </a:r>
            <a:r>
              <a:rPr lang="en-ID" dirty="0" err="1"/>
              <a:t>intensitas</a:t>
            </a:r>
            <a:r>
              <a:rPr lang="en-ID" dirty="0"/>
              <a:t> </a:t>
            </a:r>
            <a:r>
              <a:rPr lang="en-ID" dirty="0" err="1"/>
              <a:t>setiap</a:t>
            </a:r>
            <a:r>
              <a:rPr lang="en-ID" dirty="0"/>
              <a:t> pixel </a:t>
            </a:r>
            <a:r>
              <a:rPr lang="en-ID" dirty="0" err="1"/>
              <a:t>sebanding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c. </a:t>
            </a:r>
            <a:r>
              <a:rPr lang="en-ID" dirty="0" err="1"/>
              <a:t>Operasi</a:t>
            </a:r>
            <a:r>
              <a:rPr lang="en-ID" dirty="0"/>
              <a:t> </a:t>
            </a:r>
            <a:r>
              <a:rPr lang="en-ID" dirty="0" err="1"/>
              <a:t>perkalian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skala</a:t>
            </a:r>
            <a:r>
              <a:rPr lang="en-ID" dirty="0"/>
              <a:t> </a:t>
            </a:r>
            <a:r>
              <a:rPr lang="en-ID" dirty="0" err="1"/>
              <a:t>dipakai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kalibrasi</a:t>
            </a:r>
            <a:r>
              <a:rPr lang="en-ID" dirty="0"/>
              <a:t> </a:t>
            </a:r>
            <a:r>
              <a:rPr lang="en-ID" dirty="0" err="1"/>
              <a:t>kecerahan</a:t>
            </a:r>
            <a:r>
              <a:rPr lang="en-ID" dirty="0"/>
              <a:t> (calibration of brightness).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ID" dirty="0" err="1"/>
              <a:t>Pembagian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A </a:t>
            </a:r>
            <a:r>
              <a:rPr lang="en-ID" dirty="0" err="1"/>
              <a:t>dengar</a:t>
            </a:r>
            <a:r>
              <a:rPr lang="en-ID" dirty="0"/>
              <a:t> </a:t>
            </a:r>
            <a:r>
              <a:rPr lang="en-ID" dirty="0" err="1"/>
              <a:t>skala</a:t>
            </a:r>
            <a:r>
              <a:rPr lang="en-ID" dirty="0"/>
              <a:t> c </a:t>
            </a:r>
            <a:r>
              <a:rPr lang="en-ID" dirty="0" err="1"/>
              <a:t>menghasilkan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baru</a:t>
            </a:r>
            <a:r>
              <a:rPr lang="en-ID" dirty="0"/>
              <a:t> B yang </a:t>
            </a:r>
            <a:r>
              <a:rPr lang="en-ID" dirty="0" err="1"/>
              <a:t>intensitasnya</a:t>
            </a:r>
            <a:r>
              <a:rPr lang="en-ID" dirty="0"/>
              <a:t> 0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terang</a:t>
            </a:r>
            <a:r>
              <a:rPr lang="en-ID" dirty="0"/>
              <a:t> </a:t>
            </a:r>
            <a:r>
              <a:rPr lang="en-ID" dirty="0" err="1"/>
              <a:t>daripada</a:t>
            </a:r>
            <a:r>
              <a:rPr lang="en-ID" dirty="0"/>
              <a:t> A. </a:t>
            </a:r>
            <a:r>
              <a:rPr lang="en-ID" dirty="0" err="1"/>
              <a:t>Penurunan</a:t>
            </a:r>
            <a:r>
              <a:rPr lang="en-ID" dirty="0"/>
              <a:t> </a:t>
            </a:r>
            <a:r>
              <a:rPr lang="en-ID" dirty="0" err="1"/>
              <a:t>intensitas</a:t>
            </a:r>
            <a:r>
              <a:rPr lang="en-ID" dirty="0"/>
              <a:t> </a:t>
            </a:r>
            <a:r>
              <a:rPr lang="en-ID" dirty="0" err="1"/>
              <a:t>setiap</a:t>
            </a:r>
            <a:r>
              <a:rPr lang="en-ID" dirty="0"/>
              <a:t> pixel </a:t>
            </a:r>
            <a:r>
              <a:rPr lang="en-ID" dirty="0" err="1"/>
              <a:t>berbanding</a:t>
            </a:r>
            <a:r>
              <a:rPr lang="en-ID" dirty="0"/>
              <a:t> </a:t>
            </a:r>
            <a:r>
              <a:rPr lang="en-ID" dirty="0" err="1"/>
              <a:t>terbalik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c. </a:t>
            </a:r>
            <a:r>
              <a:rPr lang="en-ID" dirty="0" err="1"/>
              <a:t>Operasi</a:t>
            </a:r>
            <a:r>
              <a:rPr lang="en-ID" dirty="0"/>
              <a:t> </a:t>
            </a:r>
            <a:r>
              <a:rPr lang="en-ID" dirty="0" err="1"/>
              <a:t>pembagian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skalar</a:t>
            </a:r>
            <a:r>
              <a:rPr lang="en-ID" dirty="0"/>
              <a:t> </a:t>
            </a:r>
            <a:r>
              <a:rPr lang="en-ID" dirty="0" err="1"/>
              <a:t>dipakai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normalisasi</a:t>
            </a:r>
            <a:r>
              <a:rPr lang="en-ID" dirty="0"/>
              <a:t> </a:t>
            </a:r>
            <a:r>
              <a:rPr lang="en-ID" dirty="0" err="1"/>
              <a:t>kecerahan</a:t>
            </a:r>
            <a:r>
              <a:rPr lang="en-ID" dirty="0"/>
              <a:t> (normalization of brightness)</a:t>
            </a:r>
          </a:p>
        </p:txBody>
      </p:sp>
    </p:spTree>
    <p:extLst>
      <p:ext uri="{BB962C8B-B14F-4D97-AF65-F5344CB8AC3E}">
        <p14:creationId xmlns:p14="http://schemas.microsoft.com/office/powerpoint/2010/main" val="282985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: Curved and Tilted Up 1">
            <a:extLst>
              <a:ext uri="{FF2B5EF4-FFF2-40B4-BE49-F238E27FC236}">
                <a16:creationId xmlns:a16="http://schemas.microsoft.com/office/drawing/2014/main" id="{4B03C44E-FD36-4A79-9E15-13C5B20ED617}"/>
              </a:ext>
            </a:extLst>
          </p:cNvPr>
          <p:cNvSpPr/>
          <p:nvPr/>
        </p:nvSpPr>
        <p:spPr>
          <a:xfrm>
            <a:off x="3505200" y="748145"/>
            <a:ext cx="5181599" cy="1690255"/>
          </a:xfrm>
          <a:prstGeom prst="ellipseRibbon2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Operasi</a:t>
            </a:r>
            <a:r>
              <a:rPr lang="en-ID" sz="2400" dirty="0"/>
              <a:t> Boolean pada Citra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AA9F0B-6F11-4CA7-8AE4-19932383E2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454" t="52324" r="53750" b="31708"/>
          <a:stretch/>
        </p:blipFill>
        <p:spPr>
          <a:xfrm>
            <a:off x="2812472" y="3274892"/>
            <a:ext cx="6567055" cy="2834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57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xagon 1">
            <a:extLst>
              <a:ext uri="{FF2B5EF4-FFF2-40B4-BE49-F238E27FC236}">
                <a16:creationId xmlns:a16="http://schemas.microsoft.com/office/drawing/2014/main" id="{779C50F2-683D-47E2-B6F9-1C4584625604}"/>
              </a:ext>
            </a:extLst>
          </p:cNvPr>
          <p:cNvSpPr/>
          <p:nvPr/>
        </p:nvSpPr>
        <p:spPr>
          <a:xfrm>
            <a:off x="3657600" y="401781"/>
            <a:ext cx="4876800" cy="1814945"/>
          </a:xfrm>
          <a:prstGeom prst="hex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dirty="0" err="1"/>
              <a:t>Operasi</a:t>
            </a:r>
            <a:r>
              <a:rPr lang="en-ID" sz="3200" dirty="0"/>
              <a:t> </a:t>
            </a:r>
            <a:r>
              <a:rPr lang="en-ID" sz="3200" dirty="0" err="1"/>
              <a:t>Geometri</a:t>
            </a:r>
            <a:r>
              <a:rPr lang="en-ID" sz="3200" dirty="0"/>
              <a:t> pada Citra</a:t>
            </a:r>
          </a:p>
        </p:txBody>
      </p:sp>
      <p:sp>
        <p:nvSpPr>
          <p:cNvPr id="3" name="Rectangle: Diagonal Corners Rounded 2">
            <a:extLst>
              <a:ext uri="{FF2B5EF4-FFF2-40B4-BE49-F238E27FC236}">
                <a16:creationId xmlns:a16="http://schemas.microsoft.com/office/drawing/2014/main" id="{16686731-B59C-4F43-848B-B1141420F684}"/>
              </a:ext>
            </a:extLst>
          </p:cNvPr>
          <p:cNvSpPr/>
          <p:nvPr/>
        </p:nvSpPr>
        <p:spPr>
          <a:xfrm>
            <a:off x="886691" y="2895600"/>
            <a:ext cx="10335491" cy="3560619"/>
          </a:xfrm>
          <a:prstGeom prst="round2Diag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400" dirty="0"/>
              <a:t>Pada </a:t>
            </a:r>
            <a:r>
              <a:rPr lang="en-ID" sz="2400" dirty="0" err="1"/>
              <a:t>operasi</a:t>
            </a:r>
            <a:r>
              <a:rPr lang="en-ID" sz="2400" dirty="0"/>
              <a:t> </a:t>
            </a:r>
            <a:r>
              <a:rPr lang="en-ID" sz="2400" dirty="0" err="1"/>
              <a:t>geometrik</a:t>
            </a:r>
            <a:r>
              <a:rPr lang="en-ID" sz="2400" dirty="0"/>
              <a:t>, </a:t>
            </a:r>
            <a:r>
              <a:rPr lang="en-ID" sz="2400" dirty="0" err="1"/>
              <a:t>koordinat</a:t>
            </a:r>
            <a:r>
              <a:rPr lang="en-ID" sz="2400" dirty="0"/>
              <a:t> pixel </a:t>
            </a:r>
            <a:r>
              <a:rPr lang="en-ID" sz="2400" dirty="0" err="1"/>
              <a:t>berubah</a:t>
            </a:r>
            <a:r>
              <a:rPr lang="en-ID" sz="2400" dirty="0"/>
              <a:t> </a:t>
            </a:r>
            <a:r>
              <a:rPr lang="en-ID" sz="2400" dirty="0" err="1"/>
              <a:t>akibat</a:t>
            </a:r>
            <a:r>
              <a:rPr lang="en-ID" sz="2400" dirty="0"/>
              <a:t> </a:t>
            </a:r>
            <a:r>
              <a:rPr lang="en-ID" sz="2400" dirty="0" err="1"/>
              <a:t>transformasi</a:t>
            </a:r>
            <a:r>
              <a:rPr lang="en-ID" sz="2400" dirty="0"/>
              <a:t>, </a:t>
            </a:r>
            <a:r>
              <a:rPr lang="en-ID" sz="2400" dirty="0" err="1"/>
              <a:t>sedangkan</a:t>
            </a:r>
            <a:r>
              <a:rPr lang="en-ID" sz="2400" dirty="0"/>
              <a:t> </a:t>
            </a:r>
            <a:r>
              <a:rPr lang="en-ID" sz="2400" dirty="0" err="1"/>
              <a:t>intensitasnya</a:t>
            </a:r>
            <a:r>
              <a:rPr lang="en-ID" sz="2400" dirty="0"/>
              <a:t> </a:t>
            </a:r>
            <a:r>
              <a:rPr lang="en-ID" sz="2400" dirty="0" err="1"/>
              <a:t>tetap</a:t>
            </a:r>
            <a:r>
              <a:rPr lang="en-ID" sz="2400" dirty="0"/>
              <a:t>. </a:t>
            </a:r>
            <a:r>
              <a:rPr lang="en-ID" sz="2400" dirty="0" err="1"/>
              <a:t>Ini</a:t>
            </a:r>
            <a:r>
              <a:rPr lang="en-ID" sz="2400" dirty="0"/>
              <a:t> </a:t>
            </a:r>
            <a:r>
              <a:rPr lang="en-ID" sz="2400" dirty="0" err="1"/>
              <a:t>berbeda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operasi</a:t>
            </a:r>
            <a:r>
              <a:rPr lang="en-ID" sz="2400" dirty="0"/>
              <a:t> </a:t>
            </a:r>
            <a:r>
              <a:rPr lang="en-ID" sz="2400" dirty="0" err="1"/>
              <a:t>aritmetika</a:t>
            </a:r>
            <a:r>
              <a:rPr lang="en-ID" sz="2400" dirty="0"/>
              <a:t> yang mana </a:t>
            </a:r>
            <a:r>
              <a:rPr lang="en-ID" sz="2400" dirty="0" err="1"/>
              <a:t>koordinat</a:t>
            </a:r>
            <a:r>
              <a:rPr lang="en-ID" sz="2400" dirty="0"/>
              <a:t> pixel </a:t>
            </a:r>
            <a:r>
              <a:rPr lang="en-ID" sz="2400" dirty="0" err="1"/>
              <a:t>tetap</a:t>
            </a:r>
            <a:r>
              <a:rPr lang="en-ID" sz="2400" dirty="0"/>
              <a:t> </a:t>
            </a:r>
            <a:r>
              <a:rPr lang="en-ID" sz="2400" dirty="0" err="1"/>
              <a:t>sedangkan</a:t>
            </a:r>
            <a:r>
              <a:rPr lang="en-ID" sz="2400" dirty="0"/>
              <a:t> </a:t>
            </a:r>
            <a:r>
              <a:rPr lang="en-ID" sz="2400" dirty="0" err="1"/>
              <a:t>intensitasnya</a:t>
            </a:r>
            <a:r>
              <a:rPr lang="en-ID" sz="2400" dirty="0"/>
              <a:t> </a:t>
            </a:r>
            <a:r>
              <a:rPr lang="en-ID" sz="2400" dirty="0" err="1"/>
              <a:t>berubah</a:t>
            </a:r>
            <a:r>
              <a:rPr lang="en-ID" sz="2400" dirty="0"/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400" dirty="0" err="1"/>
              <a:t>Operasi</a:t>
            </a:r>
            <a:r>
              <a:rPr lang="en-ID" sz="2400" dirty="0"/>
              <a:t> </a:t>
            </a:r>
            <a:r>
              <a:rPr lang="en-ID" sz="2400" dirty="0" err="1"/>
              <a:t>geomteri</a:t>
            </a:r>
            <a:r>
              <a:rPr lang="en-ID" sz="2400" dirty="0"/>
              <a:t> yang </a:t>
            </a:r>
            <a:r>
              <a:rPr lang="en-ID" sz="2400" dirty="0" err="1"/>
              <a:t>dilakukan</a:t>
            </a:r>
            <a:r>
              <a:rPr lang="en-ID" sz="2400" dirty="0"/>
              <a:t> </a:t>
            </a:r>
            <a:r>
              <a:rPr lang="en-ID" sz="2400" dirty="0" err="1"/>
              <a:t>misalnya</a:t>
            </a:r>
            <a:r>
              <a:rPr lang="en-ID" sz="2400" dirty="0"/>
              <a:t> </a:t>
            </a:r>
            <a:r>
              <a:rPr lang="en-ID" sz="2400" dirty="0" err="1"/>
              <a:t>translasi</a:t>
            </a:r>
            <a:r>
              <a:rPr lang="en-ID" sz="2400" dirty="0"/>
              <a:t>, </a:t>
            </a:r>
            <a:r>
              <a:rPr lang="en-ID" sz="2400" dirty="0" err="1"/>
              <a:t>rotasi</a:t>
            </a:r>
            <a:r>
              <a:rPr lang="en-ID" sz="2400" dirty="0"/>
              <a:t>, </a:t>
            </a:r>
            <a:r>
              <a:rPr lang="en-ID" sz="2400" dirty="0" err="1"/>
              <a:t>penskalaan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dan </a:t>
            </a:r>
            <a:r>
              <a:rPr lang="en-ID" sz="2400" dirty="0" err="1"/>
              <a:t>pencerminan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(flipping). </a:t>
            </a:r>
            <a:r>
              <a:rPr lang="en-ID" sz="2400" dirty="0" err="1"/>
              <a:t>Pengubahan</a:t>
            </a:r>
            <a:r>
              <a:rPr lang="en-ID" sz="2400" dirty="0"/>
              <a:t> </a:t>
            </a:r>
            <a:r>
              <a:rPr lang="en-ID" sz="2400" dirty="0" err="1"/>
              <a:t>geometri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f(</a:t>
            </a:r>
            <a:r>
              <a:rPr lang="en-ID" sz="2400" dirty="0" err="1"/>
              <a:t>x,y</a:t>
            </a:r>
            <a:r>
              <a:rPr lang="en-ID" sz="2400" dirty="0"/>
              <a:t>) </a:t>
            </a:r>
            <a:r>
              <a:rPr lang="en-ID" sz="2400" dirty="0" err="1"/>
              <a:t>menjadi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baru</a:t>
            </a:r>
            <a:r>
              <a:rPr lang="en-ID" sz="2400" dirty="0"/>
              <a:t> f’(</a:t>
            </a:r>
            <a:r>
              <a:rPr lang="en-ID" sz="2400" dirty="0" err="1"/>
              <a:t>x,y</a:t>
            </a:r>
            <a:r>
              <a:rPr lang="en-ID" sz="2400" dirty="0"/>
              <a:t>) </a:t>
            </a:r>
            <a:r>
              <a:rPr lang="en-ID" sz="2400" dirty="0" err="1"/>
              <a:t>dapat</a:t>
            </a:r>
            <a:r>
              <a:rPr lang="en-ID" sz="2400" dirty="0"/>
              <a:t> </a:t>
            </a:r>
            <a:r>
              <a:rPr lang="en-ID" sz="2400" dirty="0" err="1"/>
              <a:t>ditulis</a:t>
            </a:r>
            <a:r>
              <a:rPr lang="en-ID" sz="2400" dirty="0"/>
              <a:t> </a:t>
            </a:r>
            <a:r>
              <a:rPr lang="en-ID" sz="2400" dirty="0" err="1"/>
              <a:t>sebagai</a:t>
            </a:r>
            <a:r>
              <a:rPr lang="en-ID" sz="2400" dirty="0"/>
              <a:t> :</a:t>
            </a:r>
          </a:p>
          <a:p>
            <a:pPr algn="ctr"/>
            <a:r>
              <a:rPr lang="en-ID" sz="2400" dirty="0"/>
              <a:t>f’(</a:t>
            </a:r>
            <a:r>
              <a:rPr lang="en-ID" sz="2400" dirty="0" err="1"/>
              <a:t>x’,y</a:t>
            </a:r>
            <a:r>
              <a:rPr lang="en-ID" sz="2400" dirty="0"/>
              <a:t>’) = f(g1,(</a:t>
            </a:r>
            <a:r>
              <a:rPr lang="en-ID" sz="2400" dirty="0" err="1"/>
              <a:t>x,y</a:t>
            </a:r>
            <a:r>
              <a:rPr lang="en-ID" sz="2400" dirty="0"/>
              <a:t>), g2(</a:t>
            </a:r>
            <a:r>
              <a:rPr lang="en-ID" sz="2400" dirty="0" err="1"/>
              <a:t>x,y</a:t>
            </a:r>
            <a:r>
              <a:rPr lang="en-ID" sz="2400" dirty="0"/>
              <a:t>))</a:t>
            </a:r>
          </a:p>
        </p:txBody>
      </p:sp>
    </p:spTree>
    <p:extLst>
      <p:ext uri="{BB962C8B-B14F-4D97-AF65-F5344CB8AC3E}">
        <p14:creationId xmlns:p14="http://schemas.microsoft.com/office/powerpoint/2010/main" val="2863339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Terminator 1">
            <a:extLst>
              <a:ext uri="{FF2B5EF4-FFF2-40B4-BE49-F238E27FC236}">
                <a16:creationId xmlns:a16="http://schemas.microsoft.com/office/drawing/2014/main" id="{18D5E4AC-58F0-4FD8-A0BC-F9115F69ED02}"/>
              </a:ext>
            </a:extLst>
          </p:cNvPr>
          <p:cNvSpPr/>
          <p:nvPr/>
        </p:nvSpPr>
        <p:spPr>
          <a:xfrm>
            <a:off x="3657600" y="318655"/>
            <a:ext cx="4876800" cy="1011381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dirty="0" err="1"/>
              <a:t>Translasi</a:t>
            </a:r>
            <a:endParaRPr lang="en-ID" sz="3200" dirty="0"/>
          </a:p>
        </p:txBody>
      </p:sp>
      <p:sp>
        <p:nvSpPr>
          <p:cNvPr id="3" name="Rectangle: Top Corners One Rounded and One Snipped 2">
            <a:extLst>
              <a:ext uri="{FF2B5EF4-FFF2-40B4-BE49-F238E27FC236}">
                <a16:creationId xmlns:a16="http://schemas.microsoft.com/office/drawing/2014/main" id="{03CA0319-971A-492F-9930-7EFD9C4D8F11}"/>
              </a:ext>
            </a:extLst>
          </p:cNvPr>
          <p:cNvSpPr/>
          <p:nvPr/>
        </p:nvSpPr>
        <p:spPr>
          <a:xfrm>
            <a:off x="1524000" y="2410691"/>
            <a:ext cx="8950036" cy="4128654"/>
          </a:xfrm>
          <a:prstGeom prst="snip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dirty="0" err="1"/>
              <a:t>Rumus</a:t>
            </a:r>
            <a:r>
              <a:rPr lang="en-ID" sz="2800" dirty="0"/>
              <a:t> </a:t>
            </a:r>
            <a:r>
              <a:rPr lang="en-ID" sz="2800" dirty="0" err="1"/>
              <a:t>translasi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 :</a:t>
            </a:r>
          </a:p>
          <a:p>
            <a:pPr algn="ctr"/>
            <a:r>
              <a:rPr lang="en-ID" sz="2800" dirty="0"/>
              <a:t>x’ = x + m</a:t>
            </a:r>
          </a:p>
          <a:p>
            <a:pPr algn="ctr"/>
            <a:r>
              <a:rPr lang="en-ID" sz="2800" dirty="0"/>
              <a:t>y’ = y + n</a:t>
            </a:r>
          </a:p>
          <a:p>
            <a:pPr algn="ctr"/>
            <a:r>
              <a:rPr lang="en-ID" sz="2800" dirty="0"/>
              <a:t>yang </a:t>
            </a:r>
            <a:r>
              <a:rPr lang="en-ID" sz="2800" dirty="0" err="1"/>
              <a:t>dalam</a:t>
            </a:r>
            <a:r>
              <a:rPr lang="en-ID" sz="2800" dirty="0"/>
              <a:t> </a:t>
            </a:r>
            <a:r>
              <a:rPr lang="en-ID" sz="2800" dirty="0" err="1"/>
              <a:t>hal</a:t>
            </a:r>
            <a:r>
              <a:rPr lang="en-ID" sz="2800" dirty="0"/>
              <a:t> </a:t>
            </a:r>
            <a:r>
              <a:rPr lang="en-ID" sz="2800" dirty="0" err="1"/>
              <a:t>ini</a:t>
            </a:r>
            <a:r>
              <a:rPr lang="en-ID" sz="2800" dirty="0"/>
              <a:t>, m </a:t>
            </a:r>
            <a:r>
              <a:rPr lang="en-ID" sz="2800" dirty="0" err="1"/>
              <a:t>adalah</a:t>
            </a:r>
            <a:r>
              <a:rPr lang="en-ID" sz="2800" dirty="0"/>
              <a:t> </a:t>
            </a:r>
            <a:r>
              <a:rPr lang="en-ID" sz="2800" dirty="0" err="1"/>
              <a:t>besar</a:t>
            </a:r>
            <a:r>
              <a:rPr lang="en-ID" sz="2800" dirty="0"/>
              <a:t> </a:t>
            </a:r>
            <a:r>
              <a:rPr lang="en-ID" sz="2800" dirty="0" err="1"/>
              <a:t>pergeseran</a:t>
            </a:r>
            <a:r>
              <a:rPr lang="en-ID" sz="2800" dirty="0"/>
              <a:t> </a:t>
            </a:r>
            <a:r>
              <a:rPr lang="en-ID" sz="2800" dirty="0" err="1"/>
              <a:t>dalam</a:t>
            </a:r>
            <a:r>
              <a:rPr lang="en-ID" sz="2800" dirty="0"/>
              <a:t> </a:t>
            </a:r>
            <a:r>
              <a:rPr lang="en-ID" sz="2800" dirty="0" err="1"/>
              <a:t>arah</a:t>
            </a:r>
            <a:r>
              <a:rPr lang="en-ID" sz="2800" dirty="0"/>
              <a:t> x, </a:t>
            </a:r>
            <a:r>
              <a:rPr lang="en-ID" sz="2800" dirty="0" err="1"/>
              <a:t>sedangkan</a:t>
            </a:r>
            <a:r>
              <a:rPr lang="en-ID" sz="2800" dirty="0"/>
              <a:t> n </a:t>
            </a:r>
            <a:r>
              <a:rPr lang="en-ID" sz="2800" dirty="0" err="1"/>
              <a:t>adalah</a:t>
            </a:r>
            <a:r>
              <a:rPr lang="en-ID" sz="2800" dirty="0"/>
              <a:t> </a:t>
            </a:r>
            <a:r>
              <a:rPr lang="en-ID" sz="2800" dirty="0" err="1"/>
              <a:t>besar</a:t>
            </a:r>
            <a:r>
              <a:rPr lang="en-ID" sz="2800" dirty="0"/>
              <a:t> </a:t>
            </a:r>
            <a:r>
              <a:rPr lang="en-ID" sz="2800" dirty="0" err="1"/>
              <a:t>pergeseran</a:t>
            </a:r>
            <a:r>
              <a:rPr lang="en-ID" sz="2800" dirty="0"/>
              <a:t> </a:t>
            </a:r>
            <a:r>
              <a:rPr lang="en-ID" sz="2800" dirty="0" err="1"/>
              <a:t>dalam</a:t>
            </a:r>
            <a:r>
              <a:rPr lang="en-ID" sz="2800" dirty="0"/>
              <a:t> </a:t>
            </a:r>
            <a:r>
              <a:rPr lang="en-ID" sz="2800" dirty="0" err="1"/>
              <a:t>arah</a:t>
            </a:r>
            <a:r>
              <a:rPr lang="en-ID" sz="2800" dirty="0"/>
              <a:t> y. </a:t>
            </a:r>
            <a:r>
              <a:rPr lang="en-ID" sz="2800" dirty="0" err="1"/>
              <a:t>maka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semula</a:t>
            </a:r>
            <a:r>
              <a:rPr lang="en-ID" sz="2800" dirty="0"/>
              <a:t> </a:t>
            </a:r>
            <a:r>
              <a:rPr lang="en-ID" sz="2800" dirty="0" err="1"/>
              <a:t>adalah</a:t>
            </a:r>
            <a:r>
              <a:rPr lang="en-ID" sz="2800" dirty="0"/>
              <a:t> A dan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hasil</a:t>
            </a:r>
            <a:r>
              <a:rPr lang="en-ID" sz="2800" dirty="0"/>
              <a:t> </a:t>
            </a:r>
            <a:r>
              <a:rPr lang="en-ID" sz="2800" dirty="0" err="1"/>
              <a:t>translasi</a:t>
            </a:r>
            <a:r>
              <a:rPr lang="en-ID" sz="2800" dirty="0"/>
              <a:t> </a:t>
            </a:r>
            <a:r>
              <a:rPr lang="en-ID" sz="2800" dirty="0" err="1"/>
              <a:t>adalah</a:t>
            </a:r>
            <a:r>
              <a:rPr lang="en-ID" sz="2800" dirty="0"/>
              <a:t> B, </a:t>
            </a:r>
            <a:r>
              <a:rPr lang="en-ID" sz="2800" dirty="0" err="1"/>
              <a:t>maka</a:t>
            </a:r>
            <a:r>
              <a:rPr lang="en-ID" sz="2800" dirty="0"/>
              <a:t> </a:t>
            </a:r>
            <a:r>
              <a:rPr lang="en-ID" sz="2800" dirty="0" err="1"/>
              <a:t>translasi</a:t>
            </a:r>
            <a:r>
              <a:rPr lang="en-ID" sz="2800" dirty="0"/>
              <a:t> </a:t>
            </a:r>
            <a:r>
              <a:rPr lang="en-ID" sz="2800" dirty="0" err="1"/>
              <a:t>dapat</a:t>
            </a:r>
            <a:r>
              <a:rPr lang="en-ID" sz="2800" dirty="0"/>
              <a:t> </a:t>
            </a:r>
            <a:r>
              <a:rPr lang="en-ID" sz="2800" dirty="0" err="1"/>
              <a:t>diimplementasikan</a:t>
            </a:r>
            <a:r>
              <a:rPr lang="en-ID" sz="2800" dirty="0"/>
              <a:t> </a:t>
            </a:r>
            <a:r>
              <a:rPr lang="en-ID" sz="2800" dirty="0" err="1"/>
              <a:t>dengan</a:t>
            </a:r>
            <a:r>
              <a:rPr lang="en-ID" sz="2800" dirty="0"/>
              <a:t> </a:t>
            </a:r>
            <a:r>
              <a:rPr lang="en-ID" sz="2800" dirty="0" err="1"/>
              <a:t>menyalin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dari</a:t>
            </a:r>
            <a:r>
              <a:rPr lang="en-ID" sz="2800" dirty="0"/>
              <a:t> A </a:t>
            </a:r>
            <a:r>
              <a:rPr lang="en-ID" sz="2800" dirty="0" err="1"/>
              <a:t>ke</a:t>
            </a:r>
            <a:r>
              <a:rPr lang="en-ID" sz="2800" dirty="0"/>
              <a:t> B.</a:t>
            </a:r>
          </a:p>
          <a:p>
            <a:pPr algn="ctr"/>
            <a:r>
              <a:rPr lang="en-ID" sz="2800" dirty="0"/>
              <a:t>B[x][y] = A[x + m][y + n]</a:t>
            </a:r>
          </a:p>
        </p:txBody>
      </p:sp>
    </p:spTree>
    <p:extLst>
      <p:ext uri="{BB962C8B-B14F-4D97-AF65-F5344CB8AC3E}">
        <p14:creationId xmlns:p14="http://schemas.microsoft.com/office/powerpoint/2010/main" val="2805098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uble Wave 1">
            <a:extLst>
              <a:ext uri="{FF2B5EF4-FFF2-40B4-BE49-F238E27FC236}">
                <a16:creationId xmlns:a16="http://schemas.microsoft.com/office/drawing/2014/main" id="{F3213F19-9893-4FB5-91E4-F9E9AF86F8B1}"/>
              </a:ext>
            </a:extLst>
          </p:cNvPr>
          <p:cNvSpPr/>
          <p:nvPr/>
        </p:nvSpPr>
        <p:spPr>
          <a:xfrm>
            <a:off x="4204854" y="387927"/>
            <a:ext cx="3782291" cy="1122218"/>
          </a:xfrm>
          <a:prstGeom prst="doubleWav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dirty="0" err="1"/>
              <a:t>Rotasi</a:t>
            </a:r>
            <a:endParaRPr lang="en-ID" sz="3200" dirty="0"/>
          </a:p>
        </p:txBody>
      </p:sp>
      <p:sp>
        <p:nvSpPr>
          <p:cNvPr id="3" name="Flowchart: Data 2">
            <a:extLst>
              <a:ext uri="{FF2B5EF4-FFF2-40B4-BE49-F238E27FC236}">
                <a16:creationId xmlns:a16="http://schemas.microsoft.com/office/drawing/2014/main" id="{DCE7065D-D545-4A90-AF7D-F6E411EB00E7}"/>
              </a:ext>
            </a:extLst>
          </p:cNvPr>
          <p:cNvSpPr/>
          <p:nvPr/>
        </p:nvSpPr>
        <p:spPr>
          <a:xfrm>
            <a:off x="221672" y="2549236"/>
            <a:ext cx="4502727" cy="4059382"/>
          </a:xfrm>
          <a:prstGeom prst="flowChartInputOutpu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000" dirty="0" err="1"/>
              <a:t>Rumus</a:t>
            </a:r>
            <a:r>
              <a:rPr lang="en-ID" sz="2000" dirty="0"/>
              <a:t> </a:t>
            </a:r>
            <a:r>
              <a:rPr lang="en-ID" sz="2000" dirty="0" err="1"/>
              <a:t>rotasi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:</a:t>
            </a:r>
          </a:p>
          <a:p>
            <a:pPr algn="ctr"/>
            <a:r>
              <a:rPr lang="en-ID" sz="2000" dirty="0"/>
              <a:t>x’ = x cos(</a:t>
            </a:r>
            <a:r>
              <a:rPr lang="el-GR" sz="2000" dirty="0"/>
              <a:t>θ) - </a:t>
            </a:r>
            <a:r>
              <a:rPr lang="en-ID" sz="2000" dirty="0"/>
              <a:t>y sin(</a:t>
            </a:r>
            <a:r>
              <a:rPr lang="el-GR" sz="2000" dirty="0"/>
              <a:t>θ)</a:t>
            </a:r>
          </a:p>
          <a:p>
            <a:pPr algn="ctr"/>
            <a:r>
              <a:rPr lang="en-ID" sz="2000" dirty="0"/>
              <a:t>y’ = x sin(</a:t>
            </a:r>
            <a:r>
              <a:rPr lang="el-GR" sz="2000" dirty="0"/>
              <a:t>θ) + </a:t>
            </a:r>
            <a:r>
              <a:rPr lang="en-ID" sz="2000" dirty="0"/>
              <a:t>y cos(</a:t>
            </a:r>
            <a:r>
              <a:rPr lang="el-GR" sz="2000" dirty="0"/>
              <a:t>θ)</a:t>
            </a:r>
          </a:p>
          <a:p>
            <a:pPr algn="ctr"/>
            <a:r>
              <a:rPr lang="en-ID" sz="2000" dirty="0"/>
              <a:t>yang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hal</a:t>
            </a:r>
            <a:r>
              <a:rPr lang="en-ID" sz="2000" dirty="0"/>
              <a:t> </a:t>
            </a:r>
            <a:r>
              <a:rPr lang="en-ID" sz="2000" dirty="0" err="1"/>
              <a:t>ini</a:t>
            </a:r>
            <a:r>
              <a:rPr lang="en-ID" sz="2000" dirty="0"/>
              <a:t>, </a:t>
            </a:r>
            <a:r>
              <a:rPr lang="el-GR" sz="2000" dirty="0"/>
              <a:t>θ = </a:t>
            </a:r>
            <a:r>
              <a:rPr lang="en-ID" sz="2000" dirty="0" err="1"/>
              <a:t>sudut</a:t>
            </a:r>
            <a:r>
              <a:rPr lang="en-ID" sz="2000" dirty="0"/>
              <a:t> </a:t>
            </a:r>
            <a:r>
              <a:rPr lang="en-ID" sz="2000" dirty="0" err="1"/>
              <a:t>rotasi</a:t>
            </a:r>
            <a:r>
              <a:rPr lang="en-ID" sz="2000" dirty="0"/>
              <a:t> </a:t>
            </a:r>
            <a:r>
              <a:rPr lang="en-ID" sz="2000" dirty="0" err="1"/>
              <a:t>berlawanan</a:t>
            </a:r>
            <a:r>
              <a:rPr lang="en-ID" sz="2000" dirty="0"/>
              <a:t> </a:t>
            </a:r>
            <a:r>
              <a:rPr lang="en-ID" sz="2000" dirty="0" err="1"/>
              <a:t>arah</a:t>
            </a:r>
            <a:r>
              <a:rPr lang="en-ID" sz="2000" dirty="0"/>
              <a:t> </a:t>
            </a:r>
            <a:r>
              <a:rPr lang="en-ID" sz="2000" dirty="0" err="1"/>
              <a:t>jarum</a:t>
            </a:r>
            <a:r>
              <a:rPr lang="en-ID" sz="2000" dirty="0"/>
              <a:t> jam </a:t>
            </a:r>
            <a:r>
              <a:rPr lang="en-ID" sz="2000" dirty="0" err="1"/>
              <a:t>Jika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</a:t>
            </a:r>
            <a:r>
              <a:rPr lang="en-ID" sz="2000" dirty="0" err="1"/>
              <a:t>semula</a:t>
            </a:r>
            <a:r>
              <a:rPr lang="en-ID" sz="2000" dirty="0"/>
              <a:t> </a:t>
            </a:r>
            <a:r>
              <a:rPr lang="en-ID" sz="2000" dirty="0" err="1"/>
              <a:t>adalah</a:t>
            </a:r>
            <a:r>
              <a:rPr lang="en-ID" sz="2000" dirty="0"/>
              <a:t> A dan </a:t>
            </a:r>
            <a:r>
              <a:rPr lang="en-ID" sz="2000" dirty="0" err="1"/>
              <a:t>citra</a:t>
            </a:r>
            <a:r>
              <a:rPr lang="en-ID" sz="2000" dirty="0"/>
              <a:t> </a:t>
            </a:r>
            <a:r>
              <a:rPr lang="en-ID" sz="2000" dirty="0" err="1"/>
              <a:t>hasil</a:t>
            </a:r>
            <a:r>
              <a:rPr lang="en-ID" sz="2000" dirty="0"/>
              <a:t> </a:t>
            </a:r>
            <a:r>
              <a:rPr lang="en-ID" sz="2000" dirty="0" err="1"/>
              <a:t>rotasi</a:t>
            </a:r>
            <a:r>
              <a:rPr lang="en-ID" sz="2000" dirty="0"/>
              <a:t> </a:t>
            </a:r>
            <a:r>
              <a:rPr lang="en-ID" sz="2000" dirty="0" err="1"/>
              <a:t>adalah</a:t>
            </a:r>
            <a:r>
              <a:rPr lang="en-ID" sz="2000" dirty="0"/>
              <a:t> B, </a:t>
            </a:r>
            <a:r>
              <a:rPr lang="en-ID" sz="2000" dirty="0" err="1"/>
              <a:t>maka</a:t>
            </a:r>
            <a:r>
              <a:rPr lang="en-ID" sz="2000" dirty="0"/>
              <a:t> </a:t>
            </a:r>
            <a:r>
              <a:rPr lang="en-ID" sz="2000" dirty="0" err="1"/>
              <a:t>rotasi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dan A </a:t>
            </a:r>
            <a:r>
              <a:rPr lang="en-ID" sz="2000" dirty="0" err="1"/>
              <a:t>ke</a:t>
            </a:r>
            <a:r>
              <a:rPr lang="en-ID" sz="2000" dirty="0"/>
              <a:t> B.</a:t>
            </a:r>
          </a:p>
          <a:p>
            <a:pPr algn="ctr"/>
            <a:r>
              <a:rPr lang="en-ID" sz="2000" dirty="0"/>
              <a:t>B[x’][y’] = B[x cos(</a:t>
            </a:r>
            <a:r>
              <a:rPr lang="el-GR" sz="2000" dirty="0"/>
              <a:t>θ) - </a:t>
            </a:r>
            <a:r>
              <a:rPr lang="en-ID" sz="2000" dirty="0"/>
              <a:t>y sin (</a:t>
            </a:r>
            <a:r>
              <a:rPr lang="el-GR" sz="2000" dirty="0"/>
              <a:t>θ)][</a:t>
            </a:r>
            <a:r>
              <a:rPr lang="en-ID" sz="2000" dirty="0"/>
              <a:t>x cos(</a:t>
            </a:r>
            <a:r>
              <a:rPr lang="el-GR" sz="2000" dirty="0"/>
              <a:t>θ) + </a:t>
            </a:r>
            <a:r>
              <a:rPr lang="en-ID" sz="2000" dirty="0"/>
              <a:t>y cos (</a:t>
            </a:r>
            <a:r>
              <a:rPr lang="el-GR" sz="2000" dirty="0"/>
              <a:t>θ)] = </a:t>
            </a:r>
            <a:r>
              <a:rPr lang="en-ID" sz="2000" dirty="0"/>
              <a:t>A (x)(y)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2D0358-A6EB-47C6-A718-A52671DFC4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773" t="25442" r="23068" b="26049"/>
          <a:stretch/>
        </p:blipFill>
        <p:spPr>
          <a:xfrm>
            <a:off x="5001491" y="2916381"/>
            <a:ext cx="6968837" cy="3325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887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croll: Horizontal 1">
            <a:extLst>
              <a:ext uri="{FF2B5EF4-FFF2-40B4-BE49-F238E27FC236}">
                <a16:creationId xmlns:a16="http://schemas.microsoft.com/office/drawing/2014/main" id="{57B60539-AEA5-4CD8-B96B-9EAD88025C05}"/>
              </a:ext>
            </a:extLst>
          </p:cNvPr>
          <p:cNvSpPr/>
          <p:nvPr/>
        </p:nvSpPr>
        <p:spPr>
          <a:xfrm>
            <a:off x="3837709" y="415636"/>
            <a:ext cx="4378036" cy="1371600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3200"/>
              <a:t>Penskalaan Citra</a:t>
            </a:r>
          </a:p>
        </p:txBody>
      </p:sp>
      <p:sp>
        <p:nvSpPr>
          <p:cNvPr id="3" name="Flowchart: Off-page Connector 2">
            <a:extLst>
              <a:ext uri="{FF2B5EF4-FFF2-40B4-BE49-F238E27FC236}">
                <a16:creationId xmlns:a16="http://schemas.microsoft.com/office/drawing/2014/main" id="{AC5071C2-6EBC-4981-8BE4-5818B9FE1338}"/>
              </a:ext>
            </a:extLst>
          </p:cNvPr>
          <p:cNvSpPr/>
          <p:nvPr/>
        </p:nvSpPr>
        <p:spPr>
          <a:xfrm>
            <a:off x="595745" y="2299855"/>
            <a:ext cx="3532910" cy="4142509"/>
          </a:xfrm>
          <a:prstGeom prst="flowChartOffpageConnector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 err="1"/>
              <a:t>Penskalaan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, </a:t>
            </a:r>
            <a:r>
              <a:rPr lang="en-ID" dirty="0" err="1"/>
              <a:t>disebut</a:t>
            </a:r>
            <a:r>
              <a:rPr lang="en-ID" dirty="0"/>
              <a:t> juga image zooming, </a:t>
            </a:r>
            <a:r>
              <a:rPr lang="en-ID" dirty="0" err="1"/>
              <a:t>yaitu</a:t>
            </a:r>
            <a:r>
              <a:rPr lang="en-ID" dirty="0"/>
              <a:t> </a:t>
            </a:r>
            <a:r>
              <a:rPr lang="en-ID" dirty="0" err="1"/>
              <a:t>pengubahan</a:t>
            </a:r>
            <a:r>
              <a:rPr lang="en-ID" dirty="0"/>
              <a:t> </a:t>
            </a:r>
            <a:r>
              <a:rPr lang="en-ID" dirty="0" err="1"/>
              <a:t>ukuran</a:t>
            </a:r>
            <a:r>
              <a:rPr lang="en-ID" dirty="0"/>
              <a:t> </a:t>
            </a:r>
            <a:r>
              <a:rPr lang="en-ID" dirty="0" err="1"/>
              <a:t>citra</a:t>
            </a:r>
            <a:endParaRPr lang="en-ID" dirty="0"/>
          </a:p>
          <a:p>
            <a:pPr algn="ctr"/>
            <a:r>
              <a:rPr lang="en-ID" dirty="0"/>
              <a:t>(</a:t>
            </a:r>
            <a:r>
              <a:rPr lang="en-ID" dirty="0" err="1"/>
              <a:t>membesar</a:t>
            </a:r>
            <a:r>
              <a:rPr lang="en-ID" dirty="0"/>
              <a:t>/zoom out 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mengecil</a:t>
            </a:r>
            <a:r>
              <a:rPr lang="en-ID" dirty="0"/>
              <a:t>/ zoom in). </a:t>
            </a:r>
            <a:r>
              <a:rPr lang="en-ID" dirty="0" err="1"/>
              <a:t>Rumus</a:t>
            </a:r>
            <a:r>
              <a:rPr lang="en-ID" dirty="0"/>
              <a:t> </a:t>
            </a:r>
            <a:r>
              <a:rPr lang="en-ID" dirty="0" err="1"/>
              <a:t>penskalaan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:</a:t>
            </a:r>
          </a:p>
          <a:p>
            <a:pPr algn="ctr"/>
            <a:r>
              <a:rPr lang="en-ID" dirty="0"/>
              <a:t>x’ = </a:t>
            </a:r>
            <a:r>
              <a:rPr lang="en-ID" dirty="0" err="1"/>
              <a:t>sx</a:t>
            </a:r>
            <a:r>
              <a:rPr lang="en-ID" dirty="0"/>
              <a:t> . x</a:t>
            </a:r>
          </a:p>
          <a:p>
            <a:pPr algn="ctr"/>
            <a:r>
              <a:rPr lang="en-ID" dirty="0"/>
              <a:t>y’ = </a:t>
            </a:r>
            <a:r>
              <a:rPr lang="en-ID" dirty="0" err="1"/>
              <a:t>sy</a:t>
            </a:r>
            <a:r>
              <a:rPr lang="en-ID" dirty="0"/>
              <a:t> . y </a:t>
            </a:r>
          </a:p>
          <a:p>
            <a:pPr algn="ctr"/>
            <a:r>
              <a:rPr lang="en-ID" dirty="0"/>
              <a:t>yang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hal</a:t>
            </a:r>
            <a:r>
              <a:rPr lang="en-ID" dirty="0"/>
              <a:t> </a:t>
            </a:r>
            <a:r>
              <a:rPr lang="en-ID" dirty="0" err="1"/>
              <a:t>ini</a:t>
            </a:r>
            <a:r>
              <a:rPr lang="en-ID" dirty="0"/>
              <a:t>, </a:t>
            </a:r>
            <a:r>
              <a:rPr lang="en-ID" dirty="0" err="1"/>
              <a:t>sx</a:t>
            </a:r>
            <a:r>
              <a:rPr lang="en-ID" dirty="0"/>
              <a:t> dan </a:t>
            </a:r>
            <a:r>
              <a:rPr lang="en-ID" dirty="0" err="1"/>
              <a:t>sy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faktor</a:t>
            </a:r>
            <a:r>
              <a:rPr lang="en-ID" dirty="0"/>
              <a:t> </a:t>
            </a:r>
            <a:r>
              <a:rPr lang="en-ID" dirty="0" err="1"/>
              <a:t>skala</a:t>
            </a:r>
            <a:r>
              <a:rPr lang="en-ID" dirty="0"/>
              <a:t> </a:t>
            </a:r>
            <a:r>
              <a:rPr lang="en-ID" dirty="0" err="1"/>
              <a:t>masing-masing.dalam</a:t>
            </a:r>
            <a:r>
              <a:rPr lang="en-ID" dirty="0"/>
              <a:t> </a:t>
            </a:r>
            <a:r>
              <a:rPr lang="en-ID" dirty="0" err="1"/>
              <a:t>arah</a:t>
            </a:r>
            <a:r>
              <a:rPr lang="en-ID" dirty="0"/>
              <a:t> x dan </a:t>
            </a:r>
            <a:r>
              <a:rPr lang="en-ID" dirty="0" err="1"/>
              <a:t>arah</a:t>
            </a:r>
            <a:r>
              <a:rPr lang="en-ID" dirty="0"/>
              <a:t> y.</a:t>
            </a:r>
          </a:p>
        </p:txBody>
      </p:sp>
      <p:sp>
        <p:nvSpPr>
          <p:cNvPr id="4" name="Cube 3">
            <a:extLst>
              <a:ext uri="{FF2B5EF4-FFF2-40B4-BE49-F238E27FC236}">
                <a16:creationId xmlns:a16="http://schemas.microsoft.com/office/drawing/2014/main" id="{D13B2ACD-43FD-4CB8-9264-F7C1F6AD8DDC}"/>
              </a:ext>
            </a:extLst>
          </p:cNvPr>
          <p:cNvSpPr/>
          <p:nvPr/>
        </p:nvSpPr>
        <p:spPr>
          <a:xfrm>
            <a:off x="6054436" y="2299855"/>
            <a:ext cx="5541819" cy="3588328"/>
          </a:xfrm>
          <a:prstGeom prst="cube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Operasi</a:t>
            </a:r>
            <a:r>
              <a:rPr lang="en-ID" sz="2400" dirty="0"/>
              <a:t> zoom out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faktor</a:t>
            </a:r>
            <a:r>
              <a:rPr lang="en-ID" sz="2400" dirty="0"/>
              <a:t> 2 (</a:t>
            </a:r>
            <a:r>
              <a:rPr lang="en-ID" sz="2400" dirty="0" err="1"/>
              <a:t>yaitu</a:t>
            </a:r>
            <a:r>
              <a:rPr lang="en-ID" sz="2400" dirty="0"/>
              <a:t>, </a:t>
            </a:r>
            <a:r>
              <a:rPr lang="en-ID" sz="2400" dirty="0" err="1"/>
              <a:t>sx</a:t>
            </a:r>
            <a:r>
              <a:rPr lang="en-ID" sz="2400" dirty="0"/>
              <a:t> = </a:t>
            </a:r>
            <a:r>
              <a:rPr lang="en-ID" sz="2400" dirty="0" err="1"/>
              <a:t>sy</a:t>
            </a:r>
            <a:r>
              <a:rPr lang="en-ID" sz="2400" dirty="0"/>
              <a:t> = 2) </a:t>
            </a:r>
            <a:r>
              <a:rPr lang="en-ID" sz="2400" dirty="0" err="1"/>
              <a:t>diimplementasikan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menyalin</a:t>
            </a:r>
            <a:r>
              <a:rPr lang="en-ID" sz="2400" dirty="0"/>
              <a:t> </a:t>
            </a:r>
            <a:r>
              <a:rPr lang="en-ID" sz="2400" dirty="0" err="1"/>
              <a:t>setiap</a:t>
            </a:r>
            <a:r>
              <a:rPr lang="en-ID" sz="2400" dirty="0"/>
              <a:t> pixel </a:t>
            </a:r>
            <a:r>
              <a:rPr lang="en-ID" sz="2400" dirty="0" err="1"/>
              <a:t>sebanyak</a:t>
            </a:r>
            <a:r>
              <a:rPr lang="en-ID" sz="2400" dirty="0"/>
              <a:t> 4 kali. </a:t>
            </a:r>
            <a:r>
              <a:rPr lang="en-ID" sz="2400" dirty="0" err="1"/>
              <a:t>Jadi</a:t>
            </a:r>
            <a:r>
              <a:rPr lang="en-ID" sz="2400" dirty="0"/>
              <a:t>, </a:t>
            </a:r>
            <a:r>
              <a:rPr lang="en-ID" sz="2400" dirty="0" err="1"/>
              <a:t>citra</a:t>
            </a:r>
            <a:r>
              <a:rPr lang="en-ID" sz="2400" dirty="0"/>
              <a:t> 2 x 2 pixel </a:t>
            </a:r>
            <a:r>
              <a:rPr lang="en-ID" sz="2400" dirty="0" err="1"/>
              <a:t>akan</a:t>
            </a:r>
            <a:r>
              <a:rPr lang="en-ID" sz="2400" dirty="0"/>
              <a:t> </a:t>
            </a:r>
            <a:r>
              <a:rPr lang="en-ID" sz="2400" dirty="0" err="1"/>
              <a:t>menjadi</a:t>
            </a:r>
            <a:r>
              <a:rPr lang="en-ID" sz="2400" dirty="0"/>
              <a:t> 4 x 4 pixel</a:t>
            </a:r>
          </a:p>
        </p:txBody>
      </p:sp>
    </p:spTree>
    <p:extLst>
      <p:ext uri="{BB962C8B-B14F-4D97-AF65-F5344CB8AC3E}">
        <p14:creationId xmlns:p14="http://schemas.microsoft.com/office/powerpoint/2010/main" val="478293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que 1">
            <a:extLst>
              <a:ext uri="{FF2B5EF4-FFF2-40B4-BE49-F238E27FC236}">
                <a16:creationId xmlns:a16="http://schemas.microsoft.com/office/drawing/2014/main" id="{100F6A96-1EE3-48AE-B209-0040B8737259}"/>
              </a:ext>
            </a:extLst>
          </p:cNvPr>
          <p:cNvSpPr/>
          <p:nvPr/>
        </p:nvSpPr>
        <p:spPr>
          <a:xfrm>
            <a:off x="4142509" y="512619"/>
            <a:ext cx="3906982" cy="1177636"/>
          </a:xfrm>
          <a:prstGeom prst="plaqu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3200" dirty="0"/>
              <a:t>Flipping</a:t>
            </a:r>
          </a:p>
        </p:txBody>
      </p:sp>
      <p:sp>
        <p:nvSpPr>
          <p:cNvPr id="3" name="Callout: Right Arrow 2">
            <a:extLst>
              <a:ext uri="{FF2B5EF4-FFF2-40B4-BE49-F238E27FC236}">
                <a16:creationId xmlns:a16="http://schemas.microsoft.com/office/drawing/2014/main" id="{0D50B8C5-831D-4B27-830F-C16B6D8BB1F9}"/>
              </a:ext>
            </a:extLst>
          </p:cNvPr>
          <p:cNvSpPr/>
          <p:nvPr/>
        </p:nvSpPr>
        <p:spPr>
          <a:xfrm>
            <a:off x="512618" y="2272145"/>
            <a:ext cx="5583382" cy="4211782"/>
          </a:xfrm>
          <a:prstGeom prst="rightArrowCallou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/>
              <a:t>Flipping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operasi</a:t>
            </a:r>
            <a:r>
              <a:rPr lang="en-ID" sz="2000" dirty="0"/>
              <a:t> </a:t>
            </a:r>
            <a:r>
              <a:rPr lang="en-ID" sz="2000" dirty="0" err="1"/>
              <a:t>geometri</a:t>
            </a:r>
            <a:r>
              <a:rPr lang="en-ID" sz="2000" dirty="0"/>
              <a:t> yang </a:t>
            </a:r>
            <a:r>
              <a:rPr lang="en-ID" sz="2000" dirty="0" err="1"/>
              <a:t>sama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pencerminan</a:t>
            </a:r>
            <a:r>
              <a:rPr lang="en-ID" sz="2000" dirty="0"/>
              <a:t> (image reflection).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000" dirty="0"/>
              <a:t>Ada </a:t>
            </a:r>
            <a:r>
              <a:rPr lang="en-ID" sz="2000" dirty="0" err="1"/>
              <a:t>dua</a:t>
            </a:r>
            <a:r>
              <a:rPr lang="en-ID" sz="2000" dirty="0"/>
              <a:t> </a:t>
            </a:r>
            <a:r>
              <a:rPr lang="en-ID" sz="2000" dirty="0" err="1"/>
              <a:t>macam</a:t>
            </a:r>
            <a:r>
              <a:rPr lang="en-ID" sz="2000" dirty="0"/>
              <a:t> flipping: horizontal dan </a:t>
            </a:r>
            <a:r>
              <a:rPr lang="en-ID" sz="2000" dirty="0" err="1"/>
              <a:t>vertikal</a:t>
            </a:r>
            <a:r>
              <a:rPr lang="en-ID" sz="2000" dirty="0"/>
              <a:t> . Flipping horizontal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pencerminan</a:t>
            </a:r>
            <a:r>
              <a:rPr lang="en-ID" sz="2000" dirty="0"/>
              <a:t> pada </a:t>
            </a:r>
            <a:r>
              <a:rPr lang="en-ID" sz="2000" dirty="0" err="1"/>
              <a:t>sumbu</a:t>
            </a:r>
            <a:r>
              <a:rPr lang="en-ID" sz="2000" dirty="0"/>
              <a:t>-Y (cartesian)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A </a:t>
            </a:r>
            <a:r>
              <a:rPr lang="en-ID" sz="2000" dirty="0" err="1"/>
              <a:t>menjadi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B, yang </a:t>
            </a:r>
            <a:r>
              <a:rPr lang="en-ID" sz="2000" dirty="0" err="1"/>
              <a:t>diberikan</a:t>
            </a:r>
            <a:r>
              <a:rPr lang="en-ID" sz="2000" dirty="0"/>
              <a:t> oleh :</a:t>
            </a:r>
          </a:p>
          <a:p>
            <a:pPr algn="just"/>
            <a:r>
              <a:rPr lang="en-ID" sz="2000" b="1" dirty="0"/>
              <a:t>	B[x][y] = A[N – x][y]</a:t>
            </a:r>
          </a:p>
        </p:txBody>
      </p:sp>
      <p:sp>
        <p:nvSpPr>
          <p:cNvPr id="4" name="Callout: Left Arrow 3">
            <a:extLst>
              <a:ext uri="{FF2B5EF4-FFF2-40B4-BE49-F238E27FC236}">
                <a16:creationId xmlns:a16="http://schemas.microsoft.com/office/drawing/2014/main" id="{F87C3F5D-9314-4B5E-B720-B62A76E49E3E}"/>
              </a:ext>
            </a:extLst>
          </p:cNvPr>
          <p:cNvSpPr/>
          <p:nvPr/>
        </p:nvSpPr>
        <p:spPr>
          <a:xfrm>
            <a:off x="6220692" y="2272145"/>
            <a:ext cx="5583382" cy="4308764"/>
          </a:xfrm>
          <a:prstGeom prst="leftArrowCallou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r">
              <a:buFont typeface="Arial" panose="020B0604020202020204" pitchFamily="34" charset="0"/>
              <a:buChar char="•"/>
            </a:pPr>
            <a:r>
              <a:rPr lang="en-ID" sz="2000" dirty="0"/>
              <a:t>Flipping </a:t>
            </a:r>
            <a:r>
              <a:rPr lang="en-ID" sz="2000" dirty="0" err="1"/>
              <a:t>vertikal</a:t>
            </a:r>
            <a:r>
              <a:rPr lang="en-ID" sz="2000" dirty="0"/>
              <a:t>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pencerminan</a:t>
            </a:r>
            <a:r>
              <a:rPr lang="en-ID" sz="2000" dirty="0"/>
              <a:t> pada </a:t>
            </a:r>
            <a:r>
              <a:rPr lang="en-ID" sz="2000" dirty="0" err="1"/>
              <a:t>sumbu</a:t>
            </a:r>
            <a:r>
              <a:rPr lang="en-ID" sz="2000" dirty="0"/>
              <a:t> x (cartesian)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A </a:t>
            </a:r>
            <a:r>
              <a:rPr lang="en-ID" sz="2000" dirty="0" err="1"/>
              <a:t>menjadi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B, yang </a:t>
            </a:r>
            <a:r>
              <a:rPr lang="en-ID" sz="2000" dirty="0" err="1"/>
              <a:t>diberikan</a:t>
            </a:r>
            <a:r>
              <a:rPr lang="en-ID" sz="2000" dirty="0"/>
              <a:t> oleh :</a:t>
            </a:r>
          </a:p>
          <a:p>
            <a:pPr algn="ctr"/>
            <a:r>
              <a:rPr lang="en-ID" sz="2000" b="1" dirty="0"/>
              <a:t>B[x][y] = A[M – x][y]</a:t>
            </a:r>
          </a:p>
          <a:p>
            <a:pPr marL="342900" indent="-342900" algn="r">
              <a:buFont typeface="Arial" panose="020B0604020202020204" pitchFamily="34" charset="0"/>
              <a:buChar char="•"/>
            </a:pPr>
            <a:r>
              <a:rPr lang="en-ID" sz="2000" dirty="0" err="1"/>
              <a:t>Pencerminan</a:t>
            </a:r>
            <a:r>
              <a:rPr lang="en-ID" sz="2000" dirty="0"/>
              <a:t> pada </a:t>
            </a:r>
            <a:r>
              <a:rPr lang="en-ID" sz="2000" dirty="0" err="1"/>
              <a:t>garis</a:t>
            </a:r>
            <a:r>
              <a:rPr lang="en-ID" sz="2000" dirty="0"/>
              <a:t> x = y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A </a:t>
            </a:r>
            <a:r>
              <a:rPr lang="en-ID" sz="2000" dirty="0" err="1"/>
              <a:t>menjadi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B </a:t>
            </a:r>
            <a:r>
              <a:rPr lang="en-ID" sz="2000" dirty="0" err="1"/>
              <a:t>diberikan</a:t>
            </a:r>
            <a:r>
              <a:rPr lang="en-ID" sz="2000" dirty="0"/>
              <a:t> oleh:</a:t>
            </a:r>
          </a:p>
          <a:p>
            <a:pPr algn="ctr"/>
            <a:r>
              <a:rPr lang="en-ID" sz="2000" b="1" dirty="0"/>
              <a:t>B[x][y] = A[y][x]</a:t>
            </a:r>
          </a:p>
        </p:txBody>
      </p:sp>
    </p:spTree>
    <p:extLst>
      <p:ext uri="{BB962C8B-B14F-4D97-AF65-F5344CB8AC3E}">
        <p14:creationId xmlns:p14="http://schemas.microsoft.com/office/powerpoint/2010/main" val="2622107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1546</Words>
  <Application>Microsoft Office PowerPoint</Application>
  <PresentationFormat>Widescreen</PresentationFormat>
  <Paragraphs>81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OPERASI-OPERASI DASAR PENGOLAHAN CITRA DIGITAL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OPERASI-OPERASI DASAR PENGOLAHAN CITRA DIGITAL</dc:title>
  <dc:creator>Robi</dc:creator>
  <cp:lastModifiedBy>Robi</cp:lastModifiedBy>
  <cp:revision>15</cp:revision>
  <dcterms:created xsi:type="dcterms:W3CDTF">2020-02-23T06:08:11Z</dcterms:created>
  <dcterms:modified xsi:type="dcterms:W3CDTF">2020-02-23T07:23:25Z</dcterms:modified>
</cp:coreProperties>
</file>