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34"/>
  </p:notesMasterIdLst>
  <p:sldIdLst>
    <p:sldId id="256" r:id="rId2"/>
    <p:sldId id="258" r:id="rId3"/>
    <p:sldId id="297" r:id="rId4"/>
    <p:sldId id="298" r:id="rId5"/>
    <p:sldId id="257" r:id="rId6"/>
    <p:sldId id="260" r:id="rId7"/>
    <p:sldId id="300" r:id="rId8"/>
    <p:sldId id="261" r:id="rId9"/>
    <p:sldId id="259" r:id="rId10"/>
    <p:sldId id="262" r:id="rId11"/>
    <p:sldId id="263" r:id="rId12"/>
    <p:sldId id="295" r:id="rId13"/>
    <p:sldId id="264" r:id="rId14"/>
    <p:sldId id="296" r:id="rId15"/>
    <p:sldId id="266" r:id="rId16"/>
    <p:sldId id="267" r:id="rId17"/>
    <p:sldId id="268" r:id="rId18"/>
    <p:sldId id="282" r:id="rId19"/>
    <p:sldId id="269" r:id="rId20"/>
    <p:sldId id="303" r:id="rId21"/>
    <p:sldId id="304" r:id="rId22"/>
    <p:sldId id="307" r:id="rId23"/>
    <p:sldId id="308" r:id="rId24"/>
    <p:sldId id="309" r:id="rId25"/>
    <p:sldId id="311" r:id="rId26"/>
    <p:sldId id="312" r:id="rId27"/>
    <p:sldId id="313" r:id="rId28"/>
    <p:sldId id="314" r:id="rId29"/>
    <p:sldId id="315" r:id="rId30"/>
    <p:sldId id="316" r:id="rId31"/>
    <p:sldId id="317" r:id="rId32"/>
    <p:sldId id="318" r:id="rId3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6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6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6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350" autoAdjust="0"/>
    <p:restoredTop sz="94660"/>
  </p:normalViewPr>
  <p:slideViewPr>
    <p:cSldViewPr>
      <p:cViewPr varScale="1">
        <p:scale>
          <a:sx n="74" d="100"/>
          <a:sy n="74" d="100"/>
        </p:scale>
        <p:origin x="-10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F74B05-C641-4B07-AA2F-E89ACA0BE309}" type="datetimeFigureOut">
              <a:rPr lang="id-ID" smtClean="0"/>
              <a:t>10/10/2018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CEC503-01C7-4C28-B417-D680633E8C7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26701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E4C3084-50EB-4595-858E-081A5FEA343B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9683EAE-EB61-4C91-AEF8-B237ADD91E30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A8F05-755B-41E2-A51B-E09C3B3D575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55B88E-3052-4182-AF00-D16E98F75C9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B92A970-5EDB-410F-85B7-B3178F716156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858B70-EB16-40F2-B990-CD7220ACF3F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C1025C5-D09A-44AB-9DE8-D40D3EA7F043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E4EED56-7AD4-43F5-A54B-A31E9A6CACD9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B894042-5440-43AB-87CA-9E25905E60A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DC798C1-E7C7-43B0-8E49-5CFFC2F281AE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361B70-0B98-4310-B852-ACDA4CA1D6D9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D2AE2E-108A-419D-A830-B6D612353D2B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0D83BD9-1F6E-4B5C-8D52-567D1C1C595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9FE196-0BE9-41FF-8A8B-EEE20FE3725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204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9319B5-EDD4-432B-8DEB-B17B6E6E4A1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6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78DE0C-EF81-487B-B15F-6FA3AD22E80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276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0A8AD1-70BE-4BFD-9538-3226A22D5B0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116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D4731E-79C1-48CF-8361-6B9FB412AA6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367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6241B3-795B-4116-9275-1F65B8CDB97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790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719F3B-70F5-4474-A686-9AC22B3CCC6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459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48550B-DCCE-495D-A13C-089F8958D34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088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DB9E32-4E72-4FFF-98B5-A3B3A459E2A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548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FC5107-C35E-4914-9577-3D86FD7FD2D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56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26269-524B-4CDC-ABA5-A80FC729840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0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52400"/>
            <a:ext cx="7696200" cy="914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524000" y="1295400"/>
            <a:ext cx="7010400" cy="4800600"/>
          </a:xfrm>
        </p:spPr>
        <p:txBody>
          <a:bodyPr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440F1-38BB-4E09-9750-88161D8C6A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DDA9B51-95A6-48E8-A60A-12F1C7F1264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105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id-ID" dirty="0" smtClean="0">
                <a:latin typeface="Bazooka" pitchFamily="2" charset="0"/>
              </a:rPr>
              <a:t>SCM (Supply Chain Management)</a:t>
            </a:r>
            <a:br>
              <a:rPr lang="id-ID" dirty="0" smtClean="0">
                <a:latin typeface="Bazooka" pitchFamily="2" charset="0"/>
              </a:rPr>
            </a:br>
            <a:r>
              <a:rPr lang="en-US" dirty="0" err="1" smtClean="0">
                <a:latin typeface="Bazooka" pitchFamily="2" charset="0"/>
              </a:rPr>
              <a:t>Manajemen</a:t>
            </a:r>
            <a:r>
              <a:rPr lang="en-US" dirty="0" smtClean="0">
                <a:latin typeface="Bazooka" pitchFamily="2" charset="0"/>
              </a:rPr>
              <a:t> </a:t>
            </a:r>
            <a:r>
              <a:rPr lang="en-US" dirty="0" err="1" smtClean="0">
                <a:latin typeface="Bazooka" pitchFamily="2" charset="0"/>
              </a:rPr>
              <a:t>rantai</a:t>
            </a:r>
            <a:r>
              <a:rPr lang="en-US" dirty="0" smtClean="0">
                <a:latin typeface="Bazooka" pitchFamily="2" charset="0"/>
              </a:rPr>
              <a:t> </a:t>
            </a:r>
            <a:r>
              <a:rPr lang="en-US" dirty="0" err="1" smtClean="0">
                <a:latin typeface="Bazooka" pitchFamily="2" charset="0"/>
              </a:rPr>
              <a:t>pasokan</a:t>
            </a:r>
            <a:endParaRPr lang="en-US" dirty="0" smtClean="0">
              <a:latin typeface="Bazooka" pitchFamily="2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>
                <a:latin typeface="Impact" pitchFamily="34" charset="0"/>
              </a:rPr>
              <a:t>Materi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>
                <a:latin typeface="Arial Narrow" pitchFamily="34" charset="0"/>
              </a:rPr>
              <a:t>Supply Chain</a:t>
            </a:r>
          </a:p>
          <a:p>
            <a:r>
              <a:rPr lang="en-US" i="1" dirty="0" smtClean="0">
                <a:latin typeface="Arial Narrow" pitchFamily="34" charset="0"/>
              </a:rPr>
              <a:t>Supply Chain Management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825" y="2014538"/>
            <a:ext cx="8229600" cy="476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685800"/>
            <a:ext cx="7696200" cy="914400"/>
          </a:xfrm>
        </p:spPr>
        <p:txBody>
          <a:bodyPr>
            <a:normAutofit fontScale="9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en-US" smtClean="0"/>
              <a:t>ERP Modules </a:t>
            </a:r>
            <a:br>
              <a:rPr lang="en-US" smtClean="0"/>
            </a:br>
            <a:r>
              <a:rPr lang="en-US" smtClean="0"/>
              <a:t>(Posisi SCM, CRM)</a:t>
            </a:r>
          </a:p>
        </p:txBody>
      </p:sp>
      <p:sp>
        <p:nvSpPr>
          <p:cNvPr id="11268" name="Rounded Rectangle 5"/>
          <p:cNvSpPr>
            <a:spLocks noChangeArrowheads="1"/>
          </p:cNvSpPr>
          <p:nvPr/>
        </p:nvSpPr>
        <p:spPr bwMode="auto">
          <a:xfrm>
            <a:off x="762000" y="2057400"/>
            <a:ext cx="2971800" cy="1905000"/>
          </a:xfrm>
          <a:prstGeom prst="roundRect">
            <a:avLst>
              <a:gd name="adj" fmla="val 16667"/>
            </a:avLst>
          </a:prstGeom>
          <a:solidFill>
            <a:schemeClr val="accent1">
              <a:alpha val="2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69" name="Rounded Rectangle 6"/>
          <p:cNvSpPr>
            <a:spLocks noChangeArrowheads="1"/>
          </p:cNvSpPr>
          <p:nvPr/>
        </p:nvSpPr>
        <p:spPr bwMode="auto">
          <a:xfrm>
            <a:off x="838200" y="4800600"/>
            <a:ext cx="2971800" cy="1905000"/>
          </a:xfrm>
          <a:prstGeom prst="roundRect">
            <a:avLst>
              <a:gd name="adj" fmla="val 16667"/>
            </a:avLst>
          </a:prstGeom>
          <a:solidFill>
            <a:schemeClr val="accent1">
              <a:alpha val="2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524000"/>
            <a:ext cx="8653463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838200" y="152400"/>
            <a:ext cx="7696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ERP Modules </a:t>
            </a:r>
            <a:b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(</a:t>
            </a:r>
            <a:r>
              <a:rPr lang="en-US" sz="4400" kern="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Posisi</a:t>
            </a:r>
            <a:r>
              <a:rPr 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SCM, CRM)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i="1" smtClean="0">
                <a:latin typeface="Impact" pitchFamily="34" charset="0"/>
              </a:rPr>
              <a:t>Supply chain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295400"/>
            <a:ext cx="8763000" cy="464820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Sebuah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rangkaian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atau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jaringan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perusahaan-perusahaan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bekerja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secara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bersama-sama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untuk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membuat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menyalurkan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produk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atau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jasa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kepada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konsumen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akhir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.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Rangkaian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atau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jaringan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ini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terbentang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dari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penambang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bahan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mentah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(di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bagian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hulu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)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sampai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i="1" dirty="0" smtClean="0">
                <a:solidFill>
                  <a:schemeClr val="tx2"/>
                </a:solidFill>
                <a:latin typeface="Arial Narrow" pitchFamily="34" charset="0"/>
              </a:rPr>
              <a:t>retailer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/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toko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(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pada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bagian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hilir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i="1" smtClean="0">
                <a:latin typeface="Impact" pitchFamily="34" charset="0"/>
              </a:rPr>
              <a:t>Supply chain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295400"/>
            <a:ext cx="8001000" cy="4953000"/>
          </a:xfrm>
        </p:spPr>
        <p:txBody>
          <a:bodyPr>
            <a:normAutofit lnSpcReduction="10000"/>
          </a:bodyPr>
          <a:lstStyle/>
          <a:p>
            <a:pPr marL="0" indent="0" fontAlgn="auto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Ada 3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macam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hal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harus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dikelola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dalam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i="1" dirty="0" smtClean="0">
                <a:solidFill>
                  <a:schemeClr val="tx2"/>
                </a:solidFill>
                <a:latin typeface="Arial Narrow" pitchFamily="34" charset="0"/>
              </a:rPr>
              <a:t>supply chain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yaitu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: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Pertama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aliran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 Narrow" pitchFamily="34" charset="0"/>
              </a:rPr>
              <a:t>barang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dari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hulu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ke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hilir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.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contohnya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bahan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baku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dikirim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dari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supplier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ke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pabrik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setelah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produksi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selesai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dikirim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ke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distributor,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pengecer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kemudian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ke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pemakai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akhir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.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Kedua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aliran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 Narrow" pitchFamily="34" charset="0"/>
              </a:rPr>
              <a:t>uang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dan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sejenisnya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mengalir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dari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hilir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ke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hulu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dan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</a:p>
          <a:p>
            <a:pPr marL="640080" lvl="1" indent="-274320" fontAlgn="auto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Ketiga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adalah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aliran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 Narrow" pitchFamily="34" charset="0"/>
              </a:rPr>
              <a:t>informasi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bisa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terjadi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dari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hulu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ke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hilir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atau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2"/>
                </a:solidFill>
                <a:latin typeface="Arial Narrow" pitchFamily="34" charset="0"/>
              </a:rPr>
              <a:t>sebaliknya</a:t>
            </a:r>
            <a:r>
              <a:rPr lang="en-US" sz="3200" dirty="0" smtClean="0">
                <a:solidFill>
                  <a:schemeClr val="tx2"/>
                </a:solidFill>
                <a:latin typeface="Arial Narrow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en-US" smtClean="0"/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536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52400"/>
            <a:ext cx="8610600" cy="628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i="1" smtClean="0">
                <a:latin typeface="Impact" pitchFamily="34" charset="0"/>
              </a:rPr>
              <a:t>Supply chain</a:t>
            </a:r>
          </a:p>
        </p:txBody>
      </p:sp>
      <p:pic>
        <p:nvPicPr>
          <p:cNvPr id="34820" name="Picture 4" descr="SCM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2000" contrast="24000"/>
          </a:blip>
          <a:stretch>
            <a:fillRect/>
          </a:stretch>
        </p:blipFill>
        <p:spPr>
          <a:xfrm>
            <a:off x="1524000" y="2667000"/>
            <a:ext cx="6002588" cy="2782243"/>
          </a:xfrm>
          <a:noFill/>
          <a:ln w="38100" cmpd="dbl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i="1" smtClean="0">
                <a:latin typeface="Impact" pitchFamily="34" charset="0"/>
              </a:rPr>
              <a:t>Supply chain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295400"/>
            <a:ext cx="8153400" cy="274320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Dalam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kondisi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nyata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tidak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sesederhana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sebagaimana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diatas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contoh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sebuah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produk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sederhana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yaitu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biskuit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kaleng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Pihak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terlibat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dalam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i="1" dirty="0" smtClean="0">
                <a:solidFill>
                  <a:schemeClr val="tx2"/>
                </a:solidFill>
                <a:latin typeface="Arial Narrow" pitchFamily="34" charset="0"/>
              </a:rPr>
              <a:t>supply chain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biskuit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kaleng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tersebut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adalah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: </a:t>
            </a:r>
          </a:p>
        </p:txBody>
      </p:sp>
      <p:graphicFrame>
        <p:nvGraphicFramePr>
          <p:cNvPr id="32801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360413"/>
              </p:ext>
            </p:extLst>
          </p:nvPr>
        </p:nvGraphicFramePr>
        <p:xfrm>
          <a:off x="990600" y="4038600"/>
          <a:ext cx="7772400" cy="2819400"/>
        </p:xfrm>
        <a:graphic>
          <a:graphicData uri="http://schemas.openxmlformats.org/drawingml/2006/table">
            <a:tbl>
              <a:tblPr/>
              <a:tblGrid>
                <a:gridCol w="3632752"/>
                <a:gridCol w="4139648"/>
              </a:tblGrid>
              <a:tr h="2819400">
                <a:tc>
                  <a:txBody>
                    <a:bodyPr/>
                    <a:lstStyle/>
                    <a:p>
                      <a:pPr marL="623888" marR="0" lvl="1" indent="-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penghasil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gandum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 </a:t>
                      </a:r>
                    </a:p>
                    <a:p>
                      <a:pPr marL="623888" marR="0" lvl="1" indent="-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penghasil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tebu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 </a:t>
                      </a:r>
                    </a:p>
                    <a:p>
                      <a:pPr marL="623888" marR="0" lvl="1" indent="-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penghasil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garam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 </a:t>
                      </a:r>
                    </a:p>
                    <a:p>
                      <a:pPr marL="623888" marR="0" lvl="1" indent="-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penghasil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aluminium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 </a:t>
                      </a:r>
                    </a:p>
                    <a:p>
                      <a:pPr marL="623888" marR="0" lvl="1" indent="-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pabrik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tepung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terigu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 </a:t>
                      </a:r>
                    </a:p>
                    <a:p>
                      <a:pPr marL="623888" marR="0" lvl="1" indent="-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pabrik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gula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23888" marR="0" lvl="1" indent="-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7"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distributor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garam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Narrow" pitchFamily="34" charset="0"/>
                      </a:endParaRPr>
                    </a:p>
                    <a:p>
                      <a:pPr marL="623888" marR="0" lvl="1" indent="-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7"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pabrik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kaleng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 </a:t>
                      </a:r>
                    </a:p>
                    <a:p>
                      <a:pPr marL="623888" marR="0" lvl="1" indent="-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7"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pabrik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biskuit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 </a:t>
                      </a:r>
                    </a:p>
                    <a:p>
                      <a:pPr marL="623888" marR="0" lvl="1" indent="-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7"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distributor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biskuit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 </a:t>
                      </a:r>
                    </a:p>
                    <a:p>
                      <a:pPr marL="623888" marR="0" lvl="1" indent="-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7"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supermarket  </a:t>
                      </a:r>
                    </a:p>
                    <a:p>
                      <a:pPr marL="623888" marR="0" lvl="1" indent="-45720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7"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perusahaan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transportasi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dan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pergudangan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.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i="1" smtClean="0">
                <a:latin typeface="Impact" pitchFamily="34" charset="0"/>
              </a:rPr>
              <a:t>Supply chain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1295400"/>
            <a:ext cx="7010400" cy="11430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600" smtClean="0">
                <a:solidFill>
                  <a:schemeClr val="tx2"/>
                </a:solidFill>
                <a:latin typeface="Arial Narrow" pitchFamily="34" charset="0"/>
              </a:rPr>
              <a:t>Skema hubungan yang bisa dibentuk adalah sebagai berikut :</a:t>
            </a: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981200" y="2362200"/>
            <a:ext cx="5791200" cy="3581400"/>
            <a:chOff x="1152" y="1776"/>
            <a:chExt cx="3648" cy="2256"/>
          </a:xfrm>
        </p:grpSpPr>
        <p:sp>
          <p:nvSpPr>
            <p:cNvPr id="18437" name="Rectangle 4"/>
            <p:cNvSpPr>
              <a:spLocks noChangeArrowheads="1"/>
            </p:cNvSpPr>
            <p:nvPr/>
          </p:nvSpPr>
          <p:spPr bwMode="auto">
            <a:xfrm>
              <a:off x="1152" y="1776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 dirty="0"/>
                <a:t>1</a:t>
              </a:r>
            </a:p>
          </p:txBody>
        </p:sp>
        <p:sp>
          <p:nvSpPr>
            <p:cNvPr id="18438" name="Rectangle 5"/>
            <p:cNvSpPr>
              <a:spLocks noChangeArrowheads="1"/>
            </p:cNvSpPr>
            <p:nvPr/>
          </p:nvSpPr>
          <p:spPr bwMode="auto">
            <a:xfrm>
              <a:off x="1152" y="2496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/>
                <a:t>2</a:t>
              </a:r>
            </a:p>
          </p:txBody>
        </p:sp>
        <p:sp>
          <p:nvSpPr>
            <p:cNvPr id="18439" name="Rectangle 6"/>
            <p:cNvSpPr>
              <a:spLocks noChangeArrowheads="1"/>
            </p:cNvSpPr>
            <p:nvPr/>
          </p:nvSpPr>
          <p:spPr bwMode="auto">
            <a:xfrm>
              <a:off x="1152" y="3120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/>
                <a:t>3</a:t>
              </a:r>
            </a:p>
          </p:txBody>
        </p:sp>
        <p:sp>
          <p:nvSpPr>
            <p:cNvPr id="18440" name="Rectangle 7"/>
            <p:cNvSpPr>
              <a:spLocks noChangeArrowheads="1"/>
            </p:cNvSpPr>
            <p:nvPr/>
          </p:nvSpPr>
          <p:spPr bwMode="auto">
            <a:xfrm>
              <a:off x="1152" y="3792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/>
                <a:t>4</a:t>
              </a:r>
            </a:p>
          </p:txBody>
        </p:sp>
        <p:sp>
          <p:nvSpPr>
            <p:cNvPr id="18441" name="Rectangle 8"/>
            <p:cNvSpPr>
              <a:spLocks noChangeArrowheads="1"/>
            </p:cNvSpPr>
            <p:nvPr/>
          </p:nvSpPr>
          <p:spPr bwMode="auto">
            <a:xfrm>
              <a:off x="1824" y="1776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/>
                <a:t>5</a:t>
              </a:r>
            </a:p>
          </p:txBody>
        </p:sp>
        <p:sp>
          <p:nvSpPr>
            <p:cNvPr id="18442" name="Rectangle 9"/>
            <p:cNvSpPr>
              <a:spLocks noChangeArrowheads="1"/>
            </p:cNvSpPr>
            <p:nvPr/>
          </p:nvSpPr>
          <p:spPr bwMode="auto">
            <a:xfrm>
              <a:off x="1824" y="2496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/>
                <a:t>6</a:t>
              </a:r>
            </a:p>
          </p:txBody>
        </p:sp>
        <p:sp>
          <p:nvSpPr>
            <p:cNvPr id="18443" name="Rectangle 10"/>
            <p:cNvSpPr>
              <a:spLocks noChangeArrowheads="1"/>
            </p:cNvSpPr>
            <p:nvPr/>
          </p:nvSpPr>
          <p:spPr bwMode="auto">
            <a:xfrm>
              <a:off x="1824" y="3120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/>
                <a:t>7</a:t>
              </a:r>
            </a:p>
          </p:txBody>
        </p:sp>
        <p:sp>
          <p:nvSpPr>
            <p:cNvPr id="18444" name="Rectangle 11"/>
            <p:cNvSpPr>
              <a:spLocks noChangeArrowheads="1"/>
            </p:cNvSpPr>
            <p:nvPr/>
          </p:nvSpPr>
          <p:spPr bwMode="auto">
            <a:xfrm>
              <a:off x="1824" y="3792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/>
                <a:t>8</a:t>
              </a:r>
            </a:p>
          </p:txBody>
        </p:sp>
        <p:sp>
          <p:nvSpPr>
            <p:cNvPr id="18445" name="Rectangle 12"/>
            <p:cNvSpPr>
              <a:spLocks noChangeArrowheads="1"/>
            </p:cNvSpPr>
            <p:nvPr/>
          </p:nvSpPr>
          <p:spPr bwMode="auto">
            <a:xfrm>
              <a:off x="2640" y="2784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/>
                <a:t>9</a:t>
              </a:r>
            </a:p>
          </p:txBody>
        </p:sp>
        <p:sp>
          <p:nvSpPr>
            <p:cNvPr id="18446" name="Rectangle 13"/>
            <p:cNvSpPr>
              <a:spLocks noChangeArrowheads="1"/>
            </p:cNvSpPr>
            <p:nvPr/>
          </p:nvSpPr>
          <p:spPr bwMode="auto">
            <a:xfrm>
              <a:off x="3535" y="2072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/>
                <a:t>10</a:t>
              </a:r>
            </a:p>
          </p:txBody>
        </p:sp>
        <p:sp>
          <p:nvSpPr>
            <p:cNvPr id="18447" name="Rectangle 14"/>
            <p:cNvSpPr>
              <a:spLocks noChangeArrowheads="1"/>
            </p:cNvSpPr>
            <p:nvPr/>
          </p:nvSpPr>
          <p:spPr bwMode="auto">
            <a:xfrm>
              <a:off x="3544" y="3380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/>
                <a:t>10</a:t>
              </a:r>
            </a:p>
          </p:txBody>
        </p:sp>
        <p:sp>
          <p:nvSpPr>
            <p:cNvPr id="18448" name="Rectangle 15"/>
            <p:cNvSpPr>
              <a:spLocks noChangeArrowheads="1"/>
            </p:cNvSpPr>
            <p:nvPr/>
          </p:nvSpPr>
          <p:spPr bwMode="auto">
            <a:xfrm>
              <a:off x="4512" y="1776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/>
                <a:t>11</a:t>
              </a:r>
            </a:p>
          </p:txBody>
        </p:sp>
        <p:sp>
          <p:nvSpPr>
            <p:cNvPr id="18449" name="Rectangle 16"/>
            <p:cNvSpPr>
              <a:spLocks noChangeArrowheads="1"/>
            </p:cNvSpPr>
            <p:nvPr/>
          </p:nvSpPr>
          <p:spPr bwMode="auto">
            <a:xfrm>
              <a:off x="4512" y="2448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/>
                <a:t>11</a:t>
              </a:r>
            </a:p>
          </p:txBody>
        </p:sp>
        <p:sp>
          <p:nvSpPr>
            <p:cNvPr id="18450" name="Rectangle 17"/>
            <p:cNvSpPr>
              <a:spLocks noChangeArrowheads="1"/>
            </p:cNvSpPr>
            <p:nvPr/>
          </p:nvSpPr>
          <p:spPr bwMode="auto">
            <a:xfrm>
              <a:off x="4512" y="3744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/>
                <a:t>11</a:t>
              </a:r>
            </a:p>
          </p:txBody>
        </p:sp>
        <p:sp>
          <p:nvSpPr>
            <p:cNvPr id="18451" name="Rectangle 18"/>
            <p:cNvSpPr>
              <a:spLocks noChangeArrowheads="1"/>
            </p:cNvSpPr>
            <p:nvPr/>
          </p:nvSpPr>
          <p:spPr bwMode="auto">
            <a:xfrm>
              <a:off x="4512" y="3120"/>
              <a:ext cx="288" cy="240"/>
            </a:xfrm>
            <a:prstGeom prst="rect">
              <a:avLst/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eaLnBrk="1" hangingPunct="1"/>
              <a:r>
                <a:rPr lang="en-US"/>
                <a:t>11</a:t>
              </a:r>
            </a:p>
          </p:txBody>
        </p:sp>
        <p:sp>
          <p:nvSpPr>
            <p:cNvPr id="18452" name="Line 19"/>
            <p:cNvSpPr>
              <a:spLocks noChangeShapeType="1"/>
            </p:cNvSpPr>
            <p:nvPr/>
          </p:nvSpPr>
          <p:spPr bwMode="auto">
            <a:xfrm>
              <a:off x="1488" y="1890"/>
              <a:ext cx="288" cy="0"/>
            </a:xfrm>
            <a:prstGeom prst="line">
              <a:avLst/>
            </a:prstGeom>
            <a:noFill/>
            <a:ln w="25400" cap="sq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3" name="Line 20"/>
            <p:cNvSpPr>
              <a:spLocks noChangeShapeType="1"/>
            </p:cNvSpPr>
            <p:nvPr/>
          </p:nvSpPr>
          <p:spPr bwMode="auto">
            <a:xfrm>
              <a:off x="1488" y="2628"/>
              <a:ext cx="288" cy="0"/>
            </a:xfrm>
            <a:prstGeom prst="line">
              <a:avLst/>
            </a:prstGeom>
            <a:noFill/>
            <a:ln w="25400" cap="sq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4" name="Line 21"/>
            <p:cNvSpPr>
              <a:spLocks noChangeShapeType="1"/>
            </p:cNvSpPr>
            <p:nvPr/>
          </p:nvSpPr>
          <p:spPr bwMode="auto">
            <a:xfrm>
              <a:off x="1479" y="3231"/>
              <a:ext cx="288" cy="0"/>
            </a:xfrm>
            <a:prstGeom prst="line">
              <a:avLst/>
            </a:prstGeom>
            <a:noFill/>
            <a:ln w="25400" cap="sq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5" name="Line 22"/>
            <p:cNvSpPr>
              <a:spLocks noChangeShapeType="1"/>
            </p:cNvSpPr>
            <p:nvPr/>
          </p:nvSpPr>
          <p:spPr bwMode="auto">
            <a:xfrm>
              <a:off x="1479" y="3908"/>
              <a:ext cx="288" cy="0"/>
            </a:xfrm>
            <a:prstGeom prst="line">
              <a:avLst/>
            </a:prstGeom>
            <a:noFill/>
            <a:ln w="25400" cap="sq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6" name="Line 23"/>
            <p:cNvSpPr>
              <a:spLocks noChangeShapeType="1"/>
            </p:cNvSpPr>
            <p:nvPr/>
          </p:nvSpPr>
          <p:spPr bwMode="auto">
            <a:xfrm>
              <a:off x="2176" y="1911"/>
              <a:ext cx="430" cy="859"/>
            </a:xfrm>
            <a:prstGeom prst="line">
              <a:avLst/>
            </a:prstGeom>
            <a:noFill/>
            <a:ln w="25400" cap="sq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7" name="Line 24"/>
            <p:cNvSpPr>
              <a:spLocks noChangeShapeType="1"/>
            </p:cNvSpPr>
            <p:nvPr/>
          </p:nvSpPr>
          <p:spPr bwMode="auto">
            <a:xfrm flipV="1">
              <a:off x="2176" y="2990"/>
              <a:ext cx="430" cy="896"/>
            </a:xfrm>
            <a:prstGeom prst="line">
              <a:avLst/>
            </a:prstGeom>
            <a:noFill/>
            <a:ln w="25400" cap="sq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8" name="Line 25"/>
            <p:cNvSpPr>
              <a:spLocks noChangeShapeType="1"/>
            </p:cNvSpPr>
            <p:nvPr/>
          </p:nvSpPr>
          <p:spPr bwMode="auto">
            <a:xfrm>
              <a:off x="2160" y="2632"/>
              <a:ext cx="433" cy="211"/>
            </a:xfrm>
            <a:prstGeom prst="line">
              <a:avLst/>
            </a:prstGeom>
            <a:noFill/>
            <a:ln w="25400" cap="sq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9" name="Line 26"/>
            <p:cNvSpPr>
              <a:spLocks noChangeShapeType="1"/>
            </p:cNvSpPr>
            <p:nvPr/>
          </p:nvSpPr>
          <p:spPr bwMode="auto">
            <a:xfrm flipV="1">
              <a:off x="2160" y="2936"/>
              <a:ext cx="432" cy="297"/>
            </a:xfrm>
            <a:prstGeom prst="line">
              <a:avLst/>
            </a:prstGeom>
            <a:noFill/>
            <a:ln w="25400" cap="sq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60" name="Line 27"/>
            <p:cNvSpPr>
              <a:spLocks noChangeShapeType="1"/>
            </p:cNvSpPr>
            <p:nvPr/>
          </p:nvSpPr>
          <p:spPr bwMode="auto">
            <a:xfrm flipV="1">
              <a:off x="2965" y="2216"/>
              <a:ext cx="542" cy="653"/>
            </a:xfrm>
            <a:prstGeom prst="line">
              <a:avLst/>
            </a:prstGeom>
            <a:noFill/>
            <a:ln w="25400" cap="sq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61" name="Line 28"/>
            <p:cNvSpPr>
              <a:spLocks noChangeShapeType="1"/>
            </p:cNvSpPr>
            <p:nvPr/>
          </p:nvSpPr>
          <p:spPr bwMode="auto">
            <a:xfrm>
              <a:off x="2965" y="2903"/>
              <a:ext cx="542" cy="601"/>
            </a:xfrm>
            <a:prstGeom prst="line">
              <a:avLst/>
            </a:prstGeom>
            <a:noFill/>
            <a:ln w="25400" cap="sq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62" name="Line 29"/>
            <p:cNvSpPr>
              <a:spLocks noChangeShapeType="1"/>
            </p:cNvSpPr>
            <p:nvPr/>
          </p:nvSpPr>
          <p:spPr bwMode="auto">
            <a:xfrm flipV="1">
              <a:off x="3871" y="1895"/>
              <a:ext cx="618" cy="279"/>
            </a:xfrm>
            <a:prstGeom prst="line">
              <a:avLst/>
            </a:prstGeom>
            <a:noFill/>
            <a:ln w="25400" cap="sq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63" name="Line 30"/>
            <p:cNvSpPr>
              <a:spLocks noChangeShapeType="1"/>
            </p:cNvSpPr>
            <p:nvPr/>
          </p:nvSpPr>
          <p:spPr bwMode="auto">
            <a:xfrm>
              <a:off x="3871" y="2216"/>
              <a:ext cx="610" cy="356"/>
            </a:xfrm>
            <a:prstGeom prst="line">
              <a:avLst/>
            </a:prstGeom>
            <a:noFill/>
            <a:ln w="25400" cap="sq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64" name="Line 31"/>
            <p:cNvSpPr>
              <a:spLocks noChangeShapeType="1"/>
            </p:cNvSpPr>
            <p:nvPr/>
          </p:nvSpPr>
          <p:spPr bwMode="auto">
            <a:xfrm flipV="1">
              <a:off x="3854" y="3241"/>
              <a:ext cx="635" cy="238"/>
            </a:xfrm>
            <a:prstGeom prst="line">
              <a:avLst/>
            </a:prstGeom>
            <a:noFill/>
            <a:ln w="25400" cap="sq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65" name="Line 32"/>
            <p:cNvSpPr>
              <a:spLocks noChangeShapeType="1"/>
            </p:cNvSpPr>
            <p:nvPr/>
          </p:nvSpPr>
          <p:spPr bwMode="auto">
            <a:xfrm>
              <a:off x="3854" y="3504"/>
              <a:ext cx="627" cy="364"/>
            </a:xfrm>
            <a:prstGeom prst="line">
              <a:avLst/>
            </a:prstGeom>
            <a:noFill/>
            <a:ln w="25400" cap="sq">
              <a:solidFill>
                <a:srgbClr val="FFFF00"/>
              </a:solidFill>
              <a:round/>
              <a:headEnd type="none" w="sm" len="sm"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i="1" smtClean="0">
                <a:latin typeface="Impact" pitchFamily="34" charset="0"/>
              </a:rPr>
              <a:t>Supply chain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057400"/>
            <a:ext cx="7924800" cy="419100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Kalau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i="1" dirty="0" smtClean="0">
                <a:solidFill>
                  <a:schemeClr val="tx2"/>
                </a:solidFill>
                <a:latin typeface="Arial Narrow" pitchFamily="34" charset="0"/>
              </a:rPr>
              <a:t>supply chain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adalah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jaringan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fisiknya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yakni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perusahaan-perusahaan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terlibat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dalam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memasok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bahan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baku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memproduksi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barang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maupun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mengirimkannya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ke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pemakai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akhir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600" i="1" dirty="0" smtClean="0">
                <a:solidFill>
                  <a:schemeClr val="tx2"/>
                </a:solidFill>
                <a:latin typeface="Arial Narrow" pitchFamily="34" charset="0"/>
              </a:rPr>
              <a:t>SCM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adalah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metode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alat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atau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pendekatan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pengelolaannya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>
                <a:latin typeface="Impact" pitchFamily="34" charset="0"/>
              </a:rPr>
              <a:t>Supply chain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229600" cy="419100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Pendekatan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ditekankan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dalam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SCM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adalah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terintegrasi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dengan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semangat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kolaborasi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id-ID" sz="3600" dirty="0">
                <a:solidFill>
                  <a:schemeClr val="tx2"/>
                </a:solidFill>
                <a:latin typeface="Arial Narrow" pitchFamily="34" charset="0"/>
              </a:rPr>
              <a:t>S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upply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chain management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tidak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hanya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berorientasi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pada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urusan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internal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melainkan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juga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eksternal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perusahaan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menyangkut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hubungan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dengan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perusahaan-perusahaan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partner.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>
                <a:latin typeface="Impact" pitchFamily="34" charset="0"/>
              </a:rPr>
              <a:t>Supply chain management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Definisi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oleh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the Council of Logistics Management : </a:t>
            </a:r>
            <a:r>
              <a:rPr lang="en-US" sz="3600" i="1" dirty="0" smtClean="0">
                <a:solidFill>
                  <a:schemeClr val="tx2"/>
                </a:solidFill>
                <a:latin typeface="Arial Narrow" pitchFamily="34" charset="0"/>
              </a:rPr>
              <a:t>Supply Chain Management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adalah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koordinasi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sistematis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strategis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dari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fungsi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bisnis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tradisional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dalam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suatu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perusahaan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lintas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bisnis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dalam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supply chain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untuk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keperluan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meningkatkan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kinerja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jangka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panjang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dari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perusahaan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supply chain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secara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keseluruhan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i="1" smtClean="0">
                <a:latin typeface="Impact" pitchFamily="34" charset="0"/>
              </a:rPr>
              <a:t>Supply Chain Management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1295400"/>
            <a:ext cx="7315200" cy="4800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Perusahaan yang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berada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dalam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i="1" dirty="0" smtClean="0">
                <a:solidFill>
                  <a:schemeClr val="tx2"/>
                </a:solidFill>
                <a:latin typeface="Arial Narrow" pitchFamily="34" charset="0"/>
              </a:rPr>
              <a:t>supply chain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pada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intinya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ingin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memuaskan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konsumen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dengan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bekerja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sama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membuat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produk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murah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mengirimkan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tepat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waktu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dengan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kualitas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600" dirty="0" err="1" smtClean="0">
                <a:solidFill>
                  <a:schemeClr val="tx2"/>
                </a:solidFill>
                <a:latin typeface="Arial Narrow" pitchFamily="34" charset="0"/>
              </a:rPr>
              <a:t>bagus</a:t>
            </a:r>
            <a:r>
              <a:rPr lang="en-US" sz="3600" dirty="0" smtClean="0">
                <a:solidFill>
                  <a:schemeClr val="tx2"/>
                </a:solidFill>
                <a:latin typeface="Arial Narrow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>
                <a:latin typeface="Impact" pitchFamily="34" charset="0"/>
              </a:rPr>
              <a:t>Lingkup </a:t>
            </a:r>
            <a:r>
              <a:rPr lang="en-US" i="1" smtClean="0">
                <a:latin typeface="Impact" pitchFamily="34" charset="0"/>
              </a:rPr>
              <a:t>SCM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295400"/>
            <a:ext cx="8839200" cy="525780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Apabila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mengacu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pada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sebuah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perusahaan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manufaktur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kegiatan-kegiatan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utama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masuk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dalam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klasifikasi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i="1" dirty="0" smtClean="0">
                <a:solidFill>
                  <a:schemeClr val="tx2"/>
                </a:solidFill>
                <a:latin typeface="Arial Narrow" pitchFamily="34" charset="0"/>
              </a:rPr>
              <a:t>SCM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adalah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: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kegiatan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merancang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produk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baru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(</a:t>
            </a:r>
            <a:r>
              <a:rPr lang="en-US" sz="3000" i="1" dirty="0" smtClean="0">
                <a:solidFill>
                  <a:srgbClr val="FF0000"/>
                </a:solidFill>
                <a:latin typeface="Arial Narrow" pitchFamily="34" charset="0"/>
              </a:rPr>
              <a:t>product development</a:t>
            </a:r>
            <a:r>
              <a:rPr lang="en-US" sz="3000" i="1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)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kegiatan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mendapatkan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bahan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baku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(</a:t>
            </a:r>
            <a:r>
              <a:rPr lang="en-US" sz="3000" i="1" dirty="0" smtClean="0">
                <a:solidFill>
                  <a:srgbClr val="FF0000"/>
                </a:solidFill>
                <a:latin typeface="Arial Narrow" pitchFamily="34" charset="0"/>
              </a:rPr>
              <a:t>procurement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)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kegiatan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merencanakan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produksi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dan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persediaan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(</a:t>
            </a:r>
            <a:r>
              <a:rPr lang="en-US" sz="3000" i="1" dirty="0" smtClean="0">
                <a:solidFill>
                  <a:srgbClr val="FF0000"/>
                </a:solidFill>
                <a:latin typeface="Arial Narrow" pitchFamily="34" charset="0"/>
              </a:rPr>
              <a:t>planning and control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)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kegiatan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melakukan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produksi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(</a:t>
            </a:r>
            <a:r>
              <a:rPr lang="en-US" sz="3000" i="1" dirty="0" smtClean="0">
                <a:solidFill>
                  <a:srgbClr val="FF0000"/>
                </a:solidFill>
                <a:latin typeface="Arial Narrow" pitchFamily="34" charset="0"/>
              </a:rPr>
              <a:t>production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)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kegiatan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melakukan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pengiriman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(</a:t>
            </a:r>
            <a:r>
              <a:rPr lang="en-US" sz="3000" i="1" dirty="0" smtClean="0">
                <a:solidFill>
                  <a:srgbClr val="FF0000"/>
                </a:solidFill>
                <a:latin typeface="Arial Narrow" pitchFamily="34" charset="0"/>
              </a:rPr>
              <a:t>distribution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>
                <a:latin typeface="Impact" pitchFamily="34" charset="0"/>
              </a:rPr>
              <a:t>Lingkup </a:t>
            </a:r>
            <a:r>
              <a:rPr lang="en-US" i="1" smtClean="0">
                <a:latin typeface="Impact" pitchFamily="34" charset="0"/>
              </a:rPr>
              <a:t>SCM</a:t>
            </a:r>
          </a:p>
        </p:txBody>
      </p:sp>
      <p:graphicFrame>
        <p:nvGraphicFramePr>
          <p:cNvPr id="42041" name="Group 57"/>
          <p:cNvGraphicFramePr>
            <a:graphicFrameLocks noGrp="1"/>
          </p:cNvGraphicFramePr>
          <p:nvPr>
            <p:ph type="tbl" idx="1"/>
          </p:nvPr>
        </p:nvGraphicFramePr>
        <p:xfrm>
          <a:off x="1524000" y="1295400"/>
          <a:ext cx="7010400" cy="5363211"/>
        </p:xfrm>
        <a:graphic>
          <a:graphicData uri="http://schemas.openxmlformats.org/drawingml/2006/table">
            <a:tbl>
              <a:tblPr/>
              <a:tblGrid>
                <a:gridCol w="1749425"/>
                <a:gridCol w="5260975"/>
              </a:tblGrid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Narrow" pitchFamily="34" charset="0"/>
                        </a:rPr>
                        <a:t>Bagian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 Narrow" pitchFamily="34" charset="0"/>
                        </a:rPr>
                        <a:t>Lingkup kegiatan antara lain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6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Pengembangan Produk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Melakukan riset pasar, merancang produk baru, melibatkan supplier dalam perancangan produk baru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37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Pengadaan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Memilih supplier mengevaluasi kinerja supplier, melakukan pembelian bahan baku dan komponen, memonitor supply risk, membina dan memelihara hubungan dengan supplier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Perencanaan dan Pengendalian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Demand planning, peramalan permintaan, perencanaan kapasitas, perencanaan produksi dan persediaan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Produksi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Eksekusi produksi, pengendalian kualitas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21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Distribusi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Narrow" pitchFamily="34" charset="0"/>
                        </a:rPr>
                        <a:t>Perencanaan jaringan distribusi, penjadwalan pengiriman, mencari dan memelihara hubungan dengan perusahaan jasa pengiriman, memonitor service level di tiap pusat distribusi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2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>
                <a:latin typeface="Impact" pitchFamily="34" charset="0"/>
              </a:rPr>
              <a:t>Pengembangan Produk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255713"/>
            <a:ext cx="7772400" cy="5221287"/>
          </a:xfrm>
        </p:spPr>
        <p:txBody>
          <a:bodyPr>
            <a:normAutofit/>
          </a:bodyPr>
          <a:lstStyle/>
          <a:p>
            <a:pPr marL="0" indent="0" fontAlgn="auto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Sangat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penting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terutama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bagi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industri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inovatif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seperti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industri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garmen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komputer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elektronik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400" i="1" dirty="0" smtClean="0">
                <a:solidFill>
                  <a:schemeClr val="tx2"/>
                </a:solidFill>
                <a:latin typeface="Arial Narrow" pitchFamily="34" charset="0"/>
              </a:rPr>
              <a:t>packaging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dsb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. Hal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ini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dikarenakan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i="1" dirty="0" smtClean="0">
                <a:solidFill>
                  <a:schemeClr val="tx2"/>
                </a:solidFill>
                <a:latin typeface="Arial Narrow" pitchFamily="34" charset="0"/>
              </a:rPr>
              <a:t>product life cycle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-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nya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pendek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.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Menghasilkan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sebuah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rancangan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produk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bisa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memakan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waktu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dan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biaya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sangat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besar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padahal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disisi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lain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perusahaan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dituntut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untuk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bisa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menghasilkan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rancangan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dalam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waktu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cepat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dan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biaya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murah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>
                <a:latin typeface="Impact" pitchFamily="34" charset="0"/>
              </a:rPr>
              <a:t>Pengembangan Produk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55713"/>
            <a:ext cx="8153400" cy="5221287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Dalam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merancang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perusahaan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harus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mempertimbangkan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beberapa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400" dirty="0" err="1" smtClean="0">
                <a:solidFill>
                  <a:schemeClr val="tx2"/>
                </a:solidFill>
                <a:latin typeface="Arial Narrow" pitchFamily="34" charset="0"/>
              </a:rPr>
              <a:t>hal</a:t>
            </a:r>
            <a:r>
              <a:rPr lang="en-US" sz="3400" dirty="0" smtClean="0">
                <a:solidFill>
                  <a:schemeClr val="tx2"/>
                </a:solidFill>
                <a:latin typeface="Arial Narrow" pitchFamily="34" charset="0"/>
              </a:rPr>
              <a:t> :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Pertama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aspirasi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atau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keinginan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pelanggan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oleh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karena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itu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dibutuhkan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riset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pasar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memadai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. 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Kedua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,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produk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yang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dirancang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harus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mencerminkan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ketersediaan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dan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sifat-sifat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bahan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baku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.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Dalam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praktek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i="1" dirty="0" smtClean="0">
                <a:solidFill>
                  <a:schemeClr val="tx2"/>
                </a:solidFill>
                <a:latin typeface="Arial Narrow" pitchFamily="34" charset="0"/>
              </a:rPr>
              <a:t>SCM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modern,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melibatkan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supplier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adalah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kunci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dalam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proses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perancangan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produk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 </a:t>
            </a:r>
            <a:r>
              <a:rPr lang="en-US" sz="3000" dirty="0" err="1" smtClean="0">
                <a:solidFill>
                  <a:schemeClr val="tx2"/>
                </a:solidFill>
                <a:latin typeface="Arial Narrow" pitchFamily="34" charset="0"/>
              </a:rPr>
              <a:t>baru</a:t>
            </a:r>
            <a:r>
              <a:rPr lang="en-US" sz="3000" dirty="0" smtClean="0">
                <a:solidFill>
                  <a:schemeClr val="tx2"/>
                </a:solidFill>
                <a:latin typeface="Arial Narrow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mtClean="0">
                <a:latin typeface="Impact" pitchFamily="34" charset="0"/>
              </a:rPr>
              <a:t>Pengembangan Produk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1">
              <a:lnSpc>
                <a:spcPct val="90000"/>
              </a:lnSpc>
              <a:buFontTx/>
              <a:buChar char="•"/>
            </a:pPr>
            <a:r>
              <a:rPr lang="en-US" sz="3000" smtClean="0">
                <a:solidFill>
                  <a:schemeClr val="tx2"/>
                </a:solidFill>
                <a:latin typeface="Arial Narrow" pitchFamily="34" charset="0"/>
              </a:rPr>
              <a:t>Ketiga, fasilitas produksi yang akan dimiliki atau dibangun, jadi aspek </a:t>
            </a:r>
            <a:r>
              <a:rPr lang="en-US" sz="3000" i="1" smtClean="0">
                <a:solidFill>
                  <a:schemeClr val="tx2"/>
                </a:solidFill>
                <a:latin typeface="Arial Narrow" pitchFamily="34" charset="0"/>
              </a:rPr>
              <a:t>manufacturability</a:t>
            </a:r>
            <a:r>
              <a:rPr lang="en-US" sz="3000" smtClean="0">
                <a:solidFill>
                  <a:schemeClr val="tx2"/>
                </a:solidFill>
                <a:latin typeface="Arial Narrow" pitchFamily="34" charset="0"/>
              </a:rPr>
              <a:t> perlu dipertimbangkan. 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3000" smtClean="0">
                <a:solidFill>
                  <a:schemeClr val="tx2"/>
                </a:solidFill>
                <a:latin typeface="Arial Narrow" pitchFamily="34" charset="0"/>
              </a:rPr>
              <a:t>Keempat, produk yang dirancang harus sedemikian rupa sehinga kegiatan pengiriman mudah dilakukan dan tidak menimbulkan biaya-biaya persediaan yang berlebihan disepanjang suppply chain.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3000" smtClean="0">
                <a:solidFill>
                  <a:schemeClr val="tx2"/>
                </a:solidFill>
                <a:latin typeface="Arial Narrow" pitchFamily="34" charset="0"/>
              </a:rPr>
              <a:t>Kelima, aspek lingkungan, dituntut rancangan yang ramah lingkungan dan mudah didaur ulang.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22263"/>
            <a:ext cx="4737100" cy="592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>
                <a:solidFill>
                  <a:srgbClr val="045C75"/>
                </a:solidFill>
                <a:latin typeface="Constantia" pitchFamily="18" charset="0"/>
              </a:rPr>
              <a:t>Copyright © 2012 Pearson Education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12A62260-86E3-40E8-B1B4-26204C1AC7AF}" type="slidenum">
              <a:rPr lang="en-US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3220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SPEEDING DELIVERIES</a:t>
            </a:r>
          </a:p>
          <a:p>
            <a:pPr lvl="1"/>
            <a:r>
              <a:rPr lang="en-US" b="1" dirty="0" smtClean="0"/>
              <a:t>Same-Day, Even Same-Hour, Delivery</a:t>
            </a:r>
          </a:p>
          <a:p>
            <a:pPr lvl="1"/>
            <a:r>
              <a:rPr lang="en-US" b="1" dirty="0" smtClean="0"/>
              <a:t>Supermarket Deliveries</a:t>
            </a:r>
          </a:p>
          <a:p>
            <a:r>
              <a:rPr lang="en-US" b="1" dirty="0" smtClean="0"/>
              <a:t>PARTNERING EFFORTS AND OUTSOURCING LOGISTICS</a:t>
            </a:r>
          </a:p>
          <a:p>
            <a:pPr lvl="1"/>
            <a:r>
              <a:rPr lang="en-US" b="1" dirty="0" smtClean="0"/>
              <a:t>Comprehensive Logistics Services</a:t>
            </a:r>
          </a:p>
          <a:p>
            <a:pPr lvl="1"/>
            <a:r>
              <a:rPr lang="en-US" b="1" dirty="0" smtClean="0"/>
              <a:t>Outsourcing Logistics</a:t>
            </a:r>
          </a:p>
          <a:p>
            <a:pPr lvl="1"/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>
                <a:solidFill>
                  <a:srgbClr val="045C75"/>
                </a:solidFill>
                <a:latin typeface="Constantia" pitchFamily="18" charset="0"/>
              </a:rPr>
              <a:t>Copyright © 2012 Pearson Education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0372ED7A-39BD-4326-AF14-86E5DF0856C6}" type="slidenum">
              <a:rPr lang="en-US"/>
              <a:pPr>
                <a:defRPr/>
              </a:pPr>
              <a:t>21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207857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304800" y="1524000"/>
            <a:ext cx="8229600" cy="4525963"/>
          </a:xfrm>
        </p:spPr>
        <p:txBody>
          <a:bodyPr/>
          <a:lstStyle/>
          <a:p>
            <a:r>
              <a:rPr lang="en-US" b="1" dirty="0" smtClean="0"/>
              <a:t>ORDER FULFILLMENT IN B2B</a:t>
            </a:r>
          </a:p>
          <a:p>
            <a:pPr lvl="1"/>
            <a:r>
              <a:rPr lang="en-US" b="1" dirty="0" smtClean="0"/>
              <a:t>Using BPM to Improve Order Fulfillment</a:t>
            </a:r>
          </a:p>
          <a:p>
            <a:pPr lvl="1"/>
            <a:r>
              <a:rPr lang="en-US" b="1" dirty="0" smtClean="0"/>
              <a:t>Using E-Marketplaces and Exchanges to Ease Order Fulfillment Problems in B2B</a:t>
            </a:r>
          </a:p>
          <a:p>
            <a:pPr lvl="1"/>
            <a:r>
              <a:rPr lang="en-US" b="1" dirty="0" smtClean="0"/>
              <a:t>Order Fulfillment in Services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US">
                <a:solidFill>
                  <a:srgbClr val="045C75"/>
                </a:solidFill>
                <a:latin typeface="Constantia" pitchFamily="18" charset="0"/>
              </a:rPr>
              <a:t>Copyright © 2012 Pearson Education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7F1A8E68-05A0-4047-ADC0-9DCC4D73C761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09350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US" b="1" dirty="0" smtClean="0"/>
              <a:t>OTHER SOLUTIONS TO SUPPLY CHAIN PROBLEMS</a:t>
            </a:r>
          </a:p>
          <a:p>
            <a:pPr lvl="1">
              <a:defRPr/>
            </a:pPr>
            <a:r>
              <a:rPr lang="en-US" b="1" dirty="0" smtClean="0"/>
              <a:t>visibility</a:t>
            </a:r>
          </a:p>
          <a:p>
            <a:pPr lvl="1">
              <a:buFont typeface="Wingdings 2" pitchFamily="18" charset="2"/>
              <a:buNone/>
              <a:defRPr/>
            </a:pPr>
            <a:r>
              <a:rPr lang="en-US" dirty="0" smtClean="0"/>
              <a:t>	The knowledge about where materials and parts are  at any given time, which helps in solving problems such as delay, combining shipments, and more</a:t>
            </a:r>
          </a:p>
          <a:p>
            <a:pPr lvl="1">
              <a:defRPr/>
            </a:pPr>
            <a:r>
              <a:rPr lang="en-US" i="1" dirty="0" smtClean="0"/>
              <a:t>Order fulfillment</a:t>
            </a:r>
          </a:p>
          <a:p>
            <a:pPr lvl="1">
              <a:defRPr/>
            </a:pPr>
            <a:r>
              <a:rPr lang="en-US" i="1" dirty="0" smtClean="0"/>
              <a:t>Managing risk</a:t>
            </a:r>
          </a:p>
          <a:p>
            <a:pPr lvl="1">
              <a:defRPr/>
            </a:pPr>
            <a:r>
              <a:rPr lang="en-US" i="1" dirty="0" smtClean="0"/>
              <a:t>Inventories can be minimized</a:t>
            </a:r>
          </a:p>
          <a:p>
            <a:pPr lvl="1">
              <a:defRPr/>
            </a:pPr>
            <a:r>
              <a:rPr lang="en-US" i="1" dirty="0" smtClean="0"/>
              <a:t>Self-service</a:t>
            </a:r>
          </a:p>
          <a:p>
            <a:pPr lvl="1">
              <a:defRPr/>
            </a:pPr>
            <a:r>
              <a:rPr lang="en-US" i="1" dirty="0" smtClean="0"/>
              <a:t>Collaborative commerce</a:t>
            </a:r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US">
                <a:solidFill>
                  <a:srgbClr val="045C75"/>
                </a:solidFill>
                <a:latin typeface="Constantia" pitchFamily="18" charset="0"/>
              </a:rPr>
              <a:t>Copyright © 2012 Pearson Education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41748600-FB52-432D-968F-BACBF3200463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656417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/>
              <a:t>INNOVATIVE E-FULFILLMENT STRATEGIES</a:t>
            </a:r>
          </a:p>
          <a:p>
            <a:pPr lvl="1"/>
            <a:r>
              <a:rPr lang="en-US" b="1" dirty="0" smtClean="0"/>
              <a:t>merge-in-transit</a:t>
            </a:r>
          </a:p>
          <a:p>
            <a:pPr lvl="1">
              <a:buFont typeface="Wingdings 2" pitchFamily="18" charset="2"/>
              <a:buNone/>
            </a:pPr>
            <a:r>
              <a:rPr lang="en-US" dirty="0" smtClean="0"/>
              <a:t>	Logistics model in which components for a product may come from two (or more) different physical locations and are shipped directly to the customer’s location</a:t>
            </a:r>
          </a:p>
          <a:p>
            <a:pPr lvl="1"/>
            <a:r>
              <a:rPr lang="en-US" b="1" dirty="0" smtClean="0"/>
              <a:t>rolling warehouse</a:t>
            </a:r>
          </a:p>
          <a:p>
            <a:pPr lvl="1">
              <a:buFont typeface="Wingdings 2" pitchFamily="18" charset="2"/>
              <a:buNone/>
            </a:pPr>
            <a:r>
              <a:rPr lang="en-US" dirty="0" smtClean="0"/>
              <a:t>	Logistics method in which products on the delivery truck are not </a:t>
            </a:r>
            <a:r>
              <a:rPr lang="en-US" dirty="0" err="1" smtClean="0"/>
              <a:t>preassigned</a:t>
            </a:r>
            <a:r>
              <a:rPr lang="en-US" dirty="0" smtClean="0"/>
              <a:t> to a destination, but the decision about the quantity to unload at each destination is made at the time of unloading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US">
                <a:solidFill>
                  <a:srgbClr val="045C75"/>
                </a:solidFill>
                <a:latin typeface="Constantia" pitchFamily="18" charset="0"/>
              </a:rPr>
              <a:t>Copyright © 2012 Pearson Education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DDCA9741-1FAC-40AC-AF22-393912AB8E66}" type="slidenum">
              <a:rPr lang="en-US"/>
              <a:pPr>
                <a:defRPr/>
              </a:pPr>
              <a:t>24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362075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RFID and CPFR as Key Enablers </a:t>
            </a:r>
            <a:br>
              <a:rPr lang="en-US" sz="4400" dirty="0" smtClean="0"/>
            </a:br>
            <a:r>
              <a:rPr lang="en-US" sz="4400" dirty="0" smtClean="0"/>
              <a:t>in Supply Chain Management</a:t>
            </a:r>
            <a:endParaRPr lang="en-US" sz="4200" dirty="0" smtClean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smtClean="0"/>
              <a:t>radio frequency identification (RFID)</a:t>
            </a:r>
          </a:p>
          <a:p>
            <a:pPr>
              <a:buFont typeface="Wingdings 2" pitchFamily="18" charset="2"/>
              <a:buNone/>
            </a:pPr>
            <a:r>
              <a:rPr lang="en-US" smtClean="0"/>
              <a:t>	Tags that can be attached to or embedded in objects, animals, or humans and use radio waves to communicate with a reader for the purpose of uniquely identifying the object or transmitting data and/or storing information about the object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>
                <a:solidFill>
                  <a:srgbClr val="045C75"/>
                </a:solidFill>
                <a:latin typeface="Constantia" pitchFamily="18" charset="0"/>
              </a:rPr>
              <a:t>Copyright © 2012 Pearson Education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5CE83424-5F32-405E-B165-19E5EDDB7DFC}" type="slidenum">
              <a:rPr lang="en-US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0533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57200"/>
            <a:ext cx="7924800" cy="582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>
                <a:solidFill>
                  <a:srgbClr val="045C75"/>
                </a:solidFill>
                <a:latin typeface="Constantia" pitchFamily="18" charset="0"/>
              </a:rPr>
              <a:t>Copyright © 2012 Pearson Education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AA169670-F7B8-4CEE-B095-461087A52257}" type="slidenum">
              <a:rPr lang="en-US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1509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RFID and CPFR as Key Enablers </a:t>
            </a:r>
            <a:br>
              <a:rPr lang="en-US" sz="4400" dirty="0" smtClean="0"/>
            </a:br>
            <a:r>
              <a:rPr lang="en-US" sz="4400" dirty="0" smtClean="0"/>
              <a:t>in Supply Chain Management</a:t>
            </a:r>
            <a:endParaRPr lang="en-US" sz="4200" dirty="0" smtClean="0"/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smtClean="0"/>
              <a:t>RFID APPLICATIONS IN THE SUPPLY CHAIN AROUND THE GLOBE</a:t>
            </a:r>
          </a:p>
          <a:p>
            <a:pPr lvl="1"/>
            <a:r>
              <a:rPr lang="en-US" b="1" smtClean="0"/>
              <a:t>RFID at Metro AG-Germany</a:t>
            </a:r>
          </a:p>
          <a:p>
            <a:pPr lvl="1"/>
            <a:r>
              <a:rPr lang="en-US" b="1" smtClean="0"/>
              <a:t>RFID at Starbucks</a:t>
            </a:r>
          </a:p>
          <a:p>
            <a:pPr lvl="1"/>
            <a:r>
              <a:rPr lang="de-DE" b="1" smtClean="0"/>
              <a:t>RFID at Deutsche Post (Germany)</a:t>
            </a:r>
          </a:p>
          <a:p>
            <a:pPr lvl="1"/>
            <a:r>
              <a:rPr lang="en-US" b="1" smtClean="0"/>
              <a:t>RFID in the Federal Government (U.S. Department of Defense)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>
                <a:solidFill>
                  <a:srgbClr val="045C75"/>
                </a:solidFill>
                <a:latin typeface="Constantia" pitchFamily="18" charset="0"/>
              </a:rPr>
              <a:t>Copyright © 2012 Pearson Education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C778F6A0-0777-4DA1-BE47-4D0CFB88C71E}" type="slidenum">
              <a:rPr lang="en-US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4946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RFID and CPFR as Key Enablers </a:t>
            </a:r>
            <a:br>
              <a:rPr lang="en-US" sz="4400" dirty="0" smtClean="0"/>
            </a:br>
            <a:r>
              <a:rPr lang="en-US" sz="4400" dirty="0" smtClean="0"/>
              <a:t>in Supply Chain Management</a:t>
            </a:r>
            <a:endParaRPr lang="en-US" sz="4200" dirty="0" smtClean="0"/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b="1" smtClean="0"/>
              <a:t>RFID at Atlantic Beef Products (Ontario, Canada)</a:t>
            </a:r>
          </a:p>
          <a:p>
            <a:pPr lvl="1"/>
            <a:r>
              <a:rPr lang="en-US" b="1" smtClean="0"/>
              <a:t>RFID at Yodobashi Camera Handles Inventory of About 1 Million Items (Japan)</a:t>
            </a:r>
          </a:p>
          <a:p>
            <a:pPr lvl="1"/>
            <a:r>
              <a:rPr lang="en-US" b="1" smtClean="0"/>
              <a:t>RFID in Pharmaceuticals</a:t>
            </a:r>
          </a:p>
          <a:p>
            <a:pPr lvl="1"/>
            <a:r>
              <a:rPr lang="en-US" b="1" smtClean="0"/>
              <a:t>Jeweler Gains Efficiency and Improves Customer Service  with RFID (India)</a:t>
            </a:r>
          </a:p>
          <a:p>
            <a:pPr lvl="1"/>
            <a:r>
              <a:rPr lang="en-US" b="1" smtClean="0"/>
              <a:t>Other Uses</a:t>
            </a:r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>
                <a:solidFill>
                  <a:srgbClr val="045C75"/>
                </a:solidFill>
                <a:latin typeface="Constantia" pitchFamily="18" charset="0"/>
              </a:rPr>
              <a:t>Copyright © 2012 Pearson Education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F020AB5D-E662-4F42-A21E-3DFD0B590CDA}" type="slidenum">
              <a:rPr lang="en-US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8009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57200"/>
            <a:ext cx="6854825" cy="583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>
                <a:solidFill>
                  <a:srgbClr val="045C75"/>
                </a:solidFill>
                <a:latin typeface="Constantia" pitchFamily="18" charset="0"/>
              </a:rPr>
              <a:t>Copyright © 2012 Pearson Education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6D31B6C4-AFAF-46FA-80B7-019036C6C5FC}" type="slidenum">
              <a:rPr lang="en-US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9069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RFID and CPFR as Key Enablers </a:t>
            </a:r>
            <a:br>
              <a:rPr lang="en-US" sz="4400" dirty="0" smtClean="0"/>
            </a:br>
            <a:r>
              <a:rPr lang="en-US" sz="4400" dirty="0" smtClean="0"/>
              <a:t>in Supply Chain Management</a:t>
            </a:r>
            <a:endParaRPr lang="en-US" sz="4200" dirty="0" smtClean="0"/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smtClean="0"/>
              <a:t>collaborative planning, forecasting, and replenishment (CPFR)</a:t>
            </a:r>
          </a:p>
          <a:p>
            <a:pPr>
              <a:buFont typeface="Wingdings 2" pitchFamily="18" charset="2"/>
              <a:buNone/>
            </a:pPr>
            <a:r>
              <a:rPr lang="en-US" smtClean="0"/>
              <a:t>	Project in which suppliers and retailers collaborate in their planning and demand forecasting to optimize flow of materials along the supply chain</a:t>
            </a:r>
            <a:endParaRPr lang="en-US" b="1" smtClean="0"/>
          </a:p>
          <a:p>
            <a:endParaRPr lang="en-US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>
                <a:solidFill>
                  <a:srgbClr val="045C75"/>
                </a:solidFill>
                <a:latin typeface="Constantia" pitchFamily="18" charset="0"/>
              </a:rPr>
              <a:t>Copyright © 2012 Pearson Education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50FED203-F97A-402A-98E1-E79BE3BF6416}" type="slidenum">
              <a:rPr lang="en-US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235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92100"/>
            <a:ext cx="6015038" cy="603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>
                <a:solidFill>
                  <a:srgbClr val="045C75"/>
                </a:solidFill>
                <a:latin typeface="Constantia" pitchFamily="18" charset="0"/>
              </a:rPr>
              <a:t>Copyright © 2012 Pearson Education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D2D8C36B-0263-42DF-A5B4-D8931C3C21A3}" type="slidenum">
              <a:rPr lang="en-US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6788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304800" y="685800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US" sz="4400" dirty="0" smtClean="0"/>
              <a:t>Other E-Commerce Support Services</a:t>
            </a:r>
            <a:endParaRPr lang="en-US" sz="4200" dirty="0" smtClean="0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smtClean="0"/>
              <a:t>CONSULTING SERVICES</a:t>
            </a:r>
          </a:p>
          <a:p>
            <a:pPr lvl="1"/>
            <a:r>
              <a:rPr lang="en-US" b="1" smtClean="0"/>
              <a:t>Online Consulting</a:t>
            </a:r>
          </a:p>
          <a:p>
            <a:pPr lvl="1"/>
            <a:r>
              <a:rPr lang="en-US" b="1" smtClean="0"/>
              <a:t>Directory Services</a:t>
            </a:r>
          </a:p>
          <a:p>
            <a:pPr lvl="1"/>
            <a:r>
              <a:rPr lang="en-US" b="1" smtClean="0"/>
              <a:t>Newsletters</a:t>
            </a:r>
          </a:p>
          <a:p>
            <a:pPr lvl="1"/>
            <a:r>
              <a:rPr lang="en-US" b="1" smtClean="0"/>
              <a:t>Search Engines and News Aggregators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>
                <a:solidFill>
                  <a:srgbClr val="045C75"/>
                </a:solidFill>
                <a:latin typeface="Constantia" pitchFamily="18" charset="0"/>
              </a:rPr>
              <a:t>Copyright © 2012 Pearson Education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11-</a:t>
            </a:r>
            <a:fld id="{332A1C1F-A925-4EA2-B455-F62FBCE9F09C}" type="slidenum">
              <a:rPr lang="en-US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766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436</TotalTime>
  <Words>962</Words>
  <Application>Microsoft Office PowerPoint</Application>
  <PresentationFormat>On-screen Show (4:3)</PresentationFormat>
  <Paragraphs>172</Paragraphs>
  <Slides>32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SCM (Supply Chain Management) Manajemen rantai pasokan</vt:lpstr>
      <vt:lpstr>Materi</vt:lpstr>
      <vt:lpstr>ERP Modules  (Posisi SCM, CRM)</vt:lpstr>
      <vt:lpstr>PowerPoint Presentation</vt:lpstr>
      <vt:lpstr>Supply chain</vt:lpstr>
      <vt:lpstr>Supply chain</vt:lpstr>
      <vt:lpstr>PowerPoint Presentation</vt:lpstr>
      <vt:lpstr>Supply chain</vt:lpstr>
      <vt:lpstr>Supply chain</vt:lpstr>
      <vt:lpstr>Supply chain</vt:lpstr>
      <vt:lpstr>Supply chain</vt:lpstr>
      <vt:lpstr>Supply chain</vt:lpstr>
      <vt:lpstr>Supply chain management</vt:lpstr>
      <vt:lpstr>Supply Chain Management</vt:lpstr>
      <vt:lpstr>Lingkup SCM</vt:lpstr>
      <vt:lpstr>Lingkup SCM</vt:lpstr>
      <vt:lpstr>Pengembangan Produk</vt:lpstr>
      <vt:lpstr>Pengembangan Produk</vt:lpstr>
      <vt:lpstr>Pengembangan Produk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RFID and CPFR as Key Enablers  in Supply Chain Management</vt:lpstr>
      <vt:lpstr>PowerPoint Presentation</vt:lpstr>
      <vt:lpstr>RFID and CPFR as Key Enablers  in Supply Chain Management</vt:lpstr>
      <vt:lpstr>RFID and CPFR as Key Enablers  in Supply Chain Management</vt:lpstr>
      <vt:lpstr>PowerPoint Presentation</vt:lpstr>
      <vt:lpstr>RFID and CPFR as Key Enablers  in Supply Chain Management</vt:lpstr>
      <vt:lpstr>PowerPoint Presentation</vt:lpstr>
      <vt:lpstr>Other E-Commerce Support Services</vt:lpstr>
    </vt:vector>
  </TitlesOfParts>
  <Company>Informatika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Manajemen rantai pasokan</dc:title>
  <dc:creator>Ainul Yaqin</dc:creator>
  <cp:lastModifiedBy>ismail - [2010]</cp:lastModifiedBy>
  <cp:revision>33</cp:revision>
  <dcterms:created xsi:type="dcterms:W3CDTF">2008-12-04T10:17:57Z</dcterms:created>
  <dcterms:modified xsi:type="dcterms:W3CDTF">2018-10-10T04:12:00Z</dcterms:modified>
</cp:coreProperties>
</file>