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0135" y="2791333"/>
            <a:ext cx="12241530" cy="18909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1" i="1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183026" y="6594912"/>
            <a:ext cx="7236146" cy="6408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896355" y="7129271"/>
            <a:ext cx="5803392" cy="12131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7932419" y="8168639"/>
            <a:ext cx="1199387" cy="5821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656319" y="8168639"/>
            <a:ext cx="597407" cy="5821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778240" y="8168639"/>
            <a:ext cx="868679" cy="58216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44059" y="647522"/>
            <a:ext cx="4313681" cy="88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53897" y="2394609"/>
            <a:ext cx="13294004" cy="5915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1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55819" y="6324040"/>
            <a:ext cx="7240905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6600" b="1" spc="-100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66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66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52413" y="7331760"/>
            <a:ext cx="4845050" cy="1381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  <a:tabLst>
                <a:tab pos="2659380" algn="l"/>
              </a:tabLst>
            </a:pPr>
            <a:r>
              <a:rPr sz="6000" b="1" dirty="0">
                <a:solidFill>
                  <a:srgbClr val="CC0000"/>
                </a:solidFill>
                <a:latin typeface="Rockwell"/>
                <a:cs typeface="Rockwell"/>
              </a:rPr>
              <a:t>Frame	Relay</a:t>
            </a:r>
            <a:endParaRPr sz="60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114"/>
              </a:spcBef>
            </a:pPr>
            <a:r>
              <a:rPr sz="2800" b="1" spc="-5" dirty="0">
                <a:latin typeface="Rockwell"/>
                <a:cs typeface="Rockwell"/>
              </a:rPr>
              <a:t>Part-12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14401800" cy="64818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249" y="2169667"/>
            <a:ext cx="13363575" cy="5024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819785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Frame Relay adalah protokol WAN yang beroperasi  pada layer pertama dan </a:t>
            </a:r>
            <a:r>
              <a:rPr sz="4000" spc="-10" dirty="0">
                <a:latin typeface="Rockwell"/>
                <a:cs typeface="Rockwell"/>
              </a:rPr>
              <a:t>kedua </a:t>
            </a:r>
            <a:r>
              <a:rPr sz="4000" spc="-5" dirty="0">
                <a:latin typeface="Rockwell"/>
                <a:cs typeface="Rockwell"/>
              </a:rPr>
              <a:t>dari </a:t>
            </a:r>
            <a:r>
              <a:rPr sz="4000" spc="-10" dirty="0">
                <a:latin typeface="Rockwell"/>
                <a:cs typeface="Rockwell"/>
              </a:rPr>
              <a:t>model </a:t>
            </a:r>
            <a:r>
              <a:rPr sz="4000" spc="-5" dirty="0">
                <a:latin typeface="Rockwell"/>
                <a:cs typeface="Rockwell"/>
              </a:rPr>
              <a:t>OSI, dan  dapat diimplementasikan pada beberapa jenis  interface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jaringan.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Frame relay adalah teknologi </a:t>
            </a:r>
            <a:r>
              <a:rPr sz="4000" spc="-10" dirty="0">
                <a:latin typeface="Rockwell"/>
                <a:cs typeface="Rockwell"/>
              </a:rPr>
              <a:t>komunikasi  </a:t>
            </a:r>
            <a:r>
              <a:rPr sz="4000" spc="-5" dirty="0">
                <a:latin typeface="Rockwell"/>
                <a:cs typeface="Rockwell"/>
              </a:rPr>
              <a:t>berkecepatan tinggi yang telah </a:t>
            </a:r>
            <a:r>
              <a:rPr sz="4000" spc="-10" dirty="0">
                <a:latin typeface="Rockwell"/>
                <a:cs typeface="Rockwell"/>
              </a:rPr>
              <a:t>digunakan </a:t>
            </a:r>
            <a:r>
              <a:rPr sz="4000" spc="-5" dirty="0">
                <a:latin typeface="Rockwell"/>
                <a:cs typeface="Rockwell"/>
              </a:rPr>
              <a:t>pada ribuan  jaringan di seluruh dunia </a:t>
            </a:r>
            <a:r>
              <a:rPr sz="4000" spc="-10" dirty="0">
                <a:latin typeface="Rockwell"/>
                <a:cs typeface="Rockwell"/>
              </a:rPr>
              <a:t>untuk menghubungkan </a:t>
            </a:r>
            <a:r>
              <a:rPr sz="4000" spc="-5" dirty="0">
                <a:latin typeface="Rockwell"/>
                <a:cs typeface="Rockwell"/>
              </a:rPr>
              <a:t>LAN,  WAN, Internet dan bahkan aplikasi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suara/voice.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519810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Pendahuluan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92851" y="647522"/>
            <a:ext cx="282003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Defin</a:t>
            </a:r>
            <a:r>
              <a:rPr spc="-20" dirty="0"/>
              <a:t>i</a:t>
            </a:r>
            <a:r>
              <a:rPr dirty="0"/>
              <a:t>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245867"/>
            <a:ext cx="12430125" cy="5146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37973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Frame relay adalah cara </a:t>
            </a:r>
            <a:r>
              <a:rPr sz="4000" spc="-10" dirty="0">
                <a:latin typeface="Rockwell"/>
                <a:cs typeface="Rockwell"/>
              </a:rPr>
              <a:t>mengirimkan </a:t>
            </a:r>
            <a:r>
              <a:rPr sz="4000" spc="-5" dirty="0">
                <a:latin typeface="Rockwell"/>
                <a:cs typeface="Rockwell"/>
              </a:rPr>
              <a:t>informasi  </a:t>
            </a:r>
            <a:r>
              <a:rPr sz="4000" spc="-10" dirty="0">
                <a:latin typeface="Rockwell"/>
                <a:cs typeface="Rockwell"/>
              </a:rPr>
              <a:t>melalui </a:t>
            </a:r>
            <a:r>
              <a:rPr sz="4000" spc="-5" dirty="0">
                <a:latin typeface="Rockwell"/>
                <a:cs typeface="Rockwell"/>
              </a:rPr>
              <a:t>wide area </a:t>
            </a:r>
            <a:r>
              <a:rPr sz="4000" spc="-10" dirty="0">
                <a:latin typeface="Rockwell"/>
                <a:cs typeface="Rockwell"/>
              </a:rPr>
              <a:t>network </a:t>
            </a:r>
            <a:r>
              <a:rPr sz="4000" spc="-5" dirty="0">
                <a:latin typeface="Rockwell"/>
                <a:cs typeface="Rockwell"/>
              </a:rPr>
              <a:t>(WAN) </a:t>
            </a:r>
            <a:r>
              <a:rPr sz="4000" spc="-10" dirty="0">
                <a:latin typeface="Rockwell"/>
                <a:cs typeface="Rockwell"/>
              </a:rPr>
              <a:t>yang membagi  </a:t>
            </a:r>
            <a:r>
              <a:rPr sz="4000" spc="-5" dirty="0">
                <a:latin typeface="Rockwell"/>
                <a:cs typeface="Rockwell"/>
              </a:rPr>
              <a:t>informasi </a:t>
            </a:r>
            <a:r>
              <a:rPr sz="4000" spc="-10" dirty="0">
                <a:latin typeface="Rockwell"/>
                <a:cs typeface="Rockwell"/>
              </a:rPr>
              <a:t>menjadi </a:t>
            </a:r>
            <a:r>
              <a:rPr sz="4000" spc="-5" dirty="0">
                <a:latin typeface="Rockwell"/>
                <a:cs typeface="Rockwell"/>
              </a:rPr>
              <a:t>frame atau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paket.</a:t>
            </a:r>
            <a:endParaRPr sz="4000">
              <a:latin typeface="Rockwell"/>
              <a:cs typeface="Rockwell"/>
            </a:endParaRPr>
          </a:p>
          <a:p>
            <a:pPr marL="440690" marR="123825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Masing-masing frame </a:t>
            </a:r>
            <a:r>
              <a:rPr sz="4000" spc="-10" dirty="0">
                <a:latin typeface="Rockwell"/>
                <a:cs typeface="Rockwell"/>
              </a:rPr>
              <a:t>mempunyai </a:t>
            </a:r>
            <a:r>
              <a:rPr sz="4000" spc="-5" dirty="0">
                <a:latin typeface="Rockwell"/>
                <a:cs typeface="Rockwell"/>
              </a:rPr>
              <a:t>alamat yang  digunakan </a:t>
            </a:r>
            <a:r>
              <a:rPr sz="4000" spc="-10" dirty="0">
                <a:latin typeface="Rockwell"/>
                <a:cs typeface="Rockwell"/>
              </a:rPr>
              <a:t>oleh </a:t>
            </a:r>
            <a:r>
              <a:rPr sz="4000" spc="-5" dirty="0">
                <a:latin typeface="Rockwell"/>
                <a:cs typeface="Rockwell"/>
              </a:rPr>
              <a:t>jaringan </a:t>
            </a:r>
            <a:r>
              <a:rPr sz="4000" spc="-10" dirty="0">
                <a:latin typeface="Rockwell"/>
                <a:cs typeface="Rockwell"/>
              </a:rPr>
              <a:t>untuk menentukan</a:t>
            </a:r>
            <a:r>
              <a:rPr sz="4000" spc="7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tujuan.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Frame-frame akan </a:t>
            </a:r>
            <a:r>
              <a:rPr sz="4000" spc="-10" dirty="0">
                <a:latin typeface="Rockwell"/>
                <a:cs typeface="Rockwell"/>
              </a:rPr>
              <a:t>melewati </a:t>
            </a:r>
            <a:r>
              <a:rPr sz="4000" spc="-5" dirty="0">
                <a:latin typeface="Rockwell"/>
                <a:cs typeface="Rockwell"/>
              </a:rPr>
              <a:t>switch dalam jaringan  frame relay dan dikirimkan </a:t>
            </a:r>
            <a:r>
              <a:rPr sz="4000" spc="-10" dirty="0">
                <a:latin typeface="Rockwell"/>
                <a:cs typeface="Rockwell"/>
              </a:rPr>
              <a:t>melalui </a:t>
            </a:r>
            <a:r>
              <a:rPr sz="4000" spc="-5" dirty="0">
                <a:latin typeface="Rockwell"/>
                <a:cs typeface="Rockwell"/>
              </a:rPr>
              <a:t>“virtual </a:t>
            </a:r>
            <a:r>
              <a:rPr sz="4000" spc="-10" dirty="0">
                <a:latin typeface="Rockwell"/>
                <a:cs typeface="Rockwell"/>
              </a:rPr>
              <a:t>circuit”  </a:t>
            </a:r>
            <a:r>
              <a:rPr sz="4000" spc="-5" dirty="0">
                <a:latin typeface="Rockwell"/>
                <a:cs typeface="Rockwell"/>
              </a:rPr>
              <a:t>sampai tujuan.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91483" y="647522"/>
            <a:ext cx="64223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Fitur Frame</a:t>
            </a:r>
            <a:r>
              <a:rPr spc="-95" dirty="0"/>
              <a:t> </a:t>
            </a:r>
            <a:r>
              <a:rPr dirty="0"/>
              <a:t>Relay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351937"/>
            <a:ext cx="12644120" cy="356235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Kecepatan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tinggi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Bandwidth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Dinamik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Performansi </a:t>
            </a:r>
            <a:r>
              <a:rPr sz="4000" spc="-5" dirty="0">
                <a:latin typeface="Rockwell"/>
                <a:cs typeface="Rockwell"/>
              </a:rPr>
              <a:t>yang baik/ Good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Performance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Overhead yang rendah dan </a:t>
            </a:r>
            <a:r>
              <a:rPr sz="4000" spc="-10" dirty="0">
                <a:latin typeface="Rockwell"/>
                <a:cs typeface="Rockwell"/>
              </a:rPr>
              <a:t>kehandalah </a:t>
            </a:r>
            <a:r>
              <a:rPr sz="4000" spc="-5" dirty="0">
                <a:latin typeface="Rockwell"/>
                <a:cs typeface="Rockwell"/>
              </a:rPr>
              <a:t>tinggi (</a:t>
            </a:r>
            <a:r>
              <a:rPr sz="4000" i="1" spc="-5" dirty="0">
                <a:latin typeface="Rockwell"/>
                <a:cs typeface="Rockwell"/>
              </a:rPr>
              <a:t>High  </a:t>
            </a:r>
            <a:r>
              <a:rPr sz="4000" i="1" spc="-10" dirty="0">
                <a:latin typeface="Rockwell"/>
                <a:cs typeface="Rockwell"/>
              </a:rPr>
              <a:t>Reliabilit</a:t>
            </a:r>
            <a:r>
              <a:rPr sz="4000" spc="-10" dirty="0">
                <a:latin typeface="Rockwell"/>
                <a:cs typeface="Rockwell"/>
              </a:rPr>
              <a:t>y)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4426" y="647522"/>
            <a:ext cx="8093709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Frame Relay</a:t>
            </a:r>
            <a:r>
              <a:rPr spc="-60" dirty="0"/>
              <a:t> </a:t>
            </a:r>
            <a:r>
              <a:rPr dirty="0"/>
              <a:t>Overview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928685"/>
            <a:ext cx="14401799" cy="67628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75050" y="520699"/>
            <a:ext cx="725170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Format Frame</a:t>
            </a:r>
            <a:r>
              <a:rPr spc="-75" dirty="0"/>
              <a:t> </a:t>
            </a:r>
            <a:r>
              <a:rPr spc="-5" dirty="0"/>
              <a:t>Relay</a:t>
            </a:r>
          </a:p>
        </p:txBody>
      </p:sp>
      <p:sp>
        <p:nvSpPr>
          <p:cNvPr id="3" name="object 3"/>
          <p:cNvSpPr/>
          <p:nvPr/>
        </p:nvSpPr>
        <p:spPr>
          <a:xfrm>
            <a:off x="419100" y="2519298"/>
            <a:ext cx="13563600" cy="4953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47522"/>
            <a:ext cx="27813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1.</a:t>
            </a:r>
            <a:r>
              <a:rPr spc="-75" dirty="0"/>
              <a:t> </a:t>
            </a:r>
            <a:r>
              <a:rPr spc="-5" dirty="0"/>
              <a:t>Flags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2666345" cy="3804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Membatasi awal dan akhir suatu frame. </a:t>
            </a:r>
            <a:r>
              <a:rPr sz="4000" spc="-10" dirty="0">
                <a:latin typeface="Rockwell"/>
                <a:cs typeface="Rockwell"/>
              </a:rPr>
              <a:t>Nilai </a:t>
            </a:r>
            <a:r>
              <a:rPr sz="4000" spc="-5" dirty="0">
                <a:latin typeface="Rockwell"/>
                <a:cs typeface="Rockwell"/>
              </a:rPr>
              <a:t>field ini  selalu sama dan dinyatakan dengan bilangan  hexadesimal 7E atau </a:t>
            </a:r>
            <a:r>
              <a:rPr sz="4000" spc="-10" dirty="0">
                <a:latin typeface="Rockwell"/>
                <a:cs typeface="Rockwell"/>
              </a:rPr>
              <a:t>0111 1110 </a:t>
            </a:r>
            <a:r>
              <a:rPr sz="4000" spc="-5" dirty="0">
                <a:latin typeface="Rockwell"/>
                <a:cs typeface="Rockwell"/>
              </a:rPr>
              <a:t>dalam format</a:t>
            </a:r>
            <a:r>
              <a:rPr sz="4000" spc="6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biner.</a:t>
            </a:r>
            <a:endParaRPr sz="4000">
              <a:latin typeface="Rockwell"/>
              <a:cs typeface="Rockwell"/>
            </a:endParaRPr>
          </a:p>
          <a:p>
            <a:pPr marL="440690" marR="36195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Untuk memastikan </a:t>
            </a:r>
            <a:r>
              <a:rPr sz="4000" spc="-5" dirty="0">
                <a:latin typeface="Rockwell"/>
                <a:cs typeface="Rockwell"/>
              </a:rPr>
              <a:t>bilangan tersebut tidak </a:t>
            </a:r>
            <a:r>
              <a:rPr sz="4000" spc="-10" dirty="0">
                <a:latin typeface="Rockwell"/>
                <a:cs typeface="Rockwell"/>
              </a:rPr>
              <a:t>muncul  </a:t>
            </a:r>
            <a:r>
              <a:rPr sz="4000" spc="-5" dirty="0">
                <a:latin typeface="Rockwell"/>
                <a:cs typeface="Rockwell"/>
              </a:rPr>
              <a:t>pada bagian frame lainnya, digunakan prosedur </a:t>
            </a:r>
            <a:r>
              <a:rPr sz="4000" spc="-10" dirty="0">
                <a:latin typeface="Rockwell"/>
                <a:cs typeface="Rockwell"/>
              </a:rPr>
              <a:t>Bit-  </a:t>
            </a:r>
            <a:r>
              <a:rPr sz="4000" spc="-5" dirty="0">
                <a:latin typeface="Rockwell"/>
                <a:cs typeface="Rockwell"/>
              </a:rPr>
              <a:t>stuffing dan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Bit-destuffing.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47522"/>
            <a:ext cx="688149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2. </a:t>
            </a:r>
            <a:r>
              <a:rPr spc="-5" dirty="0"/>
              <a:t>Alamat</a:t>
            </a:r>
            <a:r>
              <a:rPr spc="-60" dirty="0"/>
              <a:t> </a:t>
            </a:r>
            <a:r>
              <a:rPr spc="-5" dirty="0"/>
              <a:t>(Address)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30200" y="1708492"/>
            <a:ext cx="13691869" cy="702500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5" dirty="0">
                <a:latin typeface="Rockwell"/>
                <a:cs typeface="Rockwell"/>
              </a:rPr>
              <a:t>Terdiri dari </a:t>
            </a:r>
            <a:r>
              <a:rPr sz="2800" dirty="0">
                <a:latin typeface="Rockwell"/>
                <a:cs typeface="Rockwell"/>
              </a:rPr>
              <a:t>beberapa</a:t>
            </a:r>
            <a:r>
              <a:rPr sz="2800" spc="-65" dirty="0">
                <a:latin typeface="Rockwell"/>
                <a:cs typeface="Rockwell"/>
              </a:rPr>
              <a:t> </a:t>
            </a:r>
            <a:r>
              <a:rPr sz="2800" dirty="0">
                <a:latin typeface="Rockwell"/>
                <a:cs typeface="Rockwell"/>
              </a:rPr>
              <a:t>informasi:</a:t>
            </a:r>
            <a:endParaRPr sz="2800">
              <a:latin typeface="Rockwell"/>
              <a:cs typeface="Rockwell"/>
            </a:endParaRPr>
          </a:p>
          <a:p>
            <a:pPr marL="440690" marR="6350" indent="-428625">
              <a:lnSpc>
                <a:spcPct val="100000"/>
              </a:lnSpc>
              <a:spcBef>
                <a:spcPts val="67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2800" b="1" spc="-5" dirty="0">
                <a:latin typeface="Rockwell"/>
                <a:cs typeface="Rockwell"/>
              </a:rPr>
              <a:t>Data Link Connection Identifier (DLCI), </a:t>
            </a:r>
            <a:r>
              <a:rPr sz="2800" spc="-5" dirty="0">
                <a:latin typeface="Rockwell"/>
                <a:cs typeface="Rockwell"/>
              </a:rPr>
              <a:t>terdiri dari 10 bita, bagian pokok dari  header Frame Relay dan merepresentasikan koneksi virtual antara DTE dan  Switch Frame Relay. Tiap koneksi virtual memiliki 1 DLCI yang</a:t>
            </a:r>
            <a:r>
              <a:rPr sz="2800" spc="-1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unik.</a:t>
            </a:r>
            <a:endParaRPr sz="2800">
              <a:latin typeface="Rockwell"/>
              <a:cs typeface="Rockwell"/>
            </a:endParaRPr>
          </a:p>
          <a:p>
            <a:pPr marL="440690" marR="118745" indent="-428625">
              <a:lnSpc>
                <a:spcPct val="100000"/>
              </a:lnSpc>
              <a:spcBef>
                <a:spcPts val="67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2800" b="1" spc="-5" dirty="0">
                <a:latin typeface="Rockwell"/>
                <a:cs typeface="Rockwell"/>
              </a:rPr>
              <a:t>Extended Address </a:t>
            </a:r>
            <a:r>
              <a:rPr sz="2800" b="1" spc="-10" dirty="0">
                <a:latin typeface="Rockwell"/>
                <a:cs typeface="Rockwell"/>
              </a:rPr>
              <a:t>(EA), </a:t>
            </a:r>
            <a:r>
              <a:rPr sz="2800" spc="-5" dirty="0">
                <a:latin typeface="Rockwell"/>
                <a:cs typeface="Rockwell"/>
              </a:rPr>
              <a:t>menambah kemungkinan </a:t>
            </a:r>
            <a:r>
              <a:rPr sz="2800" dirty="0">
                <a:latin typeface="Rockwell"/>
                <a:cs typeface="Rockwell"/>
              </a:rPr>
              <a:t>pengalamatan </a:t>
            </a:r>
            <a:r>
              <a:rPr sz="2800" spc="-5" dirty="0">
                <a:latin typeface="Rockwell"/>
                <a:cs typeface="Rockwell"/>
              </a:rPr>
              <a:t>transmisi data  dengan menambahkan 1 bit untuk</a:t>
            </a:r>
            <a:r>
              <a:rPr sz="2800" spc="-1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pengalamatan</a:t>
            </a:r>
            <a:endParaRPr sz="2800">
              <a:latin typeface="Rockwell"/>
              <a:cs typeface="Rockwell"/>
            </a:endParaRPr>
          </a:p>
          <a:p>
            <a:pPr marL="440690" marR="1855470" indent="-428625">
              <a:lnSpc>
                <a:spcPct val="100000"/>
              </a:lnSpc>
              <a:spcBef>
                <a:spcPts val="67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2800" b="1" spc="-5" dirty="0">
                <a:latin typeface="Rockwell"/>
                <a:cs typeface="Rockwell"/>
              </a:rPr>
              <a:t>C/R</a:t>
            </a:r>
            <a:r>
              <a:rPr sz="2800" spc="-5" dirty="0">
                <a:latin typeface="Rockwell"/>
                <a:cs typeface="Rockwell"/>
              </a:rPr>
              <a:t>, menentukan apakah frame ini termasuk dalam kategori Perintah  (Command) atau Tanggapan (Response)</a:t>
            </a:r>
            <a:endParaRPr sz="2800">
              <a:latin typeface="Rockwell"/>
              <a:cs typeface="Rockwell"/>
            </a:endParaRPr>
          </a:p>
          <a:p>
            <a:pPr marL="440690" marR="111125" indent="-428625">
              <a:lnSpc>
                <a:spcPct val="100000"/>
              </a:lnSpc>
              <a:spcBef>
                <a:spcPts val="67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2800" b="1" spc="-5" dirty="0">
                <a:latin typeface="Rockwell"/>
                <a:cs typeface="Rockwell"/>
              </a:rPr>
              <a:t>FECN </a:t>
            </a:r>
            <a:r>
              <a:rPr sz="2800" b="1" spc="-10" dirty="0">
                <a:latin typeface="Rockwell"/>
                <a:cs typeface="Rockwell"/>
              </a:rPr>
              <a:t>(Forward Explicit </a:t>
            </a:r>
            <a:r>
              <a:rPr sz="2800" b="1" spc="-5" dirty="0">
                <a:latin typeface="Rockwell"/>
                <a:cs typeface="Rockwell"/>
              </a:rPr>
              <a:t>Congestion Notification</a:t>
            </a:r>
            <a:r>
              <a:rPr sz="2800" spc="-5" dirty="0">
                <a:latin typeface="Rockwell"/>
                <a:cs typeface="Rockwell"/>
              </a:rPr>
              <a:t>), indikasi jumlah frame yang  dibuang karena terjadinya kongesti di jaringan</a:t>
            </a:r>
            <a:r>
              <a:rPr sz="2800" spc="-6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tujuan</a:t>
            </a:r>
            <a:endParaRPr sz="2800">
              <a:latin typeface="Rockwell"/>
              <a:cs typeface="Rockwell"/>
            </a:endParaRPr>
          </a:p>
          <a:p>
            <a:pPr marL="440690" marR="135890" indent="-428625">
              <a:lnSpc>
                <a:spcPct val="100000"/>
              </a:lnSpc>
              <a:spcBef>
                <a:spcPts val="67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2800" b="1" spc="-10" dirty="0">
                <a:latin typeface="Rockwell"/>
                <a:cs typeface="Rockwell"/>
              </a:rPr>
              <a:t>BECN (Backward </a:t>
            </a:r>
            <a:r>
              <a:rPr sz="2800" b="1" spc="-5" dirty="0">
                <a:latin typeface="Rockwell"/>
                <a:cs typeface="Rockwell"/>
              </a:rPr>
              <a:t>Explicit Congestion Notification), </a:t>
            </a:r>
            <a:r>
              <a:rPr sz="2800" spc="-5" dirty="0">
                <a:latin typeface="Rockwell"/>
                <a:cs typeface="Rockwell"/>
              </a:rPr>
              <a:t>indikasi jumlah frame  yang mengarah </a:t>
            </a:r>
            <a:r>
              <a:rPr sz="2800" dirty="0">
                <a:latin typeface="Rockwell"/>
                <a:cs typeface="Rockwell"/>
              </a:rPr>
              <a:t>ke </a:t>
            </a:r>
            <a:r>
              <a:rPr sz="2800" spc="-5" dirty="0">
                <a:latin typeface="Rockwell"/>
                <a:cs typeface="Rockwell"/>
              </a:rPr>
              <a:t>switch FR tersebut tetapi dibuang karena terjadinya kongesti  di jaringan</a:t>
            </a:r>
            <a:r>
              <a:rPr sz="2800" spc="-3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asal</a:t>
            </a:r>
            <a:endParaRPr sz="28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67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2800" b="1" spc="-5" dirty="0">
                <a:latin typeface="Rockwell"/>
                <a:cs typeface="Rockwell"/>
              </a:rPr>
              <a:t>Discard </a:t>
            </a:r>
            <a:r>
              <a:rPr sz="2800" b="1" spc="-10" dirty="0">
                <a:latin typeface="Rockwell"/>
                <a:cs typeface="Rockwell"/>
              </a:rPr>
              <a:t>Eligibility</a:t>
            </a:r>
            <a:r>
              <a:rPr sz="2800" spc="-10" dirty="0">
                <a:latin typeface="Rockwell"/>
                <a:cs typeface="Rockwell"/>
              </a:rPr>
              <a:t>, </a:t>
            </a:r>
            <a:r>
              <a:rPr sz="2800" spc="-5" dirty="0">
                <a:latin typeface="Rockwell"/>
                <a:cs typeface="Rockwell"/>
              </a:rPr>
              <a:t>menandai frame yang dapat dibuang jika terjadi kongesti di  jaringan</a:t>
            </a:r>
            <a:endParaRPr sz="2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47522"/>
            <a:ext cx="249301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3.</a:t>
            </a:r>
            <a:r>
              <a:rPr spc="-80" dirty="0"/>
              <a:t> </a:t>
            </a:r>
            <a:r>
              <a:rPr spc="-5" dirty="0"/>
              <a:t>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1809095" cy="2585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1116965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Terdiri </a:t>
            </a:r>
            <a:r>
              <a:rPr sz="4000" spc="-5" dirty="0">
                <a:latin typeface="Rockwell"/>
                <a:cs typeface="Rockwell"/>
              </a:rPr>
              <a:t>dari data pada layer di atasnya yang  dienkapsulasi.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Tiap </a:t>
            </a:r>
            <a:r>
              <a:rPr sz="4000" spc="-5" dirty="0">
                <a:latin typeface="Rockwell"/>
                <a:cs typeface="Rockwell"/>
              </a:rPr>
              <a:t>frame yang panjangnya bervariasi ini dapat  </a:t>
            </a:r>
            <a:r>
              <a:rPr sz="4000" spc="-10" dirty="0">
                <a:latin typeface="Rockwell"/>
                <a:cs typeface="Rockwell"/>
              </a:rPr>
              <a:t>mencapai </a:t>
            </a:r>
            <a:r>
              <a:rPr sz="4000" spc="-5" dirty="0">
                <a:latin typeface="Rockwell"/>
                <a:cs typeface="Rockwell"/>
              </a:rPr>
              <a:t>hingga </a:t>
            </a:r>
            <a:r>
              <a:rPr sz="4000" spc="-10" dirty="0">
                <a:latin typeface="Rockwell"/>
                <a:cs typeface="Rockwell"/>
              </a:rPr>
              <a:t>4096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oktet.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47522"/>
            <a:ext cx="111760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4. </a:t>
            </a:r>
            <a:r>
              <a:rPr spc="-5" dirty="0"/>
              <a:t>Frame </a:t>
            </a:r>
            <a:r>
              <a:rPr dirty="0"/>
              <a:t>Check Sequence</a:t>
            </a:r>
            <a:r>
              <a:rPr spc="-65" dirty="0"/>
              <a:t> </a:t>
            </a:r>
            <a:r>
              <a:rPr spc="-5" dirty="0"/>
              <a:t>(FCS)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2416155" cy="1854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Bertujuan untuk </a:t>
            </a:r>
            <a:r>
              <a:rPr sz="4000" spc="-10" dirty="0">
                <a:latin typeface="Rockwell"/>
                <a:cs typeface="Rockwell"/>
              </a:rPr>
              <a:t>memastikan </a:t>
            </a:r>
            <a:r>
              <a:rPr sz="4000" spc="-5" dirty="0">
                <a:latin typeface="Rockwell"/>
                <a:cs typeface="Rockwell"/>
              </a:rPr>
              <a:t>integritas data yang  ditransmisikan, </a:t>
            </a:r>
            <a:r>
              <a:rPr sz="4000" spc="-10" dirty="0">
                <a:latin typeface="Rockwell"/>
                <a:cs typeface="Rockwell"/>
              </a:rPr>
              <a:t>nilai </a:t>
            </a:r>
            <a:r>
              <a:rPr sz="4000" spc="-5" dirty="0">
                <a:latin typeface="Rockwell"/>
                <a:cs typeface="Rockwell"/>
              </a:rPr>
              <a:t>ini dihitung perangkat </a:t>
            </a:r>
            <a:r>
              <a:rPr sz="4000" spc="-10" dirty="0">
                <a:latin typeface="Rockwell"/>
                <a:cs typeface="Rockwell"/>
              </a:rPr>
              <a:t>sumber  </a:t>
            </a:r>
            <a:r>
              <a:rPr sz="4000" spc="-5" dirty="0">
                <a:latin typeface="Rockwell"/>
                <a:cs typeface="Rockwell"/>
              </a:rPr>
              <a:t>dan diverifikasi </a:t>
            </a:r>
            <a:r>
              <a:rPr sz="4000" spc="-10" dirty="0">
                <a:latin typeface="Rockwell"/>
                <a:cs typeface="Rockwell"/>
              </a:rPr>
              <a:t>oleh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penerima.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38601" y="647522"/>
            <a:ext cx="832675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Perangkat Frame</a:t>
            </a:r>
            <a:r>
              <a:rPr spc="-95" dirty="0"/>
              <a:t> </a:t>
            </a:r>
            <a:r>
              <a:rPr dirty="0"/>
              <a:t>Relay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2513310" cy="3926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Sebuah jaringan frame relay terdiri dari “endpoint”  (PC, </a:t>
            </a:r>
            <a:r>
              <a:rPr sz="4000" spc="-10" dirty="0">
                <a:latin typeface="Rockwell"/>
                <a:cs typeface="Rockwell"/>
              </a:rPr>
              <a:t>server, komputer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host),</a:t>
            </a:r>
            <a:endParaRPr sz="4000">
              <a:latin typeface="Rockwell"/>
              <a:cs typeface="Rockwell"/>
            </a:endParaRPr>
          </a:p>
          <a:p>
            <a:pPr marL="440690" marR="380365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Perangkat </a:t>
            </a:r>
            <a:r>
              <a:rPr sz="4000" spc="-5" dirty="0">
                <a:latin typeface="Rockwell"/>
                <a:cs typeface="Rockwell"/>
              </a:rPr>
              <a:t>akses frame relay (bridge, router, </a:t>
            </a:r>
            <a:r>
              <a:rPr sz="4000" spc="-10" dirty="0">
                <a:latin typeface="Rockwell"/>
                <a:cs typeface="Rockwell"/>
              </a:rPr>
              <a:t>host,  </a:t>
            </a:r>
            <a:r>
              <a:rPr sz="4000" spc="-5" dirty="0">
                <a:latin typeface="Rockwell"/>
                <a:cs typeface="Rockwell"/>
              </a:rPr>
              <a:t>frame relay access device/FRAD) dan</a:t>
            </a:r>
            <a:endParaRPr sz="4000">
              <a:latin typeface="Rockwell"/>
              <a:cs typeface="Rockwell"/>
            </a:endParaRPr>
          </a:p>
          <a:p>
            <a:pPr marL="440690" marR="2229485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Perangkat </a:t>
            </a:r>
            <a:r>
              <a:rPr sz="4000" spc="-5" dirty="0">
                <a:latin typeface="Rockwell"/>
                <a:cs typeface="Rockwell"/>
              </a:rPr>
              <a:t>jaringan (packet </a:t>
            </a:r>
            <a:r>
              <a:rPr sz="4000" spc="-10" dirty="0">
                <a:latin typeface="Rockwell"/>
                <a:cs typeface="Rockwell"/>
              </a:rPr>
              <a:t>switch, </a:t>
            </a:r>
            <a:r>
              <a:rPr sz="4000" spc="-5" dirty="0">
                <a:latin typeface="Rockwell"/>
                <a:cs typeface="Rockwell"/>
              </a:rPr>
              <a:t>router,  </a:t>
            </a:r>
            <a:r>
              <a:rPr sz="4000" spc="-10" dirty="0">
                <a:latin typeface="Rockwell"/>
                <a:cs typeface="Rockwell"/>
              </a:rPr>
              <a:t>multiplexer </a:t>
            </a:r>
            <a:r>
              <a:rPr sz="4000" spc="-5" dirty="0">
                <a:latin typeface="Rockwell"/>
                <a:cs typeface="Rockwell"/>
              </a:rPr>
              <a:t>T1/E1).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74496" y="713054"/>
            <a:ext cx="120535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/>
              <a:t>Kategori </a:t>
            </a:r>
            <a:r>
              <a:rPr sz="4800" dirty="0"/>
              <a:t>Umum </a:t>
            </a:r>
            <a:r>
              <a:rPr sz="4800" spc="-5" dirty="0"/>
              <a:t>Perangkat Frame</a:t>
            </a:r>
            <a:r>
              <a:rPr sz="4800" spc="-15" dirty="0"/>
              <a:t> </a:t>
            </a:r>
            <a:r>
              <a:rPr sz="4800" dirty="0"/>
              <a:t>Relay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822452" y="2304388"/>
            <a:ext cx="12564745" cy="529336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527685" indent="-5156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528320" algn="l"/>
              </a:tabLst>
            </a:pPr>
            <a:r>
              <a:rPr sz="3200" b="1" dirty="0">
                <a:latin typeface="Rockwell"/>
                <a:cs typeface="Rockwell"/>
              </a:rPr>
              <a:t>DTE: Data Terminating</a:t>
            </a:r>
            <a:r>
              <a:rPr sz="3200" b="1" spc="-90" dirty="0">
                <a:latin typeface="Rockwell"/>
                <a:cs typeface="Rockwell"/>
              </a:rPr>
              <a:t> </a:t>
            </a:r>
            <a:r>
              <a:rPr sz="3200" b="1" dirty="0">
                <a:latin typeface="Rockwell"/>
                <a:cs typeface="Rockwell"/>
              </a:rPr>
              <a:t>Equipment</a:t>
            </a:r>
            <a:endParaRPr sz="3200">
              <a:latin typeface="Rockwell"/>
              <a:cs typeface="Rockwell"/>
            </a:endParaRPr>
          </a:p>
          <a:p>
            <a:pPr marL="527685" marR="36830">
              <a:lnSpc>
                <a:spcPct val="100000"/>
              </a:lnSpc>
              <a:spcBef>
                <a:spcPts val="770"/>
              </a:spcBef>
            </a:pPr>
            <a:r>
              <a:rPr sz="3200" dirty="0">
                <a:latin typeface="Rockwell"/>
                <a:cs typeface="Rockwell"/>
              </a:rPr>
              <a:t>DTE adalah </a:t>
            </a:r>
            <a:r>
              <a:rPr sz="3200" spc="-5" dirty="0">
                <a:latin typeface="Rockwell"/>
                <a:cs typeface="Rockwell"/>
              </a:rPr>
              <a:t>node, </a:t>
            </a:r>
            <a:r>
              <a:rPr sz="3200" dirty="0">
                <a:latin typeface="Rockwell"/>
                <a:cs typeface="Rockwell"/>
              </a:rPr>
              <a:t>biasanya </a:t>
            </a:r>
            <a:r>
              <a:rPr sz="3200" spc="-5" dirty="0">
                <a:latin typeface="Rockwell"/>
                <a:cs typeface="Rockwell"/>
              </a:rPr>
              <a:t>milik </a:t>
            </a:r>
            <a:r>
              <a:rPr sz="3200" dirty="0">
                <a:latin typeface="Rockwell"/>
                <a:cs typeface="Rockwell"/>
              </a:rPr>
              <a:t>end-user dan perangkat  internetworking. </a:t>
            </a:r>
            <a:r>
              <a:rPr sz="3200" spc="-5" dirty="0">
                <a:latin typeface="Rockwell"/>
                <a:cs typeface="Rockwell"/>
              </a:rPr>
              <a:t>Perangkat </a:t>
            </a:r>
            <a:r>
              <a:rPr sz="3200" dirty="0">
                <a:latin typeface="Rockwell"/>
                <a:cs typeface="Rockwell"/>
              </a:rPr>
              <a:t>DTE </a:t>
            </a:r>
            <a:r>
              <a:rPr sz="3200" spc="-5" dirty="0">
                <a:latin typeface="Rockwell"/>
                <a:cs typeface="Rockwell"/>
              </a:rPr>
              <a:t>ini mencakup </a:t>
            </a:r>
            <a:r>
              <a:rPr sz="3200" dirty="0">
                <a:latin typeface="Rockwell"/>
                <a:cs typeface="Rockwell"/>
              </a:rPr>
              <a:t>“endpoint” dan  perangkat akses pada jaringan Frame Relay. DTE </a:t>
            </a:r>
            <a:r>
              <a:rPr sz="3200" spc="-5" dirty="0">
                <a:latin typeface="Rockwell"/>
                <a:cs typeface="Rockwell"/>
              </a:rPr>
              <a:t>yang memulai  </a:t>
            </a:r>
            <a:r>
              <a:rPr sz="3200" dirty="0">
                <a:latin typeface="Rockwell"/>
                <a:cs typeface="Rockwell"/>
              </a:rPr>
              <a:t>suatu pertukaran</a:t>
            </a:r>
            <a:r>
              <a:rPr sz="3200" spc="-3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informasi.</a:t>
            </a:r>
            <a:endParaRPr sz="3200">
              <a:latin typeface="Rockwell"/>
              <a:cs typeface="Rockwell"/>
            </a:endParaRPr>
          </a:p>
          <a:p>
            <a:pPr marL="554990" indent="-542925">
              <a:lnSpc>
                <a:spcPct val="100000"/>
              </a:lnSpc>
              <a:spcBef>
                <a:spcPts val="770"/>
              </a:spcBef>
              <a:buFont typeface="Rockwell"/>
              <a:buAutoNum type="arabicPeriod" startAt="2"/>
              <a:tabLst>
                <a:tab pos="554990" algn="l"/>
                <a:tab pos="555625" algn="l"/>
              </a:tabLst>
            </a:pPr>
            <a:r>
              <a:rPr sz="3200" b="1" dirty="0">
                <a:latin typeface="Rockwell"/>
                <a:cs typeface="Rockwell"/>
              </a:rPr>
              <a:t>DCE: Data </a:t>
            </a:r>
            <a:r>
              <a:rPr sz="3200" b="1" spc="-5" dirty="0">
                <a:latin typeface="Rockwell"/>
                <a:cs typeface="Rockwell"/>
              </a:rPr>
              <a:t>Communication</a:t>
            </a:r>
            <a:r>
              <a:rPr sz="3200" b="1" spc="-50" dirty="0">
                <a:latin typeface="Rockwell"/>
                <a:cs typeface="Rockwell"/>
              </a:rPr>
              <a:t> </a:t>
            </a:r>
            <a:r>
              <a:rPr sz="3200" b="1" dirty="0">
                <a:latin typeface="Rockwell"/>
                <a:cs typeface="Rockwell"/>
              </a:rPr>
              <a:t>Equipment</a:t>
            </a:r>
            <a:endParaRPr sz="3200">
              <a:latin typeface="Rockwell"/>
              <a:cs typeface="Rockwell"/>
            </a:endParaRPr>
          </a:p>
          <a:p>
            <a:pPr marL="527685" marR="5080">
              <a:lnSpc>
                <a:spcPct val="100000"/>
              </a:lnSpc>
              <a:spcBef>
                <a:spcPts val="770"/>
              </a:spcBef>
            </a:pPr>
            <a:r>
              <a:rPr sz="3200" dirty="0">
                <a:latin typeface="Rockwell"/>
                <a:cs typeface="Rockwell"/>
              </a:rPr>
              <a:t>DCE adalah perangkat “internetworking” pengontrol “carrier”.  Perangkat-perangkat ini juga </a:t>
            </a:r>
            <a:r>
              <a:rPr sz="3200" spc="-5" dirty="0">
                <a:latin typeface="Rockwell"/>
                <a:cs typeface="Rockwell"/>
              </a:rPr>
              <a:t>mencakup </a:t>
            </a:r>
            <a:r>
              <a:rPr sz="3200" dirty="0">
                <a:latin typeface="Rockwell"/>
                <a:cs typeface="Rockwell"/>
              </a:rPr>
              <a:t>perangkat akses, tetapi  terpusat di sekitar perangkat jaringan. DCE </a:t>
            </a:r>
            <a:r>
              <a:rPr sz="3200" spc="-5" dirty="0">
                <a:latin typeface="Rockwell"/>
                <a:cs typeface="Rockwell"/>
              </a:rPr>
              <a:t>merespon  </a:t>
            </a:r>
            <a:r>
              <a:rPr sz="3200" dirty="0">
                <a:latin typeface="Rockwell"/>
                <a:cs typeface="Rockwell"/>
              </a:rPr>
              <a:t>pertukaran informasi yang dimulai </a:t>
            </a:r>
            <a:r>
              <a:rPr sz="3200" spc="-5" dirty="0">
                <a:latin typeface="Rockwell"/>
                <a:cs typeface="Rockwell"/>
              </a:rPr>
              <a:t>oleh </a:t>
            </a:r>
            <a:r>
              <a:rPr sz="3200" dirty="0">
                <a:latin typeface="Rockwell"/>
                <a:cs typeface="Rockwell"/>
              </a:rPr>
              <a:t>perangkat</a:t>
            </a:r>
            <a:r>
              <a:rPr sz="3200" spc="-4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DTE.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93363" y="647522"/>
            <a:ext cx="6817359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Virtual </a:t>
            </a:r>
            <a:r>
              <a:rPr dirty="0"/>
              <a:t>Circuit</a:t>
            </a:r>
            <a:r>
              <a:rPr spc="-60" dirty="0"/>
              <a:t> </a:t>
            </a:r>
            <a:r>
              <a:rPr spc="-5" dirty="0"/>
              <a:t>(VC)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9747" y="2399791"/>
            <a:ext cx="13181330" cy="5622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Suatu jaringan frame relay sering digambarkan sebagai  </a:t>
            </a:r>
            <a:r>
              <a:rPr sz="3600" spc="-5" dirty="0">
                <a:latin typeface="Rockwell"/>
                <a:cs typeface="Rockwell"/>
              </a:rPr>
              <a:t>awan </a:t>
            </a:r>
            <a:r>
              <a:rPr sz="3600" dirty="0">
                <a:latin typeface="Rockwell"/>
                <a:cs typeface="Rockwell"/>
              </a:rPr>
              <a:t>frame relay (frame relay cloud), </a:t>
            </a:r>
            <a:r>
              <a:rPr sz="3600" spc="-5" dirty="0">
                <a:latin typeface="Rockwell"/>
                <a:cs typeface="Rockwell"/>
              </a:rPr>
              <a:t>karena </a:t>
            </a:r>
            <a:r>
              <a:rPr sz="3600" dirty="0">
                <a:latin typeface="Rockwell"/>
                <a:cs typeface="Rockwell"/>
              </a:rPr>
              <a:t>jaringan</a:t>
            </a:r>
            <a:r>
              <a:rPr sz="3600" spc="-1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frame  relay </a:t>
            </a:r>
            <a:r>
              <a:rPr sz="3600" spc="-5" dirty="0">
                <a:latin typeface="Rockwell"/>
                <a:cs typeface="Rockwell"/>
              </a:rPr>
              <a:t>network </a:t>
            </a:r>
            <a:r>
              <a:rPr sz="3600" dirty="0">
                <a:latin typeface="Rockwell"/>
                <a:cs typeface="Rockwell"/>
              </a:rPr>
              <a:t>bukan terdiri dari satu </a:t>
            </a:r>
            <a:r>
              <a:rPr sz="3600" spc="-5" dirty="0">
                <a:latin typeface="Rockwell"/>
                <a:cs typeface="Rockwell"/>
              </a:rPr>
              <a:t>koneksi </a:t>
            </a:r>
            <a:r>
              <a:rPr sz="3600" dirty="0">
                <a:latin typeface="Rockwell"/>
                <a:cs typeface="Rockwell"/>
              </a:rPr>
              <a:t>fisik</a:t>
            </a:r>
            <a:r>
              <a:rPr sz="3600" spc="-10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antara</a:t>
            </a:r>
            <a:endParaRPr sz="3600">
              <a:latin typeface="Rockwell"/>
              <a:cs typeface="Rockwell"/>
            </a:endParaRPr>
          </a:p>
          <a:p>
            <a:pPr marL="440690" marR="923925">
              <a:lnSpc>
                <a:spcPct val="100000"/>
              </a:lnSpc>
            </a:pPr>
            <a:r>
              <a:rPr sz="3600" dirty="0">
                <a:latin typeface="Rockwell"/>
                <a:cs typeface="Rockwell"/>
              </a:rPr>
              <a:t>“endpoint” dengan </a:t>
            </a:r>
            <a:r>
              <a:rPr sz="3600" spc="-5" dirty="0">
                <a:latin typeface="Rockwell"/>
                <a:cs typeface="Rockwell"/>
              </a:rPr>
              <a:t>lainnya, melainkan </a:t>
            </a:r>
            <a:r>
              <a:rPr sz="3600" dirty="0">
                <a:latin typeface="Rockwell"/>
                <a:cs typeface="Rockwell"/>
              </a:rPr>
              <a:t>jalur/path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logika  yang telah didefinisikan dalam</a:t>
            </a:r>
            <a:r>
              <a:rPr sz="3600" spc="-9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jaringan.</a:t>
            </a:r>
            <a:endParaRPr sz="3600">
              <a:latin typeface="Rockwell"/>
              <a:cs typeface="Rockwell"/>
            </a:endParaRPr>
          </a:p>
          <a:p>
            <a:pPr marL="440690" marR="658495" indent="-428625">
              <a:lnSpc>
                <a:spcPct val="100000"/>
              </a:lnSpc>
              <a:spcBef>
                <a:spcPts val="87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Jalur ini didasarkan pada </a:t>
            </a:r>
            <a:r>
              <a:rPr sz="3600" spc="-5" dirty="0">
                <a:latin typeface="Rockwell"/>
                <a:cs typeface="Rockwell"/>
              </a:rPr>
              <a:t>konsep </a:t>
            </a:r>
            <a:r>
              <a:rPr sz="3600" dirty="0">
                <a:latin typeface="Rockwell"/>
                <a:cs typeface="Rockwell"/>
              </a:rPr>
              <a:t>virtual </a:t>
            </a:r>
            <a:r>
              <a:rPr sz="3600" spc="-5" dirty="0">
                <a:latin typeface="Rockwell"/>
                <a:cs typeface="Rockwell"/>
              </a:rPr>
              <a:t>circuit </a:t>
            </a:r>
            <a:r>
              <a:rPr sz="3600" dirty="0">
                <a:latin typeface="Rockwell"/>
                <a:cs typeface="Rockwell"/>
              </a:rPr>
              <a:t>(VC). </a:t>
            </a:r>
            <a:r>
              <a:rPr sz="3600" spc="-10" dirty="0">
                <a:latin typeface="Rockwell"/>
                <a:cs typeface="Rockwell"/>
              </a:rPr>
              <a:t>VC  </a:t>
            </a:r>
            <a:r>
              <a:rPr sz="3600" dirty="0">
                <a:latin typeface="Rockwell"/>
                <a:cs typeface="Rockwell"/>
              </a:rPr>
              <a:t>adalah </a:t>
            </a:r>
            <a:r>
              <a:rPr sz="3600" spc="-5" dirty="0">
                <a:latin typeface="Rockwell"/>
                <a:cs typeface="Rockwell"/>
              </a:rPr>
              <a:t>dua-arah </a:t>
            </a:r>
            <a:r>
              <a:rPr sz="3600" dirty="0">
                <a:latin typeface="Rockwell"/>
                <a:cs typeface="Rockwell"/>
              </a:rPr>
              <a:t>(two-way), jalur data yang didefinisikan  secara software antara dua port yang membentuk</a:t>
            </a:r>
            <a:r>
              <a:rPr sz="3600" spc="-1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saluran  </a:t>
            </a:r>
            <a:r>
              <a:rPr sz="3600" spc="-5" dirty="0">
                <a:latin typeface="Rockwell"/>
                <a:cs typeface="Rockwell"/>
              </a:rPr>
              <a:t>khusur </a:t>
            </a:r>
            <a:r>
              <a:rPr sz="3600" dirty="0">
                <a:latin typeface="Rockwell"/>
                <a:cs typeface="Rockwell"/>
              </a:rPr>
              <a:t>(private line) untuk pertukaran informasi dalam  jaringan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24885" y="647522"/>
            <a:ext cx="83527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Tipe </a:t>
            </a:r>
            <a:r>
              <a:rPr i="1" dirty="0">
                <a:latin typeface="Rockwell"/>
                <a:cs typeface="Rockwell"/>
              </a:rPr>
              <a:t>Virtual Circuit</a:t>
            </a:r>
            <a:r>
              <a:rPr i="1" spc="-105" dirty="0">
                <a:latin typeface="Rockwell"/>
                <a:cs typeface="Rockwell"/>
              </a:rPr>
              <a:t> </a:t>
            </a:r>
            <a:r>
              <a:rPr spc="-5" dirty="0"/>
              <a:t>(VC)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4000" y="2171191"/>
            <a:ext cx="13846175" cy="6171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44195" marR="458470" indent="-53213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44830" algn="l"/>
              </a:tabLst>
            </a:pPr>
            <a:r>
              <a:rPr sz="3600" i="1" dirty="0">
                <a:latin typeface="Rockwell"/>
                <a:cs typeface="Rockwell"/>
              </a:rPr>
              <a:t>Switched </a:t>
            </a:r>
            <a:r>
              <a:rPr sz="3600" i="1" spc="-5" dirty="0">
                <a:latin typeface="Rockwell"/>
                <a:cs typeface="Rockwell"/>
              </a:rPr>
              <a:t>Virtual Circuit </a:t>
            </a:r>
            <a:r>
              <a:rPr sz="3600" dirty="0">
                <a:latin typeface="Rockwell"/>
                <a:cs typeface="Rockwell"/>
              </a:rPr>
              <a:t>(SVC) </a:t>
            </a:r>
            <a:r>
              <a:rPr sz="3600" dirty="0">
                <a:latin typeface="Wingdings"/>
                <a:cs typeface="Wingdings"/>
              </a:rPr>
              <a:t>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Rockwell"/>
                <a:cs typeface="Rockwell"/>
              </a:rPr>
              <a:t>Merupakan </a:t>
            </a:r>
            <a:r>
              <a:rPr sz="3600" spc="-5" dirty="0">
                <a:latin typeface="Rockwell"/>
                <a:cs typeface="Rockwell"/>
              </a:rPr>
              <a:t>koneksi  </a:t>
            </a:r>
            <a:r>
              <a:rPr sz="3600" dirty="0">
                <a:latin typeface="Rockwell"/>
                <a:cs typeface="Rockwell"/>
              </a:rPr>
              <a:t>sementara yang digunakan </a:t>
            </a:r>
            <a:r>
              <a:rPr sz="3600" spc="-5" dirty="0">
                <a:latin typeface="Rockwell"/>
                <a:cs typeface="Rockwell"/>
              </a:rPr>
              <a:t>ketika </a:t>
            </a:r>
            <a:r>
              <a:rPr sz="3600" dirty="0">
                <a:latin typeface="Rockwell"/>
                <a:cs typeface="Rockwell"/>
              </a:rPr>
              <a:t>terjadi transfer data antar  perangkat DTE </a:t>
            </a:r>
            <a:r>
              <a:rPr sz="3600" spc="-5" dirty="0">
                <a:latin typeface="Rockwell"/>
                <a:cs typeface="Rockwell"/>
              </a:rPr>
              <a:t>melewati </a:t>
            </a:r>
            <a:r>
              <a:rPr sz="3600" dirty="0">
                <a:latin typeface="Rockwell"/>
                <a:cs typeface="Rockwell"/>
              </a:rPr>
              <a:t>jaringan Frame Relay dengan</a:t>
            </a:r>
            <a:r>
              <a:rPr sz="3600" spc="-114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status  </a:t>
            </a:r>
            <a:r>
              <a:rPr sz="3600" dirty="0">
                <a:latin typeface="Rockwell"/>
                <a:cs typeface="Rockwell"/>
              </a:rPr>
              <a:t>Call setup, Data transfer, Idling dan Call</a:t>
            </a:r>
            <a:r>
              <a:rPr sz="3600" spc="-7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termination.</a:t>
            </a:r>
            <a:endParaRPr sz="3600">
              <a:latin typeface="Rockwell"/>
              <a:cs typeface="Rockwell"/>
            </a:endParaRPr>
          </a:p>
          <a:p>
            <a:pPr marL="544195" marR="5080" indent="-53213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544830" algn="l"/>
                <a:tab pos="10431780" algn="l"/>
              </a:tabLst>
            </a:pPr>
            <a:r>
              <a:rPr sz="3600" i="1" spc="-5" dirty="0">
                <a:latin typeface="Rockwell"/>
                <a:cs typeface="Rockwell"/>
              </a:rPr>
              <a:t>Permanent </a:t>
            </a:r>
            <a:r>
              <a:rPr sz="3600" i="1" dirty="0">
                <a:latin typeface="Rockwell"/>
                <a:cs typeface="Rockwell"/>
              </a:rPr>
              <a:t>Virtual </a:t>
            </a:r>
            <a:r>
              <a:rPr sz="3600" i="1" spc="-5" dirty="0">
                <a:latin typeface="Rockwell"/>
                <a:cs typeface="Rockwell"/>
              </a:rPr>
              <a:t>Circuit </a:t>
            </a:r>
            <a:r>
              <a:rPr sz="3600" dirty="0">
                <a:latin typeface="Rockwell"/>
                <a:cs typeface="Rockwell"/>
              </a:rPr>
              <a:t>(PVC)</a:t>
            </a:r>
            <a:r>
              <a:rPr sz="3600" spc="25" dirty="0">
                <a:latin typeface="Rockwell"/>
                <a:cs typeface="Rockwell"/>
              </a:rPr>
              <a:t> </a:t>
            </a:r>
            <a:r>
              <a:rPr sz="3600" dirty="0">
                <a:latin typeface="Wingdings"/>
                <a:cs typeface="Wingdings"/>
              </a:rPr>
              <a:t></a:t>
            </a:r>
            <a:r>
              <a:rPr sz="3600" spc="-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Rockwell"/>
                <a:cs typeface="Rockwell"/>
              </a:rPr>
              <a:t>Merupakan	jalur/path</a:t>
            </a:r>
            <a:r>
              <a:rPr sz="3600" spc="-10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tetap,  </a:t>
            </a:r>
            <a:r>
              <a:rPr sz="3600" spc="-5" dirty="0">
                <a:latin typeface="Rockwell"/>
                <a:cs typeface="Rockwell"/>
              </a:rPr>
              <a:t>oleh karena </a:t>
            </a:r>
            <a:r>
              <a:rPr sz="3600" dirty="0">
                <a:latin typeface="Rockwell"/>
                <a:cs typeface="Rockwell"/>
              </a:rPr>
              <a:t>itu tidak dibentuk berdasarkan permintaan atau  berdasarkan </a:t>
            </a:r>
            <a:r>
              <a:rPr sz="3600" spc="-5" dirty="0">
                <a:latin typeface="Rockwell"/>
                <a:cs typeface="Rockwell"/>
              </a:rPr>
              <a:t>“</a:t>
            </a:r>
            <a:r>
              <a:rPr sz="3600" i="1" spc="-5" dirty="0">
                <a:latin typeface="Rockwell"/>
                <a:cs typeface="Rockwell"/>
              </a:rPr>
              <a:t>call-by-call</a:t>
            </a:r>
            <a:r>
              <a:rPr sz="3600" spc="-5" dirty="0">
                <a:latin typeface="Rockwell"/>
                <a:cs typeface="Rockwell"/>
              </a:rPr>
              <a:t>”. </a:t>
            </a:r>
            <a:r>
              <a:rPr sz="3600" dirty="0">
                <a:latin typeface="Rockwell"/>
                <a:cs typeface="Rockwell"/>
              </a:rPr>
              <a:t>Walaupun jalur aktual </a:t>
            </a:r>
            <a:r>
              <a:rPr sz="3600" spc="-5" dirty="0">
                <a:latin typeface="Rockwell"/>
                <a:cs typeface="Rockwell"/>
              </a:rPr>
              <a:t>melalui  </a:t>
            </a:r>
            <a:r>
              <a:rPr sz="3600" dirty="0">
                <a:latin typeface="Rockwell"/>
                <a:cs typeface="Rockwell"/>
              </a:rPr>
              <a:t>jaringan berdasarkan variasi waktu ke waktu (TDM)</a:t>
            </a:r>
            <a:r>
              <a:rPr sz="3600" spc="-7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tetapi</a:t>
            </a:r>
            <a:endParaRPr sz="3600">
              <a:latin typeface="Rockwell"/>
              <a:cs typeface="Rockwell"/>
            </a:endParaRPr>
          </a:p>
          <a:p>
            <a:pPr marL="544195" marR="236854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latin typeface="Rockwell"/>
                <a:cs typeface="Rockwell"/>
              </a:rPr>
              <a:t>“circuit” dari </a:t>
            </a:r>
            <a:r>
              <a:rPr sz="3600" spc="-5" dirty="0">
                <a:latin typeface="Rockwell"/>
                <a:cs typeface="Rockwell"/>
              </a:rPr>
              <a:t>awal </a:t>
            </a:r>
            <a:r>
              <a:rPr sz="3600" dirty="0">
                <a:latin typeface="Rockwell"/>
                <a:cs typeface="Rockwell"/>
              </a:rPr>
              <a:t>ke tujuan tidak akan berubah. </a:t>
            </a:r>
            <a:r>
              <a:rPr sz="3600" spc="-5" dirty="0">
                <a:latin typeface="Rockwell"/>
                <a:cs typeface="Rockwell"/>
              </a:rPr>
              <a:t>PVC </a:t>
            </a:r>
            <a:r>
              <a:rPr sz="3600" dirty="0">
                <a:latin typeface="Rockwell"/>
                <a:cs typeface="Rockwell"/>
              </a:rPr>
              <a:t>adalah  </a:t>
            </a:r>
            <a:r>
              <a:rPr sz="3600" spc="-5" dirty="0">
                <a:latin typeface="Rockwell"/>
                <a:cs typeface="Rockwell"/>
              </a:rPr>
              <a:t>koneksi </a:t>
            </a:r>
            <a:r>
              <a:rPr sz="3600" dirty="0">
                <a:latin typeface="Rockwell"/>
                <a:cs typeface="Rockwell"/>
              </a:rPr>
              <a:t>permanen terus </a:t>
            </a:r>
            <a:r>
              <a:rPr sz="3600" spc="-5" dirty="0">
                <a:latin typeface="Rockwell"/>
                <a:cs typeface="Rockwell"/>
              </a:rPr>
              <a:t>menerus </a:t>
            </a:r>
            <a:r>
              <a:rPr sz="3600" dirty="0">
                <a:latin typeface="Rockwell"/>
                <a:cs typeface="Rockwell"/>
              </a:rPr>
              <a:t>seperti “dedicated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point-to-  point</a:t>
            </a:r>
            <a:r>
              <a:rPr sz="3600" spc="-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circuit”.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82926" y="673099"/>
            <a:ext cx="923607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Perbandingan PVC vs</a:t>
            </a:r>
            <a:r>
              <a:rPr spc="-100" dirty="0"/>
              <a:t> </a:t>
            </a:r>
            <a:r>
              <a:rPr dirty="0"/>
              <a:t>SVC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73100" y="2245867"/>
            <a:ext cx="12498070" cy="38055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422909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PVC </a:t>
            </a:r>
            <a:r>
              <a:rPr sz="4000" spc="-5" dirty="0">
                <a:latin typeface="Rockwell"/>
                <a:cs typeface="Rockwell"/>
              </a:rPr>
              <a:t>lebih populer karena </a:t>
            </a:r>
            <a:r>
              <a:rPr sz="4000" spc="-10" dirty="0">
                <a:latin typeface="Rockwell"/>
                <a:cs typeface="Rockwell"/>
              </a:rPr>
              <a:t>menyediakan </a:t>
            </a:r>
            <a:r>
              <a:rPr sz="4000" spc="-5" dirty="0">
                <a:latin typeface="Rockwell"/>
                <a:cs typeface="Rockwell"/>
              </a:rPr>
              <a:t>alternatif  yang lebih </a:t>
            </a:r>
            <a:r>
              <a:rPr sz="4000" spc="-10" dirty="0">
                <a:latin typeface="Rockwell"/>
                <a:cs typeface="Rockwell"/>
              </a:rPr>
              <a:t>murah </a:t>
            </a:r>
            <a:r>
              <a:rPr sz="4000" spc="-5" dirty="0">
                <a:latin typeface="Rockwell"/>
                <a:cs typeface="Rockwell"/>
              </a:rPr>
              <a:t>dibandingkan “</a:t>
            </a:r>
            <a:r>
              <a:rPr sz="4000" i="1" spc="-5" dirty="0">
                <a:latin typeface="Rockwell"/>
                <a:cs typeface="Rockwell"/>
              </a:rPr>
              <a:t>leased</a:t>
            </a:r>
            <a:r>
              <a:rPr sz="4000" i="1" spc="25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line</a:t>
            </a:r>
            <a:r>
              <a:rPr sz="4000" spc="-5" dirty="0">
                <a:latin typeface="Rockwell"/>
                <a:cs typeface="Rockwell"/>
              </a:rPr>
              <a:t>”.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Berbeda dengan SVC, PVC tidak pernah putus  (disconnect), </a:t>
            </a:r>
            <a:r>
              <a:rPr sz="4000" spc="-10" dirty="0">
                <a:latin typeface="Rockwell"/>
                <a:cs typeface="Rockwell"/>
              </a:rPr>
              <a:t>oleh </a:t>
            </a:r>
            <a:r>
              <a:rPr sz="4000" spc="-5" dirty="0">
                <a:latin typeface="Rockwell"/>
                <a:cs typeface="Rockwell"/>
              </a:rPr>
              <a:t>karena </a:t>
            </a:r>
            <a:r>
              <a:rPr sz="4000" spc="-10" dirty="0">
                <a:latin typeface="Rockwell"/>
                <a:cs typeface="Rockwell"/>
              </a:rPr>
              <a:t>itu, </a:t>
            </a:r>
            <a:r>
              <a:rPr sz="4000" spc="-5" dirty="0">
                <a:latin typeface="Rockwell"/>
                <a:cs typeface="Rockwell"/>
              </a:rPr>
              <a:t>tidak pernah terdapat  </a:t>
            </a:r>
            <a:r>
              <a:rPr sz="4000" spc="-10" dirty="0">
                <a:latin typeface="Rockwell"/>
                <a:cs typeface="Rockwell"/>
              </a:rPr>
              <a:t>status </a:t>
            </a:r>
            <a:r>
              <a:rPr sz="4000" spc="-5" dirty="0">
                <a:latin typeface="Rockwell"/>
                <a:cs typeface="Rockwell"/>
              </a:rPr>
              <a:t>“call </a:t>
            </a:r>
            <a:r>
              <a:rPr sz="4000" spc="-10" dirty="0">
                <a:latin typeface="Rockwell"/>
                <a:cs typeface="Rockwell"/>
              </a:rPr>
              <a:t>setup” </a:t>
            </a:r>
            <a:r>
              <a:rPr sz="4000" spc="-5" dirty="0">
                <a:latin typeface="Rockwell"/>
                <a:cs typeface="Rockwell"/>
              </a:rPr>
              <a:t>dan </a:t>
            </a:r>
            <a:r>
              <a:rPr sz="4000" spc="-10" dirty="0">
                <a:latin typeface="Rockwell"/>
                <a:cs typeface="Rockwell"/>
              </a:rPr>
              <a:t>“termination”. </a:t>
            </a:r>
            <a:r>
              <a:rPr sz="4000" spc="-5" dirty="0">
                <a:latin typeface="Rockwell"/>
                <a:cs typeface="Rockwell"/>
              </a:rPr>
              <a:t>Hanya  terdapat 2 status : Data transfer dan</a:t>
            </a:r>
            <a:r>
              <a:rPr sz="4000" spc="3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Idling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6794" y="647522"/>
            <a:ext cx="113499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Deteksi Error Pada Frame</a:t>
            </a:r>
            <a:r>
              <a:rPr spc="-100" dirty="0"/>
              <a:t> </a:t>
            </a:r>
            <a:r>
              <a:rPr dirty="0"/>
              <a:t>Relay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03047" y="2290063"/>
            <a:ext cx="13380719" cy="5724525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6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600" b="1" spc="-5" dirty="0">
                <a:latin typeface="Rockwell"/>
                <a:cs typeface="Rockwell"/>
              </a:rPr>
              <a:t>Pendeteksi </a:t>
            </a:r>
            <a:r>
              <a:rPr sz="3600" b="1" dirty="0">
                <a:latin typeface="Rockwell"/>
                <a:cs typeface="Rockwell"/>
              </a:rPr>
              <a:t>Error pada Frame</a:t>
            </a:r>
            <a:r>
              <a:rPr sz="3600" b="1" spc="-40" dirty="0">
                <a:latin typeface="Rockwell"/>
                <a:cs typeface="Rockwell"/>
              </a:rPr>
              <a:t> </a:t>
            </a:r>
            <a:r>
              <a:rPr sz="3600" b="1" dirty="0">
                <a:latin typeface="Rockwell"/>
                <a:cs typeface="Rockwell"/>
              </a:rPr>
              <a:t>Relay</a:t>
            </a:r>
            <a:endParaRPr sz="3600">
              <a:latin typeface="Rockwell"/>
              <a:cs typeface="Rockwell"/>
            </a:endParaRPr>
          </a:p>
          <a:p>
            <a:pPr marL="440690" marR="5080">
              <a:lnSpc>
                <a:spcPct val="100000"/>
              </a:lnSpc>
              <a:spcBef>
                <a:spcPts val="865"/>
              </a:spcBef>
            </a:pPr>
            <a:r>
              <a:rPr sz="3600" dirty="0">
                <a:latin typeface="Rockwell"/>
                <a:cs typeface="Rockwell"/>
              </a:rPr>
              <a:t>Frame Relay </a:t>
            </a:r>
            <a:r>
              <a:rPr sz="3600" spc="-5" dirty="0">
                <a:latin typeface="Rockwell"/>
                <a:cs typeface="Rockwell"/>
              </a:rPr>
              <a:t>menerapkan pendeteksi </a:t>
            </a:r>
            <a:r>
              <a:rPr sz="3600" dirty="0">
                <a:latin typeface="Rockwell"/>
                <a:cs typeface="Rockwell"/>
              </a:rPr>
              <a:t>“</a:t>
            </a:r>
            <a:r>
              <a:rPr sz="3600" i="1" dirty="0">
                <a:latin typeface="Rockwell"/>
                <a:cs typeface="Rockwell"/>
              </a:rPr>
              <a:t>error</a:t>
            </a:r>
            <a:r>
              <a:rPr sz="3600" dirty="0">
                <a:latin typeface="Rockwell"/>
                <a:cs typeface="Rockwell"/>
              </a:rPr>
              <a:t>” pada saluran  transmisi, tetapi Frame Relay tidak </a:t>
            </a:r>
            <a:r>
              <a:rPr sz="3600" spc="-5" dirty="0">
                <a:latin typeface="Rockwell"/>
                <a:cs typeface="Rockwell"/>
              </a:rPr>
              <a:t>memperbaiki </a:t>
            </a:r>
            <a:r>
              <a:rPr sz="3600" dirty="0">
                <a:latin typeface="Rockwell"/>
                <a:cs typeface="Rockwell"/>
              </a:rPr>
              <a:t>“</a:t>
            </a:r>
            <a:r>
              <a:rPr sz="3600" i="1" dirty="0">
                <a:latin typeface="Rockwell"/>
                <a:cs typeface="Rockwell"/>
              </a:rPr>
              <a:t>error</a:t>
            </a:r>
            <a:r>
              <a:rPr sz="3600" dirty="0">
                <a:latin typeface="Rockwell"/>
                <a:cs typeface="Rockwell"/>
              </a:rPr>
              <a:t>”.</a:t>
            </a:r>
            <a:r>
              <a:rPr sz="3600" spc="-1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Jika  terdeteksi sebuah “</a:t>
            </a:r>
            <a:r>
              <a:rPr sz="3600" i="1" dirty="0">
                <a:latin typeface="Rockwell"/>
                <a:cs typeface="Rockwell"/>
              </a:rPr>
              <a:t>error</a:t>
            </a:r>
            <a:r>
              <a:rPr sz="3600" dirty="0">
                <a:latin typeface="Rockwell"/>
                <a:cs typeface="Rockwell"/>
              </a:rPr>
              <a:t>”, frame akan dibuang </a:t>
            </a:r>
            <a:r>
              <a:rPr sz="3600" spc="-5" dirty="0">
                <a:latin typeface="Rockwell"/>
                <a:cs typeface="Rockwell"/>
              </a:rPr>
              <a:t>(</a:t>
            </a:r>
            <a:r>
              <a:rPr sz="3600" i="1" spc="-5" dirty="0">
                <a:latin typeface="Rockwell"/>
                <a:cs typeface="Rockwell"/>
              </a:rPr>
              <a:t>discarded</a:t>
            </a:r>
            <a:r>
              <a:rPr sz="3600" spc="-5" dirty="0">
                <a:latin typeface="Rockwell"/>
                <a:cs typeface="Rockwell"/>
              </a:rPr>
              <a:t>)  </a:t>
            </a:r>
            <a:r>
              <a:rPr sz="3600" dirty="0">
                <a:latin typeface="Rockwell"/>
                <a:cs typeface="Rockwell"/>
              </a:rPr>
              <a:t>dari saluran transmisi. </a:t>
            </a:r>
            <a:r>
              <a:rPr sz="3600" spc="-5" dirty="0">
                <a:latin typeface="Rockwell"/>
                <a:cs typeface="Rockwell"/>
              </a:rPr>
              <a:t>Proses </a:t>
            </a:r>
            <a:r>
              <a:rPr sz="3600" dirty="0">
                <a:latin typeface="Rockwell"/>
                <a:cs typeface="Rockwell"/>
              </a:rPr>
              <a:t>seperti ini disebut</a:t>
            </a:r>
            <a:r>
              <a:rPr sz="3600" spc="-7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:</a:t>
            </a:r>
            <a:endParaRPr sz="3600">
              <a:latin typeface="Rockwell"/>
              <a:cs typeface="Rockwell"/>
            </a:endParaRPr>
          </a:p>
          <a:p>
            <a:pPr marL="584200">
              <a:lnSpc>
                <a:spcPct val="100000"/>
              </a:lnSpc>
              <a:spcBef>
                <a:spcPts val="710"/>
              </a:spcBef>
              <a:tabLst>
                <a:tab pos="939165" algn="l"/>
              </a:tabLst>
            </a:pPr>
            <a:r>
              <a:rPr sz="2800" spc="-5" dirty="0">
                <a:latin typeface="Rockwell"/>
                <a:cs typeface="Rockwell"/>
              </a:rPr>
              <a:t>–	</a:t>
            </a:r>
            <a:r>
              <a:rPr sz="2800" b="1" i="1" dirty="0">
                <a:latin typeface="Rockwell"/>
                <a:cs typeface="Rockwell"/>
              </a:rPr>
              <a:t>Cyclic </a:t>
            </a:r>
            <a:r>
              <a:rPr sz="2800" b="1" i="1" spc="-5" dirty="0">
                <a:latin typeface="Rockwell"/>
                <a:cs typeface="Rockwell"/>
              </a:rPr>
              <a:t>redundancy </a:t>
            </a:r>
            <a:r>
              <a:rPr sz="2800" b="1" i="1" dirty="0">
                <a:latin typeface="Rockwell"/>
                <a:cs typeface="Rockwell"/>
              </a:rPr>
              <a:t>check</a:t>
            </a:r>
            <a:r>
              <a:rPr sz="2800" b="1" i="1" spc="-45" dirty="0">
                <a:latin typeface="Rockwell"/>
                <a:cs typeface="Rockwell"/>
              </a:rPr>
              <a:t> </a:t>
            </a:r>
            <a:r>
              <a:rPr sz="2800" b="1" i="1" spc="-10" dirty="0">
                <a:latin typeface="Rockwell"/>
                <a:cs typeface="Rockwell"/>
              </a:rPr>
              <a:t>(CRC)</a:t>
            </a:r>
            <a:endParaRPr sz="2800">
              <a:latin typeface="Rockwell"/>
              <a:cs typeface="Rockwell"/>
            </a:endParaRPr>
          </a:p>
          <a:p>
            <a:pPr marL="939165" marR="81280">
              <a:lnSpc>
                <a:spcPct val="100000"/>
              </a:lnSpc>
              <a:spcBef>
                <a:spcPts val="670"/>
              </a:spcBef>
            </a:pPr>
            <a:r>
              <a:rPr sz="2800" spc="-10" dirty="0">
                <a:latin typeface="Rockwell"/>
                <a:cs typeface="Rockwell"/>
              </a:rPr>
              <a:t>Cyc</a:t>
            </a:r>
            <a:r>
              <a:rPr sz="2800" i="1" spc="-10" dirty="0">
                <a:latin typeface="Rockwell"/>
                <a:cs typeface="Rockwell"/>
              </a:rPr>
              <a:t>lic </a:t>
            </a:r>
            <a:r>
              <a:rPr sz="2800" i="1" spc="-5" dirty="0">
                <a:latin typeface="Rockwell"/>
                <a:cs typeface="Rockwell"/>
              </a:rPr>
              <a:t>redundancy check </a:t>
            </a:r>
            <a:r>
              <a:rPr sz="2800" spc="-5" dirty="0">
                <a:latin typeface="Rockwell"/>
                <a:cs typeface="Rockwell"/>
              </a:rPr>
              <a:t>(CRC) adalah sebuah skema “</a:t>
            </a:r>
            <a:r>
              <a:rPr sz="2800" i="1" spc="-5" dirty="0">
                <a:latin typeface="Rockwell"/>
                <a:cs typeface="Rockwell"/>
              </a:rPr>
              <a:t>error-checking</a:t>
            </a:r>
            <a:r>
              <a:rPr sz="2800" spc="-5" dirty="0">
                <a:latin typeface="Rockwell"/>
                <a:cs typeface="Rockwell"/>
              </a:rPr>
              <a:t>”  yang mendeteksi dan membuang data yang rusak </a:t>
            </a:r>
            <a:r>
              <a:rPr sz="2800" spc="-10" dirty="0">
                <a:latin typeface="Rockwell"/>
                <a:cs typeface="Rockwell"/>
              </a:rPr>
              <a:t>(corrupted). </a:t>
            </a:r>
            <a:r>
              <a:rPr sz="2800" spc="-5" dirty="0">
                <a:latin typeface="Rockwell"/>
                <a:cs typeface="Rockwell"/>
              </a:rPr>
              <a:t>Fungsi yang  memperbaiki </a:t>
            </a:r>
            <a:r>
              <a:rPr sz="2800" spc="-10" dirty="0">
                <a:latin typeface="Rockwell"/>
                <a:cs typeface="Rockwell"/>
              </a:rPr>
              <a:t>error </a:t>
            </a:r>
            <a:r>
              <a:rPr sz="2800" spc="-5" dirty="0">
                <a:latin typeface="Rockwell"/>
                <a:cs typeface="Rockwell"/>
              </a:rPr>
              <a:t>(Error-correction) (seperti pengiriman  kembali/retransmission data) </a:t>
            </a:r>
            <a:r>
              <a:rPr sz="2800" dirty="0">
                <a:latin typeface="Rockwell"/>
                <a:cs typeface="Rockwell"/>
              </a:rPr>
              <a:t>diserahkan </a:t>
            </a:r>
            <a:r>
              <a:rPr sz="2800" spc="-5" dirty="0">
                <a:latin typeface="Rockwell"/>
                <a:cs typeface="Rockwell"/>
              </a:rPr>
              <a:t>pada protokol layer yang lebih  tinggi</a:t>
            </a:r>
            <a:r>
              <a:rPr sz="2800" spc="-2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(higher-layer).</a:t>
            </a:r>
            <a:endParaRPr sz="2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78710" y="647522"/>
            <a:ext cx="964628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Implementasi </a:t>
            </a:r>
            <a:r>
              <a:rPr dirty="0"/>
              <a:t>Frame</a:t>
            </a:r>
            <a:r>
              <a:rPr spc="-30" dirty="0"/>
              <a:t> </a:t>
            </a:r>
            <a:r>
              <a:rPr spc="-5" dirty="0"/>
              <a:t>Relay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567055" indent="-515620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567055" algn="l"/>
                <a:tab pos="567690" algn="l"/>
              </a:tabLst>
            </a:pPr>
            <a:r>
              <a:rPr spc="-5" dirty="0"/>
              <a:t>Jaringan</a:t>
            </a:r>
            <a:r>
              <a:rPr spc="-35" dirty="0"/>
              <a:t> </a:t>
            </a:r>
            <a:r>
              <a:rPr dirty="0"/>
              <a:t>Publik</a:t>
            </a:r>
          </a:p>
          <a:p>
            <a:pPr marL="567055" marR="465455">
              <a:lnSpc>
                <a:spcPct val="100000"/>
              </a:lnSpc>
              <a:spcBef>
                <a:spcPts val="675"/>
              </a:spcBef>
            </a:pPr>
            <a:r>
              <a:rPr b="0" i="0" spc="-5" dirty="0">
                <a:latin typeface="Rockwell"/>
                <a:cs typeface="Rockwell"/>
              </a:rPr>
              <a:t>Pada jaringan publik Frame Relay, “Frame Relay switching equipment”  (DCE) berlokasi di </a:t>
            </a:r>
            <a:r>
              <a:rPr b="0" i="0" spc="-10" dirty="0">
                <a:latin typeface="Rockwell"/>
                <a:cs typeface="Rockwell"/>
              </a:rPr>
              <a:t>kantor </a:t>
            </a:r>
            <a:r>
              <a:rPr b="0" i="0" spc="-5" dirty="0">
                <a:latin typeface="Rockwell"/>
                <a:cs typeface="Rockwell"/>
              </a:rPr>
              <a:t>pusat (central) perusahaan penyedia jaringan  telekomunikasi. </a:t>
            </a:r>
            <a:r>
              <a:rPr b="0" i="0" spc="-10" dirty="0">
                <a:latin typeface="Rockwell"/>
                <a:cs typeface="Rockwell"/>
              </a:rPr>
              <a:t>Pelanggan hanya </a:t>
            </a:r>
            <a:r>
              <a:rPr b="0" i="0" spc="-5" dirty="0">
                <a:latin typeface="Rockwell"/>
                <a:cs typeface="Rockwell"/>
              </a:rPr>
              <a:t>membayar biaya berdasarkan pemakain  jaringan, dan tidak dibebani administrasi dan pemeliharan perangkat  jaringan Frame</a:t>
            </a:r>
            <a:r>
              <a:rPr b="0" i="0" spc="-35" dirty="0">
                <a:latin typeface="Rockwell"/>
                <a:cs typeface="Rockwell"/>
              </a:rPr>
              <a:t> </a:t>
            </a:r>
            <a:r>
              <a:rPr b="0" i="0" spc="-5" dirty="0">
                <a:latin typeface="Rockwell"/>
                <a:cs typeface="Rockwell"/>
              </a:rPr>
              <a:t>Relay.</a:t>
            </a:r>
          </a:p>
          <a:p>
            <a:pPr marL="628015" indent="-576580">
              <a:lnSpc>
                <a:spcPct val="100000"/>
              </a:lnSpc>
              <a:spcBef>
                <a:spcPts val="670"/>
              </a:spcBef>
              <a:buAutoNum type="arabicPeriod" startAt="2"/>
              <a:tabLst>
                <a:tab pos="628015" algn="l"/>
                <a:tab pos="628650" algn="l"/>
              </a:tabLst>
            </a:pPr>
            <a:r>
              <a:rPr spc="-5" dirty="0"/>
              <a:t>Jaringan</a:t>
            </a:r>
            <a:r>
              <a:rPr spc="-15" dirty="0"/>
              <a:t> </a:t>
            </a:r>
            <a:r>
              <a:rPr spc="-5" dirty="0"/>
              <a:t>“Private”</a:t>
            </a:r>
          </a:p>
          <a:p>
            <a:pPr marL="567055" marR="5080">
              <a:lnSpc>
                <a:spcPct val="100000"/>
              </a:lnSpc>
              <a:spcBef>
                <a:spcPts val="675"/>
              </a:spcBef>
            </a:pPr>
            <a:r>
              <a:rPr b="0" i="0" spc="-5" dirty="0">
                <a:latin typeface="Rockwell"/>
                <a:cs typeface="Rockwell"/>
              </a:rPr>
              <a:t>Pada jaringan “private” Frame Relay, administrasi dan pemeliharaan jaringan  adalah tanggungjawab perusahaan (private company). </a:t>
            </a:r>
            <a:r>
              <a:rPr b="0" i="0" spc="-10" dirty="0">
                <a:latin typeface="Rockwell"/>
                <a:cs typeface="Rockwell"/>
              </a:rPr>
              <a:t>Trafik </a:t>
            </a:r>
            <a:r>
              <a:rPr b="0" i="0" spc="-5" dirty="0">
                <a:latin typeface="Rockwell"/>
                <a:cs typeface="Rockwell"/>
              </a:rPr>
              <a:t>Frame Relay  diteruskan melalui “interface” Frame Relay pada jaringan data. </a:t>
            </a:r>
            <a:r>
              <a:rPr b="0" i="0" spc="-10" dirty="0">
                <a:latin typeface="Rockwell"/>
                <a:cs typeface="Rockwell"/>
              </a:rPr>
              <a:t>Trafik</a:t>
            </a:r>
            <a:r>
              <a:rPr b="0" i="0" spc="80" dirty="0">
                <a:latin typeface="Rockwell"/>
                <a:cs typeface="Rockwell"/>
              </a:rPr>
              <a:t> </a:t>
            </a:r>
            <a:r>
              <a:rPr b="0" i="0" spc="-5" dirty="0">
                <a:latin typeface="Rockwell"/>
                <a:cs typeface="Rockwell"/>
              </a:rPr>
              <a:t>“Non-</a:t>
            </a:r>
          </a:p>
          <a:p>
            <a:pPr marL="567055" marR="461645">
              <a:lnSpc>
                <a:spcPct val="100000"/>
              </a:lnSpc>
              <a:spcBef>
                <a:spcPts val="5"/>
              </a:spcBef>
            </a:pPr>
            <a:r>
              <a:rPr b="0" i="0" spc="-5" dirty="0">
                <a:latin typeface="Rockwell"/>
                <a:cs typeface="Rockwell"/>
              </a:rPr>
              <a:t>Frame Relay” diteruskan ke jasa atau aplikasi yang </a:t>
            </a:r>
            <a:r>
              <a:rPr b="0" i="0" dirty="0">
                <a:latin typeface="Rockwell"/>
                <a:cs typeface="Rockwell"/>
              </a:rPr>
              <a:t>sesuai </a:t>
            </a:r>
            <a:r>
              <a:rPr b="0" i="0" spc="-5" dirty="0">
                <a:latin typeface="Rockwell"/>
                <a:cs typeface="Rockwell"/>
              </a:rPr>
              <a:t>(seperti “private  branch exchange” [PBX] untuk jasa telepon atau untuk aplikasi</a:t>
            </a:r>
            <a:r>
              <a:rPr b="0" i="0" spc="70" dirty="0">
                <a:latin typeface="Rockwell"/>
                <a:cs typeface="Rockwell"/>
              </a:rPr>
              <a:t> </a:t>
            </a:r>
            <a:r>
              <a:rPr b="0" i="0" spc="-5" dirty="0">
                <a:latin typeface="Rockwell"/>
                <a:cs typeface="Rockwell"/>
              </a:rPr>
              <a:t>“video-</a:t>
            </a:r>
          </a:p>
          <a:p>
            <a:pPr marL="567055">
              <a:lnSpc>
                <a:spcPct val="100000"/>
              </a:lnSpc>
            </a:pPr>
            <a:r>
              <a:rPr b="0" i="0" spc="-5" dirty="0">
                <a:latin typeface="Rockwell"/>
                <a:cs typeface="Rockwell"/>
              </a:rPr>
              <a:t>teleconferencing”).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5"/>
              </a:spcBef>
            </a:pPr>
            <a:r>
              <a:rPr dirty="0"/>
              <a:t>Kesimpul</a:t>
            </a:r>
            <a:r>
              <a:rPr spc="-20" dirty="0"/>
              <a:t>a</a:t>
            </a:r>
            <a:r>
              <a:rPr dirty="0"/>
              <a:t>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68300" y="2323591"/>
            <a:ext cx="13355319" cy="4854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39433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Memberikan </a:t>
            </a:r>
            <a:r>
              <a:rPr sz="3600" spc="-5" dirty="0">
                <a:latin typeface="Rockwell"/>
                <a:cs typeface="Rockwell"/>
              </a:rPr>
              <a:t>deteksi error </a:t>
            </a:r>
            <a:r>
              <a:rPr sz="3600" dirty="0">
                <a:latin typeface="Rockwell"/>
                <a:cs typeface="Rockwell"/>
              </a:rPr>
              <a:t>tapi tidak memberikan</a:t>
            </a:r>
            <a:r>
              <a:rPr sz="3600" spc="-1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recovery  </a:t>
            </a:r>
            <a:r>
              <a:rPr sz="3600" spc="-5" dirty="0">
                <a:latin typeface="Rockwell"/>
                <a:cs typeface="Rockwell"/>
              </a:rPr>
              <a:t>error.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Mempunyai ukuran paket yang bervariable (disebut</a:t>
            </a:r>
            <a:r>
              <a:rPr sz="3600" spc="-13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frame)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Bisa dipakai sebagai </a:t>
            </a:r>
            <a:r>
              <a:rPr sz="3600" spc="-5" dirty="0">
                <a:latin typeface="Rockwell"/>
                <a:cs typeface="Rockwell"/>
              </a:rPr>
              <a:t>koneksi </a:t>
            </a:r>
            <a:r>
              <a:rPr sz="3600" dirty="0">
                <a:latin typeface="Rockwell"/>
                <a:cs typeface="Rockwell"/>
              </a:rPr>
              <a:t>backbone </a:t>
            </a:r>
            <a:r>
              <a:rPr sz="3600" spc="-5" dirty="0">
                <a:latin typeface="Rockwell"/>
                <a:cs typeface="Rockwell"/>
              </a:rPr>
              <a:t>kepada </a:t>
            </a:r>
            <a:r>
              <a:rPr sz="3600" dirty="0">
                <a:latin typeface="Rockwell"/>
                <a:cs typeface="Rockwell"/>
              </a:rPr>
              <a:t>jaringan</a:t>
            </a:r>
            <a:r>
              <a:rPr sz="3600" spc="-1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LAN</a:t>
            </a:r>
            <a:endParaRPr sz="3600">
              <a:latin typeface="Rockwell"/>
              <a:cs typeface="Rockwell"/>
            </a:endParaRPr>
          </a:p>
          <a:p>
            <a:pPr marL="440690" marR="90424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Bisa </a:t>
            </a:r>
            <a:r>
              <a:rPr sz="3600" spc="-5" dirty="0">
                <a:latin typeface="Rockwell"/>
                <a:cs typeface="Rockwell"/>
              </a:rPr>
              <a:t>dimplementasikan melalui </a:t>
            </a:r>
            <a:r>
              <a:rPr sz="3600" dirty="0">
                <a:latin typeface="Rockwell"/>
                <a:cs typeface="Rockwell"/>
              </a:rPr>
              <a:t>berbagai </a:t>
            </a:r>
            <a:r>
              <a:rPr sz="3600" spc="-5" dirty="0">
                <a:latin typeface="Rockwell"/>
                <a:cs typeface="Rockwell"/>
              </a:rPr>
              <a:t>macam koneksi  </a:t>
            </a:r>
            <a:r>
              <a:rPr sz="3600" dirty="0">
                <a:latin typeface="Rockwell"/>
                <a:cs typeface="Rockwell"/>
              </a:rPr>
              <a:t>sambungan (56K, </a:t>
            </a:r>
            <a:r>
              <a:rPr sz="3600" spc="-5" dirty="0">
                <a:latin typeface="Rockwell"/>
                <a:cs typeface="Rockwell"/>
              </a:rPr>
              <a:t>T1,</a:t>
            </a:r>
            <a:r>
              <a:rPr sz="3600" spc="-5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T3)</a:t>
            </a:r>
            <a:endParaRPr sz="3600">
              <a:latin typeface="Rockwell"/>
              <a:cs typeface="Rockwell"/>
            </a:endParaRPr>
          </a:p>
          <a:p>
            <a:pPr marL="440690" marR="110045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Beroperasi pada layer physical dan layer Data link</a:t>
            </a:r>
            <a:r>
              <a:rPr sz="3600" spc="-12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pada  </a:t>
            </a:r>
            <a:r>
              <a:rPr sz="3600" spc="-5" dirty="0">
                <a:latin typeface="Rockwell"/>
                <a:cs typeface="Rockwell"/>
              </a:rPr>
              <a:t>model</a:t>
            </a:r>
            <a:r>
              <a:rPr sz="3600" spc="-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OSI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19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917</Words>
  <Application>Microsoft Office PowerPoint</Application>
  <PresentationFormat>Custom</PresentationFormat>
  <Paragraphs>72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Rockwell</vt:lpstr>
      <vt:lpstr>Times New Roman</vt:lpstr>
      <vt:lpstr>Wingdings</vt:lpstr>
      <vt:lpstr>Office Theme</vt:lpstr>
      <vt:lpstr>PowerPoint Presentation</vt:lpstr>
      <vt:lpstr>Pendahuluan</vt:lpstr>
      <vt:lpstr>Definisi</vt:lpstr>
      <vt:lpstr>Fitur Frame Relay</vt:lpstr>
      <vt:lpstr>Frame Relay Overview</vt:lpstr>
      <vt:lpstr>Format Frame Relay</vt:lpstr>
      <vt:lpstr>1. Flags</vt:lpstr>
      <vt:lpstr>2. Alamat (Address)</vt:lpstr>
      <vt:lpstr>3. Data</vt:lpstr>
      <vt:lpstr>4. Frame Check Sequence (FCS)</vt:lpstr>
      <vt:lpstr>Perangkat Frame Relay</vt:lpstr>
      <vt:lpstr>Kategori Umum Perangkat Frame Relay</vt:lpstr>
      <vt:lpstr>Virtual Circuit (VC)</vt:lpstr>
      <vt:lpstr>Tipe Virtual Circuit (VC)</vt:lpstr>
      <vt:lpstr>Perbandingan PVC vs SVC</vt:lpstr>
      <vt:lpstr>Deteksi Error Pada Frame Relay</vt:lpstr>
      <vt:lpstr>Implementasi Frame Relay</vt:lpstr>
      <vt:lpstr>Kesimpulan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2019-08-27T07:51:53Z</dcterms:created>
  <dcterms:modified xsi:type="dcterms:W3CDTF">2019-08-28T06:20:31Z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2016-01-25T00:00:00Z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