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59" r:id="rId10"/>
    <p:sldId id="265" r:id="rId11"/>
    <p:sldId id="266" r:id="rId12"/>
    <p:sldId id="268" r:id="rId13"/>
    <p:sldId id="267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3550B-858C-4623-BF2F-482183BD5C38}" type="datetimeFigureOut">
              <a:rPr lang="id-ID" smtClean="0"/>
              <a:t>23/11/2017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EA9D5DB4-B5E2-4F93-B1AA-3A50E618C2C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34335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3550B-858C-4623-BF2F-482183BD5C38}" type="datetimeFigureOut">
              <a:rPr lang="id-ID" smtClean="0"/>
              <a:t>23/11/2017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D5DB4-B5E2-4F93-B1AA-3A50E618C2C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680146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3550B-858C-4623-BF2F-482183BD5C38}" type="datetimeFigureOut">
              <a:rPr lang="id-ID" smtClean="0"/>
              <a:t>23/11/2017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EA9D5DB4-B5E2-4F93-B1AA-3A50E618C2C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102900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3550B-858C-4623-BF2F-482183BD5C38}" type="datetimeFigureOut">
              <a:rPr lang="id-ID" smtClean="0"/>
              <a:t>23/11/2017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D5DB4-B5E2-4F93-B1AA-3A50E618C2C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300222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3550B-858C-4623-BF2F-482183BD5C38}" type="datetimeFigureOut">
              <a:rPr lang="id-ID" smtClean="0"/>
              <a:t>23/11/2017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D5DB4-B5E2-4F93-B1AA-3A50E618C2C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73408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3550B-858C-4623-BF2F-482183BD5C38}" type="datetimeFigureOut">
              <a:rPr lang="id-ID" smtClean="0"/>
              <a:t>23/11/2017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D5DB4-B5E2-4F93-B1AA-3A50E618C2C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41397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3550B-858C-4623-BF2F-482183BD5C38}" type="datetimeFigureOut">
              <a:rPr lang="id-ID" smtClean="0"/>
              <a:t>23/11/2017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D5DB4-B5E2-4F93-B1AA-3A50E618C2C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79323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3550B-858C-4623-BF2F-482183BD5C38}" type="datetimeFigureOut">
              <a:rPr lang="id-ID" smtClean="0"/>
              <a:t>23/11/2017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D5DB4-B5E2-4F93-B1AA-3A50E618C2C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926441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3550B-858C-4623-BF2F-482183BD5C38}" type="datetimeFigureOut">
              <a:rPr lang="id-ID" smtClean="0"/>
              <a:t>23/11/2017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D5DB4-B5E2-4F93-B1AA-3A50E618C2C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659487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3550B-858C-4623-BF2F-482183BD5C38}" type="datetimeFigureOut">
              <a:rPr lang="id-ID" smtClean="0"/>
              <a:t>23/11/2017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EA9D5DB4-B5E2-4F93-B1AA-3A50E618C2C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55931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3550B-858C-4623-BF2F-482183BD5C38}" type="datetimeFigureOut">
              <a:rPr lang="id-ID" smtClean="0"/>
              <a:t>23/11/2017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EA9D5DB4-B5E2-4F93-B1AA-3A50E618C2C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508092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3550B-858C-4623-BF2F-482183BD5C38}" type="datetimeFigureOut">
              <a:rPr lang="id-ID" smtClean="0"/>
              <a:t>23/11/2017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EA9D5DB4-B5E2-4F93-B1AA-3A50E618C2CA}" type="slidenum">
              <a:rPr lang="id-ID" smtClean="0"/>
              <a:t>‹#›</a:t>
            </a:fld>
            <a:endParaRPr lang="id-ID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292843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3550B-858C-4623-BF2F-482183BD5C38}" type="datetimeFigureOut">
              <a:rPr lang="id-ID" smtClean="0"/>
              <a:t>23/11/2017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EA9D5DB4-B5E2-4F93-B1AA-3A50E618C2C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44488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3550B-858C-4623-BF2F-482183BD5C38}" type="datetimeFigureOut">
              <a:rPr lang="id-ID" smtClean="0"/>
              <a:t>23/11/2017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D5DB4-B5E2-4F93-B1AA-3A50E618C2C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780650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3550B-858C-4623-BF2F-482183BD5C38}" type="datetimeFigureOut">
              <a:rPr lang="id-ID" smtClean="0"/>
              <a:t>23/11/2017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D5DB4-B5E2-4F93-B1AA-3A50E618C2C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961464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3550B-858C-4623-BF2F-482183BD5C38}" type="datetimeFigureOut">
              <a:rPr lang="id-ID" smtClean="0"/>
              <a:t>23/11/2017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D5DB4-B5E2-4F93-B1AA-3A50E618C2C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727070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3993550B-858C-4623-BF2F-482183BD5C38}" type="datetimeFigureOut">
              <a:rPr lang="id-ID" smtClean="0"/>
              <a:t>23/11/2017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EA9D5DB4-B5E2-4F93-B1AA-3A50E618C2C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84447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93550B-858C-4623-BF2F-482183BD5C38}" type="datetimeFigureOut">
              <a:rPr lang="id-ID" smtClean="0"/>
              <a:t>23/11/2017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9D5DB4-B5E2-4F93-B1AA-3A50E618C2C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2201266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SALES LETTER &amp;  ORDERS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71622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effectLst/>
              </a:rPr>
              <a:t>Sales letter is one of business letter which is </a:t>
            </a:r>
            <a:r>
              <a:rPr lang="en-US" b="1" dirty="0">
                <a:effectLst/>
              </a:rPr>
              <a:t>designed to persuade the reader</a:t>
            </a:r>
            <a:r>
              <a:rPr lang="en-US" dirty="0">
                <a:effectLst/>
              </a:rPr>
              <a:t> to buy a particular product or service in the absence of a salesman.</a:t>
            </a:r>
            <a:endParaRPr lang="en-US" dirty="0"/>
          </a:p>
          <a:p>
            <a:r>
              <a:rPr lang="en-US" dirty="0"/>
              <a:t>It aims </a:t>
            </a:r>
            <a:r>
              <a:rPr lang="en-US" b="1" dirty="0"/>
              <a:t>to sell particular kinds of goods or services to selected types of customers</a:t>
            </a:r>
            <a:r>
              <a:rPr lang="en-US" dirty="0"/>
              <a:t>—office equipment to business houses; towel machines to hotels and factories, drugs to doctors and pharmacists.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031136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Elements of sales letter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A good sales letter consists of 4 essential elements. It must </a:t>
            </a:r>
          </a:p>
          <a:p>
            <a:r>
              <a:rPr lang="en-US" dirty="0"/>
              <a:t>arouse interest </a:t>
            </a:r>
          </a:p>
          <a:p>
            <a:r>
              <a:rPr lang="en-US" dirty="0"/>
              <a:t>Create desire;</a:t>
            </a:r>
          </a:p>
          <a:p>
            <a:r>
              <a:rPr lang="en-US" dirty="0"/>
              <a:t>Carry conviction; and</a:t>
            </a:r>
          </a:p>
          <a:p>
            <a:r>
              <a:rPr lang="en-US" dirty="0"/>
              <a:t>Induce action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412606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Arousing </a:t>
            </a:r>
            <a:r>
              <a:rPr lang="en-US" dirty="0" smtClean="0"/>
              <a:t>interest (an attractive opening)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/>
              <a:t>In arousing interest, you may begin with </a:t>
            </a:r>
            <a:r>
              <a:rPr lang="en-US" b="1" dirty="0"/>
              <a:t>a question, an instruction, a quotation, or a suggestion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/>
              <a:t>Here are some examples to arouse interest (pp. 103 -104).</a:t>
            </a:r>
          </a:p>
          <a:p>
            <a:r>
              <a:rPr lang="en-US" dirty="0"/>
              <a:t>An appeal to self-esteem</a:t>
            </a:r>
          </a:p>
          <a:p>
            <a:r>
              <a:rPr lang="en-US" dirty="0"/>
              <a:t>An appeal to economy</a:t>
            </a:r>
          </a:p>
          <a:p>
            <a:r>
              <a:rPr lang="en-US" dirty="0"/>
              <a:t>An appeal to health</a:t>
            </a:r>
          </a:p>
          <a:p>
            <a:r>
              <a:rPr lang="en-US" dirty="0"/>
              <a:t>An appeal to fear</a:t>
            </a:r>
          </a:p>
          <a:p>
            <a:r>
              <a:rPr lang="en-US" dirty="0"/>
              <a:t>An appeal to future prospects</a:t>
            </a:r>
          </a:p>
          <a:p>
            <a:r>
              <a:rPr lang="en-US" dirty="0"/>
              <a:t>An appeal to caution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59251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Creating desire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creating desire, you can, for example, </a:t>
            </a:r>
            <a:r>
              <a:rPr lang="en-US" b="1" dirty="0"/>
              <a:t>explain the product</a:t>
            </a:r>
            <a:r>
              <a:rPr lang="en-US" dirty="0"/>
              <a:t> by describing and giving a clear picture of the product you offer—what it is and what it can do.</a:t>
            </a:r>
          </a:p>
          <a:p>
            <a:r>
              <a:rPr lang="en-US" dirty="0"/>
              <a:t>To claim that a product is “the best and the latest on the market” is of little use.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512584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Carrying conviction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carrying conviction, you must support your claims by evidence—by facts, such as </a:t>
            </a:r>
            <a:r>
              <a:rPr lang="en-US" b="1" dirty="0"/>
              <a:t>laboratory tests and sales statistics, and by opinion/ testimonials of other users</a:t>
            </a:r>
            <a:r>
              <a:rPr lang="en-US" dirty="0"/>
              <a:t>.</a:t>
            </a:r>
          </a:p>
          <a:p>
            <a:r>
              <a:rPr lang="en-US" dirty="0"/>
              <a:t>You can do this in a number ways: </a:t>
            </a:r>
            <a:r>
              <a:rPr lang="en-US" b="1" dirty="0"/>
              <a:t>invite the reader to your factory or showroom, offer to send goods, provide a firm guarantee</a:t>
            </a:r>
            <a:r>
              <a:rPr lang="en-US" dirty="0"/>
              <a:t>, etc.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126010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Inducing action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closing paragraph must persuade the readers to take the action—to </a:t>
            </a:r>
            <a:r>
              <a:rPr lang="en-US" b="1" dirty="0"/>
              <a:t>visit your showrooms, to receive your representatives, to send for a sample or place an order</a:t>
            </a:r>
            <a:r>
              <a:rPr lang="en-US" dirty="0"/>
              <a:t>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822449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 attractive look of sales letter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Make your letter as personal as you can by addressing to a particular person by name if you know it (e.g. Dear Mr. Smith).</a:t>
            </a:r>
          </a:p>
          <a:p>
            <a:r>
              <a:rPr lang="en-US" dirty="0"/>
              <a:t>Use good quality paper and seal your letter in its envelope.</a:t>
            </a:r>
          </a:p>
          <a:p>
            <a:r>
              <a:rPr lang="en-US" dirty="0"/>
              <a:t>Use an attractively printed letter-head.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59126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Review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is sales letter?</a:t>
            </a:r>
          </a:p>
          <a:p>
            <a:r>
              <a:rPr lang="en-US" dirty="0"/>
              <a:t>What elements must you include in sales letter?</a:t>
            </a:r>
          </a:p>
          <a:p>
            <a:r>
              <a:rPr lang="en-US" dirty="0"/>
              <a:t>What should you write in the opening paragraph to arouse readers’ interest?</a:t>
            </a:r>
          </a:p>
          <a:p>
            <a:r>
              <a:rPr lang="en-US" dirty="0"/>
              <a:t>What should you do to create desire of the readers?</a:t>
            </a:r>
          </a:p>
          <a:p>
            <a:r>
              <a:rPr lang="en-US" dirty="0"/>
              <a:t>Mention three ways to carry conviction of sales letter!</a:t>
            </a:r>
          </a:p>
          <a:p>
            <a:r>
              <a:rPr lang="en-US" dirty="0"/>
              <a:t>What should you do to make your sales letter </a:t>
            </a:r>
            <a:r>
              <a:rPr lang="en-US"/>
              <a:t>look attractive?</a:t>
            </a:r>
            <a:endParaRPr lang="en-US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535744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ORDERS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Orders can be either printed or telephone forms.</a:t>
            </a:r>
          </a:p>
          <a:p>
            <a:r>
              <a:rPr lang="en-US" dirty="0"/>
              <a:t>There are some </a:t>
            </a:r>
            <a:r>
              <a:rPr lang="en-US" b="1" dirty="0"/>
              <a:t>advantages</a:t>
            </a:r>
            <a:r>
              <a:rPr lang="en-US" dirty="0"/>
              <a:t> ordering on printed forms.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The forms are pre-numbered and therefore easy to refer;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Important details cannot easily be overlooked; 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The general conditions under which orders are placed can be printed on the back.</a:t>
            </a:r>
          </a:p>
          <a:p>
            <a:r>
              <a:rPr lang="en-US" dirty="0"/>
              <a:t>Orders placed by telephone should be confirmed in writing to avoid misunderstanding 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683835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Content of the orders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A reference to a visit by the supplier’s representative, or to an advertisement or catalogue, or to a sample, or to previous correspondence.</a:t>
            </a:r>
          </a:p>
          <a:p>
            <a:r>
              <a:rPr lang="en-US" dirty="0"/>
              <a:t>Include full details of description, quantities and prices and quote catalogue numbers, if any.</a:t>
            </a:r>
          </a:p>
          <a:p>
            <a:r>
              <a:rPr lang="en-US" dirty="0"/>
              <a:t>State your requirements as to delivery—place, date, mode of transport and whether to be sent carried paid or carriage forward</a:t>
            </a:r>
          </a:p>
          <a:p>
            <a:r>
              <a:rPr lang="en-US" dirty="0"/>
              <a:t>Confirm the terms of payment agreed in preliminary negotiations.</a:t>
            </a:r>
          </a:p>
          <a:p>
            <a:r>
              <a:rPr lang="en-US" dirty="0"/>
              <a:t>Alternatives which are acceptable if the goods ordered are not available.</a:t>
            </a:r>
          </a:p>
          <a:p>
            <a:r>
              <a:rPr lang="en-US" dirty="0"/>
              <a:t>A closing sentence, perhaps encouraging the supplier to execute the order promptly and with care.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066238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buyer’s obligations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To accept the goods supplied, provided they comply with the terms of the order,</a:t>
            </a:r>
          </a:p>
          <a:p>
            <a:r>
              <a:rPr lang="en-US" dirty="0"/>
              <a:t>To pay for them at the time of delivery, unless there is an agreement to the contrary,</a:t>
            </a:r>
          </a:p>
          <a:p>
            <a:r>
              <a:rPr lang="en-US" dirty="0"/>
              <a:t>To check the goods as soon as possible (failure to give prompt notice of faults to the seller will be taken as acceptance of the goods)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0926854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seller’s obligations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To deliver goods exactly of the kind ordered, and at the agreed time,</a:t>
            </a:r>
          </a:p>
          <a:p>
            <a:r>
              <a:rPr lang="en-US" dirty="0"/>
              <a:t>To guarantee the goods to be free from faults of which the buyer could not be aware at the time of purchase.</a:t>
            </a:r>
          </a:p>
          <a:p>
            <a:endParaRPr lang="en-US" dirty="0"/>
          </a:p>
          <a:p>
            <a:r>
              <a:rPr lang="en-US" dirty="0"/>
              <a:t>If faulty goods are delivered, the buyer can demand either a reduction in price, or replacement of the goods, or cancellation of the order.</a:t>
            </a:r>
          </a:p>
          <a:p>
            <a:r>
              <a:rPr lang="en-US" dirty="0"/>
              <a:t>The buyer may also be able to </a:t>
            </a:r>
            <a:r>
              <a:rPr lang="en-US"/>
              <a:t>claim damages.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1249195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ACKNOWLEDGING THE ORDER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When receiving an order that cannot be met at once, acknowledge it straight away. </a:t>
            </a:r>
          </a:p>
          <a:p>
            <a:r>
              <a:rPr lang="en-US" dirty="0" smtClean="0"/>
              <a:t>If the good ordered cannot be supplied, write explaining why. If suitable substitutes are available, offer to supply them.</a:t>
            </a:r>
          </a:p>
          <a:p>
            <a:r>
              <a:rPr lang="en-US" dirty="0" smtClean="0"/>
              <a:t>When delivery to regular customers can be made immediately, the seller send an invoice, sometimes with the goods and sometimes separately.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2316099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Acknowledging “First” orders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The letter should</a:t>
            </a:r>
          </a:p>
          <a:p>
            <a:r>
              <a:rPr lang="en-US" dirty="0" smtClean="0"/>
              <a:t>Express pleasure at receiving the order;</a:t>
            </a:r>
          </a:p>
          <a:p>
            <a:r>
              <a:rPr lang="en-US" dirty="0" smtClean="0"/>
              <a:t>Add favorable comment on the goods ordered;</a:t>
            </a:r>
          </a:p>
          <a:p>
            <a:r>
              <a:rPr lang="en-US" dirty="0" smtClean="0"/>
              <a:t>Include an assurance of prompt and careful attention.</a:t>
            </a:r>
          </a:p>
          <a:p>
            <a:r>
              <a:rPr lang="en-US" dirty="0" smtClean="0"/>
              <a:t>Draw attention to other products likely to be of interest;</a:t>
            </a:r>
          </a:p>
          <a:p>
            <a:r>
              <a:rPr lang="en-US" dirty="0" smtClean="0"/>
              <a:t>Hope for further orders.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8689287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When the goods ordered cannot be delivered immediately:</a:t>
            </a:r>
          </a:p>
          <a:p>
            <a:r>
              <a:rPr lang="en-US" dirty="0" smtClean="0"/>
              <a:t>Apologize for the delay;</a:t>
            </a:r>
          </a:p>
          <a:p>
            <a:r>
              <a:rPr lang="en-US" dirty="0" smtClean="0"/>
              <a:t>Explain the reason;</a:t>
            </a:r>
          </a:p>
          <a:p>
            <a:r>
              <a:rPr lang="en-US" dirty="0" smtClean="0"/>
              <a:t>Hope that the customer is not being inconvenienced unduly;</a:t>
            </a:r>
          </a:p>
          <a:p>
            <a:r>
              <a:rPr lang="en-US" dirty="0" smtClean="0"/>
              <a:t>State when delivery may be expected; if it is possible.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189053274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Berlin</Template>
  <TotalTime>691</TotalTime>
  <Words>895</Words>
  <Application>Microsoft Office PowerPoint</Application>
  <PresentationFormat>Widescreen</PresentationFormat>
  <Paragraphs>78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Trebuchet MS</vt:lpstr>
      <vt:lpstr>Berlin</vt:lpstr>
      <vt:lpstr>SALES LETTER &amp;  ORDERS</vt:lpstr>
      <vt:lpstr>Introduction</vt:lpstr>
      <vt:lpstr>Elements of sales letter</vt:lpstr>
      <vt:lpstr>Arousing interest (an attractive opening)</vt:lpstr>
      <vt:lpstr>Creating desire</vt:lpstr>
      <vt:lpstr>Carrying conviction</vt:lpstr>
      <vt:lpstr>Inducing action</vt:lpstr>
      <vt:lpstr>An attractive look of sales letter</vt:lpstr>
      <vt:lpstr>Review</vt:lpstr>
      <vt:lpstr>ORDERS</vt:lpstr>
      <vt:lpstr>Content of the orders</vt:lpstr>
      <vt:lpstr>The buyer’s obligations</vt:lpstr>
      <vt:lpstr>The seller’s obligations</vt:lpstr>
      <vt:lpstr>ACKNOWLEDGING THE ORDER</vt:lpstr>
      <vt:lpstr>Acknowledging “First” orders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SALES LETTER</dc:title>
  <dc:creator>CT</dc:creator>
  <cp:lastModifiedBy>CT</cp:lastModifiedBy>
  <cp:revision>27</cp:revision>
  <dcterms:created xsi:type="dcterms:W3CDTF">2016-11-21T03:13:08Z</dcterms:created>
  <dcterms:modified xsi:type="dcterms:W3CDTF">2017-11-23T04:04:30Z</dcterms:modified>
</cp:coreProperties>
</file>