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8" r:id="rId2"/>
    <p:sldId id="269" r:id="rId3"/>
    <p:sldId id="270" r:id="rId4"/>
    <p:sldId id="271" r:id="rId5"/>
    <p:sldId id="282" r:id="rId6"/>
    <p:sldId id="281" r:id="rId7"/>
  </p:sldIdLst>
  <p:sldSz cx="9144000" cy="6858000" type="screen4x3"/>
  <p:notesSz cx="6858000" cy="9144000"/>
  <p:defaultTex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5C010"/>
    <a:srgbClr val="E96E25"/>
    <a:srgbClr val="00AEEF"/>
    <a:srgbClr val="D0264C"/>
    <a:srgbClr val="1A6D31"/>
    <a:srgbClr val="711663"/>
    <a:srgbClr val="DABD00"/>
    <a:srgbClr val="004050"/>
    <a:srgbClr val="180153"/>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62" autoAdjust="0"/>
    <p:restoredTop sz="97115" autoAdjust="0"/>
  </p:normalViewPr>
  <p:slideViewPr>
    <p:cSldViewPr>
      <p:cViewPr>
        <p:scale>
          <a:sx n="66" d="100"/>
          <a:sy n="66" d="100"/>
        </p:scale>
        <p:origin x="-1368" y="-36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56" d="100"/>
          <a:sy n="56" d="100"/>
        </p:scale>
        <p:origin x="-2826" y="-84"/>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bs-Latn-B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70736A-2607-4F12-B653-F7E3539110C9}" type="datetimeFigureOut">
              <a:rPr lang="bs-Latn-BA" smtClean="0"/>
              <a:pPr/>
              <a:t>12.9.2016</a:t>
            </a:fld>
            <a:endParaRPr lang="bs-Latn-B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bs-Latn-B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bs-Latn-B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B302CB5-B607-4463-83D5-92A5E9409C0E}" type="slidenum">
              <a:rPr lang="bs-Latn-BA" smtClean="0"/>
              <a:pPr/>
              <a:t>‹#›</a:t>
            </a:fld>
            <a:endParaRPr lang="bs-Latn-BA"/>
          </a:p>
        </p:txBody>
      </p:sp>
    </p:spTree>
    <p:extLst>
      <p:ext uri="{BB962C8B-B14F-4D97-AF65-F5344CB8AC3E}">
        <p14:creationId xmlns="" xmlns:p14="http://schemas.microsoft.com/office/powerpoint/2010/main" val="18831562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s-Latn-BA" dirty="0"/>
          </a:p>
        </p:txBody>
      </p:sp>
      <p:sp>
        <p:nvSpPr>
          <p:cNvPr id="4" name="Slide Number Placeholder 3"/>
          <p:cNvSpPr>
            <a:spLocks noGrp="1"/>
          </p:cNvSpPr>
          <p:nvPr>
            <p:ph type="sldNum" sz="quarter" idx="10"/>
          </p:nvPr>
        </p:nvSpPr>
        <p:spPr/>
        <p:txBody>
          <a:bodyPr/>
          <a:lstStyle/>
          <a:p>
            <a:fld id="{FB302CB5-B607-4463-83D5-92A5E9409C0E}" type="slidenum">
              <a:rPr lang="bs-Latn-BA" smtClean="0"/>
              <a:pPr/>
              <a:t>1</a:t>
            </a:fld>
            <a:endParaRPr lang="bs-Latn-BA"/>
          </a:p>
        </p:txBody>
      </p:sp>
    </p:spTree>
    <p:extLst>
      <p:ext uri="{BB962C8B-B14F-4D97-AF65-F5344CB8AC3E}">
        <p14:creationId xmlns="" xmlns:p14="http://schemas.microsoft.com/office/powerpoint/2010/main" val="1516725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s-Latn-BA" dirty="0"/>
          </a:p>
        </p:txBody>
      </p:sp>
      <p:sp>
        <p:nvSpPr>
          <p:cNvPr id="4" name="Slide Number Placeholder 3"/>
          <p:cNvSpPr>
            <a:spLocks noGrp="1"/>
          </p:cNvSpPr>
          <p:nvPr>
            <p:ph type="sldNum" sz="quarter" idx="10"/>
          </p:nvPr>
        </p:nvSpPr>
        <p:spPr/>
        <p:txBody>
          <a:bodyPr/>
          <a:lstStyle/>
          <a:p>
            <a:fld id="{FB302CB5-B607-4463-83D5-92A5E9409C0E}" type="slidenum">
              <a:rPr lang="bs-Latn-BA" smtClean="0"/>
              <a:pPr/>
              <a:t>6</a:t>
            </a:fld>
            <a:endParaRPr lang="bs-Latn-BA"/>
          </a:p>
        </p:txBody>
      </p:sp>
    </p:spTree>
    <p:extLst>
      <p:ext uri="{BB962C8B-B14F-4D97-AF65-F5344CB8AC3E}">
        <p14:creationId xmlns="" xmlns:p14="http://schemas.microsoft.com/office/powerpoint/2010/main" val="15167251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noAutofit/>
          </a:bodyPr>
          <a:lstStyle>
            <a:lvl1pPr>
              <a:defRPr sz="5400"/>
            </a:lvl1pPr>
          </a:lstStyle>
          <a:p>
            <a:r>
              <a:rPr lang="en-US" smtClean="0"/>
              <a:t>Click to edit Master title style</a:t>
            </a:r>
            <a:endParaRPr lang="bs-Latn-BA"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bs-Latn-BA" dirty="0"/>
          </a:p>
        </p:txBody>
      </p:sp>
      <p:sp>
        <p:nvSpPr>
          <p:cNvPr id="4" name="Date Placeholder 3"/>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5" name="Footer Placeholder 4"/>
          <p:cNvSpPr>
            <a:spLocks noGrp="1"/>
          </p:cNvSpPr>
          <p:nvPr>
            <p:ph type="ftr" sz="quarter" idx="11"/>
          </p:nvPr>
        </p:nvSpPr>
        <p:spPr/>
        <p:txBody>
          <a:bodyPr/>
          <a:lstStyle/>
          <a:p>
            <a:endParaRPr lang="bs-Latn-BA"/>
          </a:p>
        </p:txBody>
      </p:sp>
      <p:sp>
        <p:nvSpPr>
          <p:cNvPr id="6" name="Slide Number Placeholder 5"/>
          <p:cNvSpPr>
            <a:spLocks noGrp="1"/>
          </p:cNvSpPr>
          <p:nvPr>
            <p:ph type="sldNum" sz="quarter" idx="12"/>
          </p:nvPr>
        </p:nvSpPr>
        <p:spPr/>
        <p:txBody>
          <a:bodyPr/>
          <a:lstStyle/>
          <a:p>
            <a:fld id="{9797D93C-D573-4ABB-A625-FA11990682A3}" type="slidenum">
              <a:rPr lang="bs-Latn-BA" smtClean="0"/>
              <a:pPr/>
              <a:t>‹#›</a:t>
            </a:fld>
            <a:endParaRPr lang="bs-Latn-BA"/>
          </a:p>
        </p:txBody>
      </p:sp>
      <p:pic>
        <p:nvPicPr>
          <p:cNvPr id="7" name="Picture 6"/>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7092280" y="6381328"/>
            <a:ext cx="1905266" cy="362001"/>
          </a:xfrm>
          <a:prstGeom prst="rect">
            <a:avLst/>
          </a:prstGeom>
        </p:spPr>
      </p:pic>
    </p:spTree>
    <p:extLst>
      <p:ext uri="{BB962C8B-B14F-4D97-AF65-F5344CB8AC3E}">
        <p14:creationId xmlns="" xmlns:p14="http://schemas.microsoft.com/office/powerpoint/2010/main" val="1538978937"/>
      </p:ext>
    </p:extLst>
  </p:cSld>
  <p:clrMapOvr>
    <a:masterClrMapping/>
  </p:clrMapOvr>
  <mc:AlternateContent xmlns:mc="http://schemas.openxmlformats.org/markup-compatibility/2006">
    <mc:Choice xmlns=""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s-Latn-BA"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4" name="Date Placeholder 3"/>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5" name="Footer Placeholder 4"/>
          <p:cNvSpPr>
            <a:spLocks noGrp="1"/>
          </p:cNvSpPr>
          <p:nvPr>
            <p:ph type="ftr" sz="quarter" idx="11"/>
          </p:nvPr>
        </p:nvSpPr>
        <p:spPr/>
        <p:txBody>
          <a:bodyPr/>
          <a:lstStyle/>
          <a:p>
            <a:endParaRPr lang="bs-Latn-BA"/>
          </a:p>
        </p:txBody>
      </p:sp>
      <p:sp>
        <p:nvSpPr>
          <p:cNvPr id="6" name="Slide Number Placeholder 5"/>
          <p:cNvSpPr>
            <a:spLocks noGrp="1"/>
          </p:cNvSpPr>
          <p:nvPr>
            <p:ph type="sldNum" sz="quarter" idx="12"/>
          </p:nvPr>
        </p:nvSpPr>
        <p:spPr/>
        <p:txBody>
          <a:bodyPr/>
          <a:lstStyle/>
          <a:p>
            <a:fld id="{9797D93C-D573-4ABB-A625-FA11990682A3}" type="slidenum">
              <a:rPr lang="bs-Latn-BA" smtClean="0"/>
              <a:pPr/>
              <a:t>‹#›</a:t>
            </a:fld>
            <a:endParaRPr lang="bs-Latn-BA"/>
          </a:p>
        </p:txBody>
      </p:sp>
      <p:pic>
        <p:nvPicPr>
          <p:cNvPr id="7" name="Picture 6"/>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7020272" y="6309320"/>
            <a:ext cx="1905266" cy="362001"/>
          </a:xfrm>
          <a:prstGeom prst="rect">
            <a:avLst/>
          </a:prstGeom>
        </p:spPr>
      </p:pic>
    </p:spTree>
    <p:extLst>
      <p:ext uri="{BB962C8B-B14F-4D97-AF65-F5344CB8AC3E}">
        <p14:creationId xmlns="" xmlns:p14="http://schemas.microsoft.com/office/powerpoint/2010/main" val="920307976"/>
      </p:ext>
    </p:extLst>
  </p:cSld>
  <p:clrMapOvr>
    <a:masterClrMapping/>
  </p:clrMapOvr>
  <mc:AlternateContent xmlns:mc="http://schemas.openxmlformats.org/markup-compatibility/2006">
    <mc:Choice xmlns=""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bs-Latn-B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5" name="Footer Placeholder 4"/>
          <p:cNvSpPr>
            <a:spLocks noGrp="1"/>
          </p:cNvSpPr>
          <p:nvPr>
            <p:ph type="ftr" sz="quarter" idx="11"/>
          </p:nvPr>
        </p:nvSpPr>
        <p:spPr/>
        <p:txBody>
          <a:bodyPr/>
          <a:lstStyle/>
          <a:p>
            <a:endParaRPr lang="bs-Latn-BA"/>
          </a:p>
        </p:txBody>
      </p:sp>
      <p:sp>
        <p:nvSpPr>
          <p:cNvPr id="6" name="Slide Number Placeholder 5"/>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 xmlns:p14="http://schemas.microsoft.com/office/powerpoint/2010/main" val="2372459472"/>
      </p:ext>
    </p:extLst>
  </p:cSld>
  <p:clrMapOvr>
    <a:masterClrMapping/>
  </p:clrMapOvr>
  <mc:AlternateContent xmlns:mc="http://schemas.openxmlformats.org/markup-compatibility/2006">
    <mc:Choice xmlns=""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s-Latn-B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5" name="Date Placeholder 4"/>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6" name="Footer Placeholder 5"/>
          <p:cNvSpPr>
            <a:spLocks noGrp="1"/>
          </p:cNvSpPr>
          <p:nvPr>
            <p:ph type="ftr" sz="quarter" idx="11"/>
          </p:nvPr>
        </p:nvSpPr>
        <p:spPr/>
        <p:txBody>
          <a:bodyPr/>
          <a:lstStyle/>
          <a:p>
            <a:endParaRPr lang="bs-Latn-BA"/>
          </a:p>
        </p:txBody>
      </p:sp>
      <p:sp>
        <p:nvSpPr>
          <p:cNvPr id="7" name="Slide Number Placeholder 6"/>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 xmlns:p14="http://schemas.microsoft.com/office/powerpoint/2010/main" val="3974514235"/>
      </p:ext>
    </p:extLst>
  </p:cSld>
  <p:clrMapOvr>
    <a:masterClrMapping/>
  </p:clrMapOvr>
  <mc:AlternateContent xmlns:mc="http://schemas.openxmlformats.org/markup-compatibility/2006">
    <mc:Choice xmlns=""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bs-Latn-B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7" name="Date Placeholder 6"/>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8" name="Footer Placeholder 7"/>
          <p:cNvSpPr>
            <a:spLocks noGrp="1"/>
          </p:cNvSpPr>
          <p:nvPr>
            <p:ph type="ftr" sz="quarter" idx="11"/>
          </p:nvPr>
        </p:nvSpPr>
        <p:spPr/>
        <p:txBody>
          <a:bodyPr/>
          <a:lstStyle/>
          <a:p>
            <a:endParaRPr lang="bs-Latn-BA"/>
          </a:p>
        </p:txBody>
      </p:sp>
      <p:sp>
        <p:nvSpPr>
          <p:cNvPr id="9" name="Slide Number Placeholder 8"/>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 xmlns:p14="http://schemas.microsoft.com/office/powerpoint/2010/main" val="3181882898"/>
      </p:ext>
    </p:extLst>
  </p:cSld>
  <p:clrMapOvr>
    <a:masterClrMapping/>
  </p:clrMapOvr>
  <mc:AlternateContent xmlns:mc="http://schemas.openxmlformats.org/markup-compatibility/2006">
    <mc:Choice xmlns=""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s-Latn-BA"/>
          </a:p>
        </p:txBody>
      </p:sp>
      <p:sp>
        <p:nvSpPr>
          <p:cNvPr id="3" name="Date Placeholder 2"/>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4" name="Footer Placeholder 3"/>
          <p:cNvSpPr>
            <a:spLocks noGrp="1"/>
          </p:cNvSpPr>
          <p:nvPr>
            <p:ph type="ftr" sz="quarter" idx="11"/>
          </p:nvPr>
        </p:nvSpPr>
        <p:spPr/>
        <p:txBody>
          <a:bodyPr/>
          <a:lstStyle/>
          <a:p>
            <a:endParaRPr lang="bs-Latn-BA"/>
          </a:p>
        </p:txBody>
      </p:sp>
      <p:sp>
        <p:nvSpPr>
          <p:cNvPr id="5" name="Slide Number Placeholder 4"/>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 xmlns:p14="http://schemas.microsoft.com/office/powerpoint/2010/main" val="2134196086"/>
      </p:ext>
    </p:extLst>
  </p:cSld>
  <p:clrMapOvr>
    <a:masterClrMapping/>
  </p:clrMapOvr>
  <mc:AlternateContent xmlns:mc="http://schemas.openxmlformats.org/markup-compatibility/2006">
    <mc:Choice xmlns="" xmlns:p14="http://schemas.microsoft.com/office/powerpoint/2010/main" Requires="p14">
      <p:transition spd="slow" p14:dur="2500">
        <p:checker/>
      </p:transition>
    </mc:Choice>
    <mc:Fallback>
      <p:transition spd="slow">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3" name="Footer Placeholder 2"/>
          <p:cNvSpPr>
            <a:spLocks noGrp="1"/>
          </p:cNvSpPr>
          <p:nvPr>
            <p:ph type="ftr" sz="quarter" idx="11"/>
          </p:nvPr>
        </p:nvSpPr>
        <p:spPr/>
        <p:txBody>
          <a:bodyPr/>
          <a:lstStyle/>
          <a:p>
            <a:endParaRPr lang="bs-Latn-BA"/>
          </a:p>
        </p:txBody>
      </p:sp>
      <p:sp>
        <p:nvSpPr>
          <p:cNvPr id="4" name="Slide Number Placeholder 3"/>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 xmlns:p14="http://schemas.microsoft.com/office/powerpoint/2010/main" val="3944720559"/>
      </p:ext>
    </p:extLst>
  </p:cSld>
  <p:clrMapOvr>
    <a:masterClrMapping/>
  </p:clrMapOvr>
  <mc:AlternateContent xmlns:mc="http://schemas.openxmlformats.org/markup-compatibility/2006">
    <mc:Choice xmlns="" xmlns:p14="http://schemas.microsoft.com/office/powerpoint/2010/main" Requires="p14">
      <p:transition spd="slow" p14:dur="2500">
        <p:checker/>
      </p:transition>
    </mc:Choice>
    <mc:Fallback>
      <p:transition spd="slow">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bs-Latn-B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6" name="Footer Placeholder 5"/>
          <p:cNvSpPr>
            <a:spLocks noGrp="1"/>
          </p:cNvSpPr>
          <p:nvPr>
            <p:ph type="ftr" sz="quarter" idx="11"/>
          </p:nvPr>
        </p:nvSpPr>
        <p:spPr/>
        <p:txBody>
          <a:bodyPr/>
          <a:lstStyle/>
          <a:p>
            <a:endParaRPr lang="bs-Latn-BA"/>
          </a:p>
        </p:txBody>
      </p:sp>
      <p:sp>
        <p:nvSpPr>
          <p:cNvPr id="7" name="Slide Number Placeholder 6"/>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 xmlns:p14="http://schemas.microsoft.com/office/powerpoint/2010/main" val="3576302999"/>
      </p:ext>
    </p:extLst>
  </p:cSld>
  <p:clrMapOvr>
    <a:masterClrMapping/>
  </p:clrMapOvr>
  <mc:AlternateContent xmlns:mc="http://schemas.openxmlformats.org/markup-compatibility/2006">
    <mc:Choice xmlns="" xmlns:p14="http://schemas.microsoft.com/office/powerpoint/2010/main" Requires="p14">
      <p:transition spd="slow" p14:dur="2500">
        <p:checker/>
      </p:transition>
    </mc:Choice>
    <mc:Fallback>
      <p:transition spd="slow">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bs-Latn-B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bs-Latn-B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6" name="Footer Placeholder 5"/>
          <p:cNvSpPr>
            <a:spLocks noGrp="1"/>
          </p:cNvSpPr>
          <p:nvPr>
            <p:ph type="ftr" sz="quarter" idx="11"/>
          </p:nvPr>
        </p:nvSpPr>
        <p:spPr/>
        <p:txBody>
          <a:bodyPr/>
          <a:lstStyle/>
          <a:p>
            <a:endParaRPr lang="bs-Latn-BA"/>
          </a:p>
        </p:txBody>
      </p:sp>
      <p:sp>
        <p:nvSpPr>
          <p:cNvPr id="7" name="Slide Number Placeholder 6"/>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 xmlns:p14="http://schemas.microsoft.com/office/powerpoint/2010/main" val="3571122752"/>
      </p:ext>
    </p:extLst>
  </p:cSld>
  <p:clrMapOvr>
    <a:masterClrMapping/>
  </p:clrMapOvr>
  <mc:AlternateContent xmlns:mc="http://schemas.openxmlformats.org/markup-compatibility/2006">
    <mc:Choice xmlns="" xmlns:p14="http://schemas.microsoft.com/office/powerpoint/2010/main" Requires="p14">
      <p:transition spd="slow" p14:dur="2500">
        <p:checker/>
      </p:transition>
    </mc:Choice>
    <mc:Fallback>
      <p:transition spd="slow">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s-Latn-B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4" name="Date Placeholder 3"/>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5" name="Footer Placeholder 4"/>
          <p:cNvSpPr>
            <a:spLocks noGrp="1"/>
          </p:cNvSpPr>
          <p:nvPr>
            <p:ph type="ftr" sz="quarter" idx="11"/>
          </p:nvPr>
        </p:nvSpPr>
        <p:spPr/>
        <p:txBody>
          <a:bodyPr/>
          <a:lstStyle/>
          <a:p>
            <a:endParaRPr lang="bs-Latn-BA"/>
          </a:p>
        </p:txBody>
      </p:sp>
      <p:sp>
        <p:nvSpPr>
          <p:cNvPr id="6" name="Slide Number Placeholder 5"/>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 xmlns:p14="http://schemas.microsoft.com/office/powerpoint/2010/main" val="1287860640"/>
      </p:ext>
    </p:extLst>
  </p:cSld>
  <p:clrMapOvr>
    <a:masterClrMapping/>
  </p:clrMapOvr>
  <mc:AlternateContent xmlns:mc="http://schemas.openxmlformats.org/markup-compatibility/2006">
    <mc:Choice xmlns="" xmlns:p14="http://schemas.microsoft.com/office/powerpoint/2010/main" Requires="p14">
      <p:transition spd="slow" p14:dur="2500">
        <p:checker/>
      </p:transition>
    </mc:Choice>
    <mc:Fallback>
      <p:transition spd="slow">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bs-Latn-B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4" name="Date Placeholder 3"/>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5" name="Footer Placeholder 4"/>
          <p:cNvSpPr>
            <a:spLocks noGrp="1"/>
          </p:cNvSpPr>
          <p:nvPr>
            <p:ph type="ftr" sz="quarter" idx="11"/>
          </p:nvPr>
        </p:nvSpPr>
        <p:spPr/>
        <p:txBody>
          <a:bodyPr/>
          <a:lstStyle/>
          <a:p>
            <a:endParaRPr lang="bs-Latn-BA"/>
          </a:p>
        </p:txBody>
      </p:sp>
      <p:sp>
        <p:nvSpPr>
          <p:cNvPr id="6" name="Slide Number Placeholder 5"/>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 xmlns:p14="http://schemas.microsoft.com/office/powerpoint/2010/main" val="2505933687"/>
      </p:ext>
    </p:extLst>
  </p:cSld>
  <p:clrMapOvr>
    <a:masterClrMapping/>
  </p:clrMapOvr>
  <mc:AlternateContent xmlns:mc="http://schemas.openxmlformats.org/markup-compatibility/2006">
    <mc:Choice xmlns="" xmlns:p14="http://schemas.microsoft.com/office/powerpoint/2010/main" Requires="p14">
      <p:transition spd="slow" p14:dur="2500">
        <p:checker/>
      </p:transition>
    </mc:Choice>
    <mc:Fallback>
      <p:transition spd="slow">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A6D3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bs-Latn-BA"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bg1"/>
                </a:solidFill>
              </a:defRPr>
            </a:lvl1pPr>
          </a:lstStyle>
          <a:p>
            <a:fld id="{1B57E414-1BFF-4093-BA34-06881F7BCD05}" type="datetimeFigureOut">
              <a:rPr lang="bs-Latn-BA" smtClean="0"/>
              <a:pPr/>
              <a:t>12.9.2016</a:t>
            </a:fld>
            <a:endParaRPr lang="bs-Latn-B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bg1"/>
                </a:solidFill>
              </a:defRPr>
            </a:lvl1pPr>
          </a:lstStyle>
          <a:p>
            <a:endParaRPr lang="bs-Latn-B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bg1"/>
                </a:solidFill>
              </a:defRPr>
            </a:lvl1pPr>
          </a:lstStyle>
          <a:p>
            <a:fld id="{9797D93C-D573-4ABB-A625-FA11990682A3}" type="slidenum">
              <a:rPr lang="bs-Latn-BA" smtClean="0"/>
              <a:pPr/>
              <a:t>‹#›</a:t>
            </a:fld>
            <a:endParaRPr lang="bs-Latn-BA"/>
          </a:p>
        </p:txBody>
      </p:sp>
    </p:spTree>
    <p:extLst>
      <p:ext uri="{BB962C8B-B14F-4D97-AF65-F5344CB8AC3E}">
        <p14:creationId xmlns="" xmlns:p14="http://schemas.microsoft.com/office/powerpoint/2010/main" val="8378332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txStyles>
    <p:titleStyle>
      <a:lvl1pPr algn="l" defTabSz="914400" rtl="0" eaLnBrk="1" latinLnBrk="0" hangingPunct="1">
        <a:spcBef>
          <a:spcPct val="0"/>
        </a:spcBef>
        <a:buNone/>
        <a:defRPr lang="bs-Latn-BA" sz="4400" kern="1200" dirty="0">
          <a:solidFill>
            <a:schemeClr val="bg1"/>
          </a:solidFill>
          <a:latin typeface="Segoe UI Light"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lang="en-US" sz="2800" kern="1200" dirty="0" smtClean="0">
          <a:solidFill>
            <a:schemeClr val="bg1"/>
          </a:solidFill>
          <a:latin typeface="Segoe UI Light" pitchFamily="34" charset="0"/>
          <a:ea typeface="+mj-ea"/>
          <a:cs typeface="+mj-cs"/>
        </a:defRPr>
      </a:lvl1pPr>
      <a:lvl2pPr marL="742950" indent="-285750" algn="l" defTabSz="914400" rtl="0" eaLnBrk="1" latinLnBrk="0" hangingPunct="1">
        <a:spcBef>
          <a:spcPct val="20000"/>
        </a:spcBef>
        <a:buFont typeface="Arial" pitchFamily="34" charset="0"/>
        <a:buChar char="–"/>
        <a:defRPr lang="en-US" sz="2800" kern="1200" dirty="0" smtClean="0">
          <a:solidFill>
            <a:schemeClr val="bg1"/>
          </a:solidFill>
          <a:latin typeface="Segoe UI Light" pitchFamily="34" charset="0"/>
          <a:ea typeface="+mj-ea"/>
          <a:cs typeface="+mj-cs"/>
        </a:defRPr>
      </a:lvl2pPr>
      <a:lvl3pPr marL="1143000" indent="-228600" algn="l" defTabSz="914400" rtl="0" eaLnBrk="1" latinLnBrk="0" hangingPunct="1">
        <a:spcBef>
          <a:spcPct val="20000"/>
        </a:spcBef>
        <a:buFont typeface="Arial" pitchFamily="34" charset="0"/>
        <a:buChar char="•"/>
        <a:defRPr lang="en-US" sz="2800" kern="1200" dirty="0" smtClean="0">
          <a:solidFill>
            <a:schemeClr val="bg1"/>
          </a:solidFill>
          <a:latin typeface="Segoe UI Light" pitchFamily="34" charset="0"/>
          <a:ea typeface="+mj-ea"/>
          <a:cs typeface="+mj-cs"/>
        </a:defRPr>
      </a:lvl3pPr>
      <a:lvl4pPr marL="1600200" indent="-228600" algn="l" defTabSz="914400" rtl="0" eaLnBrk="1" latinLnBrk="0" hangingPunct="1">
        <a:spcBef>
          <a:spcPct val="20000"/>
        </a:spcBef>
        <a:buFont typeface="Arial" pitchFamily="34" charset="0"/>
        <a:buChar char="–"/>
        <a:defRPr lang="en-US" sz="2800" kern="1200" dirty="0" smtClean="0">
          <a:solidFill>
            <a:schemeClr val="bg1"/>
          </a:solidFill>
          <a:latin typeface="Segoe UI Light" pitchFamily="34" charset="0"/>
          <a:ea typeface="+mj-ea"/>
          <a:cs typeface="+mj-cs"/>
        </a:defRPr>
      </a:lvl4pPr>
      <a:lvl5pPr marL="2057400" indent="-228600" algn="l" defTabSz="914400" rtl="0" eaLnBrk="1" latinLnBrk="0" hangingPunct="1">
        <a:spcBef>
          <a:spcPct val="20000"/>
        </a:spcBef>
        <a:buFont typeface="Arial" pitchFamily="34" charset="0"/>
        <a:buChar char="»"/>
        <a:defRPr lang="bs-Latn-BA" sz="2800" kern="1200" dirty="0">
          <a:solidFill>
            <a:schemeClr val="bg1"/>
          </a:solidFill>
          <a:latin typeface="Segoe UI Light" pitchFamily="34" charset="0"/>
          <a:ea typeface="+mj-ea"/>
          <a:cs typeface="+mj-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hlinkClick r:id="" action="ppaction://noaction"/>
          </p:cNvPr>
          <p:cNvSpPr/>
          <p:nvPr/>
        </p:nvSpPr>
        <p:spPr>
          <a:xfrm>
            <a:off x="673224" y="1992897"/>
            <a:ext cx="3024336" cy="1440160"/>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latin typeface="Segoe UI Light" pitchFamily="34" charset="0"/>
              </a:rPr>
              <a:t>Multimedia</a:t>
            </a:r>
            <a:endParaRPr lang="bs-Latn-BA" sz="2800" dirty="0">
              <a:latin typeface="Segoe UI Light" pitchFamily="34" charset="0"/>
            </a:endParaRPr>
          </a:p>
        </p:txBody>
      </p:sp>
      <p:sp>
        <p:nvSpPr>
          <p:cNvPr id="11" name="Rectangle 10"/>
          <p:cNvSpPr/>
          <p:nvPr/>
        </p:nvSpPr>
        <p:spPr>
          <a:xfrm>
            <a:off x="5425752" y="1992897"/>
            <a:ext cx="3024000" cy="14401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smtClean="0">
                <a:solidFill>
                  <a:schemeClr val="bg1">
                    <a:lumMod val="50000"/>
                  </a:schemeClr>
                </a:solidFill>
                <a:latin typeface="Segoe UI Light" pitchFamily="34" charset="0"/>
              </a:rPr>
              <a:t>Interaktif</a:t>
            </a:r>
            <a:endParaRPr lang="bs-Latn-BA" sz="3200" dirty="0">
              <a:solidFill>
                <a:schemeClr val="bg1">
                  <a:lumMod val="50000"/>
                </a:schemeClr>
              </a:solidFill>
              <a:latin typeface="Segoe UI Light" pitchFamily="34" charset="0"/>
            </a:endParaRPr>
          </a:p>
        </p:txBody>
      </p:sp>
      <p:grpSp>
        <p:nvGrpSpPr>
          <p:cNvPr id="24" name="Group 23"/>
          <p:cNvGrpSpPr/>
          <p:nvPr/>
        </p:nvGrpSpPr>
        <p:grpSpPr>
          <a:xfrm>
            <a:off x="673224" y="3569076"/>
            <a:ext cx="1440160" cy="1440160"/>
            <a:chOff x="3849960" y="3556291"/>
            <a:chExt cx="1440160" cy="1440160"/>
          </a:xfrm>
          <a:solidFill>
            <a:srgbClr val="004050"/>
          </a:solidFill>
        </p:grpSpPr>
        <p:sp>
          <p:nvSpPr>
            <p:cNvPr id="15" name="Rectangle 14"/>
            <p:cNvSpPr/>
            <p:nvPr/>
          </p:nvSpPr>
          <p:spPr>
            <a:xfrm>
              <a:off x="3849960" y="3556291"/>
              <a:ext cx="1440160" cy="14401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s-Latn-BA" sz="3600" dirty="0">
                <a:latin typeface="Segoe UI Light" pitchFamily="34" charset="0"/>
              </a:endParaRPr>
            </a:p>
          </p:txBody>
        </p:sp>
        <p:pic>
          <p:nvPicPr>
            <p:cNvPr id="17" name="Picture 16">
              <a:hlinkClick r:id="rId3" action="ppaction://hlinksldjump"/>
            </p:cNvPr>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3924453" y="3659950"/>
              <a:ext cx="1291173" cy="1291173"/>
            </a:xfrm>
            <a:prstGeom prst="rect">
              <a:avLst/>
            </a:prstGeom>
            <a:grpFill/>
          </p:spPr>
        </p:pic>
      </p:grpSp>
      <p:sp>
        <p:nvSpPr>
          <p:cNvPr id="13" name="Rectangle 12">
            <a:hlinkClick r:id="" action="ppaction://noaction"/>
          </p:cNvPr>
          <p:cNvSpPr/>
          <p:nvPr/>
        </p:nvSpPr>
        <p:spPr>
          <a:xfrm>
            <a:off x="2258175" y="3569076"/>
            <a:ext cx="3024496" cy="1440160"/>
          </a:xfrm>
          <a:prstGeom prst="rect">
            <a:avLst/>
          </a:prstGeom>
          <a:solidFill>
            <a:srgbClr val="65C0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3600" dirty="0" smtClean="0">
                <a:latin typeface="Segoe UI Light" pitchFamily="34" charset="0"/>
              </a:rPr>
              <a:t>Creating </a:t>
            </a:r>
            <a:endParaRPr lang="bs-Latn-BA" sz="3600" dirty="0">
              <a:latin typeface="Segoe UI Light" pitchFamily="34" charset="0"/>
            </a:endParaRPr>
          </a:p>
        </p:txBody>
      </p:sp>
      <p:sp>
        <p:nvSpPr>
          <p:cNvPr id="16" name="Rectangle 15">
            <a:hlinkClick r:id="" action="ppaction://noaction"/>
          </p:cNvPr>
          <p:cNvSpPr/>
          <p:nvPr/>
        </p:nvSpPr>
        <p:spPr>
          <a:xfrm>
            <a:off x="5442520" y="3556291"/>
            <a:ext cx="3007232" cy="1440160"/>
          </a:xfrm>
          <a:prstGeom prst="rect">
            <a:avLst/>
          </a:prstGeom>
          <a:solidFill>
            <a:srgbClr val="D026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bs-Latn-BA" sz="3600" dirty="0" smtClean="0">
                <a:latin typeface="Segoe UI Light" pitchFamily="34" charset="0"/>
              </a:rPr>
              <a:t>  </a:t>
            </a:r>
            <a:r>
              <a:rPr lang="id-ID" sz="3600" dirty="0" smtClean="0">
                <a:latin typeface="Segoe UI Light" pitchFamily="34" charset="0"/>
              </a:rPr>
              <a:t>   Effective</a:t>
            </a:r>
            <a:endParaRPr lang="bs-Latn-BA" sz="3600" dirty="0">
              <a:latin typeface="Segoe UI Light" pitchFamily="34" charset="0"/>
            </a:endParaRPr>
          </a:p>
        </p:txBody>
      </p:sp>
      <p:grpSp>
        <p:nvGrpSpPr>
          <p:cNvPr id="20" name="Group 19"/>
          <p:cNvGrpSpPr/>
          <p:nvPr/>
        </p:nvGrpSpPr>
        <p:grpSpPr>
          <a:xfrm>
            <a:off x="3841576" y="1992897"/>
            <a:ext cx="1440160" cy="1440160"/>
            <a:chOff x="3841576" y="1992897"/>
            <a:chExt cx="1440160" cy="1440160"/>
          </a:xfrm>
        </p:grpSpPr>
        <p:sp>
          <p:nvSpPr>
            <p:cNvPr id="9" name="Rectangle 8"/>
            <p:cNvSpPr/>
            <p:nvPr/>
          </p:nvSpPr>
          <p:spPr>
            <a:xfrm>
              <a:off x="3841576" y="1992897"/>
              <a:ext cx="1440160" cy="1440160"/>
            </a:xfrm>
            <a:prstGeom prst="rect">
              <a:avLst/>
            </a:prstGeom>
            <a:solidFill>
              <a:srgbClr val="E96E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s-Latn-BA" sz="3600" dirty="0">
                <a:latin typeface="Segoe UI Light" pitchFamily="34" charset="0"/>
              </a:endParaRPr>
            </a:p>
          </p:txBody>
        </p:sp>
        <p:pic>
          <p:nvPicPr>
            <p:cNvPr id="19" name="Picture 18">
              <a:hlinkClick r:id="rId3" action="ppaction://hlinksldjump"/>
            </p:cNvPr>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3857620" y="2285992"/>
              <a:ext cx="1419169" cy="946113"/>
            </a:xfrm>
            <a:prstGeom prst="rect">
              <a:avLst/>
            </a:prstGeom>
          </p:spPr>
        </p:pic>
      </p:grpSp>
      <p:sp>
        <p:nvSpPr>
          <p:cNvPr id="14" name="Title 1"/>
          <p:cNvSpPr txBox="1">
            <a:spLocks/>
          </p:cNvSpPr>
          <p:nvPr/>
        </p:nvSpPr>
        <p:spPr>
          <a:xfrm>
            <a:off x="5357818" y="5072074"/>
            <a:ext cx="3071834" cy="1357322"/>
          </a:xfrm>
          <a:prstGeom prst="rect">
            <a:avLst/>
          </a:prstGeom>
        </p:spPr>
        <p:txBody>
          <a:bodyPr vert="horz" lIns="91440" tIns="45720" rIns="91440" bIns="45720" rtlCol="0" anchor="ctr">
            <a:norm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id-ID" b="1" i="0" u="none" strike="noStrike" kern="1200" cap="none" spc="0" normalizeH="0" baseline="0" noProof="0" dirty="0" smtClean="0">
                <a:ln>
                  <a:noFill/>
                </a:ln>
                <a:solidFill>
                  <a:srgbClr val="0070C0"/>
                </a:solidFill>
                <a:effectLst/>
                <a:uLnTx/>
                <a:uFillTx/>
                <a:latin typeface="Arial" pitchFamily="34" charset="0"/>
                <a:ea typeface="+mj-ea"/>
                <a:cs typeface="Arial" pitchFamily="34" charset="0"/>
              </a:rPr>
              <a:t>Arif Wibisono</a:t>
            </a:r>
          </a:p>
          <a:p>
            <a:pPr marL="0" marR="0" lvl="0" indent="0" algn="just" defTabSz="914400" rtl="0" eaLnBrk="1" fontAlgn="auto" latinLnBrk="0" hangingPunct="1">
              <a:lnSpc>
                <a:spcPct val="100000"/>
              </a:lnSpc>
              <a:spcBef>
                <a:spcPct val="0"/>
              </a:spcBef>
              <a:spcAft>
                <a:spcPts val="0"/>
              </a:spcAft>
              <a:buClrTx/>
              <a:buSzTx/>
              <a:buFontTx/>
              <a:buNone/>
              <a:tabLst/>
              <a:defRPr/>
            </a:pPr>
            <a:r>
              <a:rPr lang="id-ID" sz="1400" dirty="0" smtClean="0">
                <a:solidFill>
                  <a:srgbClr val="0070C0"/>
                </a:solidFill>
                <a:latin typeface="Arial" pitchFamily="34" charset="0"/>
                <a:ea typeface="+mj-ea"/>
                <a:cs typeface="Arial" pitchFamily="34" charset="0"/>
              </a:rPr>
              <a:t>arif@upgris.ac.id</a:t>
            </a:r>
          </a:p>
          <a:p>
            <a:pPr marL="0" marR="0" lvl="0" indent="0" algn="just" defTabSz="914400" rtl="0" eaLnBrk="1" fontAlgn="auto" latinLnBrk="0" hangingPunct="1">
              <a:lnSpc>
                <a:spcPct val="100000"/>
              </a:lnSpc>
              <a:spcBef>
                <a:spcPct val="0"/>
              </a:spcBef>
              <a:spcAft>
                <a:spcPts val="0"/>
              </a:spcAft>
              <a:buClrTx/>
              <a:buSzTx/>
              <a:buFontTx/>
              <a:buNone/>
              <a:tabLst/>
              <a:defRPr/>
            </a:pPr>
            <a:r>
              <a:rPr kumimoji="0" lang="id-ID" sz="1600" b="1" i="0" u="none" strike="noStrike" kern="1200" cap="none" spc="0" normalizeH="0" baseline="0" noProof="0" dirty="0" smtClean="0">
                <a:ln>
                  <a:noFill/>
                </a:ln>
                <a:effectLst/>
                <a:uLnTx/>
                <a:uFillTx/>
                <a:latin typeface="Arial" pitchFamily="34" charset="0"/>
                <a:ea typeface="Verdana" pitchFamily="34" charset="0"/>
                <a:cs typeface="Arial" pitchFamily="34" charset="0"/>
              </a:rPr>
              <a:t>0821.374.28.349</a:t>
            </a:r>
            <a:endParaRPr kumimoji="0" lang="bs-Latn-BA" sz="1600" b="1" i="0" u="none" strike="noStrike" kern="1200" cap="none" spc="0" normalizeH="0" baseline="0" noProof="0" dirty="0">
              <a:ln>
                <a:noFill/>
              </a:ln>
              <a:effectLst/>
              <a:uLnTx/>
              <a:uFillTx/>
              <a:latin typeface="Arial" pitchFamily="34" charset="0"/>
              <a:ea typeface="Verdana" pitchFamily="34" charset="0"/>
              <a:cs typeface="Arial" pitchFamily="34" charset="0"/>
            </a:endParaRPr>
          </a:p>
        </p:txBody>
      </p:sp>
      <p:pic>
        <p:nvPicPr>
          <p:cNvPr id="18" name="Picture 17" descr="foto.png"/>
          <p:cNvPicPr>
            <a:picLocks noChangeAspect="1"/>
          </p:cNvPicPr>
          <p:nvPr/>
        </p:nvPicPr>
        <p:blipFill>
          <a:blip r:embed="rId6">
            <a:grayscl/>
          </a:blip>
          <a:stretch>
            <a:fillRect/>
          </a:stretch>
        </p:blipFill>
        <p:spPr>
          <a:xfrm>
            <a:off x="7058195" y="4995857"/>
            <a:ext cx="1371457" cy="1433539"/>
          </a:xfrm>
          <a:prstGeom prst="rect">
            <a:avLst/>
          </a:prstGeom>
        </p:spPr>
      </p:pic>
      <p:cxnSp>
        <p:nvCxnSpPr>
          <p:cNvPr id="22" name="Straight Connector 21"/>
          <p:cNvCxnSpPr/>
          <p:nvPr/>
        </p:nvCxnSpPr>
        <p:spPr>
          <a:xfrm rot="5400000">
            <a:off x="2499504" y="1357298"/>
            <a:ext cx="1000132"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Title 1"/>
          <p:cNvSpPr txBox="1">
            <a:spLocks/>
          </p:cNvSpPr>
          <p:nvPr/>
        </p:nvSpPr>
        <p:spPr>
          <a:xfrm>
            <a:off x="3100976" y="785802"/>
            <a:ext cx="2614032" cy="11430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1600" dirty="0" smtClean="0">
                <a:latin typeface="Segoe UI Light" pitchFamily="34" charset="0"/>
                <a:ea typeface="+mj-ea"/>
                <a:cs typeface="+mj-cs"/>
              </a:rPr>
              <a:t>Multimedia </a:t>
            </a:r>
          </a:p>
          <a:p>
            <a:pPr marL="0" marR="0" lvl="0" indent="0" algn="l" defTabSz="914400" rtl="0" eaLnBrk="1" fontAlgn="auto" latinLnBrk="0" hangingPunct="1">
              <a:lnSpc>
                <a:spcPct val="100000"/>
              </a:lnSpc>
              <a:spcBef>
                <a:spcPct val="0"/>
              </a:spcBef>
              <a:spcAft>
                <a:spcPts val="0"/>
              </a:spcAft>
              <a:buClrTx/>
              <a:buSzTx/>
              <a:buFontTx/>
              <a:buNone/>
              <a:tabLst/>
              <a:defRPr/>
            </a:pPr>
            <a:r>
              <a:rPr lang="en-US" sz="1600" dirty="0" err="1" smtClean="0">
                <a:latin typeface="Segoe UI Light" pitchFamily="34" charset="0"/>
                <a:ea typeface="+mj-ea"/>
                <a:cs typeface="+mj-cs"/>
              </a:rPr>
              <a:t>Interaktif</a:t>
            </a:r>
            <a:endParaRPr kumimoji="0" lang="bs-Latn-BA" sz="1200" i="0" u="none" strike="noStrike" kern="1200" cap="none" spc="0" normalizeH="0" baseline="0" noProof="0" dirty="0">
              <a:ln>
                <a:noFill/>
              </a:ln>
              <a:solidFill>
                <a:schemeClr val="tx1"/>
              </a:solidFill>
              <a:effectLst/>
              <a:uLnTx/>
              <a:uFillTx/>
              <a:latin typeface="Arial" pitchFamily="34" charset="0"/>
              <a:ea typeface="+mj-ea"/>
              <a:cs typeface="Arial" pitchFamily="34" charset="0"/>
            </a:endParaRPr>
          </a:p>
        </p:txBody>
      </p:sp>
      <p:sp>
        <p:nvSpPr>
          <p:cNvPr id="25" name="Title 1"/>
          <p:cNvSpPr>
            <a:spLocks noGrp="1"/>
          </p:cNvSpPr>
          <p:nvPr>
            <p:ph type="title"/>
          </p:nvPr>
        </p:nvSpPr>
        <p:spPr>
          <a:xfrm>
            <a:off x="672084" y="714356"/>
            <a:ext cx="2614032" cy="1143000"/>
          </a:xfrm>
        </p:spPr>
        <p:txBody>
          <a:bodyPr>
            <a:normAutofit/>
          </a:bodyPr>
          <a:lstStyle/>
          <a:p>
            <a:pPr algn="l"/>
            <a:r>
              <a:rPr lang="en-US" sz="3600" dirty="0" err="1" smtClean="0">
                <a:solidFill>
                  <a:schemeClr val="tx1"/>
                </a:solidFill>
              </a:rPr>
              <a:t>Pengantar</a:t>
            </a:r>
            <a:endParaRPr lang="bs-Latn-BA" sz="3600" dirty="0">
              <a:solidFill>
                <a:schemeClr val="tx1"/>
              </a:solidFill>
              <a:latin typeface="Segoe UI Light" pitchFamily="34" charset="0"/>
            </a:endParaRPr>
          </a:p>
        </p:txBody>
      </p:sp>
    </p:spTree>
    <p:extLst>
      <p:ext uri="{BB962C8B-B14F-4D97-AF65-F5344CB8AC3E}">
        <p14:creationId xmlns="" xmlns:p14="http://schemas.microsoft.com/office/powerpoint/2010/main" val="1402225186"/>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1+#ppt_w/2"/>
                                          </p:val>
                                        </p:tav>
                                        <p:tav tm="100000">
                                          <p:val>
                                            <p:strVal val="#ppt_x"/>
                                          </p:val>
                                        </p:tav>
                                      </p:tavLst>
                                    </p:anim>
                                    <p:anim calcmode="lin" valueType="num">
                                      <p:cBhvr additive="base">
                                        <p:cTn id="1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28802"/>
            <a:ext cx="8229600" cy="3983047"/>
          </a:xfrm>
        </p:spPr>
        <p:txBody>
          <a:bodyPr>
            <a:normAutofit fontScale="92500" lnSpcReduction="10000"/>
          </a:bodyPr>
          <a:lstStyle/>
          <a:p>
            <a:pPr>
              <a:buNone/>
            </a:pPr>
            <a:r>
              <a:rPr sz="1600" u="sng" smtClean="0">
                <a:solidFill>
                  <a:schemeClr val="tx1"/>
                </a:solidFill>
              </a:rPr>
              <a:t>Secara Etimologis</a:t>
            </a:r>
            <a:endParaRPr lang="id-ID" sz="1600" u="sng" dirty="0" smtClean="0">
              <a:solidFill>
                <a:schemeClr val="tx1"/>
              </a:solidFill>
            </a:endParaRPr>
          </a:p>
          <a:p>
            <a:pPr>
              <a:buNone/>
            </a:pPr>
            <a:r>
              <a:rPr sz="1600">
                <a:solidFill>
                  <a:schemeClr val="tx1"/>
                </a:solidFill>
              </a:rPr>
              <a:t>	</a:t>
            </a:r>
            <a:r>
              <a:rPr sz="1600" smtClean="0">
                <a:solidFill>
                  <a:schemeClr val="tx1"/>
                </a:solidFill>
              </a:rPr>
              <a:t>Secara </a:t>
            </a:r>
            <a:r>
              <a:rPr sz="1600">
                <a:solidFill>
                  <a:schemeClr val="tx1"/>
                </a:solidFill>
              </a:rPr>
              <a:t>etimologis multimedia berasal dari bahasa Latin, yaitu dari kata “multi”yang berarti banyak; bermacam-macam dan “medium” yang berarti sesuatu yang dipakai untuk menyampaikan atau membawa sesuatu.</a:t>
            </a:r>
            <a:endParaRPr lang="id-ID" sz="1600" dirty="0">
              <a:solidFill>
                <a:schemeClr val="tx1"/>
              </a:solidFill>
            </a:endParaRPr>
          </a:p>
          <a:p>
            <a:pPr>
              <a:buNone/>
            </a:pPr>
            <a:r>
              <a:rPr lang="id-ID" sz="1500" dirty="0" smtClean="0">
                <a:solidFill>
                  <a:schemeClr val="tx1"/>
                </a:solidFill>
              </a:rPr>
              <a:t>Beberapa definisi multimedia menurut beberapa ahli diantaranya:</a:t>
            </a:r>
            <a:br>
              <a:rPr lang="id-ID" sz="1500" dirty="0" smtClean="0">
                <a:solidFill>
                  <a:schemeClr val="tx1"/>
                </a:solidFill>
              </a:rPr>
            </a:br>
            <a:r>
              <a:rPr lang="id-ID" sz="1500" dirty="0" smtClean="0">
                <a:solidFill>
                  <a:schemeClr val="tx1"/>
                </a:solidFill>
              </a:rPr>
              <a:t>1.    Sesuai dengan pendapat </a:t>
            </a:r>
            <a:r>
              <a:rPr lang="id-ID" sz="1500" b="1" dirty="0" smtClean="0">
                <a:solidFill>
                  <a:schemeClr val="tx1"/>
                </a:solidFill>
              </a:rPr>
              <a:t>Vaughan (1994: 4)</a:t>
            </a:r>
            <a:r>
              <a:rPr lang="id-ID" sz="1500" dirty="0" smtClean="0">
                <a:solidFill>
                  <a:schemeClr val="tx1"/>
                </a:solidFill>
              </a:rPr>
              <a:t> multimedia adalah “berbagai kombinasi dari teks, grafik, suara, animasi, dan video yang disampaikan dengan menggunakan komputer atau alat elektronik lainnya”.</a:t>
            </a:r>
            <a:br>
              <a:rPr lang="id-ID" sz="1500" dirty="0" smtClean="0">
                <a:solidFill>
                  <a:schemeClr val="tx1"/>
                </a:solidFill>
              </a:rPr>
            </a:br>
            <a:r>
              <a:rPr lang="id-ID" sz="1500" dirty="0" smtClean="0">
                <a:solidFill>
                  <a:schemeClr val="tx1"/>
                </a:solidFill>
              </a:rPr>
              <a:t>2.   </a:t>
            </a:r>
            <a:r>
              <a:rPr lang="id-ID" sz="1500" b="1" dirty="0" smtClean="0">
                <a:solidFill>
                  <a:schemeClr val="tx1"/>
                </a:solidFill>
              </a:rPr>
              <a:t> Rada (1995)</a:t>
            </a:r>
            <a:r>
              <a:rPr lang="id-ID" sz="1500" dirty="0" smtClean="0">
                <a:solidFill>
                  <a:schemeClr val="tx1"/>
                </a:solidFill>
              </a:rPr>
              <a:t> berpendapat bahwa “multimedia merujuk ke perpaduan/sinkronisasi aliran media (any synchronized media stream)”.  Sebagai contoh dari multimedia adalah gambar bergerak yang sinkron dengan suara (termasuk siaran televisi dan film modern) (Green &amp; Brown, 2002: 2).</a:t>
            </a:r>
            <a:br>
              <a:rPr lang="id-ID" sz="1500" dirty="0" smtClean="0">
                <a:solidFill>
                  <a:schemeClr val="tx1"/>
                </a:solidFill>
              </a:rPr>
            </a:br>
            <a:r>
              <a:rPr lang="id-ID" sz="1500" dirty="0" smtClean="0">
                <a:solidFill>
                  <a:schemeClr val="tx1"/>
                </a:solidFill>
              </a:rPr>
              <a:t>3.   </a:t>
            </a:r>
            <a:r>
              <a:rPr lang="id-ID" sz="1500" b="1" dirty="0" smtClean="0">
                <a:solidFill>
                  <a:schemeClr val="tx1"/>
                </a:solidFill>
              </a:rPr>
              <a:t> Heinich, Molenda, Russell &amp; Smaldino (1999: 229) </a:t>
            </a:r>
            <a:r>
              <a:rPr lang="id-ID" sz="1500" dirty="0" smtClean="0">
                <a:solidFill>
                  <a:schemeClr val="tx1"/>
                </a:solidFill>
              </a:rPr>
              <a:t>berpendapat, “multimedia merujuk kepada berbagai kombinasi dari dua atau lebih format media yang terintegrasi kedalam bentuk informasi atau program instruksi</a:t>
            </a:r>
            <a:endParaRPr lang="id-ID" sz="1600" dirty="0" smtClean="0">
              <a:solidFill>
                <a:schemeClr val="tx1"/>
              </a:solidFill>
            </a:endParaRPr>
          </a:p>
          <a:p>
            <a:pPr>
              <a:buNone/>
            </a:pPr>
            <a:r>
              <a:rPr lang="id-ID" sz="1600" u="sng" dirty="0" smtClean="0">
                <a:solidFill>
                  <a:schemeClr val="tx1"/>
                </a:solidFill>
              </a:rPr>
              <a:t>Dapat disimpulkan :</a:t>
            </a:r>
            <a:endParaRPr sz="1600" u="sng" smtClean="0">
              <a:solidFill>
                <a:schemeClr val="tx1"/>
              </a:solidFill>
            </a:endParaRPr>
          </a:p>
          <a:p>
            <a:pPr>
              <a:buNone/>
            </a:pPr>
            <a:r>
              <a:rPr sz="1600" i="1" smtClean="0">
                <a:solidFill>
                  <a:schemeClr val="tx1"/>
                </a:solidFill>
              </a:rPr>
              <a:t>	"</a:t>
            </a:r>
            <a:r>
              <a:rPr lang="id-ID" sz="1600" i="1" dirty="0" smtClean="0">
                <a:solidFill>
                  <a:schemeClr val="tx1"/>
                </a:solidFill>
              </a:rPr>
              <a:t>multimedia merupakan perpaduan antara berbagai media (format file) yang berupa teks, grafik, audio, dan interaksi dan digunakan untuk menyampaikan pesan/informasi dari pengirim ke penerima pesan/informasi</a:t>
            </a:r>
            <a:r>
              <a:rPr sz="1600" i="1" smtClean="0">
                <a:solidFill>
                  <a:schemeClr val="tx1"/>
                </a:solidFill>
              </a:rPr>
              <a:t>" </a:t>
            </a:r>
            <a:r>
              <a:rPr lang="en-US" sz="1600" i="1" dirty="0" smtClean="0">
                <a:solidFill>
                  <a:schemeClr val="tx1"/>
                </a:solidFill>
              </a:rPr>
              <a:t>…</a:t>
            </a:r>
            <a:endParaRPr lang="id-ID" sz="1600" dirty="0" smtClean="0">
              <a:solidFill>
                <a:schemeClr val="tx1"/>
              </a:solidFill>
            </a:endParaRPr>
          </a:p>
          <a:p>
            <a:pPr>
              <a:buNone/>
            </a:pPr>
            <a:endParaRPr lang="id-ID" sz="1600" dirty="0"/>
          </a:p>
        </p:txBody>
      </p:sp>
      <p:sp>
        <p:nvSpPr>
          <p:cNvPr id="4" name="Title 1"/>
          <p:cNvSpPr>
            <a:spLocks noGrp="1"/>
          </p:cNvSpPr>
          <p:nvPr>
            <p:ph type="title"/>
          </p:nvPr>
        </p:nvSpPr>
        <p:spPr>
          <a:xfrm>
            <a:off x="672084" y="642918"/>
            <a:ext cx="2614032" cy="1143000"/>
          </a:xfrm>
        </p:spPr>
        <p:txBody>
          <a:bodyPr>
            <a:normAutofit/>
          </a:bodyPr>
          <a:lstStyle/>
          <a:p>
            <a:pPr algn="l"/>
            <a:r>
              <a:rPr lang="en-US" sz="3600" dirty="0" err="1" smtClean="0">
                <a:solidFill>
                  <a:schemeClr val="tx1"/>
                </a:solidFill>
              </a:rPr>
              <a:t>Pengertian</a:t>
            </a:r>
            <a:endParaRPr lang="bs-Latn-BA" sz="3600" dirty="0">
              <a:solidFill>
                <a:schemeClr val="tx1"/>
              </a:solidFill>
              <a:latin typeface="Segoe UI Light" pitchFamily="34" charset="0"/>
            </a:endParaRPr>
          </a:p>
        </p:txBody>
      </p:sp>
      <p:sp>
        <p:nvSpPr>
          <p:cNvPr id="5" name="Title 1"/>
          <p:cNvSpPr txBox="1">
            <a:spLocks/>
          </p:cNvSpPr>
          <p:nvPr/>
        </p:nvSpPr>
        <p:spPr>
          <a:xfrm>
            <a:off x="3386728" y="714364"/>
            <a:ext cx="2614032" cy="1143000"/>
          </a:xfrm>
          <a:prstGeom prst="rect">
            <a:avLst/>
          </a:prstGeom>
        </p:spPr>
        <p:txBody>
          <a:bodyPr vert="horz" lIns="91440" tIns="45720" rIns="91440" bIns="45720" rtlCol="0" anchor="ctr">
            <a:normAutofit/>
          </a:bodyPr>
          <a:lstStyle/>
          <a:p>
            <a:pPr lvl="0">
              <a:spcBef>
                <a:spcPct val="0"/>
              </a:spcBef>
              <a:defRPr/>
            </a:pPr>
            <a:r>
              <a:rPr lang="en-US" sz="1600" dirty="0" smtClean="0">
                <a:latin typeface="Segoe UI Light" pitchFamily="34" charset="0"/>
              </a:rPr>
              <a:t>Multimedia</a:t>
            </a:r>
          </a:p>
          <a:p>
            <a:pPr lvl="0">
              <a:spcBef>
                <a:spcPct val="0"/>
              </a:spcBef>
              <a:defRPr/>
            </a:pPr>
            <a:r>
              <a:rPr lang="en-US" sz="1600" dirty="0" err="1" smtClean="0">
                <a:latin typeface="Segoe UI Light" pitchFamily="34" charset="0"/>
              </a:rPr>
              <a:t>Interaktif</a:t>
            </a:r>
            <a:endParaRPr lang="bs-Latn-BA" sz="1600" dirty="0">
              <a:latin typeface="Segoe UI Light" pitchFamily="34" charset="0"/>
            </a:endParaRPr>
          </a:p>
        </p:txBody>
      </p:sp>
      <p:cxnSp>
        <p:nvCxnSpPr>
          <p:cNvPr id="6" name="Straight Connector 5"/>
          <p:cNvCxnSpPr/>
          <p:nvPr/>
        </p:nvCxnSpPr>
        <p:spPr>
          <a:xfrm rot="5400000">
            <a:off x="2643174" y="1357298"/>
            <a:ext cx="1000132"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l="-21000" r="-21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43116"/>
            <a:ext cx="8229600" cy="3983047"/>
          </a:xfrm>
        </p:spPr>
        <p:txBody>
          <a:bodyPr>
            <a:normAutofit fontScale="92500"/>
          </a:bodyPr>
          <a:lstStyle/>
          <a:p>
            <a:pPr>
              <a:buNone/>
            </a:pPr>
            <a:r>
              <a:rPr sz="1600" smtClean="0"/>
              <a:t>	</a:t>
            </a:r>
            <a:r>
              <a:rPr sz="1600" u="sng" smtClean="0"/>
              <a:t>Multimedia </a:t>
            </a:r>
            <a:r>
              <a:rPr sz="1600" u="sng"/>
              <a:t>sendiri terbagi menjadi dua kategori yaitu</a:t>
            </a:r>
            <a:r>
              <a:rPr sz="1600"/>
              <a:t> a) Multimedia linear dan </a:t>
            </a:r>
            <a:endParaRPr sz="1600" smtClean="0"/>
          </a:p>
          <a:p>
            <a:pPr>
              <a:buNone/>
            </a:pPr>
            <a:r>
              <a:rPr sz="1600"/>
              <a:t>	</a:t>
            </a:r>
            <a:r>
              <a:rPr sz="1600" smtClean="0"/>
              <a:t>b</a:t>
            </a:r>
            <a:r>
              <a:rPr sz="1600"/>
              <a:t>) Multimedia interaktif. </a:t>
            </a:r>
            <a:endParaRPr sz="1600" smtClean="0"/>
          </a:p>
          <a:p>
            <a:pPr>
              <a:buNone/>
            </a:pPr>
            <a:r>
              <a:rPr sz="1600"/>
              <a:t>	</a:t>
            </a:r>
            <a:r>
              <a:rPr sz="1600" smtClean="0"/>
              <a:t>Multimedia </a:t>
            </a:r>
            <a:r>
              <a:rPr sz="1600"/>
              <a:t>linear adalah suatu multimedia yang tidak dilengkapi dengan alat pengontrol apapun yang dapat dioperasikan oleh pengguna. Multimedia ini berjalan sekuensial (berurutan), contohnya: TV dan film. </a:t>
            </a:r>
            <a:endParaRPr sz="1600" smtClean="0"/>
          </a:p>
          <a:p>
            <a:pPr>
              <a:buNone/>
            </a:pPr>
            <a:r>
              <a:rPr sz="1600"/>
              <a:t>	</a:t>
            </a:r>
            <a:r>
              <a:rPr sz="1600" smtClean="0">
                <a:solidFill>
                  <a:srgbClr val="00B0F0"/>
                </a:solidFill>
              </a:rPr>
              <a:t>Multimedia </a:t>
            </a:r>
            <a:r>
              <a:rPr sz="1600">
                <a:solidFill>
                  <a:srgbClr val="00B0F0"/>
                </a:solidFill>
              </a:rPr>
              <a:t>interaktif adalah suatu multimedia yang dilengkapi dengan alat pengontrol yang dapat dioperasikan oleh pengguna, sehingga pengguna dapat memilih apa yang dikehendaki untuk proses selanjutnya. Contoh multimedia interaktif adalah: Aplikasi game dan CD interaktif.</a:t>
            </a:r>
            <a:endParaRPr lang="id-ID" sz="1600" dirty="0" smtClean="0">
              <a:solidFill>
                <a:srgbClr val="00B0F0"/>
              </a:solidFill>
            </a:endParaRPr>
          </a:p>
          <a:p>
            <a:pPr>
              <a:buNone/>
            </a:pPr>
            <a:r>
              <a:rPr lang="id-ID" sz="1600" u="sng" dirty="0" smtClean="0"/>
              <a:t>Intisari :</a:t>
            </a:r>
          </a:p>
          <a:p>
            <a:pPr>
              <a:buNone/>
            </a:pPr>
            <a:r>
              <a:rPr lang="id-ID" sz="1600" dirty="0" smtClean="0"/>
              <a:t>	</a:t>
            </a:r>
            <a:r>
              <a:rPr sz="1600" smtClean="0"/>
              <a:t>Berdasarkan </a:t>
            </a:r>
            <a:r>
              <a:rPr sz="1600"/>
              <a:t>uraian diatas dapat disimpulkan, apabila pengguna mendapatkan keleluasaan dalam mengontrol multimedia tersebut, maka hal ini disebut multimedia interaktif. Karakteristik terpenting dari multimedia interaktif adalah siswa tidak hanya memperhatikan media atau objek saja, melainkan juga dituntut untuk berinteraksi selama mengikuti pembelajaran. Multimedia interaktif menggabungkan dan mensinergikan semua media yang terdiri dari: a) teks; b) grafik; c) audio; dan d) interaktivitas </a:t>
            </a:r>
            <a:r>
              <a:rPr sz="1600" b="1"/>
              <a:t>(Green &amp; Brown, 2002: 2-6).</a:t>
            </a:r>
            <a:r>
              <a:rPr sz="1600"/>
              <a:t/>
            </a:r>
            <a:br>
              <a:rPr sz="1600"/>
            </a:br>
            <a:endParaRPr lang="id-ID" sz="1600" dirty="0" smtClean="0"/>
          </a:p>
          <a:p>
            <a:pPr>
              <a:buNone/>
            </a:pPr>
            <a:endParaRPr lang="id-ID" sz="1600" dirty="0" smtClean="0">
              <a:solidFill>
                <a:schemeClr val="tx1"/>
              </a:solidFill>
            </a:endParaRPr>
          </a:p>
          <a:p>
            <a:pPr>
              <a:buNone/>
            </a:pPr>
            <a:endParaRPr lang="id-ID" sz="1600" dirty="0"/>
          </a:p>
        </p:txBody>
      </p:sp>
      <p:sp>
        <p:nvSpPr>
          <p:cNvPr id="4" name="Title 1"/>
          <p:cNvSpPr>
            <a:spLocks noGrp="1"/>
          </p:cNvSpPr>
          <p:nvPr>
            <p:ph type="title"/>
          </p:nvPr>
        </p:nvSpPr>
        <p:spPr>
          <a:xfrm>
            <a:off x="743522" y="642918"/>
            <a:ext cx="2614032" cy="1143000"/>
          </a:xfrm>
        </p:spPr>
        <p:txBody>
          <a:bodyPr>
            <a:normAutofit/>
          </a:bodyPr>
          <a:lstStyle/>
          <a:p>
            <a:pPr algn="l"/>
            <a:r>
              <a:rPr lang="en-US" sz="3600" dirty="0" err="1" smtClean="0">
                <a:latin typeface="Segoe UI Light" pitchFamily="34" charset="0"/>
              </a:rPr>
              <a:t>Kategorisasi</a:t>
            </a:r>
            <a:endParaRPr lang="bs-Latn-BA" sz="3600" dirty="0">
              <a:latin typeface="Segoe UI Light" pitchFamily="34" charset="0"/>
            </a:endParaRPr>
          </a:p>
        </p:txBody>
      </p:sp>
      <p:sp>
        <p:nvSpPr>
          <p:cNvPr id="5" name="Title 1"/>
          <p:cNvSpPr txBox="1">
            <a:spLocks/>
          </p:cNvSpPr>
          <p:nvPr/>
        </p:nvSpPr>
        <p:spPr>
          <a:xfrm>
            <a:off x="3786182" y="714364"/>
            <a:ext cx="2614032" cy="1143000"/>
          </a:xfrm>
          <a:prstGeom prst="rect">
            <a:avLst/>
          </a:prstGeom>
        </p:spPr>
        <p:txBody>
          <a:bodyPr vert="horz" lIns="91440" tIns="45720" rIns="91440" bIns="45720" rtlCol="0" anchor="ctr">
            <a:normAutofit/>
          </a:bodyPr>
          <a:lstStyle/>
          <a:p>
            <a:pPr lvl="0">
              <a:spcBef>
                <a:spcPct val="0"/>
              </a:spcBef>
              <a:defRPr/>
            </a:pPr>
            <a:r>
              <a:rPr lang="en-US" sz="1600" dirty="0" smtClean="0">
                <a:solidFill>
                  <a:schemeClr val="bg1"/>
                </a:solidFill>
                <a:latin typeface="Segoe UI Light" pitchFamily="34" charset="0"/>
              </a:rPr>
              <a:t>Multimedia</a:t>
            </a:r>
          </a:p>
          <a:p>
            <a:pPr lvl="0">
              <a:spcBef>
                <a:spcPct val="0"/>
              </a:spcBef>
              <a:defRPr/>
            </a:pPr>
            <a:r>
              <a:rPr lang="en-US" sz="1600" dirty="0" err="1" smtClean="0">
                <a:solidFill>
                  <a:schemeClr val="bg1"/>
                </a:solidFill>
                <a:latin typeface="Segoe UI Light" pitchFamily="34" charset="0"/>
              </a:rPr>
              <a:t>Interaktif</a:t>
            </a:r>
            <a:endParaRPr lang="bs-Latn-BA" sz="1600" dirty="0">
              <a:solidFill>
                <a:schemeClr val="bg1"/>
              </a:solidFill>
              <a:latin typeface="Segoe UI Light" pitchFamily="34" charset="0"/>
            </a:endParaRPr>
          </a:p>
        </p:txBody>
      </p:sp>
      <p:cxnSp>
        <p:nvCxnSpPr>
          <p:cNvPr id="6" name="Straight Connector 5"/>
          <p:cNvCxnSpPr/>
          <p:nvPr/>
        </p:nvCxnSpPr>
        <p:spPr>
          <a:xfrm rot="5400000">
            <a:off x="3001158" y="1213628"/>
            <a:ext cx="1000132"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17523"/>
            <a:ext cx="8229600" cy="5768997"/>
          </a:xfrm>
        </p:spPr>
        <p:txBody>
          <a:bodyPr>
            <a:normAutofit lnSpcReduction="10000"/>
          </a:bodyPr>
          <a:lstStyle/>
          <a:p>
            <a:pPr>
              <a:buNone/>
            </a:pPr>
            <a:r>
              <a:rPr sz="1600" b="1" smtClean="0">
                <a:solidFill>
                  <a:schemeClr val="tx1"/>
                </a:solidFill>
              </a:rPr>
              <a:t>	a</a:t>
            </a:r>
            <a:r>
              <a:rPr sz="1600" b="1">
                <a:solidFill>
                  <a:schemeClr val="tx1"/>
                </a:solidFill>
              </a:rPr>
              <a:t>.    Teks</a:t>
            </a:r>
            <a:r>
              <a:rPr sz="1600">
                <a:solidFill>
                  <a:schemeClr val="tx1"/>
                </a:solidFill>
              </a:rPr>
              <a:t/>
            </a:r>
            <a:br>
              <a:rPr sz="1600">
                <a:solidFill>
                  <a:schemeClr val="tx1"/>
                </a:solidFill>
              </a:rPr>
            </a:br>
            <a:r>
              <a:rPr sz="1600">
                <a:solidFill>
                  <a:schemeClr val="tx1"/>
                </a:solidFill>
              </a:rPr>
              <a:t>Teks adalah simbol berupa medium visual yang digunakan untuk menjelaskan bahasa lisan. Teks memiliki berbagai macam jenis bentuk atau tipe (sebagai contoh: Time New Roman, Arial, Comic San MS), berbagai macam ukuran dan wana. Satuan dari ukuran suatu teks terdiri dari length dan size. Length biasanya menyatakan banyaknya teks dalam sebuah kata atau halaman. Size menyatakan ukuran besar atau kecil suatu huruf. Standar teks memiliki size 10 atau 12 poin. Semakin besar size suatu huruf maka semakin tampak besar ukuran huruf tersebut.</a:t>
            </a:r>
            <a:br>
              <a:rPr sz="1600">
                <a:solidFill>
                  <a:schemeClr val="tx1"/>
                </a:solidFill>
              </a:rPr>
            </a:br>
            <a:r>
              <a:rPr sz="1600" b="1">
                <a:solidFill>
                  <a:schemeClr val="tx1"/>
                </a:solidFill>
              </a:rPr>
              <a:t>b.    Grafik</a:t>
            </a:r>
            <a:r>
              <a:rPr sz="1600">
                <a:solidFill>
                  <a:schemeClr val="tx1"/>
                </a:solidFill>
              </a:rPr>
              <a:t/>
            </a:r>
            <a:br>
              <a:rPr sz="1600">
                <a:solidFill>
                  <a:schemeClr val="tx1"/>
                </a:solidFill>
              </a:rPr>
            </a:br>
            <a:r>
              <a:rPr sz="1600">
                <a:solidFill>
                  <a:schemeClr val="tx1"/>
                </a:solidFill>
              </a:rPr>
              <a:t>Grafik adalah suatu medium berbasis visual. Seluruh gambar dua dimensi adalah grafik. Apabila gambar di render dalam bentuk tiga dimensi (3D), biasanya tetap disajikan melalui medium dua dimensi. Hal ini termasuk gambar yang disajikan lewat kertas, televisi ataupun layar monitor. Grafik bisa saja menyajikan kenyataan (reality) atau hanya berbentuk ikonik. Contoh grafik yang menyajikan kenyataan adalah foto, dan contoh grafik yang berbentuk ikonik adalah kartun seperti gambar yang biasa dipasang dipintu toilet untuk membedakan toilet laki-laki dan perempuan.</a:t>
            </a:r>
            <a:br>
              <a:rPr sz="1600">
                <a:solidFill>
                  <a:schemeClr val="tx1"/>
                </a:solidFill>
              </a:rPr>
            </a:br>
            <a:r>
              <a:rPr sz="1600" b="1">
                <a:solidFill>
                  <a:schemeClr val="tx1"/>
                </a:solidFill>
              </a:rPr>
              <a:t> c.    Grafik</a:t>
            </a:r>
            <a:r>
              <a:rPr sz="1600">
                <a:solidFill>
                  <a:schemeClr val="tx1"/>
                </a:solidFill>
              </a:rPr>
              <a:t/>
            </a:r>
            <a:br>
              <a:rPr sz="1600">
                <a:solidFill>
                  <a:schemeClr val="tx1"/>
                </a:solidFill>
              </a:rPr>
            </a:br>
            <a:r>
              <a:rPr sz="1600">
                <a:solidFill>
                  <a:schemeClr val="tx1"/>
                </a:solidFill>
              </a:rPr>
              <a:t>terdiri dari gambar diam dan gambar bergerak. Contoh dari gambar diam yaitu foto, gambar digital, lukisan, dan poster. Gambar diam biasa diukur berdasarkan size (sering disebut juga canvas size) dan resolusi. Contoh dari gambar bergerak adalah animasi, video dan film. Selain bisa diukur dengan menggunakan size dan resolusi, gambar bergerak juga memiliki durasi.</a:t>
            </a:r>
            <a:br>
              <a:rPr sz="1600">
                <a:solidFill>
                  <a:schemeClr val="tx1"/>
                </a:solidFill>
              </a:rPr>
            </a:br>
            <a:r>
              <a:rPr sz="1600" b="1">
                <a:solidFill>
                  <a:schemeClr val="tx1"/>
                </a:solidFill>
              </a:rPr>
              <a:t>d.    Audio</a:t>
            </a:r>
            <a:r>
              <a:rPr sz="1600">
                <a:solidFill>
                  <a:schemeClr val="tx1"/>
                </a:solidFill>
              </a:rPr>
              <a:t/>
            </a:r>
            <a:br>
              <a:rPr sz="1600">
                <a:solidFill>
                  <a:schemeClr val="tx1"/>
                </a:solidFill>
              </a:rPr>
            </a:br>
            <a:r>
              <a:rPr sz="1600">
                <a:solidFill>
                  <a:schemeClr val="tx1"/>
                </a:solidFill>
              </a:rPr>
              <a:t>Audio atau medium berbasis suara adalah segala sesuatu yang bisa didengar dengan menggunakan indera pendengaran.  Contoh: narasi, lagu, sound effect, back sound.</a:t>
            </a:r>
            <a:endParaRPr lang="id-ID" sz="1600" dirty="0" smtClean="0">
              <a:solidFill>
                <a:schemeClr val="tx1"/>
              </a:solidFill>
            </a:endParaRPr>
          </a:p>
          <a:p>
            <a:pPr>
              <a:buNone/>
            </a:pPr>
            <a:endParaRPr lang="id-ID" sz="1600" dirty="0" smtClean="0">
              <a:solidFill>
                <a:schemeClr val="tx1"/>
              </a:solidFill>
            </a:endParaRPr>
          </a:p>
          <a:p>
            <a:pPr>
              <a:buNone/>
            </a:pPr>
            <a:endParaRPr lang="id-ID" sz="1600" dirty="0" smtClean="0">
              <a:solidFill>
                <a:schemeClr val="tx1"/>
              </a:solidFill>
            </a:endParaRPr>
          </a:p>
          <a:p>
            <a:pPr>
              <a:buNone/>
            </a:pPr>
            <a:endParaRPr lang="id-ID" sz="1600" dirty="0"/>
          </a:p>
        </p:txBody>
      </p:sp>
    </p:spTree>
  </p:cSld>
  <p:clrMapOvr>
    <a:masterClrMapping/>
  </p:clrMapOvr>
  <mc:AlternateContent xmlns:mc="http://schemas.openxmlformats.org/markup-compatibility/2006">
    <mc:Choice xmlns=""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17523"/>
            <a:ext cx="8229600" cy="5768997"/>
          </a:xfrm>
        </p:spPr>
        <p:txBody>
          <a:bodyPr>
            <a:normAutofit/>
          </a:bodyPr>
          <a:lstStyle/>
          <a:p>
            <a:pPr fontAlgn="base">
              <a:buNone/>
            </a:pPr>
            <a:r>
              <a:rPr sz="1600" b="1" smtClean="0">
                <a:solidFill>
                  <a:schemeClr val="tx1"/>
                </a:solidFill>
              </a:rPr>
              <a:t>	e</a:t>
            </a:r>
            <a:r>
              <a:rPr sz="1600" b="1">
                <a:solidFill>
                  <a:schemeClr val="tx1"/>
                </a:solidFill>
              </a:rPr>
              <a:t>.    Interaktivitas</a:t>
            </a:r>
            <a:r>
              <a:rPr sz="1600">
                <a:solidFill>
                  <a:schemeClr val="tx1"/>
                </a:solidFill>
              </a:rPr>
              <a:t/>
            </a:r>
            <a:br>
              <a:rPr sz="1600">
                <a:solidFill>
                  <a:schemeClr val="tx1"/>
                </a:solidFill>
              </a:rPr>
            </a:br>
            <a:r>
              <a:rPr sz="1600">
                <a:solidFill>
                  <a:schemeClr val="tx1"/>
                </a:solidFill>
              </a:rPr>
              <a:t>Interaktivitas bukanlah medium, interaktivitas adalah rancangan dibalik suatu program multimedia. Interaktivitas mengijinkan seseorang untuk mengakses berbagai macam bentuk  media atau jalur didalam suatu program multimedia sehingga program tersebut dapat lebih berarti dan lebih memberikan kepuasan bagi pengguna. Interaktivitas dapat disebut juga sebagai interface design atau human factor design.</a:t>
            </a:r>
            <a:br>
              <a:rPr sz="1600">
                <a:solidFill>
                  <a:schemeClr val="tx1"/>
                </a:solidFill>
              </a:rPr>
            </a:br>
            <a:r>
              <a:rPr sz="1600">
                <a:solidFill>
                  <a:schemeClr val="tx1"/>
                </a:solidFill>
              </a:rPr>
              <a:t>Interaktivitas dapat dibagi menjadi dua macam struktur, yakni struktur linear dan struktur non linear. Struktur linear menyediakan satu pilihan situasi saja kepada pengguna sedangkan struktur nonlinear terdiri dari berbagai macam pilihan kepada pengguna.</a:t>
            </a:r>
          </a:p>
          <a:p>
            <a:pPr fontAlgn="base"/>
            <a:r>
              <a:rPr sz="1600">
                <a:solidFill>
                  <a:schemeClr val="tx1"/>
                </a:solidFill>
              </a:rPr>
              <a:t>Selain itu, </a:t>
            </a:r>
            <a:r>
              <a:rPr sz="1600" b="1">
                <a:solidFill>
                  <a:schemeClr val="tx1"/>
                </a:solidFill>
              </a:rPr>
              <a:t>Green &amp; Brown (2002: 3)</a:t>
            </a:r>
            <a:r>
              <a:rPr sz="1600">
                <a:solidFill>
                  <a:schemeClr val="tx1"/>
                </a:solidFill>
              </a:rPr>
              <a:t> menjelaskan terdapat beberapa metode yang digunakan dalam menyajikan multimedia, yaitu:</a:t>
            </a:r>
            <a:br>
              <a:rPr sz="1600">
                <a:solidFill>
                  <a:schemeClr val="tx1"/>
                </a:solidFill>
              </a:rPr>
            </a:br>
            <a:r>
              <a:rPr sz="1600">
                <a:solidFill>
                  <a:schemeClr val="tx1"/>
                </a:solidFill>
              </a:rPr>
              <a:t>a.    Berbasis kertas (Paper-based), contoh: buku, majalah, brosur;</a:t>
            </a:r>
            <a:br>
              <a:rPr sz="1600">
                <a:solidFill>
                  <a:schemeClr val="tx1"/>
                </a:solidFill>
              </a:rPr>
            </a:br>
            <a:r>
              <a:rPr sz="1600">
                <a:solidFill>
                  <a:schemeClr val="tx1"/>
                </a:solidFill>
              </a:rPr>
              <a:t>b.    Berbasis cahaya (Light-based), contoh: slide shows, transparasi;</a:t>
            </a:r>
            <a:br>
              <a:rPr sz="1600">
                <a:solidFill>
                  <a:schemeClr val="tx1"/>
                </a:solidFill>
              </a:rPr>
            </a:br>
            <a:r>
              <a:rPr sz="1600">
                <a:solidFill>
                  <a:schemeClr val="tx1"/>
                </a:solidFill>
              </a:rPr>
              <a:t>c.    Berbasis suara (Audio-based), contoh: CD Players,  tape recorder, radio;</a:t>
            </a:r>
            <a:br>
              <a:rPr sz="1600">
                <a:solidFill>
                  <a:schemeClr val="tx1"/>
                </a:solidFill>
              </a:rPr>
            </a:br>
            <a:r>
              <a:rPr sz="1600">
                <a:solidFill>
                  <a:schemeClr val="tx1"/>
                </a:solidFill>
              </a:rPr>
              <a:t>d.    Berbasis gambar bergerak (Moving-image-based), contoh: televisi, VCR (Video </a:t>
            </a:r>
            <a:r>
              <a:rPr sz="1600" smtClean="0">
                <a:solidFill>
                  <a:schemeClr val="tx1"/>
                </a:solidFill>
              </a:rPr>
              <a:t>cassette </a:t>
            </a:r>
            <a:r>
              <a:rPr sz="1600">
                <a:solidFill>
                  <a:schemeClr val="tx1"/>
                </a:solidFill>
              </a:rPr>
              <a:t>recorder), film; dan</a:t>
            </a:r>
            <a:br>
              <a:rPr sz="1600">
                <a:solidFill>
                  <a:schemeClr val="tx1"/>
                </a:solidFill>
              </a:rPr>
            </a:br>
            <a:r>
              <a:rPr sz="1600">
                <a:solidFill>
                  <a:schemeClr val="tx1"/>
                </a:solidFill>
              </a:rPr>
              <a:t>e.    Berbasiskan digital (Digitally-based), contoh: komputer.</a:t>
            </a:r>
          </a:p>
          <a:p>
            <a:pPr>
              <a:buNone/>
            </a:pPr>
            <a:endParaRPr lang="id-ID" sz="1600" dirty="0" smtClean="0">
              <a:solidFill>
                <a:schemeClr val="tx1"/>
              </a:solidFill>
            </a:endParaRPr>
          </a:p>
          <a:p>
            <a:pPr>
              <a:buNone/>
            </a:pPr>
            <a:endParaRPr lang="id-ID" sz="1600" dirty="0" smtClean="0">
              <a:solidFill>
                <a:schemeClr val="tx1"/>
              </a:solidFill>
            </a:endParaRPr>
          </a:p>
          <a:p>
            <a:pPr>
              <a:buNone/>
            </a:pPr>
            <a:endParaRPr lang="id-ID" sz="1600" dirty="0" smtClean="0">
              <a:solidFill>
                <a:schemeClr val="tx1"/>
              </a:solidFill>
            </a:endParaRPr>
          </a:p>
          <a:p>
            <a:pPr>
              <a:buNone/>
            </a:pPr>
            <a:endParaRPr lang="id-ID" sz="1600" dirty="0"/>
          </a:p>
        </p:txBody>
      </p:sp>
    </p:spTree>
  </p:cSld>
  <p:clrMapOvr>
    <a:masterClrMapping/>
  </p:clrMapOvr>
  <mc:AlternateContent xmlns:mc="http://schemas.openxmlformats.org/markup-compatibility/2006">
    <mc:Choice xmlns=""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Title 1"/>
          <p:cNvSpPr txBox="1">
            <a:spLocks/>
          </p:cNvSpPr>
          <p:nvPr/>
        </p:nvSpPr>
        <p:spPr>
          <a:xfrm>
            <a:off x="5357818" y="5072074"/>
            <a:ext cx="3071834" cy="1357322"/>
          </a:xfrm>
          <a:prstGeom prst="rect">
            <a:avLst/>
          </a:prstGeom>
        </p:spPr>
        <p:txBody>
          <a:bodyPr vert="horz" lIns="91440" tIns="45720" rIns="91440" bIns="45720" rtlCol="0" anchor="ctr">
            <a:norm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id-ID" b="1" i="0" u="none" strike="noStrike" kern="1200" cap="none" spc="0" normalizeH="0" baseline="0" noProof="0" dirty="0" smtClean="0">
                <a:ln>
                  <a:noFill/>
                </a:ln>
                <a:solidFill>
                  <a:srgbClr val="0070C0"/>
                </a:solidFill>
                <a:effectLst/>
                <a:uLnTx/>
                <a:uFillTx/>
                <a:latin typeface="Arial" pitchFamily="34" charset="0"/>
                <a:ea typeface="+mj-ea"/>
                <a:cs typeface="Arial" pitchFamily="34" charset="0"/>
              </a:rPr>
              <a:t>Arif Wibisono</a:t>
            </a:r>
          </a:p>
          <a:p>
            <a:pPr marL="0" marR="0" lvl="0" indent="0" algn="just" defTabSz="914400" rtl="0" eaLnBrk="1" fontAlgn="auto" latinLnBrk="0" hangingPunct="1">
              <a:lnSpc>
                <a:spcPct val="100000"/>
              </a:lnSpc>
              <a:spcBef>
                <a:spcPct val="0"/>
              </a:spcBef>
              <a:spcAft>
                <a:spcPts val="0"/>
              </a:spcAft>
              <a:buClrTx/>
              <a:buSzTx/>
              <a:buFontTx/>
              <a:buNone/>
              <a:tabLst/>
              <a:defRPr/>
            </a:pPr>
            <a:r>
              <a:rPr lang="id-ID" sz="1400" dirty="0" smtClean="0">
                <a:solidFill>
                  <a:srgbClr val="0070C0"/>
                </a:solidFill>
                <a:latin typeface="Arial" pitchFamily="34" charset="0"/>
                <a:ea typeface="+mj-ea"/>
                <a:cs typeface="Arial" pitchFamily="34" charset="0"/>
              </a:rPr>
              <a:t>arif@upgris.ac.id</a:t>
            </a:r>
            <a:endParaRPr lang="id-ID" sz="1400" dirty="0" smtClean="0">
              <a:solidFill>
                <a:srgbClr val="0070C0"/>
              </a:solidFill>
              <a:latin typeface="Arial" pitchFamily="34" charset="0"/>
              <a:ea typeface="+mj-ea"/>
              <a:cs typeface="Arial" pitchFamily="34" charset="0"/>
            </a:endParaRPr>
          </a:p>
          <a:p>
            <a:pPr marL="0" marR="0" lvl="0" indent="0" algn="just" defTabSz="914400" rtl="0" eaLnBrk="1" fontAlgn="auto" latinLnBrk="0" hangingPunct="1">
              <a:lnSpc>
                <a:spcPct val="100000"/>
              </a:lnSpc>
              <a:spcBef>
                <a:spcPct val="0"/>
              </a:spcBef>
              <a:spcAft>
                <a:spcPts val="0"/>
              </a:spcAft>
              <a:buClrTx/>
              <a:buSzTx/>
              <a:buFontTx/>
              <a:buNone/>
              <a:tabLst/>
              <a:defRPr/>
            </a:pPr>
            <a:r>
              <a:rPr kumimoji="0" lang="id-ID" sz="1600" b="1" i="0" u="none" strike="noStrike" kern="1200" cap="none" spc="0" normalizeH="0" baseline="0" noProof="0" dirty="0" smtClean="0">
                <a:ln>
                  <a:noFill/>
                </a:ln>
                <a:effectLst/>
                <a:uLnTx/>
                <a:uFillTx/>
                <a:latin typeface="Arial" pitchFamily="34" charset="0"/>
                <a:ea typeface="Verdana" pitchFamily="34" charset="0"/>
                <a:cs typeface="Arial" pitchFamily="34" charset="0"/>
              </a:rPr>
              <a:t>0821.374.28.349</a:t>
            </a:r>
            <a:endParaRPr kumimoji="0" lang="bs-Latn-BA" sz="1600" b="1" i="0" u="none" strike="noStrike" kern="1200" cap="none" spc="0" normalizeH="0" baseline="0" noProof="0" dirty="0">
              <a:ln>
                <a:noFill/>
              </a:ln>
              <a:effectLst/>
              <a:uLnTx/>
              <a:uFillTx/>
              <a:latin typeface="Arial" pitchFamily="34" charset="0"/>
              <a:ea typeface="Verdana" pitchFamily="34" charset="0"/>
              <a:cs typeface="Arial" pitchFamily="34" charset="0"/>
            </a:endParaRPr>
          </a:p>
        </p:txBody>
      </p:sp>
      <p:pic>
        <p:nvPicPr>
          <p:cNvPr id="18" name="Picture 17" descr="foto.png"/>
          <p:cNvPicPr>
            <a:picLocks noChangeAspect="1"/>
          </p:cNvPicPr>
          <p:nvPr/>
        </p:nvPicPr>
        <p:blipFill>
          <a:blip r:embed="rId3">
            <a:grayscl/>
          </a:blip>
          <a:stretch>
            <a:fillRect/>
          </a:stretch>
        </p:blipFill>
        <p:spPr>
          <a:xfrm>
            <a:off x="7058195" y="4995857"/>
            <a:ext cx="1371457" cy="1433539"/>
          </a:xfrm>
          <a:prstGeom prst="rect">
            <a:avLst/>
          </a:prstGeom>
        </p:spPr>
      </p:pic>
      <p:cxnSp>
        <p:nvCxnSpPr>
          <p:cNvPr id="22" name="Straight Connector 21"/>
          <p:cNvCxnSpPr/>
          <p:nvPr/>
        </p:nvCxnSpPr>
        <p:spPr>
          <a:xfrm rot="5400000">
            <a:off x="3428198" y="1357298"/>
            <a:ext cx="10001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23" name="Title 1"/>
          <p:cNvSpPr txBox="1">
            <a:spLocks/>
          </p:cNvSpPr>
          <p:nvPr/>
        </p:nvSpPr>
        <p:spPr>
          <a:xfrm>
            <a:off x="4172546" y="928678"/>
            <a:ext cx="2614032" cy="11430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1600" dirty="0" smtClean="0">
                <a:latin typeface="Segoe UI Light" pitchFamily="34" charset="0"/>
                <a:ea typeface="+mj-ea"/>
                <a:cs typeface="+mj-cs"/>
              </a:rPr>
              <a:t>Multimedia</a:t>
            </a:r>
          </a:p>
          <a:p>
            <a:pPr marL="0" marR="0" lvl="0" indent="0" algn="l" defTabSz="914400" rtl="0" eaLnBrk="1" fontAlgn="auto" latinLnBrk="0" hangingPunct="1">
              <a:lnSpc>
                <a:spcPct val="100000"/>
              </a:lnSpc>
              <a:spcBef>
                <a:spcPct val="0"/>
              </a:spcBef>
              <a:spcAft>
                <a:spcPts val="0"/>
              </a:spcAft>
              <a:buClrTx/>
              <a:buSzTx/>
              <a:buFontTx/>
              <a:buNone/>
              <a:tabLst/>
              <a:defRPr/>
            </a:pPr>
            <a:r>
              <a:rPr lang="en-US" sz="1600" dirty="0" err="1" smtClean="0">
                <a:latin typeface="Segoe UI Light" pitchFamily="34" charset="0"/>
                <a:ea typeface="+mj-ea"/>
                <a:cs typeface="+mj-cs"/>
              </a:rPr>
              <a:t>Interaktif</a:t>
            </a:r>
            <a:endParaRPr lang="id-ID" sz="1600" dirty="0" smtClean="0">
              <a:latin typeface="Segoe UI Light" pitchFamily="34" charset="0"/>
              <a:ea typeface="+mj-ea"/>
              <a:cs typeface="+mj-cs"/>
            </a:endParaRPr>
          </a:p>
        </p:txBody>
      </p:sp>
      <p:sp>
        <p:nvSpPr>
          <p:cNvPr id="20" name="Title 1"/>
          <p:cNvSpPr>
            <a:spLocks noGrp="1"/>
          </p:cNvSpPr>
          <p:nvPr>
            <p:ph type="title"/>
          </p:nvPr>
        </p:nvSpPr>
        <p:spPr>
          <a:xfrm>
            <a:off x="529208" y="928670"/>
            <a:ext cx="3971354" cy="1143000"/>
          </a:xfrm>
        </p:spPr>
        <p:txBody>
          <a:bodyPr>
            <a:normAutofit/>
          </a:bodyPr>
          <a:lstStyle/>
          <a:p>
            <a:pPr algn="l"/>
            <a:r>
              <a:rPr lang="id-ID" sz="3600" dirty="0" smtClean="0">
                <a:solidFill>
                  <a:schemeClr val="tx1"/>
                </a:solidFill>
              </a:rPr>
              <a:t>Akhirul kalam</a:t>
            </a:r>
            <a:endParaRPr lang="bs-Latn-BA" sz="3600" dirty="0">
              <a:solidFill>
                <a:schemeClr val="tx1"/>
              </a:solidFill>
              <a:latin typeface="Segoe UI Light" pitchFamily="34" charset="0"/>
            </a:endParaRPr>
          </a:p>
        </p:txBody>
      </p:sp>
      <p:sp>
        <p:nvSpPr>
          <p:cNvPr id="24" name="Content Placeholder 2"/>
          <p:cNvSpPr>
            <a:spLocks noGrp="1"/>
          </p:cNvSpPr>
          <p:nvPr>
            <p:ph idx="1"/>
          </p:nvPr>
        </p:nvSpPr>
        <p:spPr>
          <a:xfrm>
            <a:off x="457200" y="2143117"/>
            <a:ext cx="8229600" cy="2571768"/>
          </a:xfrm>
        </p:spPr>
        <p:txBody>
          <a:bodyPr>
            <a:normAutofit/>
          </a:bodyPr>
          <a:lstStyle/>
          <a:p>
            <a:pPr>
              <a:buNone/>
            </a:pPr>
            <a:r>
              <a:rPr lang="id-ID" sz="3200" dirty="0">
                <a:solidFill>
                  <a:schemeClr val="tx1"/>
                </a:solidFill>
              </a:rPr>
              <a:t>	</a:t>
            </a:r>
            <a:r>
              <a:rPr lang="id-ID" sz="3200" dirty="0" smtClean="0">
                <a:solidFill>
                  <a:schemeClr val="tx1"/>
                </a:solidFill>
              </a:rPr>
              <a:t>“Sekian dan Terima Kasih”</a:t>
            </a:r>
          </a:p>
          <a:p>
            <a:pPr>
              <a:buNone/>
            </a:pPr>
            <a:r>
              <a:rPr lang="id-ID" sz="3200" dirty="0">
                <a:solidFill>
                  <a:schemeClr val="tx1"/>
                </a:solidFill>
              </a:rPr>
              <a:t>	</a:t>
            </a:r>
            <a:r>
              <a:rPr lang="id-ID" sz="1600" dirty="0" smtClean="0">
                <a:solidFill>
                  <a:schemeClr val="tx1"/>
                </a:solidFill>
              </a:rPr>
              <a:t>	</a:t>
            </a:r>
          </a:p>
          <a:p>
            <a:pPr>
              <a:buNone/>
            </a:pPr>
            <a:r>
              <a:rPr lang="id-ID" sz="1600" dirty="0" smtClean="0">
                <a:solidFill>
                  <a:schemeClr val="tx1"/>
                </a:solidFill>
              </a:rPr>
              <a:t>	</a:t>
            </a:r>
          </a:p>
          <a:p>
            <a:pPr>
              <a:buNone/>
            </a:pPr>
            <a:endParaRPr lang="id-ID" sz="1600" dirty="0" smtClean="0">
              <a:solidFill>
                <a:schemeClr val="tx1"/>
              </a:solidFill>
            </a:endParaRPr>
          </a:p>
          <a:p>
            <a:pPr>
              <a:buNone/>
            </a:pPr>
            <a:endParaRPr lang="id-ID" sz="1600" dirty="0" smtClean="0">
              <a:solidFill>
                <a:schemeClr val="tx1"/>
              </a:solidFill>
            </a:endParaRPr>
          </a:p>
          <a:p>
            <a:pPr>
              <a:buNone/>
            </a:pPr>
            <a:endParaRPr lang="id-ID" sz="1600" dirty="0"/>
          </a:p>
        </p:txBody>
      </p:sp>
    </p:spTree>
    <p:extLst>
      <p:ext uri="{BB962C8B-B14F-4D97-AF65-F5344CB8AC3E}">
        <p14:creationId xmlns="" xmlns:p14="http://schemas.microsoft.com/office/powerpoint/2010/main" val="1402225186"/>
      </p:ext>
    </p:extLst>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Presentasi BPTIK 8">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Presentasi BPTIK 8</Template>
  <TotalTime>379</TotalTime>
  <Words>30</Words>
  <Application>Microsoft Office PowerPoint</Application>
  <PresentationFormat>On-screen Show (4:3)</PresentationFormat>
  <Paragraphs>45</Paragraphs>
  <Slides>6</Slides>
  <Notes>2</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Presentasi BPTIK 8</vt:lpstr>
      <vt:lpstr>Pengantar</vt:lpstr>
      <vt:lpstr>Pengertian</vt:lpstr>
      <vt:lpstr>Kategorisasi</vt:lpstr>
      <vt:lpstr>Slide 4</vt:lpstr>
      <vt:lpstr>Slide 5</vt:lpstr>
      <vt:lpstr>Akhirul kalam</vt:lpstr>
    </vt:vector>
  </TitlesOfParts>
  <Company>IKIP PGRI SEMARANG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dc:title>
  <dc:creator>LAB MATEMATIKA</dc:creator>
  <cp:lastModifiedBy>DELL</cp:lastModifiedBy>
  <cp:revision>81</cp:revision>
  <dcterms:created xsi:type="dcterms:W3CDTF">2014-01-10T06:39:17Z</dcterms:created>
  <dcterms:modified xsi:type="dcterms:W3CDTF">2016-09-13T02:10:06Z</dcterms:modified>
</cp:coreProperties>
</file>