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75" r:id="rId3"/>
    <p:sldId id="339" r:id="rId4"/>
    <p:sldId id="403" r:id="rId5"/>
    <p:sldId id="404" r:id="rId6"/>
    <p:sldId id="405" r:id="rId7"/>
    <p:sldId id="406" r:id="rId8"/>
    <p:sldId id="407" r:id="rId9"/>
    <p:sldId id="400" r:id="rId10"/>
    <p:sldId id="410" r:id="rId11"/>
    <p:sldId id="409" r:id="rId12"/>
    <p:sldId id="408" r:id="rId13"/>
    <p:sldId id="411" r:id="rId14"/>
    <p:sldId id="415" r:id="rId15"/>
    <p:sldId id="414" r:id="rId16"/>
    <p:sldId id="412" r:id="rId17"/>
    <p:sldId id="413" r:id="rId18"/>
  </p:sldIdLst>
  <p:sldSz cx="13004800" cy="97536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 autoAdjust="0"/>
    <p:restoredTop sz="94677" autoAdjust="0"/>
  </p:normalViewPr>
  <p:slideViewPr>
    <p:cSldViewPr snapToGrid="0">
      <p:cViewPr varScale="1">
        <p:scale>
          <a:sx n="59" d="100"/>
          <a:sy n="59" d="100"/>
        </p:scale>
        <p:origin x="-102" y="-330"/>
      </p:cViewPr>
      <p:guideLst>
        <p:guide orient="horz" pos="3072"/>
        <p:guide pos="409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5600" y="1596249"/>
            <a:ext cx="9753600" cy="339569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5600" y="5122898"/>
            <a:ext cx="9753600" cy="23548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0DDC4D-EC86-48E8-8092-5C8B266A36A7}" type="datetimeFigureOut">
              <a:rPr lang="en-GB"/>
              <a:pPr>
                <a:defRPr/>
              </a:pPr>
              <a:t>19/12/2019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9A192B-3488-4021-A676-2CBAE642A4FB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F64B9F-9EB2-4B5F-BB39-861AC937A3E2}" type="datetimeFigureOut">
              <a:rPr lang="en-GB"/>
              <a:pPr>
                <a:defRPr/>
              </a:pPr>
              <a:t>19/12/2019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50A1CB-90A3-4138-B169-05E88F16E437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7307" y="2431629"/>
            <a:ext cx="11216640" cy="4057226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307" y="6527239"/>
            <a:ext cx="11216640" cy="2133599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C688A7-DB2D-4E2B-BFBF-482B563DB00A}" type="datetimeFigureOut">
              <a:rPr lang="en-GB"/>
              <a:pPr>
                <a:defRPr/>
              </a:pPr>
              <a:t>19/12/2019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C29C69-2759-4345-B11C-8E4A43CE355F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94080" y="2596444"/>
            <a:ext cx="5527040" cy="618857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83680" y="2596444"/>
            <a:ext cx="5527040" cy="618857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CF8AD3-23C5-4A8B-B213-FA10CDAC924C}" type="datetimeFigureOut">
              <a:rPr lang="en-GB"/>
              <a:pPr>
                <a:defRPr/>
              </a:pPr>
              <a:t>19/12/2019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D88390-F5D6-4BC7-B7FE-E4EAE4EB7463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5774" y="519291"/>
            <a:ext cx="11216640" cy="188524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95776" y="2390987"/>
            <a:ext cx="5501639" cy="117178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95776" y="3562773"/>
            <a:ext cx="5501639" cy="524030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83680" y="2390987"/>
            <a:ext cx="5528734" cy="117178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83680" y="3562773"/>
            <a:ext cx="5528734" cy="524030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172864-E383-40E8-946E-42865F60D546}" type="datetimeFigureOut">
              <a:rPr lang="en-GB"/>
              <a:pPr>
                <a:defRPr/>
              </a:pPr>
              <a:t>19/12/2019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B24197-D1FC-4262-9884-16BDA80A22C1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62E715-2801-43DA-86BD-330AA3EA4ECE}" type="datetimeFigureOut">
              <a:rPr lang="en-GB"/>
              <a:pPr>
                <a:defRPr/>
              </a:pPr>
              <a:t>19/12/2019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9F5F3D-CB31-4ADE-A242-7B59CDB5A77D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7309D8-CBB1-45E9-93A2-25418ACCCA8D}" type="datetimeFigureOut">
              <a:rPr lang="en-GB"/>
              <a:pPr>
                <a:defRPr/>
              </a:pPr>
              <a:t>19/12/2019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9607AF-358F-4A68-8C9F-B6DC20BF0F2C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5774" y="650240"/>
            <a:ext cx="4194386" cy="227584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28734" y="1404340"/>
            <a:ext cx="6583680" cy="693137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95774" y="2926080"/>
            <a:ext cx="4194386" cy="54209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1D5FCD-7559-46E0-B562-345702E0E561}" type="datetimeFigureOut">
              <a:rPr lang="en-GB"/>
              <a:pPr>
                <a:defRPr/>
              </a:pPr>
              <a:t>19/12/2019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842B88-FEB9-44C2-B0D5-B366F275AE43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5774" y="650240"/>
            <a:ext cx="4194386" cy="227584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528734" y="1404340"/>
            <a:ext cx="6583680" cy="6931378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95774" y="2926080"/>
            <a:ext cx="4194386" cy="54209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1BBC93-725B-41C1-8A2C-BA7ABFCFC919}" type="datetimeFigureOut">
              <a:rPr lang="en-GB"/>
              <a:pPr>
                <a:defRPr/>
              </a:pPr>
              <a:t>19/12/2019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985054-8C31-48BA-B373-BFA8162878CE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B47440-9588-49A2-AABD-5C6BB4D522E3}" type="datetimeFigureOut">
              <a:rPr lang="en-GB"/>
              <a:pPr>
                <a:defRPr/>
              </a:pPr>
              <a:t>19/12/2019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438372-044D-4718-8917-DADE184E5C3A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306560" y="519289"/>
            <a:ext cx="2804160" cy="82657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94080" y="519289"/>
            <a:ext cx="8249920" cy="82657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A40A31-DC81-470A-A447-5ABBD4429C85}" type="datetimeFigureOut">
              <a:rPr lang="en-GB"/>
              <a:pPr>
                <a:defRPr/>
              </a:pPr>
              <a:t>19/12/2019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76268C-2AED-4847-B6EB-27F6D812C205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93763" y="519113"/>
            <a:ext cx="11217275" cy="18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93763" y="2597150"/>
            <a:ext cx="11217275" cy="618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763" y="9040813"/>
            <a:ext cx="2925762" cy="5191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85E2759-4782-437C-8149-B8B632DDF8CF}" type="datetimeFigureOut">
              <a:rPr lang="en-GB"/>
              <a:pPr>
                <a:defRPr/>
              </a:pPr>
              <a:t>19/12/2019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308475" y="9040813"/>
            <a:ext cx="4387850" cy="5191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185275" y="9040813"/>
            <a:ext cx="2925763" cy="519112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BF6C276A-31E0-4BEE-B434-74EF87DC6C03}" type="slidenum">
              <a:rPr lang="en-GB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0943" y="1393180"/>
            <a:ext cx="12099207" cy="1943100"/>
          </a:xfrm>
        </p:spPr>
        <p:txBody>
          <a:bodyPr rtlCol="0">
            <a:noAutofit/>
          </a:bodyPr>
          <a:lstStyle/>
          <a:p>
            <a:pPr algn="l" fontAlgn="auto">
              <a:lnSpc>
                <a:spcPts val="5000"/>
              </a:lnSpc>
              <a:spcAft>
                <a:spcPts val="0"/>
              </a:spcAft>
              <a:defRPr/>
            </a:pPr>
            <a:r>
              <a:rPr lang="id-ID" sz="4400" dirty="0" smtClean="0">
                <a:solidFill>
                  <a:srgbClr val="FFFFFF"/>
                </a:solidFill>
                <a:latin typeface="Humanst521 Lt BT" pitchFamily="34" charset="0"/>
              </a:rPr>
              <a:t>Struktur Bangunan </a:t>
            </a:r>
            <a:r>
              <a:rPr lang="id-ID" sz="4400" dirty="0" smtClean="0">
                <a:solidFill>
                  <a:srgbClr val="FFFFFF"/>
                </a:solidFill>
                <a:latin typeface="Humanst521 Lt BT" pitchFamily="34" charset="0"/>
              </a:rPr>
              <a:t>Rendah-12</a:t>
            </a:r>
            <a:r>
              <a:rPr lang="id-ID" sz="6650" dirty="0" smtClean="0">
                <a:solidFill>
                  <a:srgbClr val="FFFFFF"/>
                </a:solidFill>
                <a:latin typeface="EngraversGothic BT" pitchFamily="34" charset="0"/>
              </a:rPr>
              <a:t/>
            </a:r>
            <a:br>
              <a:rPr lang="id-ID" sz="6650" dirty="0" smtClean="0">
                <a:solidFill>
                  <a:srgbClr val="FFFFFF"/>
                </a:solidFill>
                <a:latin typeface="EngraversGothic BT" pitchFamily="34" charset="0"/>
              </a:rPr>
            </a:br>
            <a:r>
              <a:rPr lang="id-ID" sz="6600" dirty="0" smtClean="0">
                <a:solidFill>
                  <a:srgbClr val="FFFF00"/>
                </a:solidFill>
                <a:latin typeface="EngraversGothic BT" pitchFamily="34" charset="0"/>
              </a:rPr>
              <a:t>Pekerjaan Persiapan</a:t>
            </a:r>
            <a:r>
              <a:rPr lang="id-ID" sz="6650" dirty="0" smtClean="0">
                <a:solidFill>
                  <a:srgbClr val="FFFFFF"/>
                </a:solidFill>
                <a:latin typeface="EngraversGothic BT" pitchFamily="34" charset="0"/>
              </a:rPr>
              <a:t/>
            </a:r>
            <a:br>
              <a:rPr lang="id-ID" sz="6650" dirty="0" smtClean="0">
                <a:solidFill>
                  <a:srgbClr val="FFFFFF"/>
                </a:solidFill>
                <a:latin typeface="EngraversGothic BT" pitchFamily="34" charset="0"/>
              </a:rPr>
            </a:b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oleh: M. Agung Wahyudi, ST.MT.</a:t>
            </a:r>
            <a:endParaRPr lang="en-GB" sz="665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Pekerjaan Persiapan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9" y="1414462"/>
            <a:ext cx="11931040" cy="7543801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742950" indent="-742950" eaLnBrk="1" hangingPunct="1"/>
            <a:r>
              <a:rPr lang="id-ID" sz="4000" b="1" dirty="0" smtClean="0">
                <a:solidFill>
                  <a:srgbClr val="002060"/>
                </a:solidFill>
                <a:latin typeface="Humnst777 BT" pitchFamily="34" charset="0"/>
              </a:rPr>
              <a:t>Pekerjaan Pendahuluan</a:t>
            </a:r>
          </a:p>
          <a:p>
            <a:pPr marL="1071563" indent="-357188" eaLnBrk="1" hangingPunct="1">
              <a:buFont typeface="Arial" pitchFamily="34" charset="0"/>
              <a:buChar char="•"/>
            </a:pPr>
            <a:r>
              <a:rPr lang="id-ID" sz="4000" dirty="0" smtClean="0">
                <a:solidFill>
                  <a:srgbClr val="002060"/>
                </a:solidFill>
                <a:latin typeface="Humnst777 BT" pitchFamily="34" charset="0"/>
              </a:rPr>
              <a:t>Pembersihan lahan dari rumput, semak</a:t>
            </a:r>
          </a:p>
          <a:p>
            <a:pPr marL="1071563" indent="-357188" eaLnBrk="1" hangingPunct="1">
              <a:buFont typeface="Arial" pitchFamily="34" charset="0"/>
              <a:buChar char="•"/>
            </a:pPr>
            <a:r>
              <a:rPr lang="id-ID" sz="4000" dirty="0" smtClean="0">
                <a:solidFill>
                  <a:srgbClr val="002060"/>
                </a:solidFill>
                <a:latin typeface="Humnst777 BT" pitchFamily="34" charset="0"/>
              </a:rPr>
              <a:t>Pengupasan tanah dari lapisan humus &amp; baha organik</a:t>
            </a:r>
          </a:p>
          <a:p>
            <a:pPr marL="1071563" indent="-357188" eaLnBrk="1" hangingPunct="1">
              <a:buFont typeface="Arial" pitchFamily="34" charset="0"/>
              <a:buChar char="•"/>
            </a:pPr>
            <a:r>
              <a:rPr lang="id-ID" sz="4000" dirty="0" smtClean="0">
                <a:solidFill>
                  <a:srgbClr val="002060"/>
                </a:solidFill>
                <a:latin typeface="Humnst777 BT" pitchFamily="34" charset="0"/>
              </a:rPr>
              <a:t>Penebangan pohon hingga akar-akarnya agar tidak mengganggu struktur bangunan</a:t>
            </a:r>
          </a:p>
          <a:p>
            <a:pPr marL="1071563" indent="-357188" eaLnBrk="1" hangingPunct="1">
              <a:buFont typeface="Arial" pitchFamily="34" charset="0"/>
              <a:buChar char="•"/>
            </a:pPr>
            <a:r>
              <a:rPr lang="id-ID" sz="4000" dirty="0" smtClean="0">
                <a:solidFill>
                  <a:srgbClr val="002060"/>
                </a:solidFill>
                <a:latin typeface="Humnst777 BT" pitchFamily="34" charset="0"/>
              </a:rPr>
              <a:t>Pemasangan papan bouwplank</a:t>
            </a:r>
            <a:endParaRPr lang="id-ID" sz="40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 marL="271463" indent="-271463">
              <a:buFont typeface="Arial" pitchFamily="34" charset="0"/>
              <a:buChar char="•"/>
            </a:pPr>
            <a:endParaRPr lang="id-ID" sz="40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>
              <a:buFont typeface="Arial" pitchFamily="34" charset="0"/>
              <a:buChar char="•"/>
            </a:pPr>
            <a:endParaRPr lang="id-ID" sz="40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>
              <a:buFont typeface="Arial" pitchFamily="34" charset="0"/>
              <a:buChar char="•"/>
            </a:pPr>
            <a:endParaRPr lang="fr-FR" sz="4000" dirty="0">
              <a:solidFill>
                <a:srgbClr val="002060"/>
              </a:solidFill>
              <a:latin typeface="Humnst777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Pemasangan Bouwplank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9" y="1414463"/>
            <a:ext cx="11529988" cy="7039726"/>
          </a:xfrm>
          <a:prstGeom prst="rect">
            <a:avLst/>
          </a:prstGeom>
          <a:solidFill>
            <a:srgbClr val="FFFFFF">
              <a:alpha val="5803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Bouwplank adalah pembatas untuk menentukan wilayah kerja pembangunan.</a:t>
            </a:r>
            <a:endParaRPr lang="id-ID" sz="36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Bouwplank digunakan untuk memastikan peletakan ukuran-ukuran bangunan (as bangunan), posisi muka lantai (titik nol) serta lebar galian pondasi.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Bouwplank dibuat dari kayu berupa papan 2/20 dari kayu kelas II (meranti) yang dipasang pada patok-patok dari kayu usuk 5/7 (kruing). 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Pada papan bouwplank nanti akan ditancapkan paku sebagai tempat benang as bangunan dan diberi tanda dengan cat berwarna mencolok (merah) yang tidak luntur oleh cuaca. </a:t>
            </a:r>
            <a:endParaRPr lang="id-ID" sz="36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 marL="271463" indent="-271463">
              <a:buFont typeface="Arial" pitchFamily="34" charset="0"/>
              <a:buChar char="•"/>
            </a:pPr>
            <a:endParaRPr lang="id-ID" sz="36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>
              <a:buFont typeface="Arial" pitchFamily="34" charset="0"/>
              <a:buChar char="•"/>
            </a:pPr>
            <a:endParaRPr lang="id-ID" sz="36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>
              <a:buFont typeface="Arial" pitchFamily="34" charset="0"/>
              <a:buChar char="•"/>
            </a:pPr>
            <a:endParaRPr lang="fr-FR" sz="3600" dirty="0">
              <a:solidFill>
                <a:srgbClr val="002060"/>
              </a:solidFill>
              <a:latin typeface="Humnst777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Pemasangan Bouwplank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9" y="1414463"/>
            <a:ext cx="11529988" cy="4152148"/>
          </a:xfrm>
          <a:prstGeom prst="rect">
            <a:avLst/>
          </a:prstGeom>
          <a:solidFill>
            <a:srgbClr val="FFFFFF">
              <a:alpha val="5803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Bouwplank harus dipancang kuat selama masa pembangunan, bebas dari galian &amp; timbunan agar mudah terlihat.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Benang-benang pada papan bouwplank direntangkan dengan kencang &amp; kuat menghubungkan bouwplank</a:t>
            </a: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 satu sama lain &amp; hatrus beanr-benar tegak lurus.</a:t>
            </a:r>
            <a:endParaRPr lang="id-ID" sz="36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 marL="271463" indent="-271463">
              <a:buFont typeface="Arial" pitchFamily="34" charset="0"/>
              <a:buChar char="•"/>
            </a:pPr>
            <a:endParaRPr lang="id-ID" sz="36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>
              <a:buFont typeface="Arial" pitchFamily="34" charset="0"/>
              <a:buChar char="•"/>
            </a:pPr>
            <a:endParaRPr lang="id-ID" sz="36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>
              <a:buFont typeface="Arial" pitchFamily="34" charset="0"/>
              <a:buChar char="•"/>
            </a:pPr>
            <a:endParaRPr lang="fr-FR" sz="3600" dirty="0">
              <a:solidFill>
                <a:srgbClr val="002060"/>
              </a:solidFill>
              <a:latin typeface="Humnst777 BT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00986" y="5470358"/>
            <a:ext cx="6301182" cy="39824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Pemasangan Bouwplank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9" y="1414463"/>
            <a:ext cx="11529988" cy="4152148"/>
          </a:xfrm>
          <a:prstGeom prst="rect">
            <a:avLst/>
          </a:prstGeom>
          <a:solidFill>
            <a:srgbClr val="FFFFFF">
              <a:alpha val="5803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Patok-patok bouwplank dipasang sejauh 1-1.5 m dari garis galian pondasi terluar.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Ruang 1-1.5m ini digunakan untuk sirkulasi &amp; lalu lintas kerja serta penempatan material bangunan.</a:t>
            </a:r>
            <a:endParaRPr lang="id-ID" sz="36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>
              <a:buFont typeface="Arial" pitchFamily="34" charset="0"/>
              <a:buChar char="•"/>
            </a:pPr>
            <a:endParaRPr lang="id-ID" sz="36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>
              <a:buFont typeface="Arial" pitchFamily="34" charset="0"/>
              <a:buChar char="•"/>
            </a:pPr>
            <a:endParaRPr lang="fr-FR" sz="3600" dirty="0">
              <a:solidFill>
                <a:srgbClr val="002060"/>
              </a:solidFill>
              <a:latin typeface="Humnst777 BT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07369" y="3737810"/>
            <a:ext cx="4494158" cy="35595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52549" y="4298056"/>
            <a:ext cx="5652251" cy="3784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6334125"/>
            <a:ext cx="4676775" cy="3419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668003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Pemasangan Bouwplank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9" y="1414463"/>
            <a:ext cx="6653188" cy="7954126"/>
          </a:xfrm>
          <a:prstGeom prst="rect">
            <a:avLst/>
          </a:prstGeom>
          <a:solidFill>
            <a:srgbClr val="FFFFFF">
              <a:alpha val="5803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Tarik benang dari kedua patok untuk memeriksa kedudukan mendatarnya.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Tempatkan papan-papan bouwplank pada sisi-sisi bangunan yang lain 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Beri tanda titik duga untuk menentukan bidang datar</a:t>
            </a:r>
            <a:endParaRPr lang="id-ID" sz="36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>
              <a:buFont typeface="Arial" pitchFamily="34" charset="0"/>
              <a:buChar char="•"/>
            </a:pPr>
            <a:endParaRPr lang="id-ID" sz="36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>
              <a:buFont typeface="Arial" pitchFamily="34" charset="0"/>
              <a:buChar char="•"/>
            </a:pPr>
            <a:endParaRPr lang="fr-FR" sz="3600" dirty="0">
              <a:solidFill>
                <a:srgbClr val="002060"/>
              </a:solidFill>
              <a:latin typeface="Humnst777 BT" pitchFamily="34" charset="0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23075" y="1029704"/>
            <a:ext cx="6181725" cy="300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32775" y="4018547"/>
            <a:ext cx="4772025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90862" y="6102584"/>
            <a:ext cx="6192253" cy="3651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allAtOnce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80250" y="764006"/>
            <a:ext cx="5924550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668003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Pemasangan Bouwplank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9" y="1414463"/>
            <a:ext cx="6332346" cy="7954126"/>
          </a:xfrm>
          <a:prstGeom prst="rect">
            <a:avLst/>
          </a:prstGeom>
          <a:solidFill>
            <a:srgbClr val="FFFFFF">
              <a:alpha val="5803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Pasang bouwplank sesuai titik duga &amp; gambar kerja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Beri tanda as bangunan, pasang paku diatasnya untuk memasang benang</a:t>
            </a:r>
            <a:endParaRPr lang="id-ID" sz="36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>
              <a:buFont typeface="Arial" pitchFamily="34" charset="0"/>
              <a:buChar char="•"/>
            </a:pPr>
            <a:endParaRPr lang="id-ID" sz="36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>
              <a:buFont typeface="Arial" pitchFamily="34" charset="0"/>
              <a:buChar char="•"/>
            </a:pPr>
            <a:endParaRPr lang="fr-FR" sz="3600" dirty="0">
              <a:solidFill>
                <a:srgbClr val="002060"/>
              </a:solidFill>
              <a:latin typeface="Humnst777 BT" pitchFamily="34" charset="0"/>
            </a:endParaRP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/>
          <a:srcRect l="7084"/>
          <a:stretch>
            <a:fillRect/>
          </a:stretch>
        </p:blipFill>
        <p:spPr bwMode="auto">
          <a:xfrm>
            <a:off x="0" y="4292662"/>
            <a:ext cx="5871411" cy="5460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/>
          <a:srcRect t="7936" b="7323"/>
          <a:stretch>
            <a:fillRect/>
          </a:stretch>
        </p:blipFill>
        <p:spPr bwMode="auto">
          <a:xfrm>
            <a:off x="4515163" y="4154905"/>
            <a:ext cx="8489637" cy="25988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allAtOnce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668003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Pemasangan Bouwplank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350898"/>
            <a:ext cx="13004800" cy="79374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637089" y="438902"/>
            <a:ext cx="11217275" cy="651961"/>
          </a:xfrm>
        </p:spPr>
        <p:txBody>
          <a:bodyPr/>
          <a:lstStyle/>
          <a:p>
            <a:r>
              <a:rPr lang="id-ID" sz="5400" b="1" dirty="0" smtClean="0">
                <a:solidFill>
                  <a:srgbClr val="7030A0"/>
                </a:solidFill>
                <a:latin typeface="EngraversGothic BT" pitchFamily="34" charset="0"/>
              </a:rPr>
              <a:t>Pemasangan Bouwplank</a:t>
            </a:r>
            <a:endParaRPr lang="en-GB" sz="54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pic>
        <p:nvPicPr>
          <p:cNvPr id="7170" name="Picture 2" descr="https://2.bp.blogspot.com/-ki0t_WRp_Eo/XFFB_oFzs1I/AAAAAAAAAVU/hQBUxOXGuqMm7u2bWME5Az5RxtdrSKa5wCLcBGAs/s1600/boplan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076709"/>
            <a:ext cx="9079832" cy="5243285"/>
          </a:xfrm>
          <a:prstGeom prst="rect">
            <a:avLst/>
          </a:prstGeom>
          <a:noFill/>
        </p:spPr>
      </p:pic>
      <p:pic>
        <p:nvPicPr>
          <p:cNvPr id="7172" name="Picture 4" descr="https://encrypted-tbn1.gstatic.com/images?q=tbn:ANd9GcSGdgPtD3j6daibhHJM_ybG-x0MECucX5nCvXyUf8i1KNEkIo8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72926" y="6169506"/>
            <a:ext cx="5031874" cy="38721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s://3.bp.blogspot.com/-had57W5I0nw/W5UPgytAXsI/AAAAAAAABmY/wiVlhVWW98AE39I5FuQHCWjWGuilyVScQCLcBGAs/s1600/ba2.jpg"/>
          <p:cNvPicPr>
            <a:picLocks noChangeAspect="1" noChangeArrowheads="1"/>
          </p:cNvPicPr>
          <p:nvPr/>
        </p:nvPicPr>
        <p:blipFill>
          <a:blip r:embed="rId2"/>
          <a:srcRect l="29195"/>
          <a:stretch>
            <a:fillRect/>
          </a:stretch>
        </p:blipFill>
        <p:spPr bwMode="auto">
          <a:xfrm>
            <a:off x="-1" y="775493"/>
            <a:ext cx="12657221" cy="6464670"/>
          </a:xfrm>
          <a:prstGeom prst="rect">
            <a:avLst/>
          </a:prstGeom>
          <a:noFill/>
        </p:spPr>
      </p:pic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637089" y="438902"/>
            <a:ext cx="11217275" cy="651961"/>
          </a:xfrm>
        </p:spPr>
        <p:txBody>
          <a:bodyPr/>
          <a:lstStyle/>
          <a:p>
            <a:r>
              <a:rPr lang="id-ID" sz="5400" b="1" dirty="0" smtClean="0">
                <a:solidFill>
                  <a:srgbClr val="7030A0"/>
                </a:solidFill>
                <a:latin typeface="EngraversGothic BT" pitchFamily="34" charset="0"/>
              </a:rPr>
              <a:t>Pemasangan Bouwplank</a:t>
            </a:r>
            <a:endParaRPr lang="en-GB" sz="54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pic>
        <p:nvPicPr>
          <p:cNvPr id="6" name="Picture 2" descr="https://3.bp.blogspot.com/-had57W5I0nw/W5UPgytAXsI/AAAAAAAABmY/wiVlhVWW98AE39I5FuQHCWjWGuilyVScQCLcBGAs/s1600/ba2.jpg"/>
          <p:cNvPicPr>
            <a:picLocks noChangeAspect="1" noChangeArrowheads="1"/>
          </p:cNvPicPr>
          <p:nvPr/>
        </p:nvPicPr>
        <p:blipFill>
          <a:blip r:embed="rId2"/>
          <a:srcRect l="1671" r="74384" b="3678"/>
          <a:stretch>
            <a:fillRect/>
          </a:stretch>
        </p:blipFill>
        <p:spPr bwMode="auto">
          <a:xfrm>
            <a:off x="4658779" y="4138863"/>
            <a:ext cx="3859579" cy="56147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637089" y="438902"/>
            <a:ext cx="11217275" cy="651961"/>
          </a:xfrm>
        </p:spPr>
        <p:txBody>
          <a:bodyPr/>
          <a:lstStyle/>
          <a:p>
            <a:r>
              <a:rPr lang="id-ID" sz="5400" b="1" dirty="0" smtClean="0">
                <a:solidFill>
                  <a:srgbClr val="7030A0"/>
                </a:solidFill>
                <a:latin typeface="EngraversGothic BT" pitchFamily="34" charset="0"/>
              </a:rPr>
              <a:t>Pemasangan Bouwplank</a:t>
            </a:r>
            <a:endParaRPr lang="en-GB" sz="54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pic>
        <p:nvPicPr>
          <p:cNvPr id="23554" name="Picture 2" descr="http://www.ilmutekniksipil.com/wp-content/uploads/2012/01/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33600" y="1178489"/>
            <a:ext cx="8855242" cy="857511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668003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Pekerjaan Galian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8" y="1414463"/>
            <a:ext cx="11353525" cy="7954126"/>
          </a:xfrm>
          <a:prstGeom prst="rect">
            <a:avLst/>
          </a:prstGeom>
          <a:solidFill>
            <a:srgbClr val="FFFFFF">
              <a:alpha val="5803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Sebelum dilakukan penggalian pondasi, letak galian harus ditandai.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Penandaan pada tanah dilakukan dengan memberikan kapus di sepanjang garis galian</a:t>
            </a:r>
            <a:endParaRPr lang="id-ID" sz="36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>
              <a:buFont typeface="Arial" pitchFamily="34" charset="0"/>
              <a:buChar char="•"/>
            </a:pPr>
            <a:endParaRPr lang="id-ID" sz="36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>
              <a:buFont typeface="Arial" pitchFamily="34" charset="0"/>
              <a:buChar char="•"/>
            </a:pPr>
            <a:endParaRPr lang="fr-FR" sz="3600" dirty="0">
              <a:solidFill>
                <a:srgbClr val="002060"/>
              </a:solidFill>
              <a:latin typeface="Humnst777 BT" pitchFamily="34" charset="0"/>
            </a:endParaRPr>
          </a:p>
        </p:txBody>
      </p:sp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55182"/>
            <a:ext cx="6657474" cy="48556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06185" y="4444212"/>
            <a:ext cx="6298615" cy="37693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6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668003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Pekerjaan Pondasi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8" y="1414463"/>
            <a:ext cx="11353525" cy="7954126"/>
          </a:xfrm>
          <a:prstGeom prst="rect">
            <a:avLst/>
          </a:prstGeom>
          <a:solidFill>
            <a:srgbClr val="FFFFFF">
              <a:alpha val="5803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Pondasi dibuat dari bahan yang keras &amp; bisa menahan beban.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Biasanya menggunakan batu yang dibelah.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Setelah galian selesai, bagian bawah dipadatkan/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Jika ada genangan air, harus dibuang dengan pompa</a:t>
            </a:r>
            <a:endParaRPr lang="id-ID" sz="36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>
              <a:buFont typeface="Arial" pitchFamily="34" charset="0"/>
              <a:buChar char="•"/>
            </a:pPr>
            <a:endParaRPr lang="id-ID" sz="36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>
              <a:buFont typeface="Arial" pitchFamily="34" charset="0"/>
              <a:buChar char="•"/>
            </a:pPr>
            <a:endParaRPr lang="fr-FR" sz="3600" dirty="0">
              <a:solidFill>
                <a:srgbClr val="002060"/>
              </a:solidFill>
              <a:latin typeface="Humnst777 BT" pitchFamily="34" charset="0"/>
            </a:endParaRPr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39405" y="5502442"/>
            <a:ext cx="13144205" cy="4251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668003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Pekerjaan Pondasi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75243" y="1168477"/>
            <a:ext cx="8571915" cy="8585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668003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Pekerjaan Pondasi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8" y="1414463"/>
            <a:ext cx="11353525" cy="7954126"/>
          </a:xfrm>
          <a:prstGeom prst="rect">
            <a:avLst/>
          </a:prstGeom>
          <a:solidFill>
            <a:srgbClr val="FFFFFF">
              <a:alpha val="5803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Bagian alas galian sebagai tempat pondasi harus diratakan &amp; dipadatkan.</a:t>
            </a:r>
            <a:endParaRPr lang="id-ID" sz="36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>
              <a:buFont typeface="Arial" pitchFamily="34" charset="0"/>
              <a:buChar char="•"/>
            </a:pPr>
            <a:endParaRPr lang="id-ID" sz="36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>
              <a:buFont typeface="Arial" pitchFamily="34" charset="0"/>
              <a:buChar char="•"/>
            </a:pPr>
            <a:endParaRPr lang="fr-FR" sz="3600" dirty="0">
              <a:solidFill>
                <a:srgbClr val="002060"/>
              </a:solidFill>
              <a:latin typeface="Humnst777 BT" pitchFamily="34" charset="0"/>
            </a:endParaRPr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855494"/>
            <a:ext cx="6936083" cy="51495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8676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70483" y="3240506"/>
            <a:ext cx="6734317" cy="41869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668003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Pekerjaan Pondasi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8" y="1414463"/>
            <a:ext cx="11353525" cy="7954126"/>
          </a:xfrm>
          <a:prstGeom prst="rect">
            <a:avLst/>
          </a:prstGeom>
          <a:solidFill>
            <a:srgbClr val="FFFFFF">
              <a:alpha val="5803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Bagian paling bawah adalah lapisan pasir.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Kemudian dipasang pasangan batu kosong (aanstamping) setebal 15-20cm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Fungsi aanstamping untuk tumpuan pondasi agar stabil dan kaku.</a:t>
            </a:r>
            <a:endParaRPr lang="id-ID" sz="36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>
              <a:buFont typeface="Arial" pitchFamily="34" charset="0"/>
              <a:buChar char="•"/>
            </a:pPr>
            <a:endParaRPr lang="id-ID" sz="36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>
              <a:buFont typeface="Arial" pitchFamily="34" charset="0"/>
              <a:buChar char="•"/>
            </a:pPr>
            <a:endParaRPr lang="fr-FR" sz="3600" dirty="0">
              <a:solidFill>
                <a:srgbClr val="002060"/>
              </a:solidFill>
              <a:latin typeface="Humnst777 BT" pitchFamily="34" charset="0"/>
            </a:endParaRPr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/>
          <a:srcRect l="17771"/>
          <a:stretch>
            <a:fillRect/>
          </a:stretch>
        </p:blipFill>
        <p:spPr bwMode="auto">
          <a:xfrm>
            <a:off x="6785811" y="3673201"/>
            <a:ext cx="6218989" cy="60803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668003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Pekerjaan Pondasi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8" y="1414463"/>
            <a:ext cx="11353525" cy="7954126"/>
          </a:xfrm>
          <a:prstGeom prst="rect">
            <a:avLst/>
          </a:prstGeom>
          <a:solidFill>
            <a:srgbClr val="FFFFFF">
              <a:alpha val="5803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Setelah pondasi selesai, harus diurug kembali.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Bahan urugan menggunakan tanah galian yang sudah dipisahkan dari tanaman dan berbagai unsur organik lainnya.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Setiap diurug 20cm, lapisan tanah diberi air &amp; dipadatkan.</a:t>
            </a:r>
            <a:endParaRPr lang="id-ID" sz="36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>
              <a:buFont typeface="Arial" pitchFamily="34" charset="0"/>
              <a:buChar char="•"/>
            </a:pPr>
            <a:endParaRPr lang="id-ID" sz="36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>
              <a:buFont typeface="Arial" pitchFamily="34" charset="0"/>
              <a:buChar char="•"/>
            </a:pPr>
            <a:endParaRPr lang="fr-FR" sz="3600" dirty="0">
              <a:solidFill>
                <a:srgbClr val="002060"/>
              </a:solidFill>
              <a:latin typeface="Humnst777 BT" pitchFamily="34" charset="0"/>
            </a:endParaRPr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89746" y="4667994"/>
            <a:ext cx="6815054" cy="5085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3"/>
          <a:srcRect l="5673" r="11092"/>
          <a:stretch>
            <a:fillRect/>
          </a:stretch>
        </p:blipFill>
        <p:spPr bwMode="auto">
          <a:xfrm>
            <a:off x="0" y="5374105"/>
            <a:ext cx="6255085" cy="333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2814</TotalTime>
  <Words>385</Words>
  <Application>Microsoft Office PowerPoint</Application>
  <PresentationFormat>Custom</PresentationFormat>
  <Paragraphs>51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Struktur Bangunan Rendah-12 Pekerjaan Persiapan oleh: M. Agung Wahyudi, ST.MT.</vt:lpstr>
      <vt:lpstr>Pekerjaan Persiapan</vt:lpstr>
      <vt:lpstr>Pemasangan Bouwplank</vt:lpstr>
      <vt:lpstr>Pemasangan Bouwplank</vt:lpstr>
      <vt:lpstr>Pemasangan Bouwplank</vt:lpstr>
      <vt:lpstr>Pemasangan Bouwplank</vt:lpstr>
      <vt:lpstr>Pemasangan Bouwplank</vt:lpstr>
      <vt:lpstr>Pemasangan Bouwplank</vt:lpstr>
      <vt:lpstr>Pemasangan Bouwplank</vt:lpstr>
      <vt:lpstr>Pemasangan Bouwplank</vt:lpstr>
      <vt:lpstr>Pemasangan Bouwplank</vt:lpstr>
      <vt:lpstr>Pekerjaan Galian</vt:lpstr>
      <vt:lpstr>Pekerjaan Pondasi</vt:lpstr>
      <vt:lpstr>Pekerjaan Pondasi</vt:lpstr>
      <vt:lpstr>Pekerjaan Pondasi</vt:lpstr>
      <vt:lpstr>Pekerjaan Pondasi</vt:lpstr>
      <vt:lpstr>Pekerjaan Pondasi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Your Title Here</dc:title>
  <dc:creator>Deepak Malhotra</dc:creator>
  <cp:lastModifiedBy>agung</cp:lastModifiedBy>
  <cp:revision>51</cp:revision>
  <dcterms:created xsi:type="dcterms:W3CDTF">2017-05-08T08:30:26Z</dcterms:created>
  <dcterms:modified xsi:type="dcterms:W3CDTF">2019-12-19T01:24:38Z</dcterms:modified>
</cp:coreProperties>
</file>