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6" r:id="rId3"/>
    <p:sldId id="272" r:id="rId4"/>
    <p:sldId id="273" r:id="rId5"/>
    <p:sldId id="274" r:id="rId6"/>
    <p:sldId id="275" r:id="rId7"/>
    <p:sldId id="264" r:id="rId8"/>
    <p:sldId id="265" r:id="rId9"/>
    <p:sldId id="266" r:id="rId10"/>
    <p:sldId id="258" r:id="rId11"/>
    <p:sldId id="259" r:id="rId12"/>
    <p:sldId id="260" r:id="rId13"/>
    <p:sldId id="267" r:id="rId14"/>
    <p:sldId id="271"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705" autoAdjust="0"/>
  </p:normalViewPr>
  <p:slideViewPr>
    <p:cSldViewPr>
      <p:cViewPr varScale="1">
        <p:scale>
          <a:sx n="50" d="100"/>
          <a:sy n="50" d="100"/>
        </p:scale>
        <p:origin x="1090"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457E60-4ADA-4D7D-AE44-4B3C8D176681}"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2000335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457E60-4ADA-4D7D-AE44-4B3C8D176681}"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343879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457E60-4ADA-4D7D-AE44-4B3C8D176681}"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1566736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457E60-4ADA-4D7D-AE44-4B3C8D176681}"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3628746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457E60-4ADA-4D7D-AE44-4B3C8D176681}" type="datetimeFigureOut">
              <a:rPr lang="en-US" smtClean="0"/>
              <a:t>6/7/2020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692249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F457E60-4ADA-4D7D-AE44-4B3C8D176681}" type="datetimeFigureOut">
              <a:rPr lang="en-US" smtClean="0"/>
              <a:t>6/7/2020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921499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457E60-4ADA-4D7D-AE44-4B3C8D176681}" type="datetimeFigureOut">
              <a:rPr lang="en-US" smtClean="0"/>
              <a:t>6/7/2020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263002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457E60-4ADA-4D7D-AE44-4B3C8D176681}"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2879457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457E60-4ADA-4D7D-AE44-4B3C8D176681}" type="datetimeFigureOut">
              <a:rPr lang="en-US" smtClean="0"/>
              <a:t>6/7/2020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2032330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457E60-4ADA-4D7D-AE44-4B3C8D176681}"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3947598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457E60-4ADA-4D7D-AE44-4B3C8D176681}" type="datetimeFigureOut">
              <a:rPr lang="en-US" smtClean="0"/>
              <a:t>6/7/2020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FDA17-EFE2-4A22-9BAE-23D02EB830AB}" type="slidenum">
              <a:rPr lang="en-US" smtClean="0"/>
              <a:t>‹#›</a:t>
            </a:fld>
            <a:endParaRPr lang="en-US"/>
          </a:p>
        </p:txBody>
      </p:sp>
    </p:spTree>
    <p:extLst>
      <p:ext uri="{BB962C8B-B14F-4D97-AF65-F5344CB8AC3E}">
        <p14:creationId xmlns:p14="http://schemas.microsoft.com/office/powerpoint/2010/main" val="1318349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457E60-4ADA-4D7D-AE44-4B3C8D176681}" type="datetimeFigureOut">
              <a:rPr lang="en-US" smtClean="0"/>
              <a:t>6/7/2020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FDA17-EFE2-4A22-9BAE-23D02EB830AB}" type="slidenum">
              <a:rPr lang="en-US" smtClean="0"/>
              <a:t>‹#›</a:t>
            </a:fld>
            <a:endParaRPr lang="en-US"/>
          </a:p>
        </p:txBody>
      </p:sp>
    </p:spTree>
    <p:extLst>
      <p:ext uri="{BB962C8B-B14F-4D97-AF65-F5344CB8AC3E}">
        <p14:creationId xmlns:p14="http://schemas.microsoft.com/office/powerpoint/2010/main" val="1665473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tmp"/><Relationship Id="rId2" Type="http://schemas.openxmlformats.org/officeDocument/2006/relationships/image" Target="../media/image24.tmp"/><Relationship Id="rId1" Type="http://schemas.openxmlformats.org/officeDocument/2006/relationships/slideLayout" Target="../slideLayouts/slideLayout2.xml"/><Relationship Id="rId4" Type="http://schemas.openxmlformats.org/officeDocument/2006/relationships/image" Target="../media/image26.tmp"/></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692696"/>
            <a:ext cx="7772400" cy="1470025"/>
          </a:xfrm>
        </p:spPr>
        <p:txBody>
          <a:bodyPr/>
          <a:lstStyle/>
          <a:p>
            <a:r>
              <a:rPr lang="id-ID" dirty="0" smtClean="0">
                <a:latin typeface="Times New Roman" pitchFamily="18" charset="0"/>
                <a:cs typeface="Times New Roman" pitchFamily="18" charset="0"/>
              </a:rPr>
              <a:t>Perlintasan Sebidang antara Jalan dengan Jalur Kereta Api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0" y="4365104"/>
            <a:ext cx="4355975" cy="1440160"/>
          </a:xfrm>
        </p:spPr>
        <p:txBody>
          <a:bodyPr>
            <a:normAutofit fontScale="77500" lnSpcReduction="20000"/>
          </a:bodyPr>
          <a:lstStyle/>
          <a:p>
            <a:pPr algn="l"/>
            <a:r>
              <a:rPr lang="id-ID" dirty="0" smtClean="0">
                <a:solidFill>
                  <a:schemeClr val="tx1"/>
                </a:solidFill>
                <a:latin typeface="Times New Roman" pitchFamily="18" charset="0"/>
                <a:cs typeface="Times New Roman" pitchFamily="18" charset="0"/>
              </a:rPr>
              <a:t>Lokasi :</a:t>
            </a:r>
          </a:p>
          <a:p>
            <a:pPr algn="l"/>
            <a:r>
              <a:rPr lang="id-ID" dirty="0" smtClean="0">
                <a:solidFill>
                  <a:schemeClr val="tx1"/>
                </a:solidFill>
                <a:latin typeface="Times New Roman" pitchFamily="18" charset="0"/>
                <a:cs typeface="Times New Roman" pitchFamily="18" charset="0"/>
              </a:rPr>
              <a:t>Ganefo Rel Kereta Api Mranggen, Kembangarum, Mranggen Demak Jawa Tengah.</a:t>
            </a:r>
            <a:endParaRPr lang="en-US" dirty="0">
              <a:solidFill>
                <a:schemeClr val="tx1"/>
              </a:solidFill>
              <a:latin typeface="Times New Roman" pitchFamily="18" charset="0"/>
              <a:cs typeface="Times New Roman" pitchFamily="18" charset="0"/>
            </a:endParaRP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1464" y="3789040"/>
            <a:ext cx="3477543" cy="2088231"/>
          </a:xfrm>
          <a:prstGeom prst="rect">
            <a:avLst/>
          </a:prstGeom>
        </p:spPr>
      </p:pic>
    </p:spTree>
    <p:extLst>
      <p:ext uri="{BB962C8B-B14F-4D97-AF65-F5344CB8AC3E}">
        <p14:creationId xmlns:p14="http://schemas.microsoft.com/office/powerpoint/2010/main" val="25505734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656"/>
            <a:ext cx="7772400" cy="1470025"/>
          </a:xfrm>
        </p:spPr>
        <p:txBody>
          <a:bodyPr/>
          <a:lstStyle/>
          <a:p>
            <a:r>
              <a:rPr lang="id-ID" dirty="0" smtClean="0">
                <a:latin typeface="Times New Roman" pitchFamily="18" charset="0"/>
                <a:cs typeface="Times New Roman" pitchFamily="18" charset="0"/>
              </a:rPr>
              <a:t>Perlintasan </a:t>
            </a:r>
            <a:r>
              <a:rPr lang="id-ID" smtClean="0">
                <a:latin typeface="Times New Roman" pitchFamily="18" charset="0"/>
                <a:cs typeface="Times New Roman" pitchFamily="18" charset="0"/>
              </a:rPr>
              <a:t>Sebidang antara Jalan dengan </a:t>
            </a:r>
            <a:r>
              <a:rPr lang="id-ID" dirty="0" smtClean="0">
                <a:latin typeface="Times New Roman" pitchFamily="18" charset="0"/>
                <a:cs typeface="Times New Roman" pitchFamily="18" charset="0"/>
              </a:rPr>
              <a:t>Jalur Kereta Api</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9327" r="4532"/>
          <a:stretch/>
        </p:blipFill>
        <p:spPr>
          <a:xfrm>
            <a:off x="1912971" y="3676960"/>
            <a:ext cx="2304256" cy="1501822"/>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6126"/>
          <a:stretch/>
        </p:blipFill>
        <p:spPr>
          <a:xfrm>
            <a:off x="4818694" y="3676960"/>
            <a:ext cx="2263864" cy="1570266"/>
          </a:xfrm>
          <a:prstGeom prst="rect">
            <a:avLst/>
          </a:prstGeom>
        </p:spPr>
      </p:pic>
    </p:spTree>
    <p:extLst>
      <p:ext uri="{BB962C8B-B14F-4D97-AF65-F5344CB8AC3E}">
        <p14:creationId xmlns:p14="http://schemas.microsoft.com/office/powerpoint/2010/main" val="12076230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91264" cy="1858218"/>
          </a:xfrm>
        </p:spPr>
        <p:txBody>
          <a:bodyPr>
            <a:noAutofit/>
          </a:bodyPr>
          <a:lstStyle/>
          <a:p>
            <a:r>
              <a:rPr lang="id-ID" sz="3200" dirty="0">
                <a:latin typeface="Times New Roman" pitchFamily="18" charset="0"/>
                <a:cs typeface="Times New Roman" pitchFamily="18" charset="0"/>
              </a:rPr>
              <a:t>Ketentuan dalam Perencanaan Sebidang Berdasarkan Peraturan Direktorat Jenderal Perhubungan Darat</a:t>
            </a:r>
            <a:r>
              <a:rPr lang="en-US" sz="3200" dirty="0"/>
              <a:t/>
            </a:r>
            <a:br>
              <a:rPr lang="en-US" sz="3200" dirty="0"/>
            </a:br>
            <a:endParaRPr lang="en-US" sz="3200" dirty="0"/>
          </a:p>
        </p:txBody>
      </p:sp>
      <p:pic>
        <p:nvPicPr>
          <p:cNvPr id="4" name="Content Placeholder 3" descr="Pelintasan Ka&amp;Jalan.pdf - Foxit Reader"/>
          <p:cNvPicPr>
            <a:picLocks noGrp="1" noChangeAspect="1"/>
          </p:cNvPicPr>
          <p:nvPr>
            <p:ph idx="1"/>
          </p:nvPr>
        </p:nvPicPr>
        <p:blipFill rotWithShape="1">
          <a:blip r:embed="rId2">
            <a:extLst>
              <a:ext uri="{28A0092B-C50C-407E-A947-70E740481C1C}">
                <a14:useLocalDpi xmlns:a14="http://schemas.microsoft.com/office/drawing/2010/main" val="0"/>
              </a:ext>
            </a:extLst>
          </a:blip>
          <a:srcRect l="24241" t="25440" r="22479" b="7395"/>
          <a:stretch/>
        </p:blipFill>
        <p:spPr>
          <a:xfrm>
            <a:off x="3203848" y="2770738"/>
            <a:ext cx="3744415" cy="2541171"/>
          </a:xfrm>
        </p:spPr>
      </p:pic>
    </p:spTree>
    <p:extLst>
      <p:ext uri="{BB962C8B-B14F-4D97-AF65-F5344CB8AC3E}">
        <p14:creationId xmlns:p14="http://schemas.microsoft.com/office/powerpoint/2010/main" val="493264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008112"/>
          </a:xfrm>
        </p:spPr>
        <p:txBody>
          <a:bodyPr>
            <a:noAutofit/>
          </a:bodyPr>
          <a:lstStyle/>
          <a:p>
            <a:r>
              <a:rPr lang="id-ID" sz="3600" dirty="0">
                <a:latin typeface="Times New Roman" pitchFamily="18" charset="0"/>
                <a:cs typeface="Times New Roman" pitchFamily="18" charset="0"/>
              </a:rPr>
              <a:t>Ketentuan umum dalam pedoman perlintasan jalan dengan jalur kereta </a:t>
            </a:r>
            <a:r>
              <a:rPr lang="id-ID" sz="3600" dirty="0" smtClean="0">
                <a:latin typeface="Times New Roman" pitchFamily="18" charset="0"/>
                <a:cs typeface="Times New Roman" pitchFamily="18" charset="0"/>
              </a:rPr>
              <a:t>api</a:t>
            </a:r>
            <a:r>
              <a:rPr lang="id-ID" sz="3200" dirty="0"/>
              <a:t/>
            </a:r>
            <a:br>
              <a:rPr lang="id-ID" sz="3200" dirty="0"/>
            </a:br>
            <a:r>
              <a:rPr lang="id-ID" sz="3200" dirty="0" smtClean="0"/>
              <a:t/>
            </a:r>
            <a:br>
              <a:rPr lang="id-ID" sz="3200" dirty="0" smtClean="0"/>
            </a:br>
            <a:endParaRPr lang="en-US" sz="3200" dirty="0"/>
          </a:p>
        </p:txBody>
      </p:sp>
      <p:sp>
        <p:nvSpPr>
          <p:cNvPr id="3" name="Content Placeholder 2"/>
          <p:cNvSpPr>
            <a:spLocks noGrp="1"/>
          </p:cNvSpPr>
          <p:nvPr>
            <p:ph idx="1"/>
          </p:nvPr>
        </p:nvSpPr>
        <p:spPr>
          <a:xfrm>
            <a:off x="467544" y="1844824"/>
            <a:ext cx="8229600" cy="4525963"/>
          </a:xfrm>
        </p:spPr>
        <p:txBody>
          <a:bodyPr>
            <a:normAutofit/>
          </a:bodyPr>
          <a:lstStyle/>
          <a:p>
            <a:r>
              <a:rPr lang="id-ID" sz="2800" dirty="0" smtClean="0">
                <a:latin typeface="Times New Roman" pitchFamily="18" charset="0"/>
                <a:cs typeface="Times New Roman" pitchFamily="18" charset="0"/>
              </a:rPr>
              <a:t>Keselamatan lalu lintas, dimana kereta api mempunyai prioritas utama.</a:t>
            </a:r>
          </a:p>
          <a:p>
            <a:r>
              <a:rPr lang="id-ID" sz="2800" dirty="0" smtClean="0">
                <a:latin typeface="Times New Roman" pitchFamily="18" charset="0"/>
                <a:cs typeface="Times New Roman" pitchFamily="18" charset="0"/>
              </a:rPr>
              <a:t>Pandangan bebas pemakai jalan.</a:t>
            </a:r>
          </a:p>
          <a:p>
            <a:r>
              <a:rPr lang="id-ID" sz="2800" dirty="0" smtClean="0">
                <a:latin typeface="Times New Roman" pitchFamily="18" charset="0"/>
                <a:cs typeface="Times New Roman" pitchFamily="18" charset="0"/>
              </a:rPr>
              <a:t>Kepentingan pejalan kaki.</a:t>
            </a:r>
          </a:p>
          <a:p>
            <a:r>
              <a:rPr lang="id-ID" sz="2800" dirty="0" smtClean="0">
                <a:latin typeface="Times New Roman" pitchFamily="18" charset="0"/>
                <a:cs typeface="Times New Roman" pitchFamily="18" charset="0"/>
              </a:rPr>
              <a:t>Drainase jalan.</a:t>
            </a:r>
          </a:p>
          <a:p>
            <a:r>
              <a:rPr lang="id-ID" sz="2800" dirty="0" smtClean="0">
                <a:latin typeface="Times New Roman" pitchFamily="18" charset="0"/>
                <a:cs typeface="Times New Roman" pitchFamily="18" charset="0"/>
              </a:rPr>
              <a:t>Kepentingan penyandang cacat.</a:t>
            </a:r>
          </a:p>
          <a:p>
            <a:r>
              <a:rPr lang="id-ID" sz="2800" dirty="0" smtClean="0">
                <a:latin typeface="Times New Roman" pitchFamily="18" charset="0"/>
                <a:cs typeface="Times New Roman" pitchFamily="18" charset="0"/>
              </a:rPr>
              <a:t>Desain yang ramah lingkungan.</a:t>
            </a:r>
            <a:endParaRPr lang="id-ID" sz="2800" dirty="0">
              <a:latin typeface="Times New Roman" pitchFamily="18" charset="0"/>
              <a:cs typeface="Times New Roman" pitchFamily="18" charset="0"/>
            </a:endParaRPr>
          </a:p>
        </p:txBody>
      </p:sp>
    </p:spTree>
    <p:extLst>
      <p:ext uri="{BB962C8B-B14F-4D97-AF65-F5344CB8AC3E}">
        <p14:creationId xmlns:p14="http://schemas.microsoft.com/office/powerpoint/2010/main" val="3169712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latin typeface="Times New Roman" pitchFamily="18" charset="0"/>
                <a:cs typeface="Times New Roman" pitchFamily="18" charset="0"/>
              </a:rPr>
              <a:t>Ketentuan teknis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67544" y="1844824"/>
            <a:ext cx="8229600" cy="4525963"/>
          </a:xfrm>
        </p:spPr>
        <p:txBody>
          <a:bodyPr>
            <a:normAutofit/>
          </a:bodyPr>
          <a:lstStyle/>
          <a:p>
            <a:r>
              <a:rPr lang="id-ID" sz="2800" dirty="0" smtClean="0">
                <a:latin typeface="Times New Roman" pitchFamily="18" charset="0"/>
                <a:cs typeface="Times New Roman" pitchFamily="18" charset="0"/>
              </a:rPr>
              <a:t>Geometrik pada perlintasan sebidang (sarana dan prasarana, klasifikasi, fungsi jalan, potongan melintang dan daerah/ruang bebas).</a:t>
            </a:r>
          </a:p>
          <a:p>
            <a:r>
              <a:rPr lang="id-ID" sz="2800" dirty="0" smtClean="0">
                <a:latin typeface="Times New Roman" pitchFamily="18" charset="0"/>
                <a:cs typeface="Times New Roman" pitchFamily="18" charset="0"/>
              </a:rPr>
              <a:t>Pengaturan lalu lintas.</a:t>
            </a:r>
          </a:p>
          <a:p>
            <a:r>
              <a:rPr lang="id-ID" sz="2800" dirty="0" smtClean="0">
                <a:latin typeface="Times New Roman" pitchFamily="18" charset="0"/>
                <a:cs typeface="Times New Roman" pitchFamily="18" charset="0"/>
              </a:rPr>
              <a:t>Tipe struktur perkerasan pada perlintasan sebidang. </a:t>
            </a:r>
          </a:p>
        </p:txBody>
      </p:sp>
    </p:spTree>
    <p:extLst>
      <p:ext uri="{BB962C8B-B14F-4D97-AF65-F5344CB8AC3E}">
        <p14:creationId xmlns:p14="http://schemas.microsoft.com/office/powerpoint/2010/main" val="2858115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Autofit/>
          </a:bodyPr>
          <a:lstStyle/>
          <a:p>
            <a:r>
              <a:rPr lang="id-ID" sz="3600" dirty="0" smtClean="0">
                <a:latin typeface="Times New Roman" pitchFamily="18" charset="0"/>
                <a:cs typeface="Times New Roman" pitchFamily="18" charset="0"/>
              </a:rPr>
              <a:t>Pedoman Teknis Rambu dan Marka Pada Perlintasan Sebidang</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467544" y="1340768"/>
            <a:ext cx="8075240" cy="4349080"/>
          </a:xfrm>
        </p:spPr>
        <p:txBody>
          <a:bodyPr>
            <a:noAutofit/>
          </a:bodyPr>
          <a:lstStyle/>
          <a:p>
            <a:r>
              <a:rPr lang="id-ID" sz="2300" dirty="0" smtClean="0">
                <a:latin typeface="Times New Roman" pitchFamily="18" charset="0"/>
                <a:cs typeface="Times New Roman" pitchFamily="18" charset="0"/>
              </a:rPr>
              <a:t>Rambu peringatan dipasang pada perlintasan sebidang antara jalan dengan jalur kereta api.</a:t>
            </a:r>
          </a:p>
          <a:p>
            <a:r>
              <a:rPr lang="id-ID" sz="2300" dirty="0" smtClean="0">
                <a:latin typeface="Times New Roman" pitchFamily="18" charset="0"/>
                <a:cs typeface="Times New Roman" pitchFamily="18" charset="0"/>
              </a:rPr>
              <a:t>Rambu larangan dipasang dipasang pada perlintasan sebidang </a:t>
            </a:r>
            <a:r>
              <a:rPr lang="id-ID" sz="2300" dirty="0">
                <a:latin typeface="Times New Roman" pitchFamily="18" charset="0"/>
                <a:cs typeface="Times New Roman" pitchFamily="18" charset="0"/>
              </a:rPr>
              <a:t>antara jalan dengan jalur kereta api.</a:t>
            </a:r>
          </a:p>
          <a:p>
            <a:r>
              <a:rPr lang="id-ID" sz="2300" dirty="0" smtClean="0">
                <a:latin typeface="Times New Roman" pitchFamily="18" charset="0"/>
                <a:cs typeface="Times New Roman" pitchFamily="18" charset="0"/>
              </a:rPr>
              <a:t>Wajib dilengkapi dengan perlengkapan jalan berupa marka jalan. </a:t>
            </a:r>
          </a:p>
          <a:p>
            <a:r>
              <a:rPr lang="id-ID" sz="2300" dirty="0" smtClean="0">
                <a:latin typeface="Times New Roman" pitchFamily="18" charset="0"/>
                <a:cs typeface="Times New Roman" pitchFamily="18" charset="0"/>
              </a:rPr>
              <a:t>Pita pengaduh </a:t>
            </a:r>
            <a:r>
              <a:rPr lang="id-ID" sz="2300" i="1" dirty="0" smtClean="0">
                <a:latin typeface="Times New Roman" pitchFamily="18" charset="0"/>
                <a:cs typeface="Times New Roman" pitchFamily="18" charset="0"/>
              </a:rPr>
              <a:t>(rumble strip) </a:t>
            </a:r>
            <a:r>
              <a:rPr lang="id-ID" sz="2300" dirty="0" smtClean="0">
                <a:latin typeface="Times New Roman" pitchFamily="18" charset="0"/>
                <a:cs typeface="Times New Roman" pitchFamily="18" charset="0"/>
              </a:rPr>
              <a:t>sebelum memasuki persilangan sebidang.</a:t>
            </a:r>
          </a:p>
          <a:p>
            <a:r>
              <a:rPr lang="id-ID" sz="2300" dirty="0" smtClean="0">
                <a:latin typeface="Times New Roman" pitchFamily="18" charset="0"/>
                <a:cs typeface="Times New Roman" pitchFamily="18" charset="0"/>
              </a:rPr>
              <a:t>Media minimal 6 meter lebar 1 meter pada jalan 2 lajur 2 arah.</a:t>
            </a:r>
          </a:p>
          <a:p>
            <a:r>
              <a:rPr lang="id-ID" sz="2300" dirty="0" smtClean="0">
                <a:latin typeface="Times New Roman" pitchFamily="18" charset="0"/>
                <a:cs typeface="Times New Roman" pitchFamily="18" charset="0"/>
              </a:rPr>
              <a:t>Wajib dilengkapi dengan lampu satu warna berwarnna merah yang menyala berkedip atau dua lampu berwarna merah menyala bergatian dan isyarat suara atau tanda panah pada lampu yang menunjukkan arah  datangnya kereta api.</a:t>
            </a:r>
            <a:endParaRPr lang="en-US" sz="2300" dirty="0">
              <a:latin typeface="Times New Roman" pitchFamily="18" charset="0"/>
              <a:cs typeface="Times New Roman" pitchFamily="18" charset="0"/>
            </a:endParaRPr>
          </a:p>
        </p:txBody>
      </p:sp>
    </p:spTree>
    <p:extLst>
      <p:ext uri="{BB962C8B-B14F-4D97-AF65-F5344CB8AC3E}">
        <p14:creationId xmlns:p14="http://schemas.microsoft.com/office/powerpoint/2010/main" val="37833244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002" y="260648"/>
            <a:ext cx="8229600" cy="1340768"/>
          </a:xfrm>
        </p:spPr>
        <p:txBody>
          <a:bodyPr>
            <a:noAutofit/>
          </a:bodyPr>
          <a:lstStyle/>
          <a:p>
            <a:r>
              <a:rPr lang="id-ID" sz="3600" dirty="0" smtClean="0">
                <a:latin typeface="Times New Roman" pitchFamily="18" charset="0"/>
                <a:cs typeface="Times New Roman" pitchFamily="18" charset="0"/>
              </a:rPr>
              <a:t>Rambu Tabel IIA No. 1a</a:t>
            </a:r>
            <a:r>
              <a:rPr lang="id-ID" sz="3600" dirty="0">
                <a:latin typeface="Times New Roman" pitchFamily="18" charset="0"/>
                <a:cs typeface="Times New Roman" pitchFamily="18" charset="0"/>
              </a:rPr>
              <a:t/>
            </a:r>
            <a:br>
              <a:rPr lang="id-ID" sz="3600" dirty="0">
                <a:latin typeface="Times New Roman" pitchFamily="18" charset="0"/>
                <a:cs typeface="Times New Roman" pitchFamily="18" charset="0"/>
              </a:rPr>
            </a:br>
            <a:r>
              <a:rPr lang="id-ID" sz="3600" dirty="0">
                <a:latin typeface="Times New Roman" pitchFamily="18" charset="0"/>
                <a:cs typeface="Times New Roman" pitchFamily="18" charset="0"/>
              </a:rPr>
              <a:t>(Rambu Larangan Berjalan Terus)</a:t>
            </a:r>
            <a:r>
              <a:rPr lang="en-US" sz="3600" dirty="0"/>
              <a:t/>
            </a:r>
            <a:br>
              <a:rPr lang="en-US" sz="3600" dirty="0"/>
            </a:br>
            <a:endParaRPr lang="en-US" sz="3600"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537910372"/>
              </p:ext>
            </p:extLst>
          </p:nvPr>
        </p:nvGraphicFramePr>
        <p:xfrm>
          <a:off x="467544" y="1484784"/>
          <a:ext cx="8229600" cy="4752528"/>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0000"/>
                    </a:ext>
                  </a:extLst>
                </a:gridCol>
              </a:tblGrid>
              <a:tr h="7920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dirty="0" smtClean="0">
                          <a:latin typeface="Times New Roman" pitchFamily="18" charset="0"/>
                          <a:cs typeface="Times New Roman" pitchFamily="18" charset="0"/>
                        </a:rPr>
                        <a:t>Wajib berhenti</a:t>
                      </a:r>
                      <a:r>
                        <a:rPr lang="id-ID" baseline="0" dirty="0" smtClean="0">
                          <a:latin typeface="Times New Roman" pitchFamily="18" charset="0"/>
                          <a:cs typeface="Times New Roman" pitchFamily="18" charset="0"/>
                        </a:rPr>
                        <a:t> sesaat dan meneruskan perjalanan setelah mendapat kepastian aman dari lalu lintas arah lainnya.</a:t>
                      </a:r>
                      <a:endParaRPr lang="en-US" dirty="0" smtClean="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960440">
                <a:tc>
                  <a:txBody>
                    <a:bodyPr/>
                    <a:lstStyle/>
                    <a:p>
                      <a:endParaRPr lang="en-US" dirty="0"/>
                    </a:p>
                  </a:txBody>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9632" y="2708920"/>
            <a:ext cx="3331665" cy="1872208"/>
          </a:xfrm>
          <a:prstGeom prst="rect">
            <a:avLst/>
          </a:prstGeom>
        </p:spPr>
      </p:pic>
      <p:pic>
        <p:nvPicPr>
          <p:cNvPr id="3" name="Picture 2" descr="Screen Clipping"/>
          <p:cNvPicPr>
            <a:picLocks noChangeAspect="1"/>
          </p:cNvPicPr>
          <p:nvPr/>
        </p:nvPicPr>
        <p:blipFill rotWithShape="1">
          <a:blip r:embed="rId3" cstate="print">
            <a:extLst>
              <a:ext uri="{28A0092B-C50C-407E-A947-70E740481C1C}">
                <a14:useLocalDpi xmlns:a14="http://schemas.microsoft.com/office/drawing/2010/main" val="0"/>
              </a:ext>
            </a:extLst>
          </a:blip>
          <a:srcRect l="7823" r="4687"/>
          <a:stretch/>
        </p:blipFill>
        <p:spPr>
          <a:xfrm>
            <a:off x="5383385" y="2836208"/>
            <a:ext cx="964058" cy="846233"/>
          </a:xfrm>
          <a:prstGeom prst="rect">
            <a:avLst/>
          </a:prstGeom>
        </p:spPr>
      </p:pic>
    </p:spTree>
    <p:extLst>
      <p:ext uri="{BB962C8B-B14F-4D97-AF65-F5344CB8AC3E}">
        <p14:creationId xmlns:p14="http://schemas.microsoft.com/office/powerpoint/2010/main" val="4093182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685" y="116632"/>
            <a:ext cx="8229600" cy="1143000"/>
          </a:xfrm>
        </p:spPr>
        <p:txBody>
          <a:bodyPr>
            <a:normAutofit/>
          </a:bodyPr>
          <a:lstStyle/>
          <a:p>
            <a:r>
              <a:rPr lang="id-ID" sz="4000" dirty="0" smtClean="0">
                <a:latin typeface="Times New Roman" pitchFamily="18" charset="0"/>
                <a:cs typeface="Times New Roman" pitchFamily="18" charset="0"/>
              </a:rPr>
              <a:t>Rambu Tabel IIA No. 1c </a:t>
            </a:r>
            <a:endParaRPr lang="en-US" sz="4000" dirty="0">
              <a:latin typeface="Times New Roman" pitchFamily="18" charset="0"/>
              <a:cs typeface="Times New Roman"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96455524"/>
              </p:ext>
            </p:extLst>
          </p:nvPr>
        </p:nvGraphicFramePr>
        <p:xfrm>
          <a:off x="505685" y="1412776"/>
          <a:ext cx="8229600" cy="4874840"/>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0000"/>
                    </a:ext>
                  </a:extLst>
                </a:gridCol>
              </a:tblGrid>
              <a:tr h="864096">
                <a:tc>
                  <a:txBody>
                    <a:bodyPr/>
                    <a:lstStyle/>
                    <a:p>
                      <a:r>
                        <a:rPr lang="id-ID" sz="1800" dirty="0" smtClean="0">
                          <a:latin typeface="Times New Roman" pitchFamily="18" charset="0"/>
                          <a:cs typeface="Times New Roman" pitchFamily="18" charset="0"/>
                        </a:rPr>
                        <a:t>Rambu</a:t>
                      </a:r>
                      <a:r>
                        <a:rPr lang="id-ID" sz="1800" baseline="0" dirty="0" smtClean="0">
                          <a:latin typeface="Times New Roman" pitchFamily="18" charset="0"/>
                          <a:cs typeface="Times New Roman" pitchFamily="18" charset="0"/>
                        </a:rPr>
                        <a:t> larangan berjalan terus pada persilangan – persilangan sebidang lintasan kereta api jalur ganda, wajib berhenti sesaat untuk mendapatkan kepastian aman.</a:t>
                      </a:r>
                      <a:endParaRPr lang="en-US" sz="18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960440">
                <a:tc>
                  <a:txBody>
                    <a:bodyPr/>
                    <a:lstStyle/>
                    <a:p>
                      <a:endParaRPr lang="en-US" dirty="0"/>
                    </a:p>
                  </a:txBody>
                  <a:tcPr/>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2996952"/>
            <a:ext cx="2078454" cy="1167974"/>
          </a:xfrm>
          <a:prstGeom prst="rect">
            <a:avLst/>
          </a:prstGeom>
        </p:spPr>
      </p:pic>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242" y="3013328"/>
            <a:ext cx="1359838" cy="989962"/>
          </a:xfrm>
          <a:prstGeom prst="rect">
            <a:avLst/>
          </a:prstGeom>
        </p:spPr>
      </p:pic>
    </p:spTree>
    <p:extLst>
      <p:ext uri="{BB962C8B-B14F-4D97-AF65-F5344CB8AC3E}">
        <p14:creationId xmlns:p14="http://schemas.microsoft.com/office/powerpoint/2010/main" val="34031593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latin typeface="Times New Roman" pitchFamily="18" charset="0"/>
                <a:cs typeface="Times New Roman" pitchFamily="18" charset="0"/>
              </a:rPr>
              <a:t>Rambu </a:t>
            </a:r>
            <a:r>
              <a:rPr lang="id-ID" dirty="0" smtClean="0">
                <a:latin typeface="Times New Roman" pitchFamily="18" charset="0"/>
                <a:cs typeface="Times New Roman" pitchFamily="18" charset="0"/>
              </a:rPr>
              <a:t>Tabel </a:t>
            </a:r>
            <a:r>
              <a:rPr lang="id-ID" dirty="0">
                <a:latin typeface="Times New Roman" pitchFamily="18" charset="0"/>
                <a:cs typeface="Times New Roman" pitchFamily="18" charset="0"/>
              </a:rPr>
              <a:t>IIA No. </a:t>
            </a:r>
            <a:r>
              <a:rPr lang="id-ID" dirty="0" smtClean="0">
                <a:latin typeface="Times New Roman" pitchFamily="18" charset="0"/>
                <a:cs typeface="Times New Roman" pitchFamily="18" charset="0"/>
              </a:rPr>
              <a:t>12 dan Rambu </a:t>
            </a:r>
            <a:r>
              <a:rPr lang="id-ID" dirty="0">
                <a:latin typeface="Times New Roman" pitchFamily="18" charset="0"/>
                <a:cs typeface="Times New Roman" pitchFamily="18" charset="0"/>
              </a:rPr>
              <a:t>T</a:t>
            </a:r>
            <a:r>
              <a:rPr lang="id-ID" dirty="0" smtClean="0">
                <a:latin typeface="Times New Roman" pitchFamily="18" charset="0"/>
                <a:cs typeface="Times New Roman" pitchFamily="18" charset="0"/>
              </a:rPr>
              <a:t>abel I No. 23</a:t>
            </a:r>
            <a:endParaRPr lang="en-US"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0462898"/>
              </p:ext>
            </p:extLst>
          </p:nvPr>
        </p:nvGraphicFramePr>
        <p:xfrm>
          <a:off x="457200" y="1600200"/>
          <a:ext cx="8229600" cy="4781128"/>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0000"/>
                    </a:ext>
                  </a:extLst>
                </a:gridCol>
              </a:tblGrid>
              <a:tr h="783412">
                <a:tc>
                  <a:txBody>
                    <a:bodyPr/>
                    <a:lstStyle/>
                    <a:p>
                      <a:pPr marL="285750" indent="-285750">
                        <a:buFont typeface="Arial" pitchFamily="34" charset="0"/>
                        <a:buChar char="•"/>
                      </a:pPr>
                      <a:r>
                        <a:rPr lang="id-ID" dirty="0" smtClean="0">
                          <a:latin typeface="Times New Roman" pitchFamily="18" charset="0"/>
                          <a:cs typeface="Times New Roman" pitchFamily="18" charset="0"/>
                        </a:rPr>
                        <a:t>Rambu peringatan</a:t>
                      </a:r>
                    </a:p>
                    <a:p>
                      <a:pPr marL="285750" indent="-285750">
                        <a:buFont typeface="Arial" pitchFamily="34" charset="0"/>
                        <a:buChar char="•"/>
                      </a:pPr>
                      <a:r>
                        <a:rPr lang="id-ID" baseline="0" dirty="0" smtClean="0">
                          <a:latin typeface="Times New Roman" pitchFamily="18" charset="0"/>
                          <a:cs typeface="Times New Roman" pitchFamily="18" charset="0"/>
                        </a:rPr>
                        <a:t>Rambu peringatan hati-hati</a:t>
                      </a:r>
                      <a:endParaRPr lang="en-US"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997716">
                <a:tc>
                  <a:txBody>
                    <a:bodyPr/>
                    <a:lstStyle/>
                    <a:p>
                      <a:endParaRPr lang="en-US" dirty="0"/>
                    </a:p>
                  </a:txBody>
                  <a:tcPr/>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2758258"/>
            <a:ext cx="3058252" cy="1717326"/>
          </a:xfrm>
          <a:prstGeom prst="rect">
            <a:avLst/>
          </a:prstGeom>
        </p:spPr>
      </p:pic>
      <p:pic>
        <p:nvPicPr>
          <p:cNvPr id="5" name="Picture 4" descr="Screen Clipping"/>
          <p:cNvPicPr>
            <a:picLocks noChangeAspect="1"/>
          </p:cNvPicPr>
          <p:nvPr/>
        </p:nvPicPr>
        <p:blipFill rotWithShape="1">
          <a:blip r:embed="rId3">
            <a:extLst>
              <a:ext uri="{28A0092B-C50C-407E-A947-70E740481C1C}">
                <a14:useLocalDpi xmlns:a14="http://schemas.microsoft.com/office/drawing/2010/main" val="0"/>
              </a:ext>
            </a:extLst>
          </a:blip>
          <a:srcRect t="18097" b="3034"/>
          <a:stretch/>
        </p:blipFill>
        <p:spPr>
          <a:xfrm>
            <a:off x="4572000" y="2731970"/>
            <a:ext cx="1093264" cy="476376"/>
          </a:xfrm>
          <a:prstGeom prst="rect">
            <a:avLst/>
          </a:prstGeom>
        </p:spPr>
      </p:pic>
      <p:pic>
        <p:nvPicPr>
          <p:cNvPr id="6" name="Picture 5" descr="Pelintasan Ka&amp;Jalan.pdf - Foxit Reader"/>
          <p:cNvPicPr>
            <a:picLocks noChangeAspect="1"/>
          </p:cNvPicPr>
          <p:nvPr/>
        </p:nvPicPr>
        <p:blipFill rotWithShape="1">
          <a:blip r:embed="rId4" cstate="print">
            <a:extLst>
              <a:ext uri="{28A0092B-C50C-407E-A947-70E740481C1C}">
                <a14:useLocalDpi xmlns:a14="http://schemas.microsoft.com/office/drawing/2010/main" val="0"/>
              </a:ext>
            </a:extLst>
          </a:blip>
          <a:srcRect l="33221" t="26624" r="25609" b="11172"/>
          <a:stretch/>
        </p:blipFill>
        <p:spPr>
          <a:xfrm>
            <a:off x="4797305" y="3692224"/>
            <a:ext cx="903727" cy="735075"/>
          </a:xfrm>
          <a:prstGeom prst="rect">
            <a:avLst/>
          </a:prstGeom>
        </p:spPr>
      </p:pic>
    </p:spTree>
    <p:extLst>
      <p:ext uri="{BB962C8B-B14F-4D97-AF65-F5344CB8AC3E}">
        <p14:creationId xmlns:p14="http://schemas.microsoft.com/office/powerpoint/2010/main" val="1186317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latin typeface="Times New Roman" pitchFamily="18" charset="0"/>
                <a:cs typeface="Times New Roman" pitchFamily="18" charset="0"/>
              </a:rPr>
              <a:t>Pintu perlintasan kereta api</a:t>
            </a:r>
            <a:endParaRPr lang="en-US" dirty="0">
              <a:latin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413568407"/>
              </p:ext>
            </p:extLst>
          </p:nvPr>
        </p:nvGraphicFramePr>
        <p:xfrm>
          <a:off x="467544" y="1484784"/>
          <a:ext cx="8280920" cy="4608512"/>
        </p:xfrm>
        <a:graphic>
          <a:graphicData uri="http://schemas.openxmlformats.org/drawingml/2006/table">
            <a:tbl>
              <a:tblPr firstRow="1" bandRow="1">
                <a:tableStyleId>{5C22544A-7EE6-4342-B048-85BDC9FD1C3A}</a:tableStyleId>
              </a:tblPr>
              <a:tblGrid>
                <a:gridCol w="8280920">
                  <a:extLst>
                    <a:ext uri="{9D8B030D-6E8A-4147-A177-3AD203B41FA5}">
                      <a16:colId xmlns:a16="http://schemas.microsoft.com/office/drawing/2014/main" val="20000"/>
                    </a:ext>
                  </a:extLst>
                </a:gridCol>
              </a:tblGrid>
              <a:tr h="804661">
                <a:tc>
                  <a:txBody>
                    <a:bodyPr/>
                    <a:lstStyle/>
                    <a:p>
                      <a:endParaRPr lang="en-US" dirty="0"/>
                    </a:p>
                  </a:txBody>
                  <a:tcPr/>
                </a:tc>
                <a:extLst>
                  <a:ext uri="{0D108BD9-81ED-4DB2-BD59-A6C34878D82A}">
                    <a16:rowId xmlns:a16="http://schemas.microsoft.com/office/drawing/2014/main" val="10000"/>
                  </a:ext>
                </a:extLst>
              </a:tr>
              <a:tr h="3803851">
                <a:tc>
                  <a:txBody>
                    <a:bodyPr/>
                    <a:lstStyle/>
                    <a:p>
                      <a:endParaRPr lang="en-US" dirty="0"/>
                    </a:p>
                  </a:txBody>
                  <a:tcPr/>
                </a:tc>
                <a:extLst>
                  <a:ext uri="{0D108BD9-81ED-4DB2-BD59-A6C34878D82A}">
                    <a16:rowId xmlns:a16="http://schemas.microsoft.com/office/drawing/2014/main" val="10001"/>
                  </a:ext>
                </a:extLst>
              </a:tr>
            </a:tbl>
          </a:graphicData>
        </a:graphic>
      </p:graphicFrame>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r="8360"/>
          <a:stretch/>
        </p:blipFill>
        <p:spPr>
          <a:xfrm>
            <a:off x="1475656" y="2538690"/>
            <a:ext cx="2039016" cy="1250350"/>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3236" t="12777" b="36325"/>
          <a:stretch/>
        </p:blipFill>
        <p:spPr>
          <a:xfrm>
            <a:off x="4608004" y="2584565"/>
            <a:ext cx="2003296" cy="1204475"/>
          </a:xfrm>
          <a:prstGeom prst="rect">
            <a:avLst/>
          </a:prstGeom>
        </p:spPr>
      </p:pic>
    </p:spTree>
    <p:extLst>
      <p:ext uri="{BB962C8B-B14F-4D97-AF65-F5344CB8AC3E}">
        <p14:creationId xmlns:p14="http://schemas.microsoft.com/office/powerpoint/2010/main" val="39730022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latin typeface="Times New Roman" pitchFamily="18" charset="0"/>
                <a:cs typeface="Times New Roman" pitchFamily="18" charset="0"/>
              </a:rPr>
              <a:t>Suasana pasar Ganefo</a:t>
            </a:r>
            <a:endParaRPr lang="en-US"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164" b="35257"/>
          <a:stretch/>
        </p:blipFill>
        <p:spPr>
          <a:xfrm>
            <a:off x="2483767" y="2685022"/>
            <a:ext cx="2232067" cy="1427120"/>
          </a:xfrm>
        </p:spPr>
      </p:pic>
      <p:pic>
        <p:nvPicPr>
          <p:cNvPr id="6"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 r="-348" b="34951"/>
          <a:stretch/>
        </p:blipFill>
        <p:spPr>
          <a:xfrm>
            <a:off x="4067944" y="4437112"/>
            <a:ext cx="2088232" cy="1374346"/>
          </a:xfr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t="2849" b="31629"/>
          <a:stretch/>
        </p:blipFill>
        <p:spPr>
          <a:xfrm>
            <a:off x="5220072" y="2686444"/>
            <a:ext cx="2128730" cy="1396745"/>
          </a:xfrm>
          <a:prstGeom prst="rect">
            <a:avLst/>
          </a:prstGeom>
        </p:spPr>
      </p:pic>
    </p:spTree>
    <p:extLst>
      <p:ext uri="{BB962C8B-B14F-4D97-AF65-F5344CB8AC3E}">
        <p14:creationId xmlns:p14="http://schemas.microsoft.com/office/powerpoint/2010/main" val="42532102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latin typeface="Times New Roman" pitchFamily="18" charset="0"/>
                <a:cs typeface="Times New Roman" pitchFamily="18" charset="0"/>
              </a:rPr>
              <a:t>Keadaan lalu lintas</a:t>
            </a:r>
            <a:endParaRPr lang="en-US" dirty="0">
              <a:latin typeface="Times New Roman" pitchFamily="18" charset="0"/>
              <a:cs typeface="Times New Roman" pitchFamily="18" charset="0"/>
            </a:endParaRPr>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21429" y="2492896"/>
            <a:ext cx="1289752" cy="1526207"/>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5828" b="14616"/>
          <a:stretch/>
        </p:blipFill>
        <p:spPr>
          <a:xfrm>
            <a:off x="4355976" y="2587489"/>
            <a:ext cx="1288106" cy="150301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8877" y="2809842"/>
            <a:ext cx="1182474" cy="1290867"/>
          </a:xfrm>
          <a:prstGeom prst="rect">
            <a:avLst/>
          </a:prstGeom>
        </p:spPr>
      </p:pic>
      <p:pic>
        <p:nvPicPr>
          <p:cNvPr id="8"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9992" y="5421930"/>
            <a:ext cx="1211728" cy="1319438"/>
          </a:xfrm>
          <a:prstGeom prst="rect">
            <a:avLst/>
          </a:prstGeom>
        </p:spPr>
      </p:pic>
      <p:pic>
        <p:nvPicPr>
          <p:cNvPr id="9" name="Picture 8" descr="Screen Clipping"/>
          <p:cNvPicPr>
            <a:picLocks noChangeAspect="1"/>
          </p:cNvPicPr>
          <p:nvPr/>
        </p:nvPicPr>
        <p:blipFill rotWithShape="1">
          <a:blip r:embed="rId6" cstate="print">
            <a:extLst>
              <a:ext uri="{28A0092B-C50C-407E-A947-70E740481C1C}">
                <a14:useLocalDpi xmlns:a14="http://schemas.microsoft.com/office/drawing/2010/main" val="0"/>
              </a:ext>
            </a:extLst>
          </a:blip>
          <a:srcRect r="7587"/>
          <a:stretch/>
        </p:blipFill>
        <p:spPr>
          <a:xfrm>
            <a:off x="6627575" y="5412142"/>
            <a:ext cx="1643776" cy="1266578"/>
          </a:xfrm>
          <a:prstGeom prst="rect">
            <a:avLst/>
          </a:prstGeom>
        </p:spPr>
      </p:pic>
      <p:pic>
        <p:nvPicPr>
          <p:cNvPr id="10" name="Content Placeholder 3" descr="Screen Clipping"/>
          <p:cNvPicPr>
            <a:picLocks noChangeAspect="1"/>
          </p:cNvPicPr>
          <p:nvPr/>
        </p:nvPicPr>
        <p:blipFill rotWithShape="1">
          <a:blip r:embed="rId7" cstate="print">
            <a:extLst>
              <a:ext uri="{28A0092B-C50C-407E-A947-70E740481C1C}">
                <a14:useLocalDpi xmlns:a14="http://schemas.microsoft.com/office/drawing/2010/main" val="0"/>
              </a:ext>
            </a:extLst>
          </a:blip>
          <a:srcRect l="6183" r="9754"/>
          <a:stretch/>
        </p:blipFill>
        <p:spPr>
          <a:xfrm>
            <a:off x="1763688" y="5420869"/>
            <a:ext cx="1633490" cy="1215004"/>
          </a:xfrm>
          <a:prstGeom prst="rect">
            <a:avLst/>
          </a:prstGeom>
        </p:spPr>
      </p:pic>
    </p:spTree>
    <p:extLst>
      <p:ext uri="{BB962C8B-B14F-4D97-AF65-F5344CB8AC3E}">
        <p14:creationId xmlns:p14="http://schemas.microsoft.com/office/powerpoint/2010/main" val="6967064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latin typeface="Times New Roman" pitchFamily="18" charset="0"/>
                <a:cs typeface="Times New Roman" pitchFamily="18" charset="0"/>
              </a:rPr>
              <a:t>Pos Pengawas</a:t>
            </a:r>
            <a:endParaRPr lang="en-US" dirty="0">
              <a:latin typeface="Times New Roman" pitchFamily="18" charset="0"/>
              <a:cs typeface="Times New Roman" pitchFamily="18" charset="0"/>
            </a:endParaRP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t="1146" b="1850"/>
          <a:stretch/>
        </p:blipFill>
        <p:spPr>
          <a:xfrm>
            <a:off x="2195736" y="1612900"/>
            <a:ext cx="4803149" cy="4749800"/>
          </a:xfrm>
          <a:prstGeom prst="rect">
            <a:avLst/>
          </a:prstGeom>
        </p:spPr>
      </p:pic>
    </p:spTree>
    <p:extLst>
      <p:ext uri="{BB962C8B-B14F-4D97-AF65-F5344CB8AC3E}">
        <p14:creationId xmlns:p14="http://schemas.microsoft.com/office/powerpoint/2010/main" val="10257875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descr="Screen Clipping"/>
          <p:cNvPicPr>
            <a:picLocks noChangeAspect="1"/>
          </p:cNvPicPr>
          <p:nvPr/>
        </p:nvPicPr>
        <p:blipFill rotWithShape="1">
          <a:blip r:embed="rId2">
            <a:extLst>
              <a:ext uri="{28A0092B-C50C-407E-A947-70E740481C1C}">
                <a14:useLocalDpi xmlns:a14="http://schemas.microsoft.com/office/drawing/2010/main" val="0"/>
              </a:ext>
            </a:extLst>
          </a:blip>
          <a:srcRect l="2964" r="4508"/>
          <a:stretch/>
        </p:blipFill>
        <p:spPr>
          <a:xfrm>
            <a:off x="323528" y="1555088"/>
            <a:ext cx="4355976" cy="2502740"/>
          </a:xfrm>
          <a:prstGeom prst="rect">
            <a:avLst/>
          </a:prstGeom>
        </p:spPr>
      </p:pic>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4221088"/>
            <a:ext cx="4464496" cy="2464601"/>
          </a:xfrm>
          <a:prstGeom prst="rect">
            <a:avLst/>
          </a:prstGeom>
        </p:spPr>
      </p:pic>
      <p:pic>
        <p:nvPicPr>
          <p:cNvPr id="9" name="Picture 8" descr="Screen Clipping"/>
          <p:cNvPicPr>
            <a:picLocks noChangeAspect="1"/>
          </p:cNvPicPr>
          <p:nvPr/>
        </p:nvPicPr>
        <p:blipFill rotWithShape="1">
          <a:blip r:embed="rId4">
            <a:extLst>
              <a:ext uri="{28A0092B-C50C-407E-A947-70E740481C1C}">
                <a14:useLocalDpi xmlns:a14="http://schemas.microsoft.com/office/drawing/2010/main" val="0"/>
              </a:ext>
            </a:extLst>
          </a:blip>
          <a:srcRect t="7032"/>
          <a:stretch/>
        </p:blipFill>
        <p:spPr>
          <a:xfrm>
            <a:off x="4788024" y="1555088"/>
            <a:ext cx="4004439" cy="2497503"/>
          </a:xfrm>
          <a:prstGeom prst="rect">
            <a:avLst/>
          </a:prstGeom>
        </p:spPr>
      </p:pic>
    </p:spTree>
    <p:extLst>
      <p:ext uri="{BB962C8B-B14F-4D97-AF65-F5344CB8AC3E}">
        <p14:creationId xmlns:p14="http://schemas.microsoft.com/office/powerpoint/2010/main" val="213774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844824"/>
            <a:ext cx="8229600" cy="4525963"/>
          </a:xfrm>
        </p:spPr>
        <p:txBody>
          <a:bodyPr>
            <a:normAutofit/>
          </a:bodyPr>
          <a:lstStyle/>
          <a:p>
            <a:pPr marL="457200" lvl="1" indent="0">
              <a:buNone/>
            </a:pPr>
            <a:r>
              <a:rPr lang="id-ID" sz="8000" dirty="0" smtClean="0">
                <a:latin typeface="Times New Roman" pitchFamily="18" charset="0"/>
                <a:cs typeface="Times New Roman" pitchFamily="18" charset="0"/>
              </a:rPr>
              <a:t>TERIMA KASIH</a:t>
            </a:r>
            <a:endParaRPr lang="en-US" sz="8000" dirty="0">
              <a:latin typeface="Times New Roman" pitchFamily="18" charset="0"/>
              <a:cs typeface="Times New Roman" pitchFamily="18" charset="0"/>
            </a:endParaRPr>
          </a:p>
        </p:txBody>
      </p:sp>
    </p:spTree>
    <p:extLst>
      <p:ext uri="{BB962C8B-B14F-4D97-AF65-F5344CB8AC3E}">
        <p14:creationId xmlns:p14="http://schemas.microsoft.com/office/powerpoint/2010/main" val="840759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662</TotalTime>
  <Words>301</Words>
  <Application>Microsoft Office PowerPoint</Application>
  <PresentationFormat>On-screen Show (4:3)</PresentationFormat>
  <Paragraphs>35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Times New Roman</vt:lpstr>
      <vt:lpstr>Office Theme</vt:lpstr>
      <vt:lpstr>Perlintasan Sebidang antara Jalan dengan Jalur Kereta Api                                                                                                                                                                                                                                                                                                                                                                                                                                                                                                                                                                                                       </vt:lpstr>
      <vt:lpstr>Perlintasan Sebidang antara Jalan dengan Jalur Kereta Api</vt:lpstr>
      <vt:lpstr>Ketentuan dalam Perencanaan Sebidang Berdasarkan Peraturan Direktorat Jenderal Perhubungan Darat </vt:lpstr>
      <vt:lpstr>Ketentuan umum dalam pedoman perlintasan jalan dengan jalur kereta api  </vt:lpstr>
      <vt:lpstr>Ketentuan teknis </vt:lpstr>
      <vt:lpstr>Pedoman Teknis Rambu dan Marka Pada Perlintasan Sebidang</vt:lpstr>
      <vt:lpstr>Rambu Tabel IIA No. 1a (Rambu Larangan Berjalan Terus) </vt:lpstr>
      <vt:lpstr>Rambu Tabel IIA No. 1c </vt:lpstr>
      <vt:lpstr>Rambu Tabel IIA No. 12 dan Rambu Tabel I No. 23</vt:lpstr>
      <vt:lpstr>Pintu perlintasan kereta api</vt:lpstr>
      <vt:lpstr>Suasana pasar Ganefo</vt:lpstr>
      <vt:lpstr>Keadaan lalu lintas</vt:lpstr>
      <vt:lpstr>Pos Pengawas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ASUS</cp:lastModifiedBy>
  <cp:revision>42</cp:revision>
  <dcterms:created xsi:type="dcterms:W3CDTF">2018-06-02T03:07:51Z</dcterms:created>
  <dcterms:modified xsi:type="dcterms:W3CDTF">2020-06-07T03:06:54Z</dcterms:modified>
</cp:coreProperties>
</file>