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2"/>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00CCFF"/>
    <a:srgbClr val="0FACDF"/>
    <a:srgbClr val="040404"/>
    <a:srgbClr val="9966FF"/>
    <a:srgbClr val="FF3300"/>
    <a:srgbClr val="254473"/>
    <a:srgbClr val="B45400"/>
    <a:srgbClr val="1661CC"/>
    <a:srgbClr val="4775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p:cViewPr>
        <p:scale>
          <a:sx n="58" d="100"/>
          <a:sy n="58" d="100"/>
        </p:scale>
        <p:origin x="1686" y="450"/>
      </p:cViewPr>
      <p:guideLst>
        <p:guide orient="horz" pos="2160"/>
        <p:guide pos="2880"/>
      </p:guideLst>
    </p:cSldViewPr>
  </p:slideViewPr>
  <p:notesTextViewPr>
    <p:cViewPr>
      <p:scale>
        <a:sx n="1" d="1"/>
        <a:sy n="1" d="1"/>
      </p:scale>
      <p:origin x="0" y="0"/>
    </p:cViewPr>
  </p:notesTextViewPr>
  <p:notesViewPr>
    <p:cSldViewPr>
      <p:cViewPr varScale="1">
        <p:scale>
          <a:sx n="57" d="100"/>
          <a:sy n="57" d="100"/>
        </p:scale>
        <p:origin x="197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D416AC9-57D9-4403-9478-0C862FDDB2E2}" type="datetimeFigureOut">
              <a:rPr lang="en-US" smtClean="0"/>
              <a:t>4/2/2017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80A3983-B6F8-49B7-9C93-AF4BB9350B59}" type="slidenum">
              <a:rPr lang="en-US" smtClean="0"/>
              <a:t>‹#›</a:t>
            </a:fld>
            <a:endParaRPr lang="en-US"/>
          </a:p>
        </p:txBody>
      </p:sp>
    </p:spTree>
    <p:extLst>
      <p:ext uri="{BB962C8B-B14F-4D97-AF65-F5344CB8AC3E}">
        <p14:creationId xmlns:p14="http://schemas.microsoft.com/office/powerpoint/2010/main" val="3370468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chor="b"/>
          <a:lstStyle/>
          <a:p>
            <a:r>
              <a:rPr lang="en-US" smtClean="0"/>
              <a:t>Click to edit Master title style</a:t>
            </a:r>
            <a:endParaRPr lang="en-US" dirty="0"/>
          </a:p>
        </p:txBody>
      </p:sp>
      <p:sp>
        <p:nvSpPr>
          <p:cNvPr id="3" name="Subtitle 2"/>
          <p:cNvSpPr>
            <a:spLocks noGrp="1"/>
          </p:cNvSpPr>
          <p:nvPr>
            <p:ph type="subTitle" idx="1"/>
          </p:nvPr>
        </p:nvSpPr>
        <p:spPr>
          <a:xfrm>
            <a:off x="1371600" y="3581400"/>
            <a:ext cx="6400800" cy="609600"/>
          </a:xfrm>
        </p:spPr>
        <p:txBody>
          <a:bodyPr/>
          <a:lstStyle>
            <a:lvl1pPr marL="0" indent="0" algn="ctr">
              <a:buNone/>
              <a:defRPr>
                <a:solidFill>
                  <a:schemeClr val="bg1">
                    <a:lumMod val="6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AC7A713-7007-4913-B2CB-7614D15284D3}" type="datetimeFigureOut">
              <a:rPr lang="en-US" smtClean="0"/>
              <a:t>4/2/2017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EB5BB6-300C-4D5B-9AC3-521233952C76}" type="slidenum">
              <a:rPr lang="en-US" smtClean="0"/>
              <a:t>‹#›</a:t>
            </a:fld>
            <a:endParaRPr lang="en-US"/>
          </a:p>
        </p:txBody>
      </p:sp>
    </p:spTree>
    <p:extLst>
      <p:ext uri="{BB962C8B-B14F-4D97-AF65-F5344CB8AC3E}">
        <p14:creationId xmlns:p14="http://schemas.microsoft.com/office/powerpoint/2010/main" val="210074635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C7A713-7007-4913-B2CB-7614D15284D3}" type="datetimeFigureOut">
              <a:rPr lang="en-US" smtClean="0"/>
              <a:t>4/2/2017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EB5BB6-300C-4D5B-9AC3-521233952C76}" type="slidenum">
              <a:rPr lang="en-US" smtClean="0"/>
              <a:t>‹#›</a:t>
            </a:fld>
            <a:endParaRPr lang="en-US"/>
          </a:p>
        </p:txBody>
      </p:sp>
    </p:spTree>
    <p:extLst>
      <p:ext uri="{BB962C8B-B14F-4D97-AF65-F5344CB8AC3E}">
        <p14:creationId xmlns:p14="http://schemas.microsoft.com/office/powerpoint/2010/main" val="331337334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C7A713-7007-4913-B2CB-7614D15284D3}" type="datetimeFigureOut">
              <a:rPr lang="en-US" smtClean="0"/>
              <a:t>4/2/2017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EB5BB6-300C-4D5B-9AC3-521233952C76}" type="slidenum">
              <a:rPr lang="en-US" smtClean="0"/>
              <a:t>‹#›</a:t>
            </a:fld>
            <a:endParaRPr lang="en-US"/>
          </a:p>
        </p:txBody>
      </p:sp>
    </p:spTree>
    <p:extLst>
      <p:ext uri="{BB962C8B-B14F-4D97-AF65-F5344CB8AC3E}">
        <p14:creationId xmlns:p14="http://schemas.microsoft.com/office/powerpoint/2010/main" val="20331739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C7A713-7007-4913-B2CB-7614D15284D3}" type="datetimeFigureOut">
              <a:rPr lang="en-US" smtClean="0"/>
              <a:t>4/2/2017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EB5BB6-300C-4D5B-9AC3-521233952C76}" type="slidenum">
              <a:rPr lang="en-US" smtClean="0"/>
              <a:t>‹#›</a:t>
            </a:fld>
            <a:endParaRPr lang="en-US"/>
          </a:p>
        </p:txBody>
      </p:sp>
    </p:spTree>
    <p:extLst>
      <p:ext uri="{BB962C8B-B14F-4D97-AF65-F5344CB8AC3E}">
        <p14:creationId xmlns:p14="http://schemas.microsoft.com/office/powerpoint/2010/main" val="31800470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507287"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507287"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AC7A713-7007-4913-B2CB-7614D15284D3}" type="datetimeFigureOut">
              <a:rPr lang="en-US" smtClean="0"/>
              <a:t>4/2/2017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EB5BB6-300C-4D5B-9AC3-521233952C76}" type="slidenum">
              <a:rPr lang="en-US" smtClean="0"/>
              <a:t>‹#›</a:t>
            </a:fld>
            <a:endParaRPr lang="en-US"/>
          </a:p>
        </p:txBody>
      </p:sp>
    </p:spTree>
    <p:extLst>
      <p:ext uri="{BB962C8B-B14F-4D97-AF65-F5344CB8AC3E}">
        <p14:creationId xmlns:p14="http://schemas.microsoft.com/office/powerpoint/2010/main" val="25629508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AC7A713-7007-4913-B2CB-7614D15284D3}" type="datetimeFigureOut">
              <a:rPr lang="en-US" smtClean="0"/>
              <a:t>4/2/2017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EB5BB6-300C-4D5B-9AC3-521233952C76}" type="slidenum">
              <a:rPr lang="en-US" smtClean="0"/>
              <a:t>‹#›</a:t>
            </a:fld>
            <a:endParaRPr lang="en-US"/>
          </a:p>
        </p:txBody>
      </p:sp>
    </p:spTree>
    <p:extLst>
      <p:ext uri="{BB962C8B-B14F-4D97-AF65-F5344CB8AC3E}">
        <p14:creationId xmlns:p14="http://schemas.microsoft.com/office/powerpoint/2010/main" val="26365287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AC7A713-7007-4913-B2CB-7614D15284D3}" type="datetimeFigureOut">
              <a:rPr lang="en-US" smtClean="0"/>
              <a:t>4/2/2017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EB5BB6-300C-4D5B-9AC3-521233952C76}" type="slidenum">
              <a:rPr lang="en-US" smtClean="0"/>
              <a:t>‹#›</a:t>
            </a:fld>
            <a:endParaRPr lang="en-US"/>
          </a:p>
        </p:txBody>
      </p:sp>
    </p:spTree>
    <p:extLst>
      <p:ext uri="{BB962C8B-B14F-4D97-AF65-F5344CB8AC3E}">
        <p14:creationId xmlns:p14="http://schemas.microsoft.com/office/powerpoint/2010/main" val="100697744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AC7A713-7007-4913-B2CB-7614D15284D3}" type="datetimeFigureOut">
              <a:rPr lang="en-US" smtClean="0"/>
              <a:t>4/2/2017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EB5BB6-300C-4D5B-9AC3-521233952C76}" type="slidenum">
              <a:rPr lang="en-US" smtClean="0"/>
              <a:t>‹#›</a:t>
            </a:fld>
            <a:endParaRPr lang="en-US"/>
          </a:p>
        </p:txBody>
      </p:sp>
    </p:spTree>
    <p:extLst>
      <p:ext uri="{BB962C8B-B14F-4D97-AF65-F5344CB8AC3E}">
        <p14:creationId xmlns:p14="http://schemas.microsoft.com/office/powerpoint/2010/main" val="418659082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C7A713-7007-4913-B2CB-7614D15284D3}" type="datetimeFigureOut">
              <a:rPr lang="en-US" smtClean="0"/>
              <a:t>4/2/2017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EB5BB6-300C-4D5B-9AC3-521233952C76}" type="slidenum">
              <a:rPr lang="en-US" smtClean="0"/>
              <a:t>‹#›</a:t>
            </a:fld>
            <a:endParaRPr lang="en-US"/>
          </a:p>
        </p:txBody>
      </p:sp>
    </p:spTree>
    <p:extLst>
      <p:ext uri="{BB962C8B-B14F-4D97-AF65-F5344CB8AC3E}">
        <p14:creationId xmlns:p14="http://schemas.microsoft.com/office/powerpoint/2010/main" val="90278086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8AC7A713-7007-4913-B2CB-7614D15284D3}" type="datetimeFigureOut">
              <a:rPr lang="en-US" smtClean="0"/>
              <a:t>4/2/2017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EB5BB6-300C-4D5B-9AC3-521233952C76}" type="slidenum">
              <a:rPr lang="en-US" smtClean="0"/>
              <a:t>‹#›</a:t>
            </a:fld>
            <a:endParaRPr lang="en-US"/>
          </a:p>
        </p:txBody>
      </p:sp>
    </p:spTree>
    <p:extLst>
      <p:ext uri="{BB962C8B-B14F-4D97-AF65-F5344CB8AC3E}">
        <p14:creationId xmlns:p14="http://schemas.microsoft.com/office/powerpoint/2010/main" val="208425828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8AC7A713-7007-4913-B2CB-7614D15284D3}" type="datetimeFigureOut">
              <a:rPr lang="en-US" smtClean="0"/>
              <a:t>4/2/2017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EB5BB6-300C-4D5B-9AC3-521233952C76}" type="slidenum">
              <a:rPr lang="en-US" smtClean="0"/>
              <a:t>‹#›</a:t>
            </a:fld>
            <a:endParaRPr lang="en-US"/>
          </a:p>
        </p:txBody>
      </p:sp>
    </p:spTree>
    <p:extLst>
      <p:ext uri="{BB962C8B-B14F-4D97-AF65-F5344CB8AC3E}">
        <p14:creationId xmlns:p14="http://schemas.microsoft.com/office/powerpoint/2010/main" val="407441543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defRPr>
            </a:lvl1pPr>
          </a:lstStyle>
          <a:p>
            <a:fld id="{8AC7A713-7007-4913-B2CB-7614D15284D3}" type="datetimeFigureOut">
              <a:rPr lang="en-US" smtClean="0"/>
              <a:pPr/>
              <a:t>4/2/2017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7BEB5BB6-300C-4D5B-9AC3-521233952C76}" type="slidenum">
              <a:rPr lang="en-US" smtClean="0"/>
              <a:pPr/>
              <a:t>‹#›</a:t>
            </a:fld>
            <a:endParaRPr lang="en-US"/>
          </a:p>
        </p:txBody>
      </p:sp>
      <p:sp>
        <p:nvSpPr>
          <p:cNvPr id="7" name="TextBox 6"/>
          <p:cNvSpPr txBox="1"/>
          <p:nvPr userDrawn="1"/>
        </p:nvSpPr>
        <p:spPr>
          <a:xfrm rot="16200000">
            <a:off x="-3734484" y="3195251"/>
            <a:ext cx="6863834" cy="461665"/>
          </a:xfrm>
          <a:prstGeom prst="rect">
            <a:avLst/>
          </a:prstGeom>
          <a:noFill/>
        </p:spPr>
        <p:txBody>
          <a:bodyPr wrap="square" rtlCol="0">
            <a:spAutoFit/>
          </a:bodyPr>
          <a:lstStyle/>
          <a:p>
            <a:pPr algn="ctr"/>
            <a:r>
              <a:rPr lang="bs-Latn-BA" sz="2400" dirty="0" smtClean="0">
                <a:solidFill>
                  <a:schemeClr val="tx1">
                    <a:lumMod val="50000"/>
                    <a:lumOff val="50000"/>
                  </a:schemeClr>
                </a:solidFill>
                <a:latin typeface="Segoe UI Light" panose="020B0502040204020203" pitchFamily="34" charset="0"/>
                <a:ea typeface="Microsoft YaHei UI" panose="020B0503020204020204" pitchFamily="34" charset="-122"/>
                <a:cs typeface="Segoe UI Light" panose="020B0502040204020203" pitchFamily="34" charset="0"/>
              </a:rPr>
              <a:t>www.free-ppt-templates.com</a:t>
            </a:r>
            <a:endParaRPr lang="en-US" sz="2400" dirty="0">
              <a:solidFill>
                <a:schemeClr val="tx1">
                  <a:lumMod val="50000"/>
                  <a:lumOff val="50000"/>
                </a:schemeClr>
              </a:solidFill>
              <a:latin typeface="Segoe UI Light" panose="020B0502040204020203" pitchFamily="34" charset="0"/>
              <a:ea typeface="Microsoft YaHei UI" panose="020B0503020204020204" pitchFamily="34" charset="-122"/>
              <a:cs typeface="Segoe UI Light" panose="020B0502040204020203" pitchFamily="34" charset="0"/>
            </a:endParaRPr>
          </a:p>
        </p:txBody>
      </p:sp>
    </p:spTree>
    <p:extLst>
      <p:ext uri="{BB962C8B-B14F-4D97-AF65-F5344CB8AC3E}">
        <p14:creationId xmlns:p14="http://schemas.microsoft.com/office/powerpoint/2010/main" val="4150077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xStyles>
    <p:titleStyle>
      <a:lvl1pPr algn="ctr" defTabSz="914400" rtl="0" eaLnBrk="1" latinLnBrk="0" hangingPunct="1">
        <a:spcBef>
          <a:spcPct val="0"/>
        </a:spcBef>
        <a:buNone/>
        <a:defRPr sz="5400" b="1" kern="1200">
          <a:ln w="19050">
            <a:solidFill>
              <a:schemeClr val="bg1">
                <a:lumMod val="95000"/>
              </a:schemeClr>
            </a:solidFill>
          </a:ln>
          <a:solidFill>
            <a:schemeClr val="bg1"/>
          </a:solidFill>
          <a:effectLst>
            <a:outerShdw blurRad="38100" dist="38100" dir="2700000" algn="tl">
              <a:srgbClr val="000000">
                <a:alpha val="43137"/>
              </a:srgbClr>
            </a:outerShdw>
          </a:effectLst>
          <a:latin typeface="Microsoft New Tai Lue" panose="020B0502040204020203" pitchFamily="34" charset="0"/>
          <a:ea typeface="+mj-ea"/>
          <a:cs typeface="Microsoft New Tai Lue" panose="020B0502040204020203"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ln>
            <a:noFill/>
          </a:ln>
          <a:solidFill>
            <a:schemeClr val="bg1"/>
          </a:solidFill>
          <a:effectLst/>
          <a:latin typeface="Microsoft New Tai Lue" panose="020B0502040204020203" pitchFamily="34" charset="0"/>
          <a:ea typeface="+mn-ea"/>
          <a:cs typeface="Microsoft New Tai Lue" panose="020B0502040204020203" pitchFamily="34" charset="0"/>
        </a:defRPr>
      </a:lvl1pPr>
      <a:lvl2pPr marL="742950" indent="-285750" algn="l" defTabSz="914400" rtl="0" eaLnBrk="1" latinLnBrk="0" hangingPunct="1">
        <a:spcBef>
          <a:spcPct val="20000"/>
        </a:spcBef>
        <a:buFont typeface="Arial" panose="020B0604020202020204" pitchFamily="34" charset="0"/>
        <a:buChar char="–"/>
        <a:defRPr sz="2800" kern="1200">
          <a:ln>
            <a:noFill/>
          </a:ln>
          <a:solidFill>
            <a:schemeClr val="bg1"/>
          </a:solidFill>
          <a:effectLst/>
          <a:latin typeface="Microsoft New Tai Lue" panose="020B0502040204020203" pitchFamily="34" charset="0"/>
          <a:ea typeface="+mn-ea"/>
          <a:cs typeface="Microsoft New Tai Lue" panose="020B0502040204020203" pitchFamily="34" charset="0"/>
        </a:defRPr>
      </a:lvl2pPr>
      <a:lvl3pPr marL="1143000" indent="-228600" algn="l" defTabSz="914400" rtl="0" eaLnBrk="1" latinLnBrk="0" hangingPunct="1">
        <a:spcBef>
          <a:spcPct val="20000"/>
        </a:spcBef>
        <a:buFont typeface="Arial" panose="020B0604020202020204" pitchFamily="34" charset="0"/>
        <a:buChar char="•"/>
        <a:defRPr sz="2400" kern="1200">
          <a:ln>
            <a:noFill/>
          </a:ln>
          <a:solidFill>
            <a:schemeClr val="bg1"/>
          </a:solidFill>
          <a:effectLst/>
          <a:latin typeface="Microsoft New Tai Lue" panose="020B0502040204020203" pitchFamily="34" charset="0"/>
          <a:ea typeface="+mn-ea"/>
          <a:cs typeface="Microsoft New Tai Lue" panose="020B0502040204020203" pitchFamily="34" charset="0"/>
        </a:defRPr>
      </a:lvl3pPr>
      <a:lvl4pPr marL="1600200" indent="-228600" algn="l" defTabSz="914400" rtl="0" eaLnBrk="1" latinLnBrk="0" hangingPunct="1">
        <a:spcBef>
          <a:spcPct val="20000"/>
        </a:spcBef>
        <a:buFont typeface="Arial" panose="020B0604020202020204" pitchFamily="34" charset="0"/>
        <a:buChar char="–"/>
        <a:defRPr sz="2000" kern="1200">
          <a:ln>
            <a:noFill/>
          </a:ln>
          <a:solidFill>
            <a:schemeClr val="bg1"/>
          </a:solidFill>
          <a:effectLst/>
          <a:latin typeface="Microsoft New Tai Lue" panose="020B0502040204020203" pitchFamily="34" charset="0"/>
          <a:ea typeface="+mn-ea"/>
          <a:cs typeface="Microsoft New Tai Lue" panose="020B0502040204020203" pitchFamily="34" charset="0"/>
        </a:defRPr>
      </a:lvl4pPr>
      <a:lvl5pPr marL="2057400" indent="-228600" algn="l" defTabSz="914400" rtl="0" eaLnBrk="1" latinLnBrk="0" hangingPunct="1">
        <a:spcBef>
          <a:spcPct val="20000"/>
        </a:spcBef>
        <a:buFont typeface="Arial" panose="020B0604020202020204" pitchFamily="34" charset="0"/>
        <a:buChar char="»"/>
        <a:defRPr sz="2000" kern="1200">
          <a:ln>
            <a:noFill/>
          </a:ln>
          <a:solidFill>
            <a:schemeClr val="bg1"/>
          </a:solidFill>
          <a:effectLst/>
          <a:latin typeface="Microsoft New Tai Lue" panose="020B0502040204020203" pitchFamily="34" charset="0"/>
          <a:ea typeface="+mn-ea"/>
          <a:cs typeface="Microsoft New Tai Lue" panose="020B0502040204020203"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772816"/>
            <a:ext cx="7772400" cy="1470025"/>
          </a:xfrm>
        </p:spPr>
        <p:txBody>
          <a:bodyPr/>
          <a:lstStyle/>
          <a:p>
            <a:r>
              <a:rPr lang="id-ID" sz="4400" dirty="0" smtClean="0">
                <a:effectLst>
                  <a:glow rad="228600">
                    <a:schemeClr val="accent4">
                      <a:satMod val="175000"/>
                      <a:alpha val="40000"/>
                    </a:schemeClr>
                  </a:glow>
                  <a:outerShdw blurRad="38100" dist="38100" dir="2700000" algn="tl">
                    <a:srgbClr val="000000">
                      <a:alpha val="43137"/>
                    </a:srgbClr>
                  </a:outerShdw>
                </a:effectLst>
                <a:latin typeface="Maiandra GD" panose="020E0502030308020204" pitchFamily="34" charset="0"/>
              </a:rPr>
              <a:t>Pertumbuhan</a:t>
            </a:r>
            <a:r>
              <a:rPr lang="id-ID" sz="4400" dirty="0" smtClean="0">
                <a:latin typeface="Maiandra GD" panose="020E0502030308020204" pitchFamily="34" charset="0"/>
              </a:rPr>
              <a:t> </a:t>
            </a:r>
            <a:r>
              <a:rPr lang="id-ID" sz="4400" dirty="0" smtClean="0">
                <a:effectLst>
                  <a:glow rad="139700">
                    <a:schemeClr val="accent5">
                      <a:satMod val="175000"/>
                      <a:alpha val="40000"/>
                    </a:schemeClr>
                  </a:glow>
                  <a:outerShdw blurRad="38100" dist="38100" dir="2700000" algn="tl">
                    <a:srgbClr val="000000">
                      <a:alpha val="43137"/>
                    </a:srgbClr>
                  </a:outerShdw>
                </a:effectLst>
                <a:latin typeface="Maiandra GD" panose="020E0502030308020204" pitchFamily="34" charset="0"/>
              </a:rPr>
              <a:t>Ekonomi</a:t>
            </a:r>
            <a:r>
              <a:rPr lang="id-ID" sz="4400" dirty="0" smtClean="0">
                <a:latin typeface="Maiandra GD" panose="020E0502030308020204" pitchFamily="34" charset="0"/>
              </a:rPr>
              <a:t> </a:t>
            </a:r>
            <a:br>
              <a:rPr lang="id-ID" sz="4400" dirty="0" smtClean="0">
                <a:latin typeface="Maiandra GD" panose="020E0502030308020204" pitchFamily="34" charset="0"/>
              </a:rPr>
            </a:br>
            <a:r>
              <a:rPr lang="id-ID" sz="4400" dirty="0" smtClean="0">
                <a:effectLst>
                  <a:glow rad="228600">
                    <a:schemeClr val="accent3">
                      <a:satMod val="175000"/>
                      <a:alpha val="40000"/>
                    </a:schemeClr>
                  </a:glow>
                  <a:outerShdw blurRad="38100" dist="38100" dir="2700000" algn="tl">
                    <a:srgbClr val="000000">
                      <a:alpha val="43137"/>
                    </a:srgbClr>
                  </a:outerShdw>
                </a:effectLst>
                <a:latin typeface="Maiandra GD" panose="020E0502030308020204" pitchFamily="34" charset="0"/>
              </a:rPr>
              <a:t>&amp;</a:t>
            </a:r>
            <a:r>
              <a:rPr lang="id-ID" sz="4400" dirty="0" smtClean="0">
                <a:latin typeface="Maiandra GD" panose="020E0502030308020204" pitchFamily="34" charset="0"/>
              </a:rPr>
              <a:t/>
            </a:r>
            <a:br>
              <a:rPr lang="id-ID" sz="4400" dirty="0" smtClean="0">
                <a:latin typeface="Maiandra GD" panose="020E0502030308020204" pitchFamily="34" charset="0"/>
              </a:rPr>
            </a:br>
            <a:r>
              <a:rPr lang="id-ID" sz="4400" dirty="0" smtClean="0">
                <a:effectLst>
                  <a:glow rad="228600">
                    <a:schemeClr val="accent4">
                      <a:satMod val="175000"/>
                      <a:alpha val="40000"/>
                    </a:schemeClr>
                  </a:glow>
                  <a:outerShdw blurRad="38100" dist="38100" dir="2700000" algn="tl">
                    <a:srgbClr val="000000">
                      <a:alpha val="43137"/>
                    </a:srgbClr>
                  </a:outerShdw>
                </a:effectLst>
                <a:latin typeface="Maiandra GD" panose="020E0502030308020204" pitchFamily="34" charset="0"/>
              </a:rPr>
              <a:t>Struktur</a:t>
            </a:r>
            <a:r>
              <a:rPr lang="id-ID" sz="4400" dirty="0" smtClean="0">
                <a:latin typeface="Maiandra GD" panose="020E0502030308020204" pitchFamily="34" charset="0"/>
              </a:rPr>
              <a:t> </a:t>
            </a:r>
            <a:r>
              <a:rPr lang="id-ID" sz="4400" dirty="0" smtClean="0">
                <a:effectLst>
                  <a:glow rad="228600">
                    <a:schemeClr val="accent5">
                      <a:satMod val="175000"/>
                      <a:alpha val="40000"/>
                    </a:schemeClr>
                  </a:glow>
                  <a:outerShdw blurRad="38100" dist="38100" dir="2700000" algn="tl">
                    <a:srgbClr val="000000">
                      <a:alpha val="43137"/>
                    </a:srgbClr>
                  </a:outerShdw>
                </a:effectLst>
                <a:latin typeface="Maiandra GD" panose="020E0502030308020204" pitchFamily="34" charset="0"/>
              </a:rPr>
              <a:t>Ekonomi</a:t>
            </a:r>
            <a:r>
              <a:rPr lang="id-ID" sz="4400" dirty="0" smtClean="0">
                <a:latin typeface="Maiandra GD" panose="020E0502030308020204" pitchFamily="34" charset="0"/>
              </a:rPr>
              <a:t> </a:t>
            </a:r>
            <a:endParaRPr lang="en-US" sz="4400" dirty="0">
              <a:latin typeface="Maiandra GD" panose="020E0502030308020204" pitchFamily="34" charset="0"/>
            </a:endParaRPr>
          </a:p>
        </p:txBody>
      </p:sp>
      <p:sp>
        <p:nvSpPr>
          <p:cNvPr id="3" name="Subtitle 2"/>
          <p:cNvSpPr>
            <a:spLocks noGrp="1"/>
          </p:cNvSpPr>
          <p:nvPr>
            <p:ph type="subTitle" idx="1"/>
          </p:nvPr>
        </p:nvSpPr>
        <p:spPr>
          <a:xfrm>
            <a:off x="1547664" y="3861048"/>
            <a:ext cx="6400800" cy="609600"/>
          </a:xfrm>
        </p:spPr>
        <p:txBody>
          <a:bodyPr>
            <a:noAutofit/>
          </a:bodyPr>
          <a:lstStyle/>
          <a:p>
            <a:r>
              <a:rPr lang="id-ID" sz="1800" dirty="0" smtClean="0">
                <a:effectLst>
                  <a:glow rad="228600">
                    <a:schemeClr val="accent1">
                      <a:satMod val="175000"/>
                      <a:alpha val="40000"/>
                    </a:schemeClr>
                  </a:glow>
                </a:effectLst>
                <a:latin typeface="Maiandra GD" panose="020E0502030308020204" pitchFamily="34" charset="0"/>
              </a:rPr>
              <a:t>Oleh:</a:t>
            </a:r>
          </a:p>
          <a:p>
            <a:pPr marL="457200" indent="-457200" algn="just">
              <a:buBlip>
                <a:blip r:embed="rId2"/>
              </a:buBlip>
            </a:pPr>
            <a:r>
              <a:rPr lang="id-ID" sz="1800" dirty="0" smtClean="0">
                <a:effectLst>
                  <a:glow rad="228600">
                    <a:schemeClr val="accent2">
                      <a:satMod val="175000"/>
                      <a:alpha val="40000"/>
                    </a:schemeClr>
                  </a:glow>
                </a:effectLst>
                <a:latin typeface="Maiandra GD" panose="020E0502030308020204" pitchFamily="34" charset="0"/>
              </a:rPr>
              <a:t>Galuh Atika Nugroho </a:t>
            </a:r>
          </a:p>
          <a:p>
            <a:pPr marL="457200" indent="-457200" algn="just">
              <a:buBlip>
                <a:blip r:embed="rId2"/>
              </a:buBlip>
            </a:pPr>
            <a:r>
              <a:rPr lang="id-ID" sz="1800" dirty="0" smtClean="0">
                <a:effectLst>
                  <a:glow rad="228600">
                    <a:schemeClr val="accent3">
                      <a:satMod val="175000"/>
                      <a:alpha val="40000"/>
                    </a:schemeClr>
                  </a:glow>
                </a:effectLst>
                <a:latin typeface="Maiandra GD" panose="020E0502030308020204" pitchFamily="34" charset="0"/>
              </a:rPr>
              <a:t>Kunti Astiami </a:t>
            </a:r>
          </a:p>
          <a:p>
            <a:pPr marL="457200" indent="-457200" algn="just">
              <a:buBlip>
                <a:blip r:embed="rId2"/>
              </a:buBlip>
            </a:pPr>
            <a:r>
              <a:rPr lang="id-ID" sz="1800" dirty="0" smtClean="0">
                <a:effectLst>
                  <a:glow rad="228600">
                    <a:schemeClr val="accent6">
                      <a:satMod val="175000"/>
                      <a:alpha val="40000"/>
                    </a:schemeClr>
                  </a:glow>
                </a:effectLst>
                <a:latin typeface="Maiandra GD" panose="020E0502030308020204" pitchFamily="34" charset="0"/>
              </a:rPr>
              <a:t>Hayyik Layyina</a:t>
            </a:r>
          </a:p>
          <a:p>
            <a:pPr marL="457200" indent="-457200" algn="just">
              <a:buBlip>
                <a:blip r:embed="rId2"/>
              </a:buBlip>
            </a:pPr>
            <a:r>
              <a:rPr lang="id-ID" sz="1800" dirty="0" smtClean="0">
                <a:effectLst>
                  <a:glow rad="101600">
                    <a:schemeClr val="accent4">
                      <a:satMod val="175000"/>
                      <a:alpha val="40000"/>
                    </a:schemeClr>
                  </a:glow>
                </a:effectLst>
                <a:latin typeface="Maiandra GD" panose="020E0502030308020204" pitchFamily="34" charset="0"/>
              </a:rPr>
              <a:t>Dwi Setiawan </a:t>
            </a:r>
            <a:endParaRPr lang="en-US" sz="1800" dirty="0">
              <a:effectLst>
                <a:glow rad="101600">
                  <a:schemeClr val="accent4">
                    <a:satMod val="175000"/>
                    <a:alpha val="40000"/>
                  </a:schemeClr>
                </a:glow>
              </a:effectLst>
              <a:latin typeface="Maiandra GD" panose="020E0502030308020204" pitchFamily="34" charset="0"/>
            </a:endParaRPr>
          </a:p>
        </p:txBody>
      </p:sp>
    </p:spTree>
    <p:extLst>
      <p:ext uri="{BB962C8B-B14F-4D97-AF65-F5344CB8AC3E}">
        <p14:creationId xmlns:p14="http://schemas.microsoft.com/office/powerpoint/2010/main" val="323695280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4800" dirty="0" smtClean="0">
                <a:effectLst>
                  <a:glow rad="228600">
                    <a:schemeClr val="accent3">
                      <a:satMod val="175000"/>
                      <a:alpha val="40000"/>
                    </a:schemeClr>
                  </a:glow>
                  <a:outerShdw blurRad="38100" dist="38100" dir="2700000" algn="tl">
                    <a:srgbClr val="000000">
                      <a:alpha val="43137"/>
                    </a:srgbClr>
                  </a:outerShdw>
                </a:effectLst>
                <a:latin typeface="Maiandra GD" panose="020E0502030308020204" pitchFamily="34" charset="0"/>
              </a:rPr>
              <a:t>Indikator Pertumbuhan </a:t>
            </a:r>
            <a:r>
              <a:rPr lang="id-ID" sz="4800" dirty="0" smtClean="0">
                <a:effectLst>
                  <a:glow rad="228600">
                    <a:schemeClr val="accent1">
                      <a:satMod val="175000"/>
                      <a:alpha val="40000"/>
                    </a:schemeClr>
                  </a:glow>
                  <a:outerShdw blurRad="38100" dist="38100" dir="2700000" algn="tl">
                    <a:srgbClr val="000000">
                      <a:alpha val="43137"/>
                    </a:srgbClr>
                  </a:outerShdw>
                </a:effectLst>
                <a:latin typeface="Maiandra GD" panose="020E0502030308020204" pitchFamily="34" charset="0"/>
              </a:rPr>
              <a:t>Ekonomi</a:t>
            </a:r>
            <a:endParaRPr lang="id-ID" sz="4800" dirty="0">
              <a:effectLst>
                <a:glow rad="228600">
                  <a:schemeClr val="accent1">
                    <a:satMod val="175000"/>
                    <a:alpha val="40000"/>
                  </a:schemeClr>
                </a:glow>
                <a:outerShdw blurRad="38100" dist="38100" dir="2700000" algn="tl">
                  <a:srgbClr val="000000">
                    <a:alpha val="43137"/>
                  </a:srgbClr>
                </a:outerShdw>
              </a:effectLst>
              <a:latin typeface="Maiandra GD" panose="020E0502030308020204" pitchFamily="34" charset="0"/>
            </a:endParaRPr>
          </a:p>
        </p:txBody>
      </p:sp>
      <p:sp>
        <p:nvSpPr>
          <p:cNvPr id="3" name="Content Placeholder 2"/>
          <p:cNvSpPr>
            <a:spLocks noGrp="1"/>
          </p:cNvSpPr>
          <p:nvPr>
            <p:ph idx="1"/>
          </p:nvPr>
        </p:nvSpPr>
        <p:spPr>
          <a:xfrm>
            <a:off x="435282" y="1988840"/>
            <a:ext cx="8229600" cy="4525963"/>
          </a:xfrm>
        </p:spPr>
        <p:txBody>
          <a:bodyPr/>
          <a:lstStyle/>
          <a:p>
            <a:pPr lvl="0">
              <a:buBlip>
                <a:blip r:embed="rId2"/>
              </a:buBlip>
            </a:pPr>
            <a:r>
              <a:rPr lang="id-ID" dirty="0" smtClean="0">
                <a:latin typeface="Maiandra GD" panose="020E0502030308020204" pitchFamily="34" charset="0"/>
              </a:rPr>
              <a:t> </a:t>
            </a:r>
            <a:r>
              <a:rPr lang="id-ID" dirty="0" smtClean="0">
                <a:effectLst>
                  <a:glow rad="101600">
                    <a:srgbClr val="FFC000">
                      <a:alpha val="60000"/>
                    </a:srgbClr>
                  </a:glow>
                </a:effectLst>
                <a:latin typeface="Maiandra GD" panose="020E0502030308020204" pitchFamily="34" charset="0"/>
              </a:rPr>
              <a:t>Tingkat </a:t>
            </a:r>
            <a:r>
              <a:rPr lang="id-ID" dirty="0">
                <a:effectLst>
                  <a:glow rad="101600">
                    <a:srgbClr val="FFC000">
                      <a:alpha val="60000"/>
                    </a:srgbClr>
                  </a:glow>
                </a:effectLst>
                <a:latin typeface="Maiandra GD" panose="020E0502030308020204" pitchFamily="34" charset="0"/>
              </a:rPr>
              <a:t>Pertumbuhan PDB (Produk </a:t>
            </a:r>
            <a:r>
              <a:rPr lang="id-ID" dirty="0" smtClean="0">
                <a:effectLst>
                  <a:glow rad="101600">
                    <a:srgbClr val="FFC000">
                      <a:alpha val="60000"/>
                    </a:srgbClr>
                  </a:glow>
                </a:effectLst>
                <a:latin typeface="Maiandra GD" panose="020E0502030308020204" pitchFamily="34" charset="0"/>
              </a:rPr>
              <a:t>  Domestik </a:t>
            </a:r>
            <a:r>
              <a:rPr lang="id-ID" dirty="0">
                <a:effectLst>
                  <a:glow rad="101600">
                    <a:srgbClr val="FFC000">
                      <a:alpha val="60000"/>
                    </a:srgbClr>
                  </a:glow>
                </a:effectLst>
                <a:latin typeface="Maiandra GD" panose="020E0502030308020204" pitchFamily="34" charset="0"/>
              </a:rPr>
              <a:t>Bruto)</a:t>
            </a:r>
          </a:p>
          <a:p>
            <a:pPr lvl="0">
              <a:buBlip>
                <a:blip r:embed="rId2"/>
              </a:buBlip>
            </a:pPr>
            <a:r>
              <a:rPr lang="id-ID" dirty="0" smtClean="0">
                <a:latin typeface="Maiandra GD" panose="020E0502030308020204" pitchFamily="34" charset="0"/>
              </a:rPr>
              <a:t> </a:t>
            </a:r>
            <a:r>
              <a:rPr lang="id-ID" dirty="0" smtClean="0">
                <a:effectLst>
                  <a:glow rad="101600">
                    <a:srgbClr val="FF3300">
                      <a:alpha val="60000"/>
                    </a:srgbClr>
                  </a:glow>
                </a:effectLst>
                <a:latin typeface="Maiandra GD" panose="020E0502030308020204" pitchFamily="34" charset="0"/>
              </a:rPr>
              <a:t>Tingkat </a:t>
            </a:r>
            <a:r>
              <a:rPr lang="id-ID" dirty="0">
                <a:effectLst>
                  <a:glow rad="101600">
                    <a:srgbClr val="FF3300">
                      <a:alpha val="60000"/>
                    </a:srgbClr>
                  </a:glow>
                </a:effectLst>
                <a:latin typeface="Maiandra GD" panose="020E0502030308020204" pitchFamily="34" charset="0"/>
              </a:rPr>
              <a:t>Pertumbuhan PNB (Produk Nasional Bruto)</a:t>
            </a:r>
          </a:p>
          <a:p>
            <a:pPr>
              <a:buBlip>
                <a:blip r:embed="rId2"/>
              </a:buBlip>
            </a:pPr>
            <a:endParaRPr lang="id-ID" dirty="0">
              <a:latin typeface="Maiandra GD" panose="020E0502030308020204" pitchFamily="34" charset="0"/>
            </a:endParaRPr>
          </a:p>
        </p:txBody>
      </p:sp>
    </p:spTree>
    <p:extLst>
      <p:ext uri="{BB962C8B-B14F-4D97-AF65-F5344CB8AC3E}">
        <p14:creationId xmlns:p14="http://schemas.microsoft.com/office/powerpoint/2010/main" val="87173806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invX="1"/>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sz="4000" dirty="0" smtClean="0">
                <a:effectLst>
                  <a:glow rad="228600">
                    <a:schemeClr val="accent2">
                      <a:satMod val="175000"/>
                      <a:alpha val="40000"/>
                    </a:schemeClr>
                  </a:glow>
                  <a:outerShdw blurRad="38100" dist="38100" dir="2700000" algn="tl">
                    <a:srgbClr val="000000">
                      <a:alpha val="43137"/>
                    </a:srgbClr>
                  </a:outerShdw>
                </a:effectLst>
                <a:latin typeface="Maiandra GD" panose="020E0502030308020204" pitchFamily="34" charset="0"/>
              </a:rPr>
              <a:t>Faktor yang Mempengaruhi Pertumbuhan Ekonomi</a:t>
            </a:r>
            <a:endParaRPr lang="id-ID" sz="4000" dirty="0">
              <a:effectLst>
                <a:glow rad="228600">
                  <a:schemeClr val="accent2">
                    <a:satMod val="175000"/>
                    <a:alpha val="40000"/>
                  </a:schemeClr>
                </a:glow>
                <a:outerShdw blurRad="38100" dist="38100" dir="2700000" algn="tl">
                  <a:srgbClr val="000000">
                    <a:alpha val="43137"/>
                  </a:srgbClr>
                </a:outerShdw>
              </a:effectLst>
              <a:latin typeface="Maiandra GD" panose="020E0502030308020204" pitchFamily="34" charset="0"/>
            </a:endParaRPr>
          </a:p>
        </p:txBody>
      </p:sp>
      <p:sp>
        <p:nvSpPr>
          <p:cNvPr id="5" name="Content Placeholder 4"/>
          <p:cNvSpPr>
            <a:spLocks noGrp="1"/>
          </p:cNvSpPr>
          <p:nvPr>
            <p:ph sz="half" idx="1"/>
          </p:nvPr>
        </p:nvSpPr>
        <p:spPr/>
        <p:txBody>
          <a:bodyPr/>
          <a:lstStyle/>
          <a:p>
            <a:pPr marL="0" indent="0">
              <a:buNone/>
            </a:pPr>
            <a:r>
              <a:rPr lang="id-ID" dirty="0" smtClean="0">
                <a:effectLst>
                  <a:glow rad="101600">
                    <a:srgbClr val="9966FF">
                      <a:alpha val="60000"/>
                    </a:srgbClr>
                  </a:glow>
                </a:effectLst>
                <a:latin typeface="Maiandra GD" panose="020E0502030308020204" pitchFamily="34" charset="0"/>
              </a:rPr>
              <a:t>Ekonomi </a:t>
            </a:r>
          </a:p>
          <a:p>
            <a:pPr lvl="0">
              <a:buBlip>
                <a:blip r:embed="rId2"/>
              </a:buBlip>
            </a:pPr>
            <a:r>
              <a:rPr lang="id-ID" dirty="0" smtClean="0">
                <a:latin typeface="Maiandra GD" panose="020E0502030308020204" pitchFamily="34" charset="0"/>
              </a:rPr>
              <a:t>Faktor </a:t>
            </a:r>
            <a:r>
              <a:rPr lang="id-ID" dirty="0">
                <a:latin typeface="Maiandra GD" panose="020E0502030308020204" pitchFamily="34" charset="0"/>
              </a:rPr>
              <a:t>Sumber Daya Manusia</a:t>
            </a:r>
          </a:p>
          <a:p>
            <a:pPr>
              <a:buBlip>
                <a:blip r:embed="rId2"/>
              </a:buBlip>
            </a:pPr>
            <a:r>
              <a:rPr lang="id-ID" dirty="0">
                <a:latin typeface="Maiandra GD" panose="020E0502030308020204" pitchFamily="34" charset="0"/>
              </a:rPr>
              <a:t>Faktor SDM </a:t>
            </a:r>
          </a:p>
          <a:p>
            <a:pPr lvl="0">
              <a:buBlip>
                <a:blip r:embed="rId2"/>
              </a:buBlip>
            </a:pPr>
            <a:r>
              <a:rPr lang="id-ID" dirty="0">
                <a:latin typeface="Maiandra GD" panose="020E0502030308020204" pitchFamily="34" charset="0"/>
              </a:rPr>
              <a:t>Faktor Ilmu Pengetahuan dan Teknologi </a:t>
            </a:r>
            <a:endParaRPr lang="id-ID" dirty="0" smtClean="0">
              <a:latin typeface="Maiandra GD" panose="020E0502030308020204" pitchFamily="34" charset="0"/>
            </a:endParaRPr>
          </a:p>
          <a:p>
            <a:pPr lvl="0">
              <a:buBlip>
                <a:blip r:embed="rId2"/>
              </a:buBlip>
            </a:pPr>
            <a:r>
              <a:rPr lang="id-ID" dirty="0">
                <a:latin typeface="Maiandra GD" panose="020E0502030308020204" pitchFamily="34" charset="0"/>
              </a:rPr>
              <a:t>Faktor Budaya </a:t>
            </a:r>
          </a:p>
          <a:p>
            <a:pPr lvl="0">
              <a:buBlip>
                <a:blip r:embed="rId2"/>
              </a:buBlip>
            </a:pPr>
            <a:r>
              <a:rPr lang="id-ID" dirty="0">
                <a:latin typeface="Maiandra GD" panose="020E0502030308020204" pitchFamily="34" charset="0"/>
              </a:rPr>
              <a:t>Sumber Daya Modal </a:t>
            </a:r>
          </a:p>
          <a:p>
            <a:pPr lvl="0"/>
            <a:endParaRPr lang="id-ID" dirty="0">
              <a:latin typeface="Maiandra GD" panose="020E0502030308020204" pitchFamily="34" charset="0"/>
            </a:endParaRPr>
          </a:p>
          <a:p>
            <a:pPr marL="0" indent="0">
              <a:buNone/>
            </a:pPr>
            <a:endParaRPr lang="id-ID" dirty="0">
              <a:latin typeface="Maiandra GD" panose="020E0502030308020204" pitchFamily="34" charset="0"/>
            </a:endParaRPr>
          </a:p>
          <a:p>
            <a:pPr marL="0" indent="0">
              <a:buNone/>
            </a:pPr>
            <a:endParaRPr lang="id-ID" dirty="0">
              <a:latin typeface="Maiandra GD" panose="020E0502030308020204" pitchFamily="34" charset="0"/>
            </a:endParaRPr>
          </a:p>
        </p:txBody>
      </p:sp>
      <p:sp>
        <p:nvSpPr>
          <p:cNvPr id="6" name="Content Placeholder 5"/>
          <p:cNvSpPr>
            <a:spLocks noGrp="1"/>
          </p:cNvSpPr>
          <p:nvPr>
            <p:ph sz="half" idx="2"/>
          </p:nvPr>
        </p:nvSpPr>
        <p:spPr/>
        <p:txBody>
          <a:bodyPr/>
          <a:lstStyle/>
          <a:p>
            <a:pPr marL="0" indent="0">
              <a:buNone/>
            </a:pPr>
            <a:r>
              <a:rPr lang="id-ID" dirty="0" smtClean="0">
                <a:effectLst>
                  <a:glow rad="215900">
                    <a:srgbClr val="00CCFF">
                      <a:alpha val="40000"/>
                    </a:srgbClr>
                  </a:glow>
                </a:effectLst>
                <a:latin typeface="Maiandra GD" panose="020E0502030308020204" pitchFamily="34" charset="0"/>
              </a:rPr>
              <a:t>Non-Ekonomi</a:t>
            </a:r>
          </a:p>
          <a:p>
            <a:pPr>
              <a:buBlip>
                <a:blip r:embed="rId3"/>
              </a:buBlip>
            </a:pPr>
            <a:r>
              <a:rPr lang="id-ID" dirty="0">
                <a:latin typeface="Maiandra GD" panose="020E0502030308020204" pitchFamily="34" charset="0"/>
              </a:rPr>
              <a:t>K</a:t>
            </a:r>
            <a:r>
              <a:rPr lang="id-ID" dirty="0" smtClean="0">
                <a:latin typeface="Maiandra GD" panose="020E0502030308020204" pitchFamily="34" charset="0"/>
              </a:rPr>
              <a:t>ondsi sosiokultur</a:t>
            </a:r>
          </a:p>
          <a:p>
            <a:pPr>
              <a:buBlip>
                <a:blip r:embed="rId3"/>
              </a:buBlip>
            </a:pPr>
            <a:r>
              <a:rPr lang="id-ID" dirty="0">
                <a:latin typeface="Maiandra GD" panose="020E0502030308020204" pitchFamily="34" charset="0"/>
              </a:rPr>
              <a:t>K</a:t>
            </a:r>
            <a:r>
              <a:rPr lang="id-ID" dirty="0" smtClean="0">
                <a:latin typeface="Maiandra GD" panose="020E0502030308020204" pitchFamily="34" charset="0"/>
              </a:rPr>
              <a:t>eadaan</a:t>
            </a:r>
            <a:r>
              <a:rPr lang="id-ID" dirty="0">
                <a:latin typeface="Maiandra GD" panose="020E0502030308020204" pitchFamily="34" charset="0"/>
              </a:rPr>
              <a:t> </a:t>
            </a:r>
            <a:r>
              <a:rPr lang="id-ID" dirty="0" smtClean="0">
                <a:latin typeface="Maiandra GD" panose="020E0502030308020204" pitchFamily="34" charset="0"/>
              </a:rPr>
              <a:t>politik</a:t>
            </a:r>
          </a:p>
          <a:p>
            <a:pPr>
              <a:buBlip>
                <a:blip r:embed="rId3"/>
              </a:buBlip>
            </a:pPr>
            <a:r>
              <a:rPr lang="id-ID" dirty="0">
                <a:latin typeface="Maiandra GD" panose="020E0502030308020204" pitchFamily="34" charset="0"/>
              </a:rPr>
              <a:t>K</a:t>
            </a:r>
            <a:r>
              <a:rPr lang="id-ID" dirty="0" smtClean="0">
                <a:latin typeface="Maiandra GD" panose="020E0502030308020204" pitchFamily="34" charset="0"/>
              </a:rPr>
              <a:t>elembagaan</a:t>
            </a:r>
          </a:p>
          <a:p>
            <a:pPr>
              <a:buBlip>
                <a:blip r:embed="rId3"/>
              </a:buBlip>
            </a:pPr>
            <a:r>
              <a:rPr lang="id-ID" dirty="0">
                <a:latin typeface="Maiandra GD" panose="020E0502030308020204" pitchFamily="34" charset="0"/>
              </a:rPr>
              <a:t>S</a:t>
            </a:r>
            <a:r>
              <a:rPr lang="id-ID" dirty="0" smtClean="0">
                <a:latin typeface="Maiandra GD" panose="020E0502030308020204" pitchFamily="34" charset="0"/>
              </a:rPr>
              <a:t>istem </a:t>
            </a:r>
            <a:r>
              <a:rPr lang="id-ID" dirty="0">
                <a:latin typeface="Maiandra GD" panose="020E0502030308020204" pitchFamily="34" charset="0"/>
              </a:rPr>
              <a:t>yang berkembang dan berlaku.</a:t>
            </a:r>
          </a:p>
          <a:p>
            <a:pPr marL="0" indent="0">
              <a:buNone/>
            </a:pPr>
            <a:r>
              <a:rPr lang="id-ID" dirty="0" smtClean="0">
                <a:latin typeface="Maiandra GD" panose="020E0502030308020204" pitchFamily="34" charset="0"/>
              </a:rPr>
              <a:t> </a:t>
            </a:r>
            <a:endParaRPr lang="id-ID" dirty="0">
              <a:latin typeface="Maiandra GD" panose="020E0502030308020204" pitchFamily="34" charset="0"/>
            </a:endParaRPr>
          </a:p>
        </p:txBody>
      </p:sp>
    </p:spTree>
    <p:extLst>
      <p:ext uri="{BB962C8B-B14F-4D97-AF65-F5344CB8AC3E}">
        <p14:creationId xmlns:p14="http://schemas.microsoft.com/office/powerpoint/2010/main" val="416075506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88639"/>
            <a:ext cx="8287789" cy="1191273"/>
          </a:xfrm>
        </p:spPr>
        <p:txBody>
          <a:bodyPr/>
          <a:lstStyle/>
          <a:p>
            <a:r>
              <a:rPr lang="id-ID" sz="4800" dirty="0" smtClean="0">
                <a:effectLst>
                  <a:glow rad="228600">
                    <a:schemeClr val="accent2">
                      <a:satMod val="175000"/>
                      <a:alpha val="40000"/>
                    </a:schemeClr>
                  </a:glow>
                  <a:outerShdw blurRad="38100" dist="38100" dir="2700000" algn="tl">
                    <a:srgbClr val="000000">
                      <a:alpha val="43137"/>
                    </a:srgbClr>
                  </a:outerShdw>
                </a:effectLst>
                <a:latin typeface="Maiandra GD" panose="020E0502030308020204" pitchFamily="34" charset="0"/>
              </a:rPr>
              <a:t>Sumber Kenaikan Pertumbuhan Ekonomi </a:t>
            </a:r>
            <a:endParaRPr lang="id-ID" sz="4800" dirty="0">
              <a:effectLst>
                <a:glow rad="228600">
                  <a:schemeClr val="accent2">
                    <a:satMod val="175000"/>
                    <a:alpha val="40000"/>
                  </a:schemeClr>
                </a:glow>
                <a:outerShdw blurRad="38100" dist="38100" dir="2700000" algn="tl">
                  <a:srgbClr val="000000">
                    <a:alpha val="43137"/>
                  </a:srgbClr>
                </a:outerShdw>
              </a:effectLst>
              <a:latin typeface="Maiandra GD" panose="020E0502030308020204" pitchFamily="34" charset="0"/>
            </a:endParaRPr>
          </a:p>
        </p:txBody>
      </p:sp>
      <p:sp>
        <p:nvSpPr>
          <p:cNvPr id="6" name="Content Placeholder 5"/>
          <p:cNvSpPr>
            <a:spLocks noGrp="1"/>
          </p:cNvSpPr>
          <p:nvPr>
            <p:ph idx="1"/>
          </p:nvPr>
        </p:nvSpPr>
        <p:spPr>
          <a:xfrm>
            <a:off x="0" y="1700808"/>
            <a:ext cx="8686800" cy="4525963"/>
          </a:xfrm>
        </p:spPr>
        <p:txBody>
          <a:bodyPr>
            <a:noAutofit/>
          </a:bodyPr>
          <a:lstStyle/>
          <a:p>
            <a:pPr lvl="1">
              <a:buBlip>
                <a:blip r:embed="rId2"/>
              </a:buBlip>
            </a:pPr>
            <a:r>
              <a:rPr lang="id-ID" sz="2400" dirty="0">
                <a:effectLst>
                  <a:glow rad="101600">
                    <a:srgbClr val="0FACDF">
                      <a:alpha val="60000"/>
                    </a:srgbClr>
                  </a:glow>
                </a:effectLst>
                <a:latin typeface="Maiandra GD" panose="020E0502030308020204" pitchFamily="34" charset="0"/>
              </a:rPr>
              <a:t>Kenaikan penawaran tenaga </a:t>
            </a:r>
            <a:r>
              <a:rPr lang="id-ID" sz="2400" dirty="0" smtClean="0">
                <a:effectLst>
                  <a:glow rad="101600">
                    <a:srgbClr val="0FACDF">
                      <a:alpha val="60000"/>
                    </a:srgbClr>
                  </a:glow>
                </a:effectLst>
                <a:latin typeface="Maiandra GD" panose="020E0502030308020204" pitchFamily="34" charset="0"/>
              </a:rPr>
              <a:t>kerja</a:t>
            </a:r>
          </a:p>
          <a:p>
            <a:pPr marL="457200" lvl="1" indent="0">
              <a:buNone/>
            </a:pPr>
            <a:r>
              <a:rPr lang="id-ID" sz="2400" dirty="0" smtClean="0">
                <a:latin typeface="Maiandra GD" panose="020E0502030308020204" pitchFamily="34" charset="0"/>
              </a:rPr>
              <a:t>Penawaran </a:t>
            </a:r>
            <a:r>
              <a:rPr lang="id-ID" sz="2400" dirty="0">
                <a:latin typeface="Maiandra GD" panose="020E0502030308020204" pitchFamily="34" charset="0"/>
              </a:rPr>
              <a:t>tenaga kerja yang meningkat dapat menghasilkan keluaran yang lebih banyak. Jika stok modal tetap sementara tenaga kerja naik, tenaga kerja baru cenderung akan kurang produktif dibandingkan tenaga kerja lama.</a:t>
            </a:r>
          </a:p>
          <a:p>
            <a:pPr lvl="1">
              <a:buBlip>
                <a:blip r:embed="rId2"/>
              </a:buBlip>
            </a:pPr>
            <a:r>
              <a:rPr lang="id-ID" sz="2400" dirty="0">
                <a:effectLst>
                  <a:glow rad="228600">
                    <a:schemeClr val="accent6">
                      <a:satMod val="175000"/>
                      <a:alpha val="40000"/>
                    </a:schemeClr>
                  </a:glow>
                </a:effectLst>
                <a:latin typeface="Maiandra GD" panose="020E0502030308020204" pitchFamily="34" charset="0"/>
              </a:rPr>
              <a:t>Kenaikan modal fisik atau sumber daya </a:t>
            </a:r>
            <a:r>
              <a:rPr lang="id-ID" sz="2400" dirty="0" smtClean="0">
                <a:effectLst>
                  <a:glow rad="228600">
                    <a:schemeClr val="accent6">
                      <a:satMod val="175000"/>
                      <a:alpha val="40000"/>
                    </a:schemeClr>
                  </a:glow>
                </a:effectLst>
                <a:latin typeface="Maiandra GD" panose="020E0502030308020204" pitchFamily="34" charset="0"/>
              </a:rPr>
              <a:t>manusia</a:t>
            </a:r>
          </a:p>
          <a:p>
            <a:pPr marL="457200" lvl="1" indent="0">
              <a:buNone/>
            </a:pPr>
            <a:r>
              <a:rPr lang="id-ID" sz="2400" dirty="0" smtClean="0">
                <a:latin typeface="Maiandra GD" panose="020E0502030308020204" pitchFamily="34" charset="0"/>
              </a:rPr>
              <a:t>Kenaikan </a:t>
            </a:r>
            <a:r>
              <a:rPr lang="id-ID" sz="2400" dirty="0">
                <a:latin typeface="Maiandra GD" panose="020E0502030308020204" pitchFamily="34" charset="0"/>
              </a:rPr>
              <a:t>stok modal dapat juga menaikkan keluaran, bahkan jika tidak disertai oleh kenaikan angkatan kerja.</a:t>
            </a:r>
          </a:p>
          <a:p>
            <a:pPr lvl="1">
              <a:buBlip>
                <a:blip r:embed="rId2"/>
              </a:buBlip>
            </a:pPr>
            <a:r>
              <a:rPr lang="id-ID" sz="2400" dirty="0">
                <a:effectLst>
                  <a:glow rad="228600">
                    <a:schemeClr val="accent4">
                      <a:satMod val="175000"/>
                      <a:alpha val="40000"/>
                    </a:schemeClr>
                  </a:glow>
                </a:effectLst>
                <a:latin typeface="Maiandra GD" panose="020E0502030308020204" pitchFamily="34" charset="0"/>
              </a:rPr>
              <a:t>Kenaikan </a:t>
            </a:r>
            <a:r>
              <a:rPr lang="id-ID" sz="2400" dirty="0" smtClean="0">
                <a:effectLst>
                  <a:glow rad="228600">
                    <a:schemeClr val="accent4">
                      <a:satMod val="175000"/>
                      <a:alpha val="40000"/>
                    </a:schemeClr>
                  </a:glow>
                </a:effectLst>
                <a:latin typeface="Maiandra GD" panose="020E0502030308020204" pitchFamily="34" charset="0"/>
              </a:rPr>
              <a:t>produktivitas</a:t>
            </a:r>
          </a:p>
          <a:p>
            <a:pPr marL="457200" lvl="1" indent="0">
              <a:buNone/>
            </a:pPr>
            <a:r>
              <a:rPr lang="id-ID" sz="2400" dirty="0" smtClean="0">
                <a:latin typeface="Maiandra GD" panose="020E0502030308020204" pitchFamily="34" charset="0"/>
              </a:rPr>
              <a:t>Kenaikan </a:t>
            </a:r>
            <a:r>
              <a:rPr lang="id-ID" sz="2400" dirty="0">
                <a:latin typeface="Maiandra GD" panose="020E0502030308020204" pitchFamily="34" charset="0"/>
              </a:rPr>
              <a:t>produktivitas masukan menunjukkan setiap unit masukan tertentu memproduksi lebih banyak keluaran.</a:t>
            </a:r>
          </a:p>
          <a:p>
            <a:pPr>
              <a:buBlip>
                <a:blip r:embed="rId2"/>
              </a:buBlip>
            </a:pPr>
            <a:endParaRPr lang="id-ID" sz="2400" dirty="0">
              <a:latin typeface="Maiandra GD" panose="020E0502030308020204" pitchFamily="34" charset="0"/>
            </a:endParaRPr>
          </a:p>
        </p:txBody>
      </p:sp>
    </p:spTree>
    <p:extLst>
      <p:ext uri="{BB962C8B-B14F-4D97-AF65-F5344CB8AC3E}">
        <p14:creationId xmlns:p14="http://schemas.microsoft.com/office/powerpoint/2010/main" val="283497516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effectLst>
                  <a:glow rad="101600">
                    <a:srgbClr val="FF0066">
                      <a:alpha val="60000"/>
                    </a:srgbClr>
                  </a:glow>
                  <a:outerShdw blurRad="38100" dist="38100" dir="2700000" algn="tl">
                    <a:srgbClr val="000000">
                      <a:alpha val="43137"/>
                    </a:srgbClr>
                  </a:outerShdw>
                </a:effectLst>
                <a:latin typeface="Maiandra GD" panose="020E0502030308020204" pitchFamily="34" charset="0"/>
              </a:rPr>
              <a:t>Manfaat Pertumbuhan Ekonomi</a:t>
            </a:r>
            <a:endParaRPr lang="id-ID" dirty="0">
              <a:effectLst>
                <a:glow rad="101600">
                  <a:srgbClr val="FF0066">
                    <a:alpha val="60000"/>
                  </a:srgbClr>
                </a:glow>
                <a:outerShdw blurRad="38100" dist="38100" dir="2700000" algn="tl">
                  <a:srgbClr val="000000">
                    <a:alpha val="43137"/>
                  </a:srgbClr>
                </a:outerShdw>
              </a:effectLst>
              <a:latin typeface="Maiandra GD" panose="020E0502030308020204" pitchFamily="34" charset="0"/>
            </a:endParaRPr>
          </a:p>
        </p:txBody>
      </p:sp>
      <p:sp>
        <p:nvSpPr>
          <p:cNvPr id="3" name="Content Placeholder 2"/>
          <p:cNvSpPr>
            <a:spLocks noGrp="1"/>
          </p:cNvSpPr>
          <p:nvPr>
            <p:ph idx="1"/>
          </p:nvPr>
        </p:nvSpPr>
        <p:spPr>
          <a:xfrm>
            <a:off x="457200" y="1844824"/>
            <a:ext cx="8229600" cy="4525963"/>
          </a:xfrm>
        </p:spPr>
        <p:txBody>
          <a:bodyPr>
            <a:normAutofit/>
          </a:bodyPr>
          <a:lstStyle/>
          <a:p>
            <a:pPr marL="449263" lvl="1">
              <a:buBlip>
                <a:blip r:embed="rId2"/>
              </a:buBlip>
            </a:pPr>
            <a:r>
              <a:rPr lang="id-ID" dirty="0">
                <a:latin typeface="Maiandra GD" panose="020E0502030308020204" pitchFamily="34" charset="0"/>
              </a:rPr>
              <a:t>Laju pertumbuhannya untuk mengukur kemajuan ekonomi sebagai hasil pembangunan </a:t>
            </a:r>
            <a:r>
              <a:rPr lang="id-ID" dirty="0" smtClean="0">
                <a:latin typeface="Maiandra GD" panose="020E0502030308020204" pitchFamily="34" charset="0"/>
              </a:rPr>
              <a:t>nasional</a:t>
            </a:r>
            <a:endParaRPr lang="id-ID" sz="2400" dirty="0">
              <a:latin typeface="Maiandra GD" panose="020E0502030308020204" pitchFamily="34" charset="0"/>
            </a:endParaRPr>
          </a:p>
          <a:p>
            <a:pPr marL="449263" lvl="1">
              <a:buBlip>
                <a:blip r:embed="rId2"/>
              </a:buBlip>
            </a:pPr>
            <a:r>
              <a:rPr lang="id-ID" dirty="0">
                <a:latin typeface="Maiandra GD" panose="020E0502030308020204" pitchFamily="34" charset="0"/>
              </a:rPr>
              <a:t>Sebagai dasar pembuatan proyeksi atau perkiraan penerimaan negara untuk perencanaan pembangunan nasional atau sektoral dan regional. </a:t>
            </a:r>
            <a:r>
              <a:rPr lang="id-ID" sz="2400" dirty="0">
                <a:latin typeface="Maiandra GD" panose="020E0502030308020204" pitchFamily="34" charset="0"/>
              </a:rPr>
              <a:t> </a:t>
            </a:r>
            <a:endParaRPr lang="id-ID" dirty="0">
              <a:latin typeface="Maiandra GD" panose="020E0502030308020204" pitchFamily="34" charset="0"/>
            </a:endParaRPr>
          </a:p>
        </p:txBody>
      </p:sp>
    </p:spTree>
    <p:extLst>
      <p:ext uri="{BB962C8B-B14F-4D97-AF65-F5344CB8AC3E}">
        <p14:creationId xmlns:p14="http://schemas.microsoft.com/office/powerpoint/2010/main" val="157063105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68560" y="274638"/>
            <a:ext cx="7920880" cy="1143000"/>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id-ID"/>
          </a:p>
        </p:txBody>
      </p:sp>
      <p:sp>
        <p:nvSpPr>
          <p:cNvPr id="2" name="Title 1"/>
          <p:cNvSpPr>
            <a:spLocks noGrp="1"/>
          </p:cNvSpPr>
          <p:nvPr>
            <p:ph type="title"/>
          </p:nvPr>
        </p:nvSpPr>
        <p:spPr/>
        <p:txBody>
          <a:bodyPr/>
          <a:lstStyle/>
          <a:p>
            <a:r>
              <a:rPr lang="id-ID" dirty="0" smtClean="0">
                <a:effectLst>
                  <a:glow rad="228600">
                    <a:schemeClr val="accent5">
                      <a:satMod val="175000"/>
                      <a:alpha val="40000"/>
                    </a:schemeClr>
                  </a:glow>
                  <a:outerShdw blurRad="38100" dist="38100" dir="2700000" algn="tl">
                    <a:srgbClr val="000000">
                      <a:alpha val="43137"/>
                    </a:srgbClr>
                  </a:outerShdw>
                </a:effectLst>
                <a:latin typeface="Maiandra GD" panose="020E0502030308020204" pitchFamily="34" charset="0"/>
              </a:rPr>
              <a:t>Struktur Ekonomi </a:t>
            </a:r>
            <a:endParaRPr lang="id-ID" dirty="0">
              <a:effectLst>
                <a:glow rad="228600">
                  <a:schemeClr val="accent5">
                    <a:satMod val="175000"/>
                    <a:alpha val="40000"/>
                  </a:schemeClr>
                </a:glow>
                <a:outerShdw blurRad="38100" dist="38100" dir="2700000" algn="tl">
                  <a:srgbClr val="000000">
                    <a:alpha val="43137"/>
                  </a:srgbClr>
                </a:outerShdw>
              </a:effectLst>
              <a:latin typeface="Maiandra GD" panose="020E0502030308020204" pitchFamily="34" charset="0"/>
            </a:endParaRPr>
          </a:p>
        </p:txBody>
      </p:sp>
      <p:sp>
        <p:nvSpPr>
          <p:cNvPr id="3" name="Content Placeholder 2"/>
          <p:cNvSpPr>
            <a:spLocks noGrp="1"/>
          </p:cNvSpPr>
          <p:nvPr>
            <p:ph idx="1"/>
          </p:nvPr>
        </p:nvSpPr>
        <p:spPr/>
        <p:txBody>
          <a:bodyPr>
            <a:normAutofit/>
          </a:bodyPr>
          <a:lstStyle/>
          <a:p>
            <a:pPr marL="0" indent="0">
              <a:buNone/>
            </a:pPr>
            <a:endParaRPr lang="id-ID" sz="2800" dirty="0" smtClean="0">
              <a:latin typeface="Maiandra GD" panose="020E0502030308020204" pitchFamily="34" charset="0"/>
            </a:endParaRPr>
          </a:p>
          <a:p>
            <a:pPr marL="0" indent="0">
              <a:buNone/>
            </a:pPr>
            <a:r>
              <a:rPr lang="id-ID" sz="2800" dirty="0" smtClean="0">
                <a:latin typeface="Maiandra GD" panose="020E0502030308020204" pitchFamily="34" charset="0"/>
              </a:rPr>
              <a:t>Struktur </a:t>
            </a:r>
            <a:r>
              <a:rPr lang="id-ID" sz="2800" dirty="0">
                <a:latin typeface="Maiandra GD" panose="020E0502030308020204" pitchFamily="34" charset="0"/>
              </a:rPr>
              <a:t>perkonomian adalah komposisi peranan masing-masing sektor dalam perekonomian baik menurut lapangan </a:t>
            </a:r>
            <a:r>
              <a:rPr lang="id-ID" sz="2800" dirty="0" smtClean="0">
                <a:latin typeface="Maiandra GD" panose="020E0502030308020204" pitchFamily="34" charset="0"/>
              </a:rPr>
              <a:t>usaha. </a:t>
            </a:r>
            <a:r>
              <a:rPr lang="id-ID" sz="2800" dirty="0">
                <a:latin typeface="Maiandra GD" panose="020E0502030308020204" pitchFamily="34" charset="0"/>
              </a:rPr>
              <a:t>Struktur ekonomi dipergunakan untuk menunjukkan komposisi atau susunan sektor-sektor ekonomi dalam suatu perekonomian.</a:t>
            </a:r>
            <a:endParaRPr lang="id-ID" sz="2800" dirty="0">
              <a:latin typeface="Maiandra GD" panose="020E0502030308020204" pitchFamily="34" charset="0"/>
            </a:endParaRPr>
          </a:p>
        </p:txBody>
      </p:sp>
    </p:spTree>
    <p:extLst>
      <p:ext uri="{BB962C8B-B14F-4D97-AF65-F5344CB8AC3E}">
        <p14:creationId xmlns:p14="http://schemas.microsoft.com/office/powerpoint/2010/main" val="259255961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4800" dirty="0" smtClean="0">
                <a:effectLst>
                  <a:glow rad="228600">
                    <a:schemeClr val="accent5">
                      <a:satMod val="175000"/>
                      <a:alpha val="40000"/>
                    </a:schemeClr>
                  </a:glow>
                  <a:outerShdw blurRad="38100" dist="38100" dir="2700000" algn="tl">
                    <a:srgbClr val="000000">
                      <a:alpha val="43137"/>
                    </a:srgbClr>
                  </a:outerShdw>
                </a:effectLst>
                <a:latin typeface="Maiandra GD" panose="020E0502030308020204" pitchFamily="34" charset="0"/>
              </a:rPr>
              <a:t>Macam Struktur Ekonomi di </a:t>
            </a:r>
            <a:r>
              <a:rPr lang="id-ID" sz="4800" dirty="0" smtClean="0">
                <a:effectLst>
                  <a:glow rad="101600">
                    <a:srgbClr val="FF0000">
                      <a:alpha val="60000"/>
                    </a:srgbClr>
                  </a:glow>
                  <a:outerShdw blurRad="38100" dist="38100" dir="2700000" algn="tl">
                    <a:srgbClr val="000000">
                      <a:alpha val="43137"/>
                    </a:srgbClr>
                  </a:outerShdw>
                </a:effectLst>
                <a:latin typeface="Maiandra GD" panose="020E0502030308020204" pitchFamily="34" charset="0"/>
              </a:rPr>
              <a:t>INDO</a:t>
            </a:r>
            <a:r>
              <a:rPr lang="id-ID" sz="4800" dirty="0" smtClean="0">
                <a:effectLst>
                  <a:glow rad="101600">
                    <a:schemeClr val="bg1">
                      <a:alpha val="60000"/>
                    </a:schemeClr>
                  </a:glow>
                  <a:outerShdw blurRad="38100" dist="38100" dir="2700000" algn="tl">
                    <a:srgbClr val="000000">
                      <a:alpha val="43137"/>
                    </a:srgbClr>
                  </a:outerShdw>
                </a:effectLst>
                <a:latin typeface="Maiandra GD" panose="020E0502030308020204" pitchFamily="34" charset="0"/>
              </a:rPr>
              <a:t>NESIA</a:t>
            </a:r>
            <a:r>
              <a:rPr lang="id-ID" sz="4800" dirty="0" smtClean="0">
                <a:effectLst>
                  <a:glow rad="101600">
                    <a:srgbClr val="FF0066">
                      <a:alpha val="60000"/>
                    </a:srgbClr>
                  </a:glow>
                  <a:outerShdw blurRad="38100" dist="38100" dir="2700000" algn="tl">
                    <a:srgbClr val="000000">
                      <a:alpha val="43137"/>
                    </a:srgbClr>
                  </a:outerShdw>
                </a:effectLst>
                <a:latin typeface="Maiandra GD" panose="020E0502030308020204" pitchFamily="34" charset="0"/>
              </a:rPr>
              <a:t> </a:t>
            </a:r>
            <a:endParaRPr lang="id-ID" sz="4800" dirty="0">
              <a:effectLst>
                <a:glow rad="101600">
                  <a:srgbClr val="FF0066">
                    <a:alpha val="60000"/>
                  </a:srgbClr>
                </a:glow>
                <a:outerShdw blurRad="38100" dist="38100" dir="2700000" algn="tl">
                  <a:srgbClr val="000000">
                    <a:alpha val="43137"/>
                  </a:srgbClr>
                </a:outerShdw>
              </a:effectLst>
              <a:latin typeface="Maiandra GD" panose="020E0502030308020204" pitchFamily="34" charset="0"/>
            </a:endParaRPr>
          </a:p>
        </p:txBody>
      </p:sp>
      <p:sp>
        <p:nvSpPr>
          <p:cNvPr id="3" name="Content Placeholder 2"/>
          <p:cNvSpPr>
            <a:spLocks noGrp="1"/>
          </p:cNvSpPr>
          <p:nvPr>
            <p:ph idx="1"/>
          </p:nvPr>
        </p:nvSpPr>
        <p:spPr/>
        <p:txBody>
          <a:bodyPr/>
          <a:lstStyle/>
          <a:p>
            <a:pPr>
              <a:buBlip>
                <a:blip r:embed="rId2"/>
              </a:buBlip>
            </a:pPr>
            <a:r>
              <a:rPr lang="id-ID" dirty="0" smtClean="0">
                <a:effectLst>
                  <a:glow rad="101600">
                    <a:srgbClr val="FF0000">
                      <a:alpha val="60000"/>
                    </a:srgbClr>
                  </a:glow>
                </a:effectLst>
                <a:latin typeface="Maiandra GD" panose="020E0502030308020204" pitchFamily="34" charset="0"/>
              </a:rPr>
              <a:t>Struktur </a:t>
            </a:r>
            <a:r>
              <a:rPr lang="id-ID" dirty="0">
                <a:effectLst>
                  <a:glow rad="101600">
                    <a:srgbClr val="FF0000">
                      <a:alpha val="60000"/>
                    </a:srgbClr>
                  </a:glow>
                </a:effectLst>
                <a:latin typeface="Maiandra GD" panose="020E0502030308020204" pitchFamily="34" charset="0"/>
              </a:rPr>
              <a:t>Agraris</a:t>
            </a:r>
          </a:p>
          <a:p>
            <a:pPr marL="0" indent="0">
              <a:buNone/>
            </a:pPr>
            <a:r>
              <a:rPr lang="id-ID" dirty="0" smtClean="0">
                <a:latin typeface="Maiandra GD" panose="020E0502030308020204" pitchFamily="34" charset="0"/>
              </a:rPr>
              <a:t>Ialah </a:t>
            </a:r>
            <a:r>
              <a:rPr lang="id-ID" dirty="0">
                <a:latin typeface="Maiandra GD" panose="020E0502030308020204" pitchFamily="34" charset="0"/>
              </a:rPr>
              <a:t>struktur ekonomi yang didominasi oleh sektor pertanian</a:t>
            </a:r>
          </a:p>
          <a:p>
            <a:pPr>
              <a:buBlip>
                <a:blip r:embed="rId2"/>
              </a:buBlip>
            </a:pPr>
            <a:r>
              <a:rPr lang="id-ID" dirty="0">
                <a:effectLst>
                  <a:glow rad="101600">
                    <a:schemeClr val="bg1">
                      <a:alpha val="60000"/>
                    </a:schemeClr>
                  </a:glow>
                </a:effectLst>
                <a:latin typeface="Maiandra GD" panose="020E0502030308020204" pitchFamily="34" charset="0"/>
              </a:rPr>
              <a:t>Struktur Industri</a:t>
            </a:r>
          </a:p>
          <a:p>
            <a:pPr marL="0" indent="0">
              <a:buNone/>
            </a:pPr>
            <a:r>
              <a:rPr lang="id-ID" dirty="0">
                <a:latin typeface="Maiandra GD" panose="020E0502030308020204" pitchFamily="34" charset="0"/>
              </a:rPr>
              <a:t>Struktur ekonomi didominasi oleh sektor industri. </a:t>
            </a:r>
          </a:p>
          <a:p>
            <a:pPr>
              <a:buBlip>
                <a:blip r:embed="rId2"/>
              </a:buBlip>
            </a:pPr>
            <a:endParaRPr lang="id-ID" dirty="0">
              <a:latin typeface="Maiandra GD" panose="020E0502030308020204" pitchFamily="34" charset="0"/>
            </a:endParaRPr>
          </a:p>
        </p:txBody>
      </p:sp>
    </p:spTree>
    <p:extLst>
      <p:ext uri="{BB962C8B-B14F-4D97-AF65-F5344CB8AC3E}">
        <p14:creationId xmlns:p14="http://schemas.microsoft.com/office/powerpoint/2010/main" val="253842306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effectLst>
                  <a:glow rad="101600">
                    <a:srgbClr val="00CCFF">
                      <a:alpha val="60000"/>
                    </a:srgbClr>
                  </a:glow>
                  <a:outerShdw blurRad="38100" dist="38100" dir="2700000" algn="tl">
                    <a:srgbClr val="000000">
                      <a:alpha val="43137"/>
                    </a:srgbClr>
                  </a:outerShdw>
                </a:effectLst>
                <a:latin typeface="Maiandra GD" panose="020E0502030308020204" pitchFamily="34" charset="0"/>
              </a:rPr>
              <a:t>Tinjauan Struktur Ekonomi</a:t>
            </a:r>
            <a:endParaRPr lang="id-ID" dirty="0">
              <a:effectLst>
                <a:glow rad="101600">
                  <a:srgbClr val="00CCFF">
                    <a:alpha val="60000"/>
                  </a:srgbClr>
                </a:glow>
                <a:outerShdw blurRad="38100" dist="38100" dir="2700000" algn="tl">
                  <a:srgbClr val="000000">
                    <a:alpha val="43137"/>
                  </a:srgbClr>
                </a:outerShdw>
              </a:effectLst>
              <a:latin typeface="Maiandra GD" panose="020E0502030308020204" pitchFamily="34" charset="0"/>
            </a:endParaRPr>
          </a:p>
        </p:txBody>
      </p:sp>
      <p:sp>
        <p:nvSpPr>
          <p:cNvPr id="3" name="Content Placeholder 2"/>
          <p:cNvSpPr>
            <a:spLocks noGrp="1"/>
          </p:cNvSpPr>
          <p:nvPr>
            <p:ph idx="1"/>
          </p:nvPr>
        </p:nvSpPr>
        <p:spPr/>
        <p:txBody>
          <a:bodyPr>
            <a:normAutofit/>
          </a:bodyPr>
          <a:lstStyle/>
          <a:p>
            <a:pPr marL="228600" lvl="2">
              <a:buBlip>
                <a:blip r:embed="rId2"/>
              </a:buBlip>
            </a:pPr>
            <a:r>
              <a:rPr lang="id-ID" dirty="0">
                <a:effectLst>
                  <a:glow rad="228600">
                    <a:schemeClr val="accent3">
                      <a:satMod val="175000"/>
                      <a:alpha val="40000"/>
                    </a:schemeClr>
                  </a:glow>
                </a:effectLst>
                <a:latin typeface="Maiandra GD" panose="020E0502030308020204" pitchFamily="34" charset="0"/>
              </a:rPr>
              <a:t>Tinjauan makro-sektoral</a:t>
            </a:r>
          </a:p>
          <a:p>
            <a:pPr marL="0" indent="0">
              <a:buNone/>
            </a:pPr>
            <a:r>
              <a:rPr lang="id-ID" sz="2400" dirty="0">
                <a:latin typeface="Maiandra GD" panose="020E0502030308020204" pitchFamily="34" charset="0"/>
              </a:rPr>
              <a:t>Sebuah perekonomian dapat berstruktur, misalnya agraris (</a:t>
            </a:r>
            <a:r>
              <a:rPr lang="id-ID" sz="2400" i="1" dirty="0">
                <a:latin typeface="Maiandra GD" panose="020E0502030308020204" pitchFamily="34" charset="0"/>
              </a:rPr>
              <a:t>agricultural</a:t>
            </a:r>
            <a:r>
              <a:rPr lang="id-ID" sz="2400" dirty="0">
                <a:latin typeface="Maiandra GD" panose="020E0502030308020204" pitchFamily="34" charset="0"/>
              </a:rPr>
              <a:t>), industrial (</a:t>
            </a:r>
            <a:r>
              <a:rPr lang="id-ID" sz="2400" i="1" dirty="0">
                <a:latin typeface="Maiandra GD" panose="020E0502030308020204" pitchFamily="34" charset="0"/>
              </a:rPr>
              <a:t>industrial</a:t>
            </a:r>
            <a:r>
              <a:rPr lang="id-ID" sz="2400" dirty="0">
                <a:latin typeface="Maiandra GD" panose="020E0502030308020204" pitchFamily="34" charset="0"/>
              </a:rPr>
              <a:t>), atau niaga </a:t>
            </a:r>
            <a:r>
              <a:rPr lang="id-ID" sz="2400" i="1" dirty="0">
                <a:latin typeface="Maiandra GD" panose="020E0502030308020204" pitchFamily="34" charset="0"/>
              </a:rPr>
              <a:t>(commercial</a:t>
            </a:r>
            <a:r>
              <a:rPr lang="id-ID" sz="2400" dirty="0">
                <a:latin typeface="Maiandra GD" panose="020E0502030308020204" pitchFamily="34" charset="0"/>
              </a:rPr>
              <a:t>), tergantung pada sektor produksi apa/ mana yang menjadi tulang punggung perekonomian yang </a:t>
            </a:r>
            <a:r>
              <a:rPr lang="id-ID" sz="2400" dirty="0" smtClean="0">
                <a:latin typeface="Maiandra GD" panose="020E0502030308020204" pitchFamily="34" charset="0"/>
              </a:rPr>
              <a:t>bersangkutan.</a:t>
            </a:r>
            <a:endParaRPr lang="id-ID" sz="2400" dirty="0">
              <a:latin typeface="Maiandra GD" panose="020E0502030308020204" pitchFamily="34" charset="0"/>
            </a:endParaRPr>
          </a:p>
          <a:p>
            <a:pPr>
              <a:buBlip>
                <a:blip r:embed="rId2"/>
              </a:buBlip>
            </a:pPr>
            <a:r>
              <a:rPr lang="id-ID" sz="2400" dirty="0" smtClean="0">
                <a:effectLst>
                  <a:glow rad="228600">
                    <a:schemeClr val="accent3">
                      <a:satMod val="175000"/>
                      <a:alpha val="40000"/>
                    </a:schemeClr>
                  </a:glow>
                </a:effectLst>
                <a:latin typeface="Maiandra GD" panose="020E0502030308020204" pitchFamily="34" charset="0"/>
              </a:rPr>
              <a:t>Tinjauan </a:t>
            </a:r>
            <a:r>
              <a:rPr lang="id-ID" sz="2400" dirty="0">
                <a:effectLst>
                  <a:glow rad="228600">
                    <a:schemeClr val="accent3">
                      <a:satMod val="175000"/>
                      <a:alpha val="40000"/>
                    </a:schemeClr>
                  </a:glow>
                </a:effectLst>
                <a:latin typeface="Maiandra GD" panose="020E0502030308020204" pitchFamily="34" charset="0"/>
              </a:rPr>
              <a:t>keruangan (</a:t>
            </a:r>
            <a:r>
              <a:rPr lang="id-ID" sz="2400" i="1" dirty="0">
                <a:effectLst>
                  <a:glow rad="228600">
                    <a:schemeClr val="accent3">
                      <a:satMod val="175000"/>
                      <a:alpha val="40000"/>
                    </a:schemeClr>
                  </a:glow>
                </a:effectLst>
                <a:latin typeface="Maiandra GD" panose="020E0502030308020204" pitchFamily="34" charset="0"/>
              </a:rPr>
              <a:t>spasial</a:t>
            </a:r>
            <a:r>
              <a:rPr lang="id-ID" sz="2400" dirty="0">
                <a:effectLst>
                  <a:glow rad="228600">
                    <a:schemeClr val="accent3">
                      <a:satMod val="175000"/>
                      <a:alpha val="40000"/>
                    </a:schemeClr>
                  </a:glow>
                </a:effectLst>
                <a:latin typeface="Maiandra GD" panose="020E0502030308020204" pitchFamily="34" charset="0"/>
              </a:rPr>
              <a:t>)</a:t>
            </a:r>
          </a:p>
          <a:p>
            <a:pPr marL="0" indent="0">
              <a:buNone/>
            </a:pPr>
            <a:r>
              <a:rPr lang="id-ID" sz="2400" dirty="0">
                <a:latin typeface="Maiandra GD" panose="020E0502030308020204" pitchFamily="34" charset="0"/>
              </a:rPr>
              <a:t>Suatu perekonomian dapat dinyatakan berstruktur kedesaan/tradisional dan berstruktur kekotaan/modern. </a:t>
            </a:r>
          </a:p>
          <a:p>
            <a:pPr>
              <a:buBlip>
                <a:blip r:embed="rId2"/>
              </a:buBlip>
            </a:pPr>
            <a:endParaRPr lang="id-ID" sz="2400" dirty="0">
              <a:latin typeface="Maiandra GD" panose="020E0502030308020204" pitchFamily="34" charset="0"/>
            </a:endParaRPr>
          </a:p>
        </p:txBody>
      </p:sp>
    </p:spTree>
    <p:extLst>
      <p:ext uri="{BB962C8B-B14F-4D97-AF65-F5344CB8AC3E}">
        <p14:creationId xmlns:p14="http://schemas.microsoft.com/office/powerpoint/2010/main" val="413842744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dirty="0"/>
          </a:p>
        </p:txBody>
      </p:sp>
      <p:sp>
        <p:nvSpPr>
          <p:cNvPr id="3" name="Content Placeholder 2"/>
          <p:cNvSpPr>
            <a:spLocks noGrp="1"/>
          </p:cNvSpPr>
          <p:nvPr>
            <p:ph idx="1"/>
          </p:nvPr>
        </p:nvSpPr>
        <p:spPr>
          <a:xfrm>
            <a:off x="457200" y="274638"/>
            <a:ext cx="8229600" cy="5851525"/>
          </a:xfrm>
        </p:spPr>
        <p:txBody>
          <a:bodyPr>
            <a:noAutofit/>
          </a:bodyPr>
          <a:lstStyle/>
          <a:p>
            <a:pPr marL="365125" lvl="2" indent="-282575">
              <a:buBlip>
                <a:blip r:embed="rId2"/>
              </a:buBlip>
            </a:pPr>
            <a:r>
              <a:rPr lang="id-ID" dirty="0">
                <a:effectLst>
                  <a:glow rad="228600">
                    <a:schemeClr val="accent3">
                      <a:satMod val="175000"/>
                      <a:alpha val="40000"/>
                    </a:schemeClr>
                  </a:glow>
                </a:effectLst>
                <a:latin typeface="Maiandra GD" panose="020E0502030308020204" pitchFamily="34" charset="0"/>
              </a:rPr>
              <a:t>Tinjauan penyelenggaraan kenegaraan</a:t>
            </a:r>
          </a:p>
          <a:p>
            <a:pPr marL="0" indent="0">
              <a:buNone/>
            </a:pPr>
            <a:r>
              <a:rPr lang="id-ID" sz="2400" dirty="0">
                <a:latin typeface="Maiandra GD" panose="020E0502030308020204" pitchFamily="34" charset="0"/>
              </a:rPr>
              <a:t>Suatu perekonomian dapat menjadi perekonomian yang berstruktur etatis, egaliter, atau borjuis.</a:t>
            </a:r>
          </a:p>
          <a:p>
            <a:pPr marL="228600" lvl="2">
              <a:buBlip>
                <a:blip r:embed="rId2"/>
              </a:buBlip>
            </a:pPr>
            <a:r>
              <a:rPr lang="id-ID" dirty="0">
                <a:effectLst>
                  <a:glow rad="228600">
                    <a:schemeClr val="accent3">
                      <a:satMod val="175000"/>
                      <a:alpha val="40000"/>
                    </a:schemeClr>
                  </a:glow>
                </a:effectLst>
                <a:latin typeface="Maiandra GD" panose="020E0502030308020204" pitchFamily="34" charset="0"/>
              </a:rPr>
              <a:t>Tinjauan birokrasi pengambilan keputusannya</a:t>
            </a:r>
          </a:p>
          <a:p>
            <a:pPr marL="0" indent="0">
              <a:buNone/>
            </a:pPr>
            <a:r>
              <a:rPr lang="id-ID" sz="2400" dirty="0">
                <a:latin typeface="Maiandra GD" panose="020E0502030308020204" pitchFamily="34" charset="0"/>
              </a:rPr>
              <a:t>Dengan sudut tinjauan ini dapat dibedakan antara struktur ekonomi yang sentralistis dan yang desentralistis</a:t>
            </a:r>
          </a:p>
          <a:p>
            <a:pPr marL="0" indent="0">
              <a:buNone/>
            </a:pPr>
            <a:endParaRPr lang="id-ID" sz="2400" dirty="0" smtClean="0">
              <a:latin typeface="Maiandra GD" panose="020E0502030308020204" pitchFamily="34" charset="0"/>
            </a:endParaRPr>
          </a:p>
          <a:p>
            <a:pPr marL="0" indent="0">
              <a:buNone/>
            </a:pPr>
            <a:endParaRPr lang="id-ID" sz="2400" dirty="0">
              <a:latin typeface="Maiandra GD" panose="020E0502030308020204" pitchFamily="34" charset="0"/>
            </a:endParaRPr>
          </a:p>
          <a:p>
            <a:pPr marL="0" indent="0">
              <a:buNone/>
            </a:pPr>
            <a:r>
              <a:rPr lang="id-ID" sz="2400" dirty="0" smtClean="0">
                <a:latin typeface="Maiandra GD" panose="020E0502030308020204" pitchFamily="34" charset="0"/>
              </a:rPr>
              <a:t>Sumber </a:t>
            </a:r>
            <a:r>
              <a:rPr lang="id-ID" sz="2400" dirty="0">
                <a:latin typeface="Maiandra GD" panose="020E0502030308020204" pitchFamily="34" charset="0"/>
              </a:rPr>
              <a:t>mata pencaharian utama sebagian besar penduduk masih sektor pertanian. Dalam kaitan ini berarti struktur tersebut masih agraris. Akan tetapi penyumbang utama pendapatan nasional adalah sektor industri pengolahan.</a:t>
            </a:r>
          </a:p>
          <a:p>
            <a:pPr>
              <a:buBlip>
                <a:blip r:embed="rId2"/>
              </a:buBlip>
            </a:pPr>
            <a:endParaRPr lang="id-ID" sz="2400" dirty="0">
              <a:latin typeface="Maiandra GD" panose="020E0502030308020204" pitchFamily="34" charset="0"/>
            </a:endParaRPr>
          </a:p>
        </p:txBody>
      </p:sp>
    </p:spTree>
    <p:extLst>
      <p:ext uri="{BB962C8B-B14F-4D97-AF65-F5344CB8AC3E}">
        <p14:creationId xmlns:p14="http://schemas.microsoft.com/office/powerpoint/2010/main" val="36503246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4400" dirty="0" smtClean="0">
                <a:effectLst>
                  <a:glow rad="228600">
                    <a:schemeClr val="accent4">
                      <a:satMod val="175000"/>
                      <a:alpha val="40000"/>
                    </a:schemeClr>
                  </a:glow>
                  <a:outerShdw blurRad="38100" dist="38100" dir="2700000" algn="tl">
                    <a:srgbClr val="000000">
                      <a:alpha val="43137"/>
                    </a:srgbClr>
                  </a:outerShdw>
                </a:effectLst>
                <a:latin typeface="Maiandra GD" panose="020E0502030308020204" pitchFamily="34" charset="0"/>
              </a:rPr>
              <a:t>Faktor Penentu terjadinya Struktur Ekonomi </a:t>
            </a:r>
            <a:endParaRPr lang="id-ID" sz="4400" dirty="0">
              <a:effectLst>
                <a:glow rad="228600">
                  <a:schemeClr val="accent4">
                    <a:satMod val="175000"/>
                    <a:alpha val="40000"/>
                  </a:schemeClr>
                </a:glow>
                <a:outerShdw blurRad="38100" dist="38100" dir="2700000" algn="tl">
                  <a:srgbClr val="000000">
                    <a:alpha val="43137"/>
                  </a:srgbClr>
                </a:outerShdw>
              </a:effectLst>
              <a:latin typeface="Maiandra GD" panose="020E0502030308020204" pitchFamily="34" charset="0"/>
            </a:endParaRPr>
          </a:p>
        </p:txBody>
      </p:sp>
      <p:sp>
        <p:nvSpPr>
          <p:cNvPr id="3" name="Content Placeholder 2"/>
          <p:cNvSpPr>
            <a:spLocks noGrp="1"/>
          </p:cNvSpPr>
          <p:nvPr>
            <p:ph idx="1"/>
          </p:nvPr>
        </p:nvSpPr>
        <p:spPr>
          <a:xfrm>
            <a:off x="457200" y="1772816"/>
            <a:ext cx="8229600" cy="4752528"/>
          </a:xfrm>
        </p:spPr>
        <p:txBody>
          <a:bodyPr>
            <a:normAutofit fontScale="70000" lnSpcReduction="20000"/>
          </a:bodyPr>
          <a:lstStyle/>
          <a:p>
            <a:pPr lvl="0">
              <a:buBlip>
                <a:blip r:embed="rId2"/>
              </a:buBlip>
            </a:pPr>
            <a:r>
              <a:rPr lang="id-ID" dirty="0">
                <a:latin typeface="Maiandra GD" panose="020E0502030308020204" pitchFamily="34" charset="0"/>
              </a:rPr>
              <a:t>Produktivitas tenaga kerja per sektor secara keseluruhan</a:t>
            </a:r>
          </a:p>
          <a:p>
            <a:pPr lvl="0">
              <a:buBlip>
                <a:blip r:embed="rId2"/>
              </a:buBlip>
            </a:pPr>
            <a:r>
              <a:rPr lang="id-ID" dirty="0">
                <a:latin typeface="Maiandra GD" panose="020E0502030308020204" pitchFamily="34" charset="0"/>
              </a:rPr>
              <a:t>Adanya modernisasi dalam proses peningkatan nilai tambah bahan baku, barang setengah jadi dan barang jadi.</a:t>
            </a:r>
          </a:p>
          <a:p>
            <a:pPr lvl="0">
              <a:buBlip>
                <a:blip r:embed="rId2"/>
              </a:buBlip>
            </a:pPr>
            <a:r>
              <a:rPr lang="id-ID" dirty="0">
                <a:latin typeface="Maiandra GD" panose="020E0502030308020204" pitchFamily="34" charset="0"/>
              </a:rPr>
              <a:t>Kreativitas dan penerapan teknologi yang disertai kemampuan untuk memperluas pasar produk/jasa  yang dihasilkannya.</a:t>
            </a:r>
          </a:p>
          <a:p>
            <a:pPr lvl="0">
              <a:buBlip>
                <a:blip r:embed="rId2"/>
              </a:buBlip>
            </a:pPr>
            <a:r>
              <a:rPr lang="id-ID" dirty="0">
                <a:latin typeface="Maiandra GD" panose="020E0502030308020204" pitchFamily="34" charset="0"/>
              </a:rPr>
              <a:t>Kebijakan pemerintah yang mendorong pertumbuhan dan pengembangan sektor dan komoditi unggulan.</a:t>
            </a:r>
          </a:p>
          <a:p>
            <a:pPr lvl="0">
              <a:buBlip>
                <a:blip r:embed="rId2"/>
              </a:buBlip>
            </a:pPr>
            <a:r>
              <a:rPr lang="id-ID" dirty="0">
                <a:latin typeface="Maiandra GD" panose="020E0502030308020204" pitchFamily="34" charset="0"/>
              </a:rPr>
              <a:t>Ketersediaan infrastruktur yang menentukan kelancaran aliran distribusi barang dan jasa serta mendukung proses produksi.</a:t>
            </a:r>
          </a:p>
          <a:p>
            <a:pPr lvl="0">
              <a:buBlip>
                <a:blip r:embed="rId2"/>
              </a:buBlip>
            </a:pPr>
            <a:r>
              <a:rPr lang="id-ID" dirty="0">
                <a:latin typeface="Maiandra GD" panose="020E0502030308020204" pitchFamily="34" charset="0"/>
              </a:rPr>
              <a:t>Kegairahan masyarakat untuk berwirausaha dan melakukan investasi secara terus-menerus.</a:t>
            </a:r>
          </a:p>
          <a:p>
            <a:pPr lvl="0">
              <a:buBlip>
                <a:blip r:embed="rId2"/>
              </a:buBlip>
            </a:pPr>
            <a:r>
              <a:rPr lang="id-ID" dirty="0">
                <a:latin typeface="Maiandra GD" panose="020E0502030308020204" pitchFamily="34" charset="0"/>
              </a:rPr>
              <a:t>Adanya pusat-pusat pertumbuhan baru yang muncul dalam wilayah daerah.</a:t>
            </a:r>
          </a:p>
          <a:p>
            <a:pPr lvl="0">
              <a:buBlip>
                <a:blip r:embed="rId2"/>
              </a:buBlip>
            </a:pPr>
            <a:r>
              <a:rPr lang="id-ID" dirty="0">
                <a:latin typeface="Maiandra GD" panose="020E0502030308020204" pitchFamily="34" charset="0"/>
              </a:rPr>
              <a:t>Terbukanya perdagangan luar daerah dan luar negeri melalui ekspor-impor</a:t>
            </a:r>
          </a:p>
          <a:p>
            <a:pPr>
              <a:buBlip>
                <a:blip r:embed="rId2"/>
              </a:buBlip>
            </a:pPr>
            <a:endParaRPr lang="id-ID" dirty="0">
              <a:latin typeface="Maiandra GD" panose="020E0502030308020204" pitchFamily="34" charset="0"/>
            </a:endParaRPr>
          </a:p>
        </p:txBody>
      </p:sp>
    </p:spTree>
    <p:extLst>
      <p:ext uri="{BB962C8B-B14F-4D97-AF65-F5344CB8AC3E}">
        <p14:creationId xmlns:p14="http://schemas.microsoft.com/office/powerpoint/2010/main" val="337886862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307" y="2753579"/>
            <a:ext cx="8229600" cy="1143000"/>
          </a:xfrm>
        </p:spPr>
        <p:txBody>
          <a:bodyPr/>
          <a:lstStyle/>
          <a:p>
            <a:r>
              <a:rPr lang="id-ID" dirty="0" smtClean="0">
                <a:effectLst>
                  <a:glow rad="228600">
                    <a:schemeClr val="accent4">
                      <a:satMod val="175000"/>
                      <a:alpha val="40000"/>
                    </a:schemeClr>
                  </a:glow>
                  <a:outerShdw blurRad="38100" dist="38100" dir="2700000" algn="tl">
                    <a:srgbClr val="000000">
                      <a:alpha val="43137"/>
                    </a:srgbClr>
                  </a:outerShdw>
                </a:effectLst>
                <a:latin typeface="Monotype Corsiva" panose="03010101010201010101" pitchFamily="66" charset="0"/>
              </a:rPr>
              <a:t>ADA</a:t>
            </a:r>
            <a:r>
              <a:rPr lang="id-ID" dirty="0" smtClean="0">
                <a:latin typeface="Monotype Corsiva" panose="03010101010201010101" pitchFamily="66" charset="0"/>
              </a:rPr>
              <a:t> </a:t>
            </a:r>
            <a:r>
              <a:rPr lang="id-ID" dirty="0" smtClean="0">
                <a:effectLst>
                  <a:glow rad="228600">
                    <a:schemeClr val="accent2">
                      <a:satMod val="175000"/>
                      <a:alpha val="40000"/>
                    </a:schemeClr>
                  </a:glow>
                  <a:outerShdw blurRad="38100" dist="38100" dir="2700000" algn="tl">
                    <a:srgbClr val="000000">
                      <a:alpha val="43137"/>
                    </a:srgbClr>
                  </a:outerShdw>
                </a:effectLst>
                <a:latin typeface="Monotype Corsiva" panose="03010101010201010101" pitchFamily="66" charset="0"/>
              </a:rPr>
              <a:t>PERTANYAAN ???</a:t>
            </a:r>
            <a:endParaRPr lang="id-ID" dirty="0">
              <a:effectLst>
                <a:glow rad="228600">
                  <a:schemeClr val="accent2">
                    <a:satMod val="175000"/>
                    <a:alpha val="40000"/>
                  </a:schemeClr>
                </a:glow>
                <a:outerShdw blurRad="38100" dist="38100" dir="2700000" algn="tl">
                  <a:srgbClr val="000000">
                    <a:alpha val="43137"/>
                  </a:srgbClr>
                </a:outerShdw>
              </a:effectLst>
              <a:latin typeface="Monotype Corsiva" panose="03010101010201010101" pitchFamily="66" charset="0"/>
            </a:endParaRPr>
          </a:p>
        </p:txBody>
      </p:sp>
      <p:sp>
        <p:nvSpPr>
          <p:cNvPr id="3" name="Content Placeholder 2"/>
          <p:cNvSpPr>
            <a:spLocks noGrp="1"/>
          </p:cNvSpPr>
          <p:nvPr>
            <p:ph idx="1"/>
          </p:nvPr>
        </p:nvSpPr>
        <p:spPr>
          <a:xfrm>
            <a:off x="457200" y="4725144"/>
            <a:ext cx="8229600" cy="1401019"/>
          </a:xfrm>
        </p:spPr>
        <p:txBody>
          <a:bodyPr/>
          <a:lstStyle/>
          <a:p>
            <a:endParaRPr lang="id-ID" dirty="0"/>
          </a:p>
        </p:txBody>
      </p:sp>
    </p:spTree>
    <p:extLst>
      <p:ext uri="{BB962C8B-B14F-4D97-AF65-F5344CB8AC3E}">
        <p14:creationId xmlns:p14="http://schemas.microsoft.com/office/powerpoint/2010/main" val="345370276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effectLst>
                  <a:glow rad="228600">
                    <a:schemeClr val="accent5">
                      <a:satMod val="175000"/>
                      <a:alpha val="40000"/>
                    </a:schemeClr>
                  </a:glow>
                  <a:outerShdw blurRad="38100" dist="38100" dir="2700000" algn="tl">
                    <a:srgbClr val="000000">
                      <a:alpha val="43137"/>
                    </a:srgbClr>
                  </a:outerShdw>
                </a:effectLst>
              </a:rPr>
              <a:t>Pokok</a:t>
            </a:r>
            <a:r>
              <a:rPr lang="id-ID" dirty="0" smtClean="0"/>
              <a:t> </a:t>
            </a:r>
            <a:r>
              <a:rPr lang="id-ID" dirty="0" smtClean="0">
                <a:effectLst>
                  <a:glow rad="228600">
                    <a:schemeClr val="accent6">
                      <a:satMod val="175000"/>
                      <a:alpha val="40000"/>
                    </a:schemeClr>
                  </a:glow>
                  <a:outerShdw blurRad="38100" dist="38100" dir="2700000" algn="tl">
                    <a:srgbClr val="000000">
                      <a:alpha val="43137"/>
                    </a:srgbClr>
                  </a:outerShdw>
                </a:effectLst>
              </a:rPr>
              <a:t>Bahasan</a:t>
            </a:r>
            <a:r>
              <a:rPr lang="id-ID" dirty="0" smtClean="0"/>
              <a:t> </a:t>
            </a:r>
            <a:endParaRPr lang="en-US" dirty="0"/>
          </a:p>
        </p:txBody>
      </p:sp>
      <p:sp>
        <p:nvSpPr>
          <p:cNvPr id="3" name="Content Placeholder 2"/>
          <p:cNvSpPr>
            <a:spLocks noGrp="1"/>
          </p:cNvSpPr>
          <p:nvPr>
            <p:ph idx="1"/>
          </p:nvPr>
        </p:nvSpPr>
        <p:spPr>
          <a:xfrm>
            <a:off x="429883" y="1576824"/>
            <a:ext cx="8229600" cy="4525963"/>
          </a:xfrm>
        </p:spPr>
        <p:txBody>
          <a:bodyPr/>
          <a:lstStyle/>
          <a:p>
            <a:pPr marL="0" indent="0">
              <a:buNone/>
            </a:pPr>
            <a:endParaRPr lang="en-US" dirty="0"/>
          </a:p>
        </p:txBody>
      </p:sp>
      <p:sp>
        <p:nvSpPr>
          <p:cNvPr id="4" name="Rectangle 3"/>
          <p:cNvSpPr/>
          <p:nvPr/>
        </p:nvSpPr>
        <p:spPr>
          <a:xfrm>
            <a:off x="611560" y="3047718"/>
            <a:ext cx="2746648" cy="792088"/>
          </a:xfrm>
          <a:prstGeom prst="rect">
            <a:avLst/>
          </a:prstGeom>
          <a:ln/>
          <a:effectLst>
            <a:glow rad="228600">
              <a:schemeClr val="accent5">
                <a:satMod val="175000"/>
                <a:alpha val="40000"/>
              </a:schemeClr>
            </a:glow>
            <a:outerShdw blurRad="40000" dist="23000" dir="5400000" rotWithShape="0">
              <a:srgbClr val="000000">
                <a:alpha val="35000"/>
              </a:srgb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r>
              <a:rPr lang="id-ID" dirty="0" smtClean="0">
                <a:effectLst>
                  <a:glow rad="228600">
                    <a:schemeClr val="accent5">
                      <a:satMod val="175000"/>
                      <a:alpha val="40000"/>
                    </a:schemeClr>
                  </a:glow>
                </a:effectLst>
                <a:latin typeface="Maiandra GD" panose="020E0502030308020204" pitchFamily="34" charset="0"/>
              </a:rPr>
              <a:t>PENDAPATAN NASIONAL </a:t>
            </a:r>
            <a:endParaRPr lang="id-ID" dirty="0">
              <a:effectLst>
                <a:glow rad="228600">
                  <a:schemeClr val="accent5">
                    <a:satMod val="175000"/>
                    <a:alpha val="40000"/>
                  </a:schemeClr>
                </a:glow>
              </a:effectLst>
              <a:latin typeface="Maiandra GD" panose="020E0502030308020204" pitchFamily="34" charset="0"/>
            </a:endParaRPr>
          </a:p>
        </p:txBody>
      </p:sp>
      <p:sp>
        <p:nvSpPr>
          <p:cNvPr id="5" name="Rectangle 4"/>
          <p:cNvSpPr/>
          <p:nvPr/>
        </p:nvSpPr>
        <p:spPr>
          <a:xfrm>
            <a:off x="4860032" y="1956653"/>
            <a:ext cx="2746648" cy="792088"/>
          </a:xfrm>
          <a:prstGeom prst="rect">
            <a:avLst/>
          </a:prstGeom>
          <a:ln/>
          <a:effectLst>
            <a:glow rad="228600">
              <a:schemeClr val="accent4">
                <a:satMod val="175000"/>
                <a:alpha val="40000"/>
              </a:schemeClr>
            </a:glow>
            <a:outerShdw blurRad="40000" dist="23000" dir="5400000" rotWithShape="0">
              <a:srgbClr val="000000">
                <a:alpha val="35000"/>
              </a:srgbClr>
            </a:outerShdw>
          </a:effectLst>
        </p:spPr>
        <p:style>
          <a:lnRef idx="0">
            <a:schemeClr val="accent4"/>
          </a:lnRef>
          <a:fillRef idx="3">
            <a:schemeClr val="accent4"/>
          </a:fillRef>
          <a:effectRef idx="3">
            <a:schemeClr val="accent4"/>
          </a:effectRef>
          <a:fontRef idx="minor">
            <a:schemeClr val="lt1"/>
          </a:fontRef>
        </p:style>
        <p:txBody>
          <a:bodyPr rtlCol="0" anchor="ctr"/>
          <a:lstStyle/>
          <a:p>
            <a:pPr algn="ctr"/>
            <a:r>
              <a:rPr lang="id-ID" dirty="0" smtClean="0">
                <a:effectLst>
                  <a:glow rad="228600">
                    <a:schemeClr val="accent4">
                      <a:satMod val="175000"/>
                      <a:alpha val="40000"/>
                    </a:schemeClr>
                  </a:glow>
                </a:effectLst>
                <a:latin typeface="Maiandra GD" panose="020E0502030308020204" pitchFamily="34" charset="0"/>
              </a:rPr>
              <a:t>PERTUMBUHAN</a:t>
            </a:r>
            <a:r>
              <a:rPr lang="id-ID" dirty="0" smtClean="0">
                <a:effectLst>
                  <a:glow rad="228600">
                    <a:schemeClr val="accent5">
                      <a:satMod val="175000"/>
                      <a:alpha val="40000"/>
                    </a:schemeClr>
                  </a:glow>
                </a:effectLst>
                <a:latin typeface="Maiandra GD" panose="020E0502030308020204" pitchFamily="34" charset="0"/>
              </a:rPr>
              <a:t> </a:t>
            </a:r>
            <a:r>
              <a:rPr lang="id-ID" dirty="0" smtClean="0">
                <a:effectLst>
                  <a:glow rad="228600">
                    <a:schemeClr val="accent4">
                      <a:satMod val="175000"/>
                      <a:alpha val="40000"/>
                    </a:schemeClr>
                  </a:glow>
                </a:effectLst>
                <a:latin typeface="Maiandra GD" panose="020E0502030308020204" pitchFamily="34" charset="0"/>
              </a:rPr>
              <a:t>EKONOMI</a:t>
            </a:r>
            <a:endParaRPr lang="id-ID" dirty="0">
              <a:effectLst>
                <a:glow rad="228600">
                  <a:schemeClr val="accent4">
                    <a:satMod val="175000"/>
                    <a:alpha val="40000"/>
                  </a:schemeClr>
                </a:glow>
              </a:effectLst>
              <a:latin typeface="Maiandra GD" panose="020E0502030308020204" pitchFamily="34" charset="0"/>
            </a:endParaRPr>
          </a:p>
        </p:txBody>
      </p:sp>
      <p:sp>
        <p:nvSpPr>
          <p:cNvPr id="6" name="Rectangle 5"/>
          <p:cNvSpPr/>
          <p:nvPr/>
        </p:nvSpPr>
        <p:spPr>
          <a:xfrm>
            <a:off x="4860032" y="4041408"/>
            <a:ext cx="2746648" cy="792088"/>
          </a:xfrm>
          <a:prstGeom prst="rect">
            <a:avLst/>
          </a:prstGeom>
          <a:ln/>
          <a:effectLst>
            <a:glow rad="228600">
              <a:schemeClr val="accent3">
                <a:satMod val="175000"/>
                <a:alpha val="40000"/>
              </a:schemeClr>
            </a:glow>
            <a:outerShdw blurRad="40000" dist="23000" dir="5400000" rotWithShape="0">
              <a:srgbClr val="000000">
                <a:alpha val="35000"/>
              </a:srgbClr>
            </a:outerShdw>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id-ID" dirty="0" smtClean="0">
                <a:effectLst>
                  <a:glow rad="228600">
                    <a:schemeClr val="accent3">
                      <a:satMod val="175000"/>
                      <a:alpha val="40000"/>
                    </a:schemeClr>
                  </a:glow>
                </a:effectLst>
                <a:latin typeface="Maiandra GD" panose="020E0502030308020204" pitchFamily="34" charset="0"/>
              </a:rPr>
              <a:t>STRUKTUR EKONOMI</a:t>
            </a:r>
            <a:endParaRPr lang="id-ID" dirty="0">
              <a:effectLst>
                <a:glow rad="228600">
                  <a:schemeClr val="accent3">
                    <a:satMod val="175000"/>
                    <a:alpha val="40000"/>
                  </a:schemeClr>
                </a:glow>
              </a:effectLst>
              <a:latin typeface="Maiandra GD" panose="020E0502030308020204" pitchFamily="34" charset="0"/>
            </a:endParaRPr>
          </a:p>
        </p:txBody>
      </p:sp>
      <p:cxnSp>
        <p:nvCxnSpPr>
          <p:cNvPr id="8" name="Straight Arrow Connector 7"/>
          <p:cNvCxnSpPr/>
          <p:nvPr/>
        </p:nvCxnSpPr>
        <p:spPr>
          <a:xfrm flipV="1">
            <a:off x="3358208" y="2352697"/>
            <a:ext cx="1357808" cy="695021"/>
          </a:xfrm>
          <a:prstGeom prst="straightConnector1">
            <a:avLst/>
          </a:prstGeom>
          <a:ln>
            <a:tailEnd type="triangle"/>
          </a:ln>
          <a:effectLst>
            <a:glow rad="228600">
              <a:schemeClr val="accent6">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cxnSp>
      <p:cxnSp>
        <p:nvCxnSpPr>
          <p:cNvPr id="9" name="Straight Arrow Connector 8"/>
          <p:cNvCxnSpPr/>
          <p:nvPr/>
        </p:nvCxnSpPr>
        <p:spPr>
          <a:xfrm>
            <a:off x="3358208" y="3901926"/>
            <a:ext cx="1357808" cy="535526"/>
          </a:xfrm>
          <a:prstGeom prst="straightConnector1">
            <a:avLst/>
          </a:prstGeom>
          <a:ln>
            <a:tailEnd type="triangle"/>
          </a:ln>
          <a:effectLst>
            <a:glow rad="228600">
              <a:schemeClr val="accent6">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2598892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64904"/>
            <a:ext cx="8229600" cy="1143000"/>
          </a:xfrm>
        </p:spPr>
        <p:txBody>
          <a:bodyPr/>
          <a:lstStyle/>
          <a:p>
            <a:r>
              <a:rPr lang="id-ID" dirty="0" smtClean="0">
                <a:effectLst>
                  <a:glow rad="228600">
                    <a:schemeClr val="accent4">
                      <a:satMod val="175000"/>
                      <a:alpha val="40000"/>
                    </a:schemeClr>
                  </a:glow>
                  <a:outerShdw blurRad="38100" dist="38100" dir="2700000" algn="tl">
                    <a:srgbClr val="000000">
                      <a:alpha val="43137"/>
                    </a:srgbClr>
                  </a:outerShdw>
                </a:effectLst>
                <a:latin typeface="Lucida Handwriting" panose="03010101010101010101" pitchFamily="66" charset="0"/>
              </a:rPr>
              <a:t>TERIMA</a:t>
            </a:r>
            <a:r>
              <a:rPr lang="id-ID" dirty="0" smtClean="0">
                <a:effectLst>
                  <a:glow rad="228600">
                    <a:schemeClr val="accent6">
                      <a:satMod val="175000"/>
                      <a:alpha val="40000"/>
                    </a:schemeClr>
                  </a:glow>
                  <a:outerShdw blurRad="38100" dist="38100" dir="2700000" algn="tl">
                    <a:srgbClr val="000000">
                      <a:alpha val="43137"/>
                    </a:srgbClr>
                  </a:outerShdw>
                </a:effectLst>
                <a:latin typeface="Lucida Handwriting" panose="03010101010101010101" pitchFamily="66" charset="0"/>
              </a:rPr>
              <a:t>KASIH </a:t>
            </a:r>
            <a:endParaRPr lang="id-ID" dirty="0">
              <a:effectLst>
                <a:glow rad="228600">
                  <a:schemeClr val="accent6">
                    <a:satMod val="175000"/>
                    <a:alpha val="40000"/>
                  </a:schemeClr>
                </a:glow>
                <a:outerShdw blurRad="38100" dist="38100" dir="2700000" algn="tl">
                  <a:srgbClr val="000000">
                    <a:alpha val="43137"/>
                  </a:srgbClr>
                </a:outerShdw>
              </a:effectLst>
              <a:latin typeface="Lucida Handwriting" panose="03010101010101010101" pitchFamily="66" charset="0"/>
            </a:endParaRPr>
          </a:p>
        </p:txBody>
      </p:sp>
      <p:sp>
        <p:nvSpPr>
          <p:cNvPr id="3" name="Content Placeholder 2"/>
          <p:cNvSpPr>
            <a:spLocks noGrp="1"/>
          </p:cNvSpPr>
          <p:nvPr>
            <p:ph idx="1"/>
          </p:nvPr>
        </p:nvSpPr>
        <p:spPr/>
        <p:txBody>
          <a:bodyPr/>
          <a:lstStyle/>
          <a:p>
            <a:endParaRPr lang="id-ID"/>
          </a:p>
        </p:txBody>
      </p:sp>
    </p:spTree>
    <p:extLst>
      <p:ext uri="{BB962C8B-B14F-4D97-AF65-F5344CB8AC3E}">
        <p14:creationId xmlns:p14="http://schemas.microsoft.com/office/powerpoint/2010/main" val="3797740438"/>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52536" y="274638"/>
            <a:ext cx="8712968" cy="1143000"/>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id-ID"/>
          </a:p>
        </p:txBody>
      </p:sp>
      <p:sp>
        <p:nvSpPr>
          <p:cNvPr id="2" name="Title 1"/>
          <p:cNvSpPr>
            <a:spLocks noGrp="1"/>
          </p:cNvSpPr>
          <p:nvPr>
            <p:ph type="title"/>
          </p:nvPr>
        </p:nvSpPr>
        <p:spPr/>
        <p:txBody>
          <a:bodyPr/>
          <a:lstStyle/>
          <a:p>
            <a:r>
              <a:rPr lang="id-ID" dirty="0" smtClean="0">
                <a:effectLst>
                  <a:glow rad="228600">
                    <a:schemeClr val="accent6">
                      <a:satMod val="175000"/>
                      <a:alpha val="40000"/>
                    </a:schemeClr>
                  </a:glow>
                  <a:outerShdw blurRad="38100" dist="38100" dir="2700000" algn="tl">
                    <a:srgbClr val="000000">
                      <a:alpha val="43137"/>
                    </a:srgbClr>
                  </a:outerShdw>
                </a:effectLst>
              </a:rPr>
              <a:t>Pendapatan</a:t>
            </a:r>
            <a:r>
              <a:rPr lang="id-ID" dirty="0" smtClean="0"/>
              <a:t> </a:t>
            </a:r>
            <a:r>
              <a:rPr lang="id-ID" dirty="0" smtClean="0">
                <a:effectLst>
                  <a:glow rad="228600">
                    <a:schemeClr val="accent2">
                      <a:satMod val="175000"/>
                      <a:alpha val="40000"/>
                    </a:schemeClr>
                  </a:glow>
                  <a:outerShdw blurRad="38100" dist="38100" dir="2700000" algn="tl">
                    <a:srgbClr val="000000">
                      <a:alpha val="43137"/>
                    </a:srgbClr>
                  </a:outerShdw>
                </a:effectLst>
              </a:rPr>
              <a:t>Nasional</a:t>
            </a:r>
            <a:r>
              <a:rPr lang="id-ID" dirty="0" smtClean="0"/>
              <a:t> </a:t>
            </a:r>
            <a:endParaRPr lang="id-ID" dirty="0"/>
          </a:p>
        </p:txBody>
      </p:sp>
      <p:sp>
        <p:nvSpPr>
          <p:cNvPr id="3" name="Content Placeholder 2"/>
          <p:cNvSpPr>
            <a:spLocks noGrp="1"/>
          </p:cNvSpPr>
          <p:nvPr>
            <p:ph idx="1"/>
          </p:nvPr>
        </p:nvSpPr>
        <p:spPr/>
        <p:txBody>
          <a:bodyPr>
            <a:normAutofit fontScale="92500"/>
          </a:bodyPr>
          <a:lstStyle/>
          <a:p>
            <a:pPr marL="0" indent="0" algn="just">
              <a:buNone/>
            </a:pPr>
            <a:r>
              <a:rPr lang="id-ID" dirty="0">
                <a:effectLst>
                  <a:glow rad="228600">
                    <a:schemeClr val="accent3">
                      <a:satMod val="175000"/>
                      <a:alpha val="40000"/>
                    </a:schemeClr>
                  </a:glow>
                </a:effectLst>
                <a:latin typeface="Maiandra GD" panose="020E0502030308020204" pitchFamily="34" charset="0"/>
              </a:rPr>
              <a:t>Sir William Petty </a:t>
            </a:r>
            <a:r>
              <a:rPr lang="id-ID" dirty="0" smtClean="0">
                <a:latin typeface="Maiandra GD" panose="020E0502030308020204" pitchFamily="34" charset="0"/>
              </a:rPr>
              <a:t>: </a:t>
            </a:r>
            <a:r>
              <a:rPr lang="id-ID" sz="2400" dirty="0">
                <a:latin typeface="Maiandra GD" panose="020E0502030308020204" pitchFamily="34" charset="0"/>
              </a:rPr>
              <a:t>Dalam perhitungannya, ia menggunakan anggapan bahwa pendapatan nasional merupakan penjumlahan biaya hidup (konsumsi) selama setahun.</a:t>
            </a:r>
            <a:endParaRPr lang="id-ID" sz="2400" dirty="0" smtClean="0">
              <a:latin typeface="Maiandra GD" panose="020E0502030308020204" pitchFamily="34" charset="0"/>
            </a:endParaRPr>
          </a:p>
          <a:p>
            <a:pPr marL="0" indent="0">
              <a:buNone/>
            </a:pPr>
            <a:endParaRPr lang="id-ID" dirty="0">
              <a:latin typeface="Maiandra GD" panose="020E0502030308020204" pitchFamily="34" charset="0"/>
            </a:endParaRPr>
          </a:p>
          <a:p>
            <a:pPr marL="0" indent="0">
              <a:buNone/>
            </a:pPr>
            <a:endParaRPr lang="id-ID" dirty="0" smtClean="0">
              <a:latin typeface="Maiandra GD" panose="020E0502030308020204" pitchFamily="34" charset="0"/>
            </a:endParaRPr>
          </a:p>
          <a:p>
            <a:pPr marL="0" indent="0" algn="just">
              <a:buNone/>
            </a:pPr>
            <a:r>
              <a:rPr lang="id-ID" sz="2400" dirty="0" smtClean="0">
                <a:effectLst>
                  <a:glow rad="228600">
                    <a:schemeClr val="accent4">
                      <a:satMod val="175000"/>
                      <a:alpha val="40000"/>
                    </a:schemeClr>
                  </a:glow>
                </a:effectLst>
                <a:latin typeface="Maiandra GD" panose="020E0502030308020204" pitchFamily="34" charset="0"/>
              </a:rPr>
              <a:t>Ahli Ekonomi Modern </a:t>
            </a:r>
            <a:r>
              <a:rPr lang="id-ID" sz="2400" dirty="0" smtClean="0">
                <a:latin typeface="Maiandra GD" panose="020E0502030308020204" pitchFamily="34" charset="0"/>
              </a:rPr>
              <a:t>: alat </a:t>
            </a:r>
            <a:r>
              <a:rPr lang="id-ID" sz="2400" dirty="0">
                <a:latin typeface="Maiandra GD" panose="020E0502030308020204" pitchFamily="34" charset="0"/>
              </a:rPr>
              <a:t>utama sebagai pengukur kegiatan perekonomian adalah Produk Nasional Bruto (Gross National Product, GNP), yaitu seluruh jumlah barang dan jasa yang dihasilkan tiap tahun oleh negara yang bersangkutan diukur menurut harga pasar pada suatu negara.</a:t>
            </a:r>
          </a:p>
          <a:p>
            <a:pPr marL="0" indent="0">
              <a:buNone/>
            </a:pPr>
            <a:endParaRPr lang="id-ID" dirty="0">
              <a:latin typeface="Maiandra GD" panose="020E0502030308020204" pitchFamily="34" charset="0"/>
            </a:endParaRPr>
          </a:p>
        </p:txBody>
      </p:sp>
    </p:spTree>
    <p:extLst>
      <p:ext uri="{BB962C8B-B14F-4D97-AF65-F5344CB8AC3E}">
        <p14:creationId xmlns:p14="http://schemas.microsoft.com/office/powerpoint/2010/main" val="7037998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invX="1"/>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4000" dirty="0" smtClean="0">
                <a:effectLst>
                  <a:glow rad="228600">
                    <a:schemeClr val="accent2">
                      <a:satMod val="175000"/>
                      <a:alpha val="40000"/>
                    </a:schemeClr>
                  </a:glow>
                  <a:outerShdw blurRad="38100" dist="38100" dir="2700000" algn="tl">
                    <a:srgbClr val="000000">
                      <a:alpha val="43137"/>
                    </a:srgbClr>
                  </a:outerShdw>
                </a:effectLst>
                <a:latin typeface="Maiandra GD" panose="020E0502030308020204" pitchFamily="34" charset="0"/>
              </a:rPr>
              <a:t>Konsep Pendapatan Nasional </a:t>
            </a:r>
            <a:endParaRPr lang="id-ID" sz="4000" dirty="0">
              <a:effectLst>
                <a:glow rad="228600">
                  <a:schemeClr val="accent2">
                    <a:satMod val="175000"/>
                    <a:alpha val="40000"/>
                  </a:schemeClr>
                </a:glow>
                <a:outerShdw blurRad="38100" dist="38100" dir="2700000" algn="tl">
                  <a:srgbClr val="000000">
                    <a:alpha val="43137"/>
                  </a:srgbClr>
                </a:outerShdw>
              </a:effectLst>
              <a:latin typeface="Maiandra GD" panose="020E0502030308020204" pitchFamily="34" charset="0"/>
            </a:endParaRPr>
          </a:p>
        </p:txBody>
      </p:sp>
      <p:sp>
        <p:nvSpPr>
          <p:cNvPr id="3" name="Content Placeholder 2"/>
          <p:cNvSpPr>
            <a:spLocks noGrp="1"/>
          </p:cNvSpPr>
          <p:nvPr>
            <p:ph idx="1"/>
          </p:nvPr>
        </p:nvSpPr>
        <p:spPr>
          <a:xfrm>
            <a:off x="473932" y="1916832"/>
            <a:ext cx="8229600" cy="4525963"/>
          </a:xfrm>
        </p:spPr>
        <p:txBody>
          <a:bodyPr/>
          <a:lstStyle/>
          <a:p>
            <a:pPr lvl="0">
              <a:buBlip>
                <a:blip r:embed="rId2"/>
              </a:buBlip>
            </a:pPr>
            <a:r>
              <a:rPr lang="id-ID" dirty="0" smtClean="0">
                <a:effectLst>
                  <a:glow rad="101600">
                    <a:srgbClr val="FFFF00">
                      <a:alpha val="60000"/>
                    </a:srgbClr>
                  </a:glow>
                </a:effectLst>
                <a:latin typeface="Maiandra GD" panose="020E0502030308020204" pitchFamily="34" charset="0"/>
              </a:rPr>
              <a:t> </a:t>
            </a:r>
            <a:r>
              <a:rPr lang="en-US" dirty="0" err="1" smtClean="0">
                <a:effectLst>
                  <a:glow rad="101600">
                    <a:srgbClr val="FFFF00">
                      <a:alpha val="60000"/>
                    </a:srgbClr>
                  </a:glow>
                </a:effectLst>
                <a:latin typeface="Maiandra GD" panose="020E0502030308020204" pitchFamily="34" charset="0"/>
              </a:rPr>
              <a:t>Produk</a:t>
            </a:r>
            <a:r>
              <a:rPr lang="en-US" dirty="0" smtClean="0">
                <a:effectLst>
                  <a:glow rad="101600">
                    <a:srgbClr val="FFFF00">
                      <a:alpha val="60000"/>
                    </a:srgbClr>
                  </a:glow>
                </a:effectLst>
                <a:latin typeface="Maiandra GD" panose="020E0502030308020204" pitchFamily="34" charset="0"/>
              </a:rPr>
              <a:t> </a:t>
            </a:r>
            <a:r>
              <a:rPr lang="en-US" dirty="0" err="1">
                <a:effectLst>
                  <a:glow rad="101600">
                    <a:srgbClr val="FFFF00">
                      <a:alpha val="60000"/>
                    </a:srgbClr>
                  </a:glow>
                </a:effectLst>
                <a:latin typeface="Maiandra GD" panose="020E0502030308020204" pitchFamily="34" charset="0"/>
              </a:rPr>
              <a:t>Domestik</a:t>
            </a:r>
            <a:r>
              <a:rPr lang="en-US" dirty="0">
                <a:effectLst>
                  <a:glow rad="101600">
                    <a:srgbClr val="FFFF00">
                      <a:alpha val="60000"/>
                    </a:srgbClr>
                  </a:glow>
                </a:effectLst>
                <a:latin typeface="Maiandra GD" panose="020E0502030308020204" pitchFamily="34" charset="0"/>
              </a:rPr>
              <a:t> </a:t>
            </a:r>
            <a:r>
              <a:rPr lang="en-US" dirty="0" err="1">
                <a:effectLst>
                  <a:glow rad="101600">
                    <a:srgbClr val="FFFF00">
                      <a:alpha val="60000"/>
                    </a:srgbClr>
                  </a:glow>
                </a:effectLst>
                <a:latin typeface="Maiandra GD" panose="020E0502030308020204" pitchFamily="34" charset="0"/>
              </a:rPr>
              <a:t>Bruto</a:t>
            </a:r>
            <a:r>
              <a:rPr lang="en-US" dirty="0">
                <a:effectLst>
                  <a:glow rad="101600">
                    <a:srgbClr val="FFFF00">
                      <a:alpha val="60000"/>
                    </a:srgbClr>
                  </a:glow>
                </a:effectLst>
                <a:latin typeface="Maiandra GD" panose="020E0502030308020204" pitchFamily="34" charset="0"/>
              </a:rPr>
              <a:t> (</a:t>
            </a:r>
            <a:r>
              <a:rPr lang="en-US" dirty="0" smtClean="0">
                <a:effectLst>
                  <a:glow rad="101600">
                    <a:srgbClr val="FFFF00">
                      <a:alpha val="60000"/>
                    </a:srgbClr>
                  </a:glow>
                </a:effectLst>
                <a:latin typeface="Maiandra GD" panose="020E0502030308020204" pitchFamily="34" charset="0"/>
              </a:rPr>
              <a:t>GDP)</a:t>
            </a:r>
            <a:endParaRPr lang="id-ID" dirty="0" smtClean="0">
              <a:effectLst>
                <a:glow rad="101600">
                  <a:srgbClr val="FFFF00">
                    <a:alpha val="60000"/>
                  </a:srgbClr>
                </a:glow>
              </a:effectLst>
              <a:latin typeface="Maiandra GD" panose="020E0502030308020204" pitchFamily="34" charset="0"/>
            </a:endParaRPr>
          </a:p>
          <a:p>
            <a:pPr>
              <a:buBlip>
                <a:blip r:embed="rId2"/>
              </a:buBlip>
            </a:pPr>
            <a:r>
              <a:rPr lang="id-ID" dirty="0" smtClean="0">
                <a:effectLst>
                  <a:glow rad="101600">
                    <a:srgbClr val="0FACDF">
                      <a:alpha val="60000"/>
                    </a:srgbClr>
                  </a:glow>
                </a:effectLst>
                <a:latin typeface="Maiandra GD" panose="020E0502030308020204" pitchFamily="34" charset="0"/>
              </a:rPr>
              <a:t> </a:t>
            </a:r>
            <a:r>
              <a:rPr lang="en-US" dirty="0" err="1" smtClean="0">
                <a:effectLst>
                  <a:glow rad="101600">
                    <a:srgbClr val="0FACDF">
                      <a:alpha val="60000"/>
                    </a:srgbClr>
                  </a:glow>
                </a:effectLst>
                <a:latin typeface="Maiandra GD" panose="020E0502030308020204" pitchFamily="34" charset="0"/>
              </a:rPr>
              <a:t>Produk</a:t>
            </a:r>
            <a:r>
              <a:rPr lang="en-US" dirty="0" smtClean="0">
                <a:effectLst>
                  <a:glow rad="101600">
                    <a:srgbClr val="0FACDF">
                      <a:alpha val="60000"/>
                    </a:srgbClr>
                  </a:glow>
                </a:effectLst>
                <a:latin typeface="Maiandra GD" panose="020E0502030308020204" pitchFamily="34" charset="0"/>
              </a:rPr>
              <a:t> </a:t>
            </a:r>
            <a:r>
              <a:rPr lang="en-US" dirty="0">
                <a:effectLst>
                  <a:glow rad="101600">
                    <a:srgbClr val="0FACDF">
                      <a:alpha val="60000"/>
                    </a:srgbClr>
                  </a:glow>
                </a:effectLst>
                <a:latin typeface="Maiandra GD" panose="020E0502030308020204" pitchFamily="34" charset="0"/>
              </a:rPr>
              <a:t>Nasional </a:t>
            </a:r>
            <a:r>
              <a:rPr lang="en-US" dirty="0" err="1">
                <a:effectLst>
                  <a:glow rad="101600">
                    <a:srgbClr val="0FACDF">
                      <a:alpha val="60000"/>
                    </a:srgbClr>
                  </a:glow>
                </a:effectLst>
                <a:latin typeface="Maiandra GD" panose="020E0502030308020204" pitchFamily="34" charset="0"/>
              </a:rPr>
              <a:t>Bruto</a:t>
            </a:r>
            <a:r>
              <a:rPr lang="en-US" dirty="0">
                <a:effectLst>
                  <a:glow rad="101600">
                    <a:srgbClr val="0FACDF">
                      <a:alpha val="60000"/>
                    </a:srgbClr>
                  </a:glow>
                </a:effectLst>
                <a:latin typeface="Maiandra GD" panose="020E0502030308020204" pitchFamily="34" charset="0"/>
              </a:rPr>
              <a:t> (GNP)</a:t>
            </a:r>
            <a:endParaRPr lang="id-ID" dirty="0">
              <a:effectLst>
                <a:glow rad="101600">
                  <a:srgbClr val="0FACDF">
                    <a:alpha val="60000"/>
                  </a:srgbClr>
                </a:glow>
              </a:effectLst>
              <a:latin typeface="Maiandra GD" panose="020E0502030308020204" pitchFamily="34" charset="0"/>
            </a:endParaRPr>
          </a:p>
          <a:p>
            <a:pPr>
              <a:buBlip>
                <a:blip r:embed="rId2"/>
              </a:buBlip>
            </a:pPr>
            <a:r>
              <a:rPr lang="id-ID" dirty="0" smtClean="0">
                <a:effectLst>
                  <a:glow rad="101600">
                    <a:srgbClr val="FF0066">
                      <a:alpha val="60000"/>
                    </a:srgbClr>
                  </a:glow>
                </a:effectLst>
                <a:latin typeface="Maiandra GD" panose="020E0502030308020204" pitchFamily="34" charset="0"/>
              </a:rPr>
              <a:t> </a:t>
            </a:r>
            <a:r>
              <a:rPr lang="en-US" dirty="0" err="1" smtClean="0">
                <a:effectLst>
                  <a:glow rad="101600">
                    <a:srgbClr val="FF0066">
                      <a:alpha val="60000"/>
                    </a:srgbClr>
                  </a:glow>
                </a:effectLst>
                <a:latin typeface="Maiandra GD" panose="020E0502030308020204" pitchFamily="34" charset="0"/>
              </a:rPr>
              <a:t>Pendapatan</a:t>
            </a:r>
            <a:r>
              <a:rPr lang="en-US" dirty="0" smtClean="0">
                <a:effectLst>
                  <a:glow rad="101600">
                    <a:srgbClr val="FF0066">
                      <a:alpha val="60000"/>
                    </a:srgbClr>
                  </a:glow>
                </a:effectLst>
                <a:latin typeface="Maiandra GD" panose="020E0502030308020204" pitchFamily="34" charset="0"/>
              </a:rPr>
              <a:t> </a:t>
            </a:r>
            <a:r>
              <a:rPr lang="en-US" dirty="0">
                <a:effectLst>
                  <a:glow rad="101600">
                    <a:srgbClr val="FF0066">
                      <a:alpha val="60000"/>
                    </a:srgbClr>
                  </a:glow>
                </a:effectLst>
                <a:latin typeface="Maiandra GD" panose="020E0502030308020204" pitchFamily="34" charset="0"/>
              </a:rPr>
              <a:t>Nasional </a:t>
            </a:r>
            <a:r>
              <a:rPr lang="en-US" dirty="0" err="1">
                <a:effectLst>
                  <a:glow rad="101600">
                    <a:srgbClr val="FF0066">
                      <a:alpha val="60000"/>
                    </a:srgbClr>
                  </a:glow>
                </a:effectLst>
                <a:latin typeface="Maiandra GD" panose="020E0502030308020204" pitchFamily="34" charset="0"/>
              </a:rPr>
              <a:t>Neto</a:t>
            </a:r>
            <a:r>
              <a:rPr lang="en-US" dirty="0">
                <a:effectLst>
                  <a:glow rad="101600">
                    <a:srgbClr val="FF0066">
                      <a:alpha val="60000"/>
                    </a:srgbClr>
                  </a:glow>
                </a:effectLst>
                <a:latin typeface="Maiandra GD" panose="020E0502030308020204" pitchFamily="34" charset="0"/>
              </a:rPr>
              <a:t> (NNI)</a:t>
            </a:r>
            <a:endParaRPr lang="id-ID" dirty="0">
              <a:effectLst>
                <a:glow rad="101600">
                  <a:srgbClr val="FF0066">
                    <a:alpha val="60000"/>
                  </a:srgbClr>
                </a:glow>
              </a:effectLst>
              <a:latin typeface="Maiandra GD" panose="020E0502030308020204" pitchFamily="34" charset="0"/>
            </a:endParaRPr>
          </a:p>
          <a:p>
            <a:pPr lvl="0">
              <a:buBlip>
                <a:blip r:embed="rId2"/>
              </a:buBlip>
            </a:pPr>
            <a:r>
              <a:rPr lang="id-ID" dirty="0" smtClean="0">
                <a:effectLst>
                  <a:glow rad="101600">
                    <a:srgbClr val="00CCFF">
                      <a:alpha val="60000"/>
                    </a:srgbClr>
                  </a:glow>
                </a:effectLst>
                <a:latin typeface="Maiandra GD" panose="020E0502030308020204" pitchFamily="34" charset="0"/>
              </a:rPr>
              <a:t> </a:t>
            </a:r>
            <a:r>
              <a:rPr lang="en-US" dirty="0" err="1" smtClean="0">
                <a:effectLst>
                  <a:glow rad="101600">
                    <a:srgbClr val="00CCFF">
                      <a:alpha val="60000"/>
                    </a:srgbClr>
                  </a:glow>
                </a:effectLst>
                <a:latin typeface="Maiandra GD" panose="020E0502030308020204" pitchFamily="34" charset="0"/>
              </a:rPr>
              <a:t>Pendapatan</a:t>
            </a:r>
            <a:r>
              <a:rPr lang="en-US" dirty="0" smtClean="0">
                <a:effectLst>
                  <a:glow rad="101600">
                    <a:srgbClr val="00CCFF">
                      <a:alpha val="60000"/>
                    </a:srgbClr>
                  </a:glow>
                </a:effectLst>
                <a:latin typeface="Maiandra GD" panose="020E0502030308020204" pitchFamily="34" charset="0"/>
              </a:rPr>
              <a:t> </a:t>
            </a:r>
            <a:r>
              <a:rPr lang="en-US" dirty="0" err="1">
                <a:effectLst>
                  <a:glow rad="101600">
                    <a:srgbClr val="00CCFF">
                      <a:alpha val="60000"/>
                    </a:srgbClr>
                  </a:glow>
                </a:effectLst>
                <a:latin typeface="Maiandra GD" panose="020E0502030308020204" pitchFamily="34" charset="0"/>
              </a:rPr>
              <a:t>Perseorangan</a:t>
            </a:r>
            <a:r>
              <a:rPr lang="en-US" dirty="0">
                <a:effectLst>
                  <a:glow rad="101600">
                    <a:srgbClr val="00CCFF">
                      <a:alpha val="60000"/>
                    </a:srgbClr>
                  </a:glow>
                </a:effectLst>
                <a:latin typeface="Maiandra GD" panose="020E0502030308020204" pitchFamily="34" charset="0"/>
              </a:rPr>
              <a:t> (PI</a:t>
            </a:r>
            <a:r>
              <a:rPr lang="en-US" dirty="0" smtClean="0">
                <a:effectLst>
                  <a:glow rad="101600">
                    <a:srgbClr val="00CCFF">
                      <a:alpha val="60000"/>
                    </a:srgbClr>
                  </a:glow>
                </a:effectLst>
                <a:latin typeface="Maiandra GD" panose="020E0502030308020204" pitchFamily="34" charset="0"/>
              </a:rPr>
              <a:t>)</a:t>
            </a:r>
            <a:endParaRPr lang="id-ID" dirty="0" smtClean="0">
              <a:effectLst>
                <a:glow rad="101600">
                  <a:srgbClr val="00CCFF">
                    <a:alpha val="60000"/>
                  </a:srgbClr>
                </a:glow>
              </a:effectLst>
              <a:latin typeface="Maiandra GD" panose="020E0502030308020204" pitchFamily="34" charset="0"/>
            </a:endParaRPr>
          </a:p>
          <a:p>
            <a:pPr>
              <a:buBlip>
                <a:blip r:embed="rId2"/>
              </a:buBlip>
            </a:pPr>
            <a:r>
              <a:rPr lang="id-ID" dirty="0" smtClean="0">
                <a:effectLst>
                  <a:glow rad="101600">
                    <a:srgbClr val="9966FF">
                      <a:alpha val="60000"/>
                    </a:srgbClr>
                  </a:glow>
                </a:effectLst>
                <a:latin typeface="Maiandra GD" panose="020E0502030308020204" pitchFamily="34" charset="0"/>
              </a:rPr>
              <a:t> </a:t>
            </a:r>
            <a:r>
              <a:rPr lang="en-US" dirty="0" err="1" smtClean="0">
                <a:effectLst>
                  <a:glow rad="101600">
                    <a:srgbClr val="9966FF">
                      <a:alpha val="60000"/>
                    </a:srgbClr>
                  </a:glow>
                </a:effectLst>
                <a:latin typeface="Maiandra GD" panose="020E0502030308020204" pitchFamily="34" charset="0"/>
              </a:rPr>
              <a:t>Pendapatan</a:t>
            </a:r>
            <a:r>
              <a:rPr lang="en-US" dirty="0" smtClean="0">
                <a:effectLst>
                  <a:glow rad="101600">
                    <a:srgbClr val="9966FF">
                      <a:alpha val="60000"/>
                    </a:srgbClr>
                  </a:glow>
                </a:effectLst>
                <a:latin typeface="Maiandra GD" panose="020E0502030308020204" pitchFamily="34" charset="0"/>
              </a:rPr>
              <a:t> </a:t>
            </a:r>
            <a:r>
              <a:rPr lang="en-US" dirty="0">
                <a:effectLst>
                  <a:glow rad="101600">
                    <a:srgbClr val="9966FF">
                      <a:alpha val="60000"/>
                    </a:srgbClr>
                  </a:glow>
                </a:effectLst>
                <a:latin typeface="Maiandra GD" panose="020E0502030308020204" pitchFamily="34" charset="0"/>
              </a:rPr>
              <a:t>yang </a:t>
            </a:r>
            <a:r>
              <a:rPr lang="en-US" dirty="0" err="1">
                <a:effectLst>
                  <a:glow rad="101600">
                    <a:srgbClr val="9966FF">
                      <a:alpha val="60000"/>
                    </a:srgbClr>
                  </a:glow>
                </a:effectLst>
                <a:latin typeface="Maiandra GD" panose="020E0502030308020204" pitchFamily="34" charset="0"/>
              </a:rPr>
              <a:t>siap</a:t>
            </a:r>
            <a:r>
              <a:rPr lang="en-US" dirty="0">
                <a:effectLst>
                  <a:glow rad="101600">
                    <a:srgbClr val="9966FF">
                      <a:alpha val="60000"/>
                    </a:srgbClr>
                  </a:glow>
                </a:effectLst>
                <a:latin typeface="Maiandra GD" panose="020E0502030308020204" pitchFamily="34" charset="0"/>
              </a:rPr>
              <a:t> </a:t>
            </a:r>
            <a:r>
              <a:rPr lang="en-US" dirty="0" err="1">
                <a:effectLst>
                  <a:glow rad="101600">
                    <a:srgbClr val="9966FF">
                      <a:alpha val="60000"/>
                    </a:srgbClr>
                  </a:glow>
                </a:effectLst>
                <a:latin typeface="Maiandra GD" panose="020E0502030308020204" pitchFamily="34" charset="0"/>
              </a:rPr>
              <a:t>dibelanjakan</a:t>
            </a:r>
            <a:r>
              <a:rPr lang="en-US" dirty="0">
                <a:effectLst>
                  <a:glow rad="101600">
                    <a:srgbClr val="9966FF">
                      <a:alpha val="60000"/>
                    </a:srgbClr>
                  </a:glow>
                </a:effectLst>
                <a:latin typeface="Maiandra GD" panose="020E0502030308020204" pitchFamily="34" charset="0"/>
              </a:rPr>
              <a:t> (DI)</a:t>
            </a:r>
            <a:endParaRPr lang="id-ID" dirty="0">
              <a:effectLst>
                <a:glow rad="101600">
                  <a:srgbClr val="9966FF">
                    <a:alpha val="60000"/>
                  </a:srgbClr>
                </a:glow>
              </a:effectLst>
              <a:latin typeface="Maiandra GD" panose="020E0502030308020204" pitchFamily="34" charset="0"/>
            </a:endParaRPr>
          </a:p>
          <a:p>
            <a:pPr marL="0" lvl="0" indent="0">
              <a:buNone/>
            </a:pPr>
            <a:endParaRPr lang="id-ID" dirty="0"/>
          </a:p>
        </p:txBody>
      </p:sp>
    </p:spTree>
    <p:extLst>
      <p:ext uri="{BB962C8B-B14F-4D97-AF65-F5344CB8AC3E}">
        <p14:creationId xmlns:p14="http://schemas.microsoft.com/office/powerpoint/2010/main" val="38823786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invX="1"/>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4400" dirty="0" smtClean="0">
                <a:effectLst>
                  <a:glow rad="101600">
                    <a:srgbClr val="FF0066">
                      <a:alpha val="60000"/>
                    </a:srgbClr>
                  </a:glow>
                  <a:outerShdw blurRad="38100" dist="38100" dir="2700000" algn="tl">
                    <a:srgbClr val="000000">
                      <a:alpha val="43137"/>
                    </a:srgbClr>
                  </a:outerShdw>
                </a:effectLst>
                <a:latin typeface="Maiandra GD" panose="020E0502030308020204" pitchFamily="34" charset="0"/>
              </a:rPr>
              <a:t>Teori Pertumbuhan Ekonomi </a:t>
            </a:r>
            <a:r>
              <a:rPr lang="id-ID" sz="4400" dirty="0" smtClean="0">
                <a:effectLst>
                  <a:glow rad="228600">
                    <a:schemeClr val="accent3">
                      <a:satMod val="175000"/>
                      <a:alpha val="40000"/>
                    </a:schemeClr>
                  </a:glow>
                  <a:outerShdw blurRad="38100" dist="38100" dir="2700000" algn="tl">
                    <a:srgbClr val="000000">
                      <a:alpha val="43137"/>
                    </a:srgbClr>
                  </a:outerShdw>
                </a:effectLst>
                <a:latin typeface="Maiandra GD" panose="020E0502030308020204" pitchFamily="34" charset="0"/>
              </a:rPr>
              <a:t>“Historis” </a:t>
            </a:r>
            <a:endParaRPr lang="id-ID" sz="4400" dirty="0">
              <a:effectLst>
                <a:glow rad="228600">
                  <a:schemeClr val="accent3">
                    <a:satMod val="175000"/>
                    <a:alpha val="40000"/>
                  </a:schemeClr>
                </a:glow>
                <a:outerShdw blurRad="38100" dist="38100" dir="2700000" algn="tl">
                  <a:srgbClr val="000000">
                    <a:alpha val="43137"/>
                  </a:srgbClr>
                </a:outerShdw>
              </a:effectLst>
              <a:latin typeface="Maiandra GD" panose="020E0502030308020204" pitchFamily="34" charset="0"/>
            </a:endParaRPr>
          </a:p>
        </p:txBody>
      </p:sp>
      <p:sp>
        <p:nvSpPr>
          <p:cNvPr id="3" name="Content Placeholder 2"/>
          <p:cNvSpPr>
            <a:spLocks noGrp="1"/>
          </p:cNvSpPr>
          <p:nvPr>
            <p:ph idx="1"/>
          </p:nvPr>
        </p:nvSpPr>
        <p:spPr>
          <a:xfrm>
            <a:off x="462920" y="1916832"/>
            <a:ext cx="8229600" cy="4525963"/>
          </a:xfrm>
        </p:spPr>
        <p:txBody>
          <a:bodyPr/>
          <a:lstStyle/>
          <a:p>
            <a:pPr marL="0" lvl="0" indent="0">
              <a:buNone/>
            </a:pPr>
            <a:r>
              <a:rPr lang="id-ID" dirty="0">
                <a:effectLst>
                  <a:glow rad="228600">
                    <a:schemeClr val="accent1">
                      <a:satMod val="175000"/>
                      <a:alpha val="40000"/>
                    </a:schemeClr>
                  </a:glow>
                </a:effectLst>
              </a:rPr>
              <a:t>Werner Sombart (1863-1947)</a:t>
            </a:r>
          </a:p>
          <a:p>
            <a:pPr marL="0" indent="0">
              <a:buNone/>
            </a:pPr>
            <a:r>
              <a:rPr lang="id-ID" dirty="0"/>
              <a:t>Menurut Werner Sombart pertumbuhan ekonomi suatu bangsa dibagi menjadi 3 tingkatan </a:t>
            </a:r>
          </a:p>
          <a:p>
            <a:pPr marL="514350" lvl="0" indent="-514350">
              <a:buAutoNum type="arabicPeriod"/>
            </a:pPr>
            <a:r>
              <a:rPr lang="id-ID" sz="2800" dirty="0" smtClean="0">
                <a:effectLst>
                  <a:glow rad="101600">
                    <a:srgbClr val="FFFF00">
                      <a:alpha val="60000"/>
                    </a:srgbClr>
                  </a:glow>
                </a:effectLst>
              </a:rPr>
              <a:t>Masa </a:t>
            </a:r>
            <a:r>
              <a:rPr lang="id-ID" sz="2800" dirty="0">
                <a:effectLst>
                  <a:glow rad="101600">
                    <a:srgbClr val="FFFF00">
                      <a:alpha val="60000"/>
                    </a:srgbClr>
                  </a:glow>
                </a:effectLst>
              </a:rPr>
              <a:t>Perekonomian </a:t>
            </a:r>
            <a:r>
              <a:rPr lang="id-ID" sz="2800" dirty="0" smtClean="0">
                <a:effectLst>
                  <a:glow rad="101600">
                    <a:srgbClr val="FFFF00">
                      <a:alpha val="60000"/>
                    </a:srgbClr>
                  </a:glow>
                </a:effectLst>
              </a:rPr>
              <a:t>Tertutup</a:t>
            </a:r>
          </a:p>
          <a:p>
            <a:pPr marL="0" lvl="0" indent="0">
              <a:buNone/>
            </a:pPr>
            <a:r>
              <a:rPr lang="id-ID" dirty="0" smtClean="0"/>
              <a:t>	Pada </a:t>
            </a:r>
            <a:r>
              <a:rPr lang="id-ID" dirty="0"/>
              <a:t>masa ini semua kegiatan manusia hanya semata-mata untuk memenuhi kebutuhannya sendiri.</a:t>
            </a:r>
            <a:endParaRPr lang="id-ID" dirty="0"/>
          </a:p>
        </p:txBody>
      </p:sp>
    </p:spTree>
    <p:extLst>
      <p:ext uri="{BB962C8B-B14F-4D97-AF65-F5344CB8AC3E}">
        <p14:creationId xmlns:p14="http://schemas.microsoft.com/office/powerpoint/2010/main" val="161695792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 </a:t>
            </a:r>
            <a:endParaRPr lang="id-ID" dirty="0"/>
          </a:p>
        </p:txBody>
      </p:sp>
      <p:sp>
        <p:nvSpPr>
          <p:cNvPr id="3" name="Content Placeholder 2"/>
          <p:cNvSpPr>
            <a:spLocks noGrp="1"/>
          </p:cNvSpPr>
          <p:nvPr>
            <p:ph idx="1"/>
          </p:nvPr>
        </p:nvSpPr>
        <p:spPr>
          <a:xfrm>
            <a:off x="457200" y="476672"/>
            <a:ext cx="8229600" cy="5649491"/>
          </a:xfrm>
        </p:spPr>
        <p:txBody>
          <a:bodyPr>
            <a:normAutofit/>
          </a:bodyPr>
          <a:lstStyle/>
          <a:p>
            <a:pPr marL="0" lvl="0" indent="0">
              <a:buNone/>
            </a:pPr>
            <a:r>
              <a:rPr lang="id-ID" sz="2400" dirty="0" smtClean="0">
                <a:effectLst>
                  <a:glow rad="101600">
                    <a:srgbClr val="FFFF00">
                      <a:alpha val="60000"/>
                    </a:srgbClr>
                  </a:glow>
                </a:effectLst>
                <a:latin typeface="Maiandra GD" panose="020E0502030308020204" pitchFamily="34" charset="0"/>
              </a:rPr>
              <a:t>2. </a:t>
            </a:r>
            <a:r>
              <a:rPr lang="id-ID" sz="2400" dirty="0">
                <a:effectLst>
                  <a:glow rad="101600">
                    <a:srgbClr val="FFFF00">
                      <a:alpha val="60000"/>
                    </a:srgbClr>
                  </a:glow>
                </a:effectLst>
                <a:latin typeface="Maiandra GD" panose="020E0502030308020204" pitchFamily="34" charset="0"/>
              </a:rPr>
              <a:t>Masa Kerajinan dan Pertukangan </a:t>
            </a:r>
          </a:p>
          <a:p>
            <a:pPr marL="0" indent="0">
              <a:buNone/>
            </a:pPr>
            <a:r>
              <a:rPr lang="id-ID" sz="2400" dirty="0">
                <a:latin typeface="Maiandra GD" panose="020E0502030308020204" pitchFamily="34" charset="0"/>
              </a:rPr>
              <a:t>Pada masa ini, kebutuhan manusia semakin meningkat, baik secara kuanititif maupun secara kualitatif akibat perkembangan peradaban. </a:t>
            </a:r>
            <a:endParaRPr lang="id-ID" sz="2400" dirty="0" smtClean="0">
              <a:latin typeface="Maiandra GD" panose="020E0502030308020204" pitchFamily="34" charset="0"/>
            </a:endParaRPr>
          </a:p>
          <a:p>
            <a:pPr marL="0" lvl="0" indent="0">
              <a:buNone/>
            </a:pPr>
            <a:r>
              <a:rPr lang="id-ID" sz="2400" dirty="0" smtClean="0">
                <a:effectLst>
                  <a:glow rad="101600">
                    <a:srgbClr val="FFFF00">
                      <a:alpha val="60000"/>
                    </a:srgbClr>
                  </a:glow>
                </a:effectLst>
                <a:latin typeface="Maiandra GD" panose="020E0502030308020204" pitchFamily="34" charset="0"/>
              </a:rPr>
              <a:t>3. </a:t>
            </a:r>
            <a:r>
              <a:rPr lang="id-ID" sz="2400" dirty="0">
                <a:effectLst>
                  <a:glow rad="101600">
                    <a:srgbClr val="FFFF00">
                      <a:alpha val="60000"/>
                    </a:srgbClr>
                  </a:glow>
                </a:effectLst>
                <a:latin typeface="Maiandra GD" panose="020E0502030308020204" pitchFamily="34" charset="0"/>
              </a:rPr>
              <a:t>Masa Kapitalis </a:t>
            </a:r>
          </a:p>
          <a:p>
            <a:pPr marL="0" indent="0">
              <a:buNone/>
            </a:pPr>
            <a:r>
              <a:rPr lang="id-ID" sz="2400" dirty="0">
                <a:latin typeface="Maiandra GD" panose="020E0502030308020204" pitchFamily="34" charset="0"/>
              </a:rPr>
              <a:t>Pada masa ini muncul kaum pemilik modal (kapitalis). Dalam menjalankan usahanya kaum kapitalis memerlukan para pekerja (kaum buruh). </a:t>
            </a:r>
            <a:r>
              <a:rPr lang="id-ID" sz="2400" dirty="0" smtClean="0">
                <a:latin typeface="Maiandra GD" panose="020E0502030308020204" pitchFamily="34" charset="0"/>
              </a:rPr>
              <a:t>Masa kapitalis dibagi menjadi 4 masa:</a:t>
            </a:r>
          </a:p>
          <a:p>
            <a:pPr lvl="0">
              <a:buBlip>
                <a:blip r:embed="rId2"/>
              </a:buBlip>
            </a:pPr>
            <a:r>
              <a:rPr lang="id-ID" sz="2400" dirty="0">
                <a:latin typeface="Maiandra GD" panose="020E0502030308020204" pitchFamily="34" charset="0"/>
              </a:rPr>
              <a:t>Tingkat Pra-kapitalis </a:t>
            </a:r>
          </a:p>
          <a:p>
            <a:pPr>
              <a:buBlip>
                <a:blip r:embed="rId2"/>
              </a:buBlip>
            </a:pPr>
            <a:r>
              <a:rPr lang="id-ID" sz="2400" dirty="0">
                <a:latin typeface="Maiandra GD" panose="020E0502030308020204" pitchFamily="34" charset="0"/>
              </a:rPr>
              <a:t>Tingkat Kapitalis </a:t>
            </a:r>
          </a:p>
          <a:p>
            <a:pPr lvl="0">
              <a:buBlip>
                <a:blip r:embed="rId2"/>
              </a:buBlip>
            </a:pPr>
            <a:r>
              <a:rPr lang="id-ID" sz="2400" dirty="0">
                <a:latin typeface="Maiandra GD" panose="020E0502030308020204" pitchFamily="34" charset="0"/>
              </a:rPr>
              <a:t>Tingkat Kapitalisme Raya </a:t>
            </a:r>
          </a:p>
          <a:p>
            <a:pPr lvl="0">
              <a:buBlip>
                <a:blip r:embed="rId2"/>
              </a:buBlip>
            </a:pPr>
            <a:r>
              <a:rPr lang="id-ID" sz="2400" dirty="0">
                <a:latin typeface="Maiandra GD" panose="020E0502030308020204" pitchFamily="34" charset="0"/>
              </a:rPr>
              <a:t>Tingkat Kapitalisme Akhir </a:t>
            </a:r>
          </a:p>
          <a:p>
            <a:pPr marL="0" indent="0">
              <a:buNone/>
            </a:pPr>
            <a:endParaRPr lang="id-ID" sz="2400" dirty="0">
              <a:latin typeface="Maiandra GD" panose="020E0502030308020204" pitchFamily="34" charset="0"/>
            </a:endParaRPr>
          </a:p>
          <a:p>
            <a:pPr marL="0" indent="0">
              <a:buNone/>
            </a:pPr>
            <a:endParaRPr lang="id-ID" sz="2400" dirty="0">
              <a:latin typeface="Maiandra GD" panose="020E0502030308020204" pitchFamily="34" charset="0"/>
            </a:endParaRPr>
          </a:p>
        </p:txBody>
      </p:sp>
    </p:spTree>
    <p:extLst>
      <p:ext uri="{BB962C8B-B14F-4D97-AF65-F5344CB8AC3E}">
        <p14:creationId xmlns:p14="http://schemas.microsoft.com/office/powerpoint/2010/main" val="408220828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4800" dirty="0">
                <a:effectLst>
                  <a:glow rad="101600">
                    <a:srgbClr val="FF0066">
                      <a:alpha val="60000"/>
                    </a:srgbClr>
                  </a:glow>
                  <a:outerShdw blurRad="38100" dist="38100" dir="2700000" algn="tl">
                    <a:srgbClr val="000000">
                      <a:alpha val="43137"/>
                    </a:srgbClr>
                  </a:outerShdw>
                </a:effectLst>
                <a:latin typeface="Maiandra GD" panose="020E0502030308020204" pitchFamily="34" charset="0"/>
              </a:rPr>
              <a:t>Teori Pertumbuhan Ekonomi </a:t>
            </a:r>
            <a:r>
              <a:rPr lang="id-ID" sz="4800" dirty="0" smtClean="0">
                <a:effectLst>
                  <a:glow rad="101600">
                    <a:srgbClr val="FF0066">
                      <a:alpha val="60000"/>
                    </a:srgbClr>
                  </a:glow>
                  <a:outerShdw blurRad="38100" dist="38100" dir="2700000" algn="tl">
                    <a:srgbClr val="000000">
                      <a:alpha val="43137"/>
                    </a:srgbClr>
                  </a:outerShdw>
                </a:effectLst>
                <a:latin typeface="Maiandra GD" panose="020E0502030308020204" pitchFamily="34" charset="0"/>
              </a:rPr>
              <a:t/>
            </a:r>
            <a:br>
              <a:rPr lang="id-ID" sz="4800" dirty="0" smtClean="0">
                <a:effectLst>
                  <a:glow rad="101600">
                    <a:srgbClr val="FF0066">
                      <a:alpha val="60000"/>
                    </a:srgbClr>
                  </a:glow>
                  <a:outerShdw blurRad="38100" dist="38100" dir="2700000" algn="tl">
                    <a:srgbClr val="000000">
                      <a:alpha val="43137"/>
                    </a:srgbClr>
                  </a:outerShdw>
                </a:effectLst>
                <a:latin typeface="Maiandra GD" panose="020E0502030308020204" pitchFamily="34" charset="0"/>
              </a:rPr>
            </a:br>
            <a:r>
              <a:rPr lang="id-ID" sz="4800" dirty="0" smtClean="0">
                <a:effectLst>
                  <a:glow rad="228600">
                    <a:schemeClr val="accent3">
                      <a:satMod val="175000"/>
                      <a:alpha val="40000"/>
                    </a:schemeClr>
                  </a:glow>
                  <a:outerShdw blurRad="38100" dist="38100" dir="2700000" algn="tl">
                    <a:srgbClr val="000000">
                      <a:alpha val="43137"/>
                    </a:srgbClr>
                  </a:outerShdw>
                </a:effectLst>
                <a:latin typeface="Maiandra GD" panose="020E0502030308020204" pitchFamily="34" charset="0"/>
              </a:rPr>
              <a:t>“Klasik - Neoklasik” </a:t>
            </a:r>
            <a:endParaRPr lang="id-ID" sz="4800" dirty="0"/>
          </a:p>
        </p:txBody>
      </p:sp>
      <p:sp>
        <p:nvSpPr>
          <p:cNvPr id="3" name="Content Placeholder 2"/>
          <p:cNvSpPr>
            <a:spLocks noGrp="1"/>
          </p:cNvSpPr>
          <p:nvPr>
            <p:ph idx="1"/>
          </p:nvPr>
        </p:nvSpPr>
        <p:spPr/>
        <p:txBody>
          <a:bodyPr>
            <a:normAutofit fontScale="92500" lnSpcReduction="20000"/>
          </a:bodyPr>
          <a:lstStyle/>
          <a:p>
            <a:pPr marL="0" indent="0">
              <a:buNone/>
            </a:pPr>
            <a:r>
              <a:rPr lang="id-ID" dirty="0" smtClean="0">
                <a:effectLst>
                  <a:glow rad="101600">
                    <a:srgbClr val="FF0066">
                      <a:alpha val="60000"/>
                    </a:srgbClr>
                  </a:glow>
                </a:effectLst>
                <a:latin typeface="Maiandra GD" panose="020E0502030308020204" pitchFamily="34" charset="0"/>
              </a:rPr>
              <a:t>Klasik</a:t>
            </a:r>
            <a:r>
              <a:rPr lang="id-ID" dirty="0" smtClean="0">
                <a:latin typeface="Maiandra GD" panose="020E0502030308020204" pitchFamily="34" charset="0"/>
              </a:rPr>
              <a:t> </a:t>
            </a:r>
          </a:p>
          <a:p>
            <a:pPr lvl="0">
              <a:buBlip>
                <a:blip r:embed="rId2"/>
              </a:buBlip>
            </a:pPr>
            <a:r>
              <a:rPr lang="id-ID" dirty="0">
                <a:effectLst>
                  <a:glow rad="228600">
                    <a:schemeClr val="accent6">
                      <a:satMod val="175000"/>
                      <a:alpha val="40000"/>
                    </a:schemeClr>
                  </a:glow>
                </a:effectLst>
                <a:latin typeface="Maiandra GD" panose="020E0502030308020204" pitchFamily="34" charset="0"/>
              </a:rPr>
              <a:t>Adam Smith</a:t>
            </a:r>
          </a:p>
          <a:p>
            <a:pPr marL="0" indent="0">
              <a:buNone/>
            </a:pPr>
            <a:r>
              <a:rPr lang="id-ID" dirty="0">
                <a:latin typeface="Maiandra GD" panose="020E0502030308020204" pitchFamily="34" charset="0"/>
              </a:rPr>
              <a:t>Teori Klasik Adam Smith beranggapan bahwa pertumbuhan ekonomi sebenarnya bertumpu pada adanya pertambahan penduduk.</a:t>
            </a:r>
          </a:p>
          <a:p>
            <a:pPr lvl="0">
              <a:buBlip>
                <a:blip r:embed="rId2"/>
              </a:buBlip>
            </a:pPr>
            <a:r>
              <a:rPr lang="id-ID" dirty="0">
                <a:effectLst>
                  <a:glow rad="228600">
                    <a:schemeClr val="accent6">
                      <a:satMod val="175000"/>
                      <a:alpha val="40000"/>
                    </a:schemeClr>
                  </a:glow>
                </a:effectLst>
                <a:latin typeface="Maiandra GD" panose="020E0502030308020204" pitchFamily="34" charset="0"/>
              </a:rPr>
              <a:t>David Ricardo </a:t>
            </a:r>
          </a:p>
          <a:p>
            <a:pPr marL="0" indent="0">
              <a:buNone/>
            </a:pPr>
            <a:r>
              <a:rPr lang="id-ID" dirty="0">
                <a:latin typeface="Maiandra GD" panose="020E0502030308020204" pitchFamily="34" charset="0"/>
              </a:rPr>
              <a:t>Teori Klasik David Ricardo berpendapat bahwa faktor pertumbuhan penduduk yang semakin besar sampai menjadi dua kali lipat pada suatu saat akan menyebabkan jumlah tenaga kerja melimpah. </a:t>
            </a:r>
          </a:p>
          <a:p>
            <a:pPr marL="0" indent="0">
              <a:buNone/>
            </a:pPr>
            <a:endParaRPr lang="id-ID" dirty="0">
              <a:latin typeface="Maiandra GD" panose="020E0502030308020204" pitchFamily="34" charset="0"/>
            </a:endParaRPr>
          </a:p>
        </p:txBody>
      </p:sp>
    </p:spTree>
    <p:extLst>
      <p:ext uri="{BB962C8B-B14F-4D97-AF65-F5344CB8AC3E}">
        <p14:creationId xmlns:p14="http://schemas.microsoft.com/office/powerpoint/2010/main" val="338242438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dirty="0"/>
          </a:p>
        </p:txBody>
      </p:sp>
      <p:sp>
        <p:nvSpPr>
          <p:cNvPr id="3" name="Content Placeholder 2"/>
          <p:cNvSpPr>
            <a:spLocks noGrp="1"/>
          </p:cNvSpPr>
          <p:nvPr>
            <p:ph idx="1"/>
          </p:nvPr>
        </p:nvSpPr>
        <p:spPr>
          <a:xfrm>
            <a:off x="457200" y="548680"/>
            <a:ext cx="8229600" cy="5577483"/>
          </a:xfrm>
        </p:spPr>
        <p:txBody>
          <a:bodyPr>
            <a:noAutofit/>
          </a:bodyPr>
          <a:lstStyle/>
          <a:p>
            <a:pPr marL="0" indent="0">
              <a:buNone/>
            </a:pPr>
            <a:r>
              <a:rPr lang="id-ID" sz="2800" dirty="0" smtClean="0">
                <a:effectLst>
                  <a:glow rad="228600">
                    <a:schemeClr val="accent2">
                      <a:satMod val="175000"/>
                      <a:alpha val="40000"/>
                    </a:schemeClr>
                  </a:glow>
                </a:effectLst>
                <a:latin typeface="Maiandra GD" panose="020E0502030308020204" pitchFamily="34" charset="0"/>
              </a:rPr>
              <a:t>Neoklasik</a:t>
            </a:r>
          </a:p>
          <a:p>
            <a:pPr lvl="0">
              <a:buBlip>
                <a:blip r:embed="rId2"/>
              </a:buBlip>
            </a:pPr>
            <a:r>
              <a:rPr lang="id-ID" sz="2800" dirty="0">
                <a:effectLst>
                  <a:glow rad="228600">
                    <a:schemeClr val="accent5">
                      <a:satMod val="175000"/>
                      <a:alpha val="40000"/>
                    </a:schemeClr>
                  </a:glow>
                </a:effectLst>
                <a:latin typeface="Maiandra GD" panose="020E0502030308020204" pitchFamily="34" charset="0"/>
              </a:rPr>
              <a:t>Robert Solow </a:t>
            </a:r>
          </a:p>
          <a:p>
            <a:pPr marL="0" indent="0">
              <a:buNone/>
            </a:pPr>
            <a:r>
              <a:rPr lang="id-ID" sz="2800" dirty="0">
                <a:latin typeface="Maiandra GD" panose="020E0502030308020204" pitchFamily="34" charset="0"/>
              </a:rPr>
              <a:t>Teori Neoklasik Robert Solow berpendapat bahwa pertumbuhan ekonomi merupakan rangkaian kegiatan yang bersumber pada manusia, akumulasi modal, pemakaian teknologi modern dan hasil attau </a:t>
            </a:r>
            <a:r>
              <a:rPr lang="id-ID" sz="2800" i="1" dirty="0">
                <a:latin typeface="Maiandra GD" panose="020E0502030308020204" pitchFamily="34" charset="0"/>
              </a:rPr>
              <a:t>output</a:t>
            </a:r>
            <a:r>
              <a:rPr lang="id-ID" sz="2800" dirty="0">
                <a:latin typeface="Maiandra GD" panose="020E0502030308020204" pitchFamily="34" charset="0"/>
              </a:rPr>
              <a:t>. </a:t>
            </a:r>
          </a:p>
          <a:p>
            <a:pPr lvl="0">
              <a:buBlip>
                <a:blip r:embed="rId2"/>
              </a:buBlip>
            </a:pPr>
            <a:r>
              <a:rPr lang="id-ID" sz="2800" dirty="0">
                <a:effectLst>
                  <a:glow rad="228600">
                    <a:schemeClr val="accent5">
                      <a:satMod val="175000"/>
                      <a:alpha val="40000"/>
                    </a:schemeClr>
                  </a:glow>
                </a:effectLst>
                <a:latin typeface="Maiandra GD" panose="020E0502030308020204" pitchFamily="34" charset="0"/>
              </a:rPr>
              <a:t>Harrold Domar </a:t>
            </a:r>
          </a:p>
          <a:p>
            <a:pPr marL="0" indent="0">
              <a:buNone/>
            </a:pPr>
            <a:r>
              <a:rPr lang="id-ID" sz="2800" dirty="0">
                <a:latin typeface="Maiandra GD" panose="020E0502030308020204" pitchFamily="34" charset="0"/>
              </a:rPr>
              <a:t>Teori Neoklasik ini beranggapan bahwa modal harus dipakai secara efektif, karena pertumbuhan ekonomi sangat dipengaruhi oleh peranan pembentukan modal tersebut. </a:t>
            </a:r>
          </a:p>
          <a:p>
            <a:pPr marL="0" indent="0">
              <a:buNone/>
            </a:pPr>
            <a:r>
              <a:rPr lang="id-ID" sz="2800" dirty="0" smtClean="0">
                <a:latin typeface="Maiandra GD" panose="020E0502030308020204" pitchFamily="34" charset="0"/>
              </a:rPr>
              <a:t> </a:t>
            </a:r>
            <a:endParaRPr lang="id-ID" sz="2800" dirty="0">
              <a:latin typeface="Maiandra GD" panose="020E0502030308020204" pitchFamily="34" charset="0"/>
            </a:endParaRPr>
          </a:p>
        </p:txBody>
      </p:sp>
    </p:spTree>
    <p:extLst>
      <p:ext uri="{BB962C8B-B14F-4D97-AF65-F5344CB8AC3E}">
        <p14:creationId xmlns:p14="http://schemas.microsoft.com/office/powerpoint/2010/main" val="2867624119"/>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80528" y="365919"/>
            <a:ext cx="8496944" cy="1143000"/>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id-ID"/>
          </a:p>
        </p:txBody>
      </p:sp>
      <p:sp>
        <p:nvSpPr>
          <p:cNvPr id="2" name="Title 1"/>
          <p:cNvSpPr>
            <a:spLocks noGrp="1"/>
          </p:cNvSpPr>
          <p:nvPr>
            <p:ph type="title"/>
          </p:nvPr>
        </p:nvSpPr>
        <p:spPr/>
        <p:txBody>
          <a:bodyPr/>
          <a:lstStyle/>
          <a:p>
            <a:r>
              <a:rPr lang="id-ID" dirty="0" smtClean="0">
                <a:effectLst>
                  <a:glow rad="101600">
                    <a:srgbClr val="FF0066">
                      <a:alpha val="60000"/>
                    </a:srgbClr>
                  </a:glow>
                  <a:outerShdw blurRad="38100" dist="38100" dir="2700000" algn="tl">
                    <a:srgbClr val="000000">
                      <a:alpha val="43137"/>
                    </a:srgbClr>
                  </a:outerShdw>
                </a:effectLst>
                <a:latin typeface="Maiandra GD" panose="020E0502030308020204" pitchFamily="34" charset="0"/>
              </a:rPr>
              <a:t>Pertumbuhan Ekonomi </a:t>
            </a:r>
            <a:endParaRPr lang="id-ID" dirty="0">
              <a:effectLst>
                <a:glow rad="101600">
                  <a:srgbClr val="FF0066">
                    <a:alpha val="60000"/>
                  </a:srgbClr>
                </a:glow>
                <a:outerShdw blurRad="38100" dist="38100" dir="2700000" algn="tl">
                  <a:srgbClr val="000000">
                    <a:alpha val="43137"/>
                  </a:srgbClr>
                </a:outerShdw>
              </a:effectLst>
              <a:latin typeface="Maiandra GD" panose="020E0502030308020204" pitchFamily="34" charset="0"/>
            </a:endParaRPr>
          </a:p>
        </p:txBody>
      </p:sp>
      <p:sp>
        <p:nvSpPr>
          <p:cNvPr id="3" name="Content Placeholder 2"/>
          <p:cNvSpPr>
            <a:spLocks noGrp="1"/>
          </p:cNvSpPr>
          <p:nvPr>
            <p:ph idx="1"/>
          </p:nvPr>
        </p:nvSpPr>
        <p:spPr>
          <a:xfrm>
            <a:off x="457200" y="2228287"/>
            <a:ext cx="8229600" cy="4525963"/>
          </a:xfrm>
        </p:spPr>
        <p:txBody>
          <a:bodyPr>
            <a:normAutofit/>
          </a:bodyPr>
          <a:lstStyle/>
          <a:p>
            <a:pPr marL="0" indent="0">
              <a:buNone/>
            </a:pPr>
            <a:r>
              <a:rPr lang="id-ID" sz="2400" dirty="0" smtClean="0">
                <a:effectLst>
                  <a:glow rad="101600">
                    <a:srgbClr val="00CCFF">
                      <a:alpha val="60000"/>
                    </a:srgbClr>
                  </a:glow>
                </a:effectLst>
                <a:latin typeface="Maiandra GD" panose="020E0502030308020204" pitchFamily="34" charset="0"/>
              </a:rPr>
              <a:t>Pertumbuhan </a:t>
            </a:r>
            <a:r>
              <a:rPr lang="id-ID" sz="2400" dirty="0">
                <a:effectLst>
                  <a:glow rad="101600">
                    <a:srgbClr val="00CCFF">
                      <a:alpha val="60000"/>
                    </a:srgbClr>
                  </a:glow>
                </a:effectLst>
                <a:latin typeface="Maiandra GD" panose="020E0502030308020204" pitchFamily="34" charset="0"/>
              </a:rPr>
              <a:t>ekonomi (Economic Growth</a:t>
            </a:r>
            <a:r>
              <a:rPr lang="id-ID" sz="2400" dirty="0">
                <a:latin typeface="Maiandra GD" panose="020E0502030308020204" pitchFamily="34" charset="0"/>
              </a:rPr>
              <a:t>) adalah perkembangan kegiatan dalam perekonomian yang menyebabkan barang dan jasa yang diproduksikan dalam masyarakat bertambah dan kemakmuran masyarakat meningkat</a:t>
            </a:r>
            <a:r>
              <a:rPr lang="id-ID" sz="2400" dirty="0" smtClean="0">
                <a:latin typeface="Maiandra GD" panose="020E0502030308020204" pitchFamily="34" charset="0"/>
              </a:rPr>
              <a:t>.</a:t>
            </a:r>
          </a:p>
          <a:p>
            <a:pPr marL="0" indent="0">
              <a:buNone/>
            </a:pPr>
            <a:endParaRPr lang="id-ID" sz="2400" dirty="0" smtClean="0">
              <a:latin typeface="Maiandra GD" panose="020E0502030308020204" pitchFamily="34" charset="0"/>
            </a:endParaRPr>
          </a:p>
          <a:p>
            <a:pPr marL="0" indent="0">
              <a:buNone/>
            </a:pPr>
            <a:r>
              <a:rPr lang="id-ID" sz="2400" dirty="0" smtClean="0">
                <a:effectLst>
                  <a:glow rad="101600">
                    <a:srgbClr val="00CCFF">
                      <a:alpha val="60000"/>
                    </a:srgbClr>
                  </a:glow>
                </a:effectLst>
                <a:latin typeface="Maiandra GD" panose="020E0502030308020204" pitchFamily="34" charset="0"/>
              </a:rPr>
              <a:t>Pertumbuhan </a:t>
            </a:r>
            <a:r>
              <a:rPr lang="id-ID" sz="2400" dirty="0">
                <a:effectLst>
                  <a:glow rad="101600">
                    <a:srgbClr val="00CCFF">
                      <a:alpha val="60000"/>
                    </a:srgbClr>
                  </a:glow>
                </a:effectLst>
                <a:latin typeface="Maiandra GD" panose="020E0502030308020204" pitchFamily="34" charset="0"/>
              </a:rPr>
              <a:t>ekonomi</a:t>
            </a:r>
            <a:r>
              <a:rPr lang="id-ID" sz="2400" dirty="0">
                <a:latin typeface="Maiandra GD" panose="020E0502030308020204" pitchFamily="34" charset="0"/>
              </a:rPr>
              <a:t> dapat diartikan juga sebagai proses kenaikan kapasitas produksi suatu perekonomian yang diwujudkan dalam bentuk kenaikan pendapatan nasional. </a:t>
            </a:r>
            <a:endParaRPr lang="id-ID" sz="2400" dirty="0">
              <a:latin typeface="Maiandra GD" panose="020E0502030308020204" pitchFamily="34" charset="0"/>
            </a:endParaRPr>
          </a:p>
        </p:txBody>
      </p:sp>
    </p:spTree>
    <p:extLst>
      <p:ext uri="{BB962C8B-B14F-4D97-AF65-F5344CB8AC3E}">
        <p14:creationId xmlns:p14="http://schemas.microsoft.com/office/powerpoint/2010/main" val="408552153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Kal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A8407D07-B088-44DA-87FC-A7AB618DC491}" vid="{BF1BD18E-647E-41F7-B618-B1D54E433B7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Black-Bricks-PowerPoint-Template</Template>
  <TotalTime>201</TotalTime>
  <Words>716</Words>
  <Application>Microsoft Office PowerPoint</Application>
  <PresentationFormat>On-screen Show (4:3)</PresentationFormat>
  <Paragraphs>109</Paragraphs>
  <Slides>20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Microsoft YaHei UI</vt:lpstr>
      <vt:lpstr>Arial</vt:lpstr>
      <vt:lpstr>Calibri</vt:lpstr>
      <vt:lpstr>Lucida Handwriting</vt:lpstr>
      <vt:lpstr>Maiandra GD</vt:lpstr>
      <vt:lpstr>Microsoft New Tai Lue</vt:lpstr>
      <vt:lpstr>Monotype Corsiva</vt:lpstr>
      <vt:lpstr>Segoe UI Light</vt:lpstr>
      <vt:lpstr>Kalup</vt:lpstr>
      <vt:lpstr>Pertumbuhan Ekonomi  &amp; Struktur Ekonomi </vt:lpstr>
      <vt:lpstr>Pokok Bahasan </vt:lpstr>
      <vt:lpstr>Pendapatan Nasional </vt:lpstr>
      <vt:lpstr>Konsep Pendapatan Nasional </vt:lpstr>
      <vt:lpstr>Teori Pertumbuhan Ekonomi “Historis” </vt:lpstr>
      <vt:lpstr> </vt:lpstr>
      <vt:lpstr>Teori Pertumbuhan Ekonomi  “Klasik - Neoklasik” </vt:lpstr>
      <vt:lpstr>PowerPoint Presentation</vt:lpstr>
      <vt:lpstr>Pertumbuhan Ekonomi </vt:lpstr>
      <vt:lpstr>Indikator Pertumbuhan Ekonomi</vt:lpstr>
      <vt:lpstr>Faktor yang Mempengaruhi Pertumbuhan Ekonomi</vt:lpstr>
      <vt:lpstr>Sumber Kenaikan Pertumbuhan Ekonomi </vt:lpstr>
      <vt:lpstr>Manfaat Pertumbuhan Ekonomi</vt:lpstr>
      <vt:lpstr>Struktur Ekonomi </vt:lpstr>
      <vt:lpstr>Macam Struktur Ekonomi di INDONESIA </vt:lpstr>
      <vt:lpstr>Tinjauan Struktur Ekonomi</vt:lpstr>
      <vt:lpstr>PowerPoint Presentation</vt:lpstr>
      <vt:lpstr>Faktor Penentu terjadinya Struktur Ekonomi </vt:lpstr>
      <vt:lpstr>ADA PERTANYAAN ???</vt:lpstr>
      <vt:lpstr>TERIMAKASIH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Pertumbuhan Ekonomi  &amp; Struktur Ekonomi</dc:title>
  <dc:creator>ACER</dc:creator>
  <cp:lastModifiedBy>ACER</cp:lastModifiedBy>
  <cp:revision>15</cp:revision>
  <dcterms:created xsi:type="dcterms:W3CDTF">2017-04-02T08:59:20Z</dcterms:created>
  <dcterms:modified xsi:type="dcterms:W3CDTF">2017-04-02T12:20:24Z</dcterms:modified>
</cp:coreProperties>
</file>