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83" r:id="rId12"/>
    <p:sldId id="285" r:id="rId13"/>
    <p:sldId id="286" r:id="rId14"/>
    <p:sldId id="287" r:id="rId15"/>
    <p:sldId id="284" r:id="rId16"/>
    <p:sldId id="28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97FF"/>
    <a:srgbClr val="D68B1C"/>
    <a:srgbClr val="FF9E1D"/>
    <a:srgbClr val="253600"/>
    <a:srgbClr val="552579"/>
    <a:srgbClr val="D09622"/>
    <a:srgbClr val="CC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12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022A81-33A6-402F-820E-92FCFE13580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D99B3B-730B-4A30-8CE9-F7372A0E5D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E5DBA6-2A15-4029-A404-C7A566C3FC83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941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999B17-488B-42D7-8934-B7DF4FF761B2}" type="slidenum">
              <a:rPr lang="en-US" smtClean="0">
                <a:latin typeface="Arial" pitchFamily="34" charset="0"/>
              </a:rPr>
              <a:pPr/>
              <a:t>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1212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670" y="4956050"/>
            <a:ext cx="7940660" cy="763525"/>
          </a:xfrm>
          <a:effectLst/>
        </p:spPr>
        <p:txBody>
          <a:bodyPr>
            <a:normAutofit/>
          </a:bodyPr>
          <a:lstStyle>
            <a:lvl1pPr algn="ctr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670" y="5719575"/>
            <a:ext cx="7940660" cy="62991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F9E1D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30"/>
            <a:ext cx="8229600" cy="45811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749245"/>
            <a:ext cx="8229600" cy="381762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604" y="527605"/>
            <a:ext cx="7024429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0605" y="1443835"/>
            <a:ext cx="7024429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3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901949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531812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901949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531812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FASE DAN TUGAS PERKEMBANGAN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 smtClean="0"/>
              <a:t>Guru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guru yang </a:t>
            </a:r>
            <a:r>
              <a:rPr lang="en-US" b="1" u="sng" dirty="0" err="1" smtClean="0">
                <a:solidFill>
                  <a:srgbClr val="FF0000"/>
                </a:solidFill>
              </a:rPr>
              <a:t>memahami</a:t>
            </a:r>
            <a:r>
              <a:rPr lang="en-US" b="1" u="sng" dirty="0" smtClean="0">
                <a:solidFill>
                  <a:srgbClr val="FF0000"/>
                </a:solidFill>
              </a:rPr>
              <a:t> </a:t>
            </a:r>
            <a:r>
              <a:rPr lang="en-US" b="1" u="sng" dirty="0" err="1" smtClean="0">
                <a:solidFill>
                  <a:srgbClr val="FF0000"/>
                </a:solidFill>
              </a:rPr>
              <a:t>kondisi</a:t>
            </a:r>
            <a:r>
              <a:rPr lang="en-US" b="1" u="sng" dirty="0" smtClean="0">
                <a:solidFill>
                  <a:srgbClr val="FF0000"/>
                </a:solidFill>
              </a:rPr>
              <a:t> </a:t>
            </a:r>
            <a:r>
              <a:rPr lang="en-US" b="1" u="sng" dirty="0" err="1" smtClean="0">
                <a:solidFill>
                  <a:srgbClr val="FF0000"/>
                </a:solidFill>
              </a:rPr>
              <a:t>peserta</a:t>
            </a:r>
            <a:r>
              <a:rPr lang="en-US" b="1" u="sng" dirty="0" smtClean="0">
                <a:solidFill>
                  <a:srgbClr val="FF0000"/>
                </a:solidFill>
              </a:rPr>
              <a:t> </a:t>
            </a:r>
            <a:r>
              <a:rPr lang="en-US" b="1" u="sng" dirty="0" err="1" smtClean="0">
                <a:solidFill>
                  <a:srgbClr val="FF0000"/>
                </a:solidFill>
              </a:rPr>
              <a:t>didik</a:t>
            </a:r>
            <a:r>
              <a:rPr lang="en-US" b="1" u="sng" dirty="0" smtClean="0">
                <a:solidFill>
                  <a:srgbClr val="FF0000"/>
                </a:solidFill>
              </a:rPr>
              <a:t>.</a:t>
            </a:r>
          </a:p>
          <a:p>
            <a:pPr lvl="0"/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“KEPEKAAN” </a:t>
            </a:r>
          </a:p>
          <a:p>
            <a:pPr lvl="0"/>
            <a:r>
              <a:rPr lang="en-US" dirty="0" smtClean="0"/>
              <a:t>Guru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berakibat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tepatnya</a:t>
            </a:r>
            <a:r>
              <a:rPr lang="en-US" dirty="0" smtClean="0"/>
              <a:t>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mengarah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yang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3600" dirty="0" smtClean="0">
              <a:solidFill>
                <a:srgbClr val="FFFF00"/>
              </a:solidFill>
              <a:latin typeface="Goudy Stout" pitchFamily="18" charset="0"/>
            </a:endParaRPr>
          </a:p>
          <a:p>
            <a:pPr algn="ctr">
              <a:buNone/>
            </a:pPr>
            <a:r>
              <a:rPr lang="en-US" sz="3600" dirty="0" smtClean="0">
                <a:solidFill>
                  <a:srgbClr val="FFFF00"/>
                </a:solidFill>
                <a:latin typeface="Goudy Stout" pitchFamily="18" charset="0"/>
              </a:rPr>
              <a:t>MARI </a:t>
            </a:r>
            <a:r>
              <a:rPr lang="en-US" sz="3600" dirty="0" smtClean="0">
                <a:solidFill>
                  <a:srgbClr val="FFFF00"/>
                </a:solidFill>
                <a:latin typeface="Goudy Stout" pitchFamily="18" charset="0"/>
              </a:rPr>
              <a:t>KITA </a:t>
            </a:r>
            <a:r>
              <a:rPr lang="en-US" sz="3600" dirty="0" err="1" smtClean="0">
                <a:solidFill>
                  <a:srgbClr val="FFFF00"/>
                </a:solidFill>
                <a:latin typeface="Goudy Stout" pitchFamily="18" charset="0"/>
              </a:rPr>
              <a:t>kenali</a:t>
            </a:r>
            <a:endParaRPr lang="en-US" sz="3600" dirty="0" smtClean="0">
              <a:solidFill>
                <a:srgbClr val="FFFF00"/>
              </a:solidFill>
              <a:latin typeface="Goudy Stout" pitchFamily="18" charset="0"/>
            </a:endParaRPr>
          </a:p>
          <a:p>
            <a:pPr algn="ctr">
              <a:buNone/>
            </a:pPr>
            <a:r>
              <a:rPr lang="en-US" sz="3600" dirty="0" smtClean="0">
                <a:solidFill>
                  <a:srgbClr val="FFFF00"/>
                </a:solidFill>
                <a:latin typeface="Goudy Stout" pitchFamily="18" charset="0"/>
              </a:rPr>
              <a:t>FASE DAN TUGAS PERKEMBANGAN</a:t>
            </a:r>
            <a:endParaRPr lang="en-US" sz="3600" dirty="0">
              <a:solidFill>
                <a:srgbClr val="FFFF00"/>
              </a:solidFill>
              <a:latin typeface="Goudy Stou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24929" cy="65253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US" dirty="0" smtClean="0">
                <a:solidFill>
                  <a:srgbClr val="2597FF"/>
                </a:solidFill>
              </a:rPr>
              <a:t>FASE/ </a:t>
            </a:r>
            <a:r>
              <a:rPr lang="id-ID" dirty="0" smtClean="0">
                <a:solidFill>
                  <a:srgbClr val="2597FF"/>
                </a:solidFill>
              </a:rPr>
              <a:t>TAHAP PERKEMBANGAN  :</a:t>
            </a:r>
            <a:endParaRPr lang="id-ID" dirty="0">
              <a:solidFill>
                <a:srgbClr val="2597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501129" cy="535224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d-ID" sz="2400" dirty="0" smtClean="0">
                <a:effectLst/>
              </a:rPr>
              <a:t>Pembagian tahap rentang kehidupan (Chr. Hari S, 2012):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pra lahir (mulai konsepsi dan berlangsungnya 280 hari)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bayi ( 0 – 2 tahun)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anak (2 -12 tahun) dibagi menjadi: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anak awal  (2- 6 tahun ) dan</a:t>
            </a:r>
            <a:endParaRPr lang="en-US" sz="2000" dirty="0" smtClean="0">
              <a:solidFill>
                <a:schemeClr val="bg1"/>
              </a:solidFill>
              <a:effectLst/>
            </a:endParaRP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anak akhir ( 6 – 12 tahun)</a:t>
            </a:r>
          </a:p>
          <a:p>
            <a:pPr marL="457200" indent="-457200" algn="just">
              <a:buNone/>
            </a:pPr>
            <a:r>
              <a:rPr lang="en-US" sz="2400" dirty="0" smtClean="0">
                <a:solidFill>
                  <a:schemeClr val="bg1"/>
                </a:solidFill>
                <a:effectLst/>
              </a:rPr>
              <a:t>4. </a:t>
            </a:r>
            <a:r>
              <a:rPr lang="id-ID" sz="2400" dirty="0" smtClean="0">
                <a:solidFill>
                  <a:schemeClr val="bg1"/>
                </a:solidFill>
                <a:effectLst/>
              </a:rPr>
              <a:t>Masa remaja (12- 21 tahun), dibagi menjadi 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awal (kira – kira 12 – 15 tahun)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tengah (15 – 18 tahun ) dan 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akhir (18 – 21 tahun).</a:t>
            </a:r>
          </a:p>
          <a:p>
            <a:pPr marL="457200" indent="-457200" algn="just">
              <a:buNone/>
            </a:pPr>
            <a:r>
              <a:rPr lang="en-US" sz="2400" dirty="0" smtClean="0">
                <a:solidFill>
                  <a:schemeClr val="bg1"/>
                </a:solidFill>
                <a:effectLst/>
              </a:rPr>
              <a:t>5. </a:t>
            </a:r>
            <a:r>
              <a:rPr lang="id-ID" sz="2400" dirty="0" smtClean="0">
                <a:solidFill>
                  <a:schemeClr val="bg1"/>
                </a:solidFill>
                <a:effectLst/>
              </a:rPr>
              <a:t>Masa dewasa (21 tahun – selanjutnya) dibagi menjadi: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awal (21-40 tahun),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madya (40 – 65 tahun ) dan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akhir/lanjut usia (65 tahun ke atas)</a:t>
            </a:r>
            <a:endParaRPr lang="id-ID" sz="20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50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152400"/>
            <a:ext cx="8686800" cy="639762"/>
          </a:xfrm>
          <a:solidFill>
            <a:srgbClr val="FFFF00"/>
          </a:solidFill>
        </p:spPr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>
                <a:solidFill>
                  <a:srgbClr val="000000"/>
                </a:solidFill>
              </a:rPr>
              <a:t>TUGAS PERKEMBANGAN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066800"/>
            <a:ext cx="8534399" cy="5059365"/>
          </a:xfr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Suatu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tugas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muncul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periode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tertentu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dalam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rentang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kehidupan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individu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Berhasil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dituntaskan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id-ID" sz="2800" dirty="0" smtClean="0">
                <a:solidFill>
                  <a:schemeClr val="bg1"/>
                </a:solidFill>
              </a:rPr>
              <a:t>    </a:t>
            </a:r>
            <a:r>
              <a:rPr lang="en-US" sz="2800" dirty="0" err="1" smtClean="0">
                <a:solidFill>
                  <a:schemeClr val="bg1"/>
                </a:solidFill>
              </a:rPr>
              <a:t>membawa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kebahagiaan</a:t>
            </a:r>
            <a:endParaRPr lang="en-US" sz="28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Gagal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ketidakbahagiaan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id-ID" sz="2800" dirty="0" smtClean="0">
                <a:solidFill>
                  <a:schemeClr val="bg1"/>
                </a:solidFill>
                <a:sym typeface="Wingdings" pitchFamily="2" charset="2"/>
              </a:rPr>
              <a:t>   </a:t>
            </a:r>
            <a:r>
              <a:rPr lang="en-US" sz="28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penolakan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masyarakat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&amp;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kesulitan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dalam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menuntaskan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tugas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perkembangan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berikutnya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3733800" y="1981200"/>
            <a:ext cx="212501" cy="42500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ight Arrow 2"/>
          <p:cNvSpPr/>
          <p:nvPr/>
        </p:nvSpPr>
        <p:spPr>
          <a:xfrm>
            <a:off x="4343400" y="2514600"/>
            <a:ext cx="231820" cy="3477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50885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610515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1"/>
            <a:ext cx="8763000" cy="5592652"/>
          </a:xfr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ClrTx/>
              <a:buFont typeface="Wingdings" pitchFamily="2" charset="2"/>
              <a:buChar char="q"/>
            </a:pPr>
            <a:r>
              <a:rPr lang="en-US" dirty="0" err="1" smtClean="0"/>
              <a:t>Petunjuk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.</a:t>
            </a:r>
          </a:p>
          <a:p>
            <a:pPr algn="just">
              <a:buClrTx/>
              <a:buFont typeface="Wingdings" pitchFamily="2" charset="2"/>
              <a:buChar char="q"/>
            </a:pP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dihadapi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tindakannya</a:t>
            </a:r>
            <a:r>
              <a:rPr lang="en-US" dirty="0" smtClean="0"/>
              <a:t> yang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2484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0"/>
            <a:ext cx="8839200" cy="838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b">
            <a:noAutofit/>
          </a:bodyPr>
          <a:lstStyle/>
          <a:p>
            <a:pPr algn="ctr" eaLnBrk="1" hangingPunct="1">
              <a:defRPr/>
            </a:pPr>
            <a:r>
              <a:rPr lang="en-US" sz="3600" dirty="0" err="1" smtClean="0">
                <a:solidFill>
                  <a:srgbClr val="FFFF00"/>
                </a:solidFill>
              </a:rPr>
              <a:t>Faktor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munculnya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tugas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>
                <a:solidFill>
                  <a:srgbClr val="FFFF00"/>
                </a:solidFill>
              </a:rPr>
              <a:t>perkembangan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43000"/>
            <a:ext cx="8686800" cy="5486400"/>
          </a:xfr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ClrTx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Kematangan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fisik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belajar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jln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krn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kematangan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otot</a:t>
            </a:r>
            <a:r>
              <a:rPr lang="en-US" dirty="0">
                <a:solidFill>
                  <a:schemeClr val="bg1"/>
                </a:solidFill>
              </a:rPr>
              <a:t> kaki, </a:t>
            </a:r>
            <a:r>
              <a:rPr lang="en-US" dirty="0" err="1">
                <a:solidFill>
                  <a:schemeClr val="bg1"/>
                </a:solidFill>
              </a:rPr>
              <a:t>belajar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bergaul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dgn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lawan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jenis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krn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kematangan</a:t>
            </a:r>
            <a:r>
              <a:rPr lang="en-US" dirty="0">
                <a:solidFill>
                  <a:schemeClr val="bg1"/>
                </a:solidFill>
              </a:rPr>
              <a:t> organ </a:t>
            </a:r>
            <a:r>
              <a:rPr lang="en-US" dirty="0" err="1">
                <a:solidFill>
                  <a:schemeClr val="bg1"/>
                </a:solidFill>
              </a:rPr>
              <a:t>seksual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Tuntutan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masyarakat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Belajar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membaca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menulis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berhitung,berorganisasi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Tuntutan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dorongan</a:t>
            </a:r>
            <a:r>
              <a:rPr lang="en-US" dirty="0" smtClean="0">
                <a:solidFill>
                  <a:schemeClr val="bg1"/>
                </a:solidFill>
              </a:rPr>
              <a:t> &amp; </a:t>
            </a:r>
            <a:r>
              <a:rPr lang="en-US" dirty="0" err="1" smtClean="0">
                <a:solidFill>
                  <a:schemeClr val="bg1"/>
                </a:solidFill>
              </a:rPr>
              <a:t>cita-cita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individu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sendiri</a:t>
            </a:r>
            <a:r>
              <a:rPr lang="en-US" dirty="0" smtClean="0">
                <a:solidFill>
                  <a:schemeClr val="bg1"/>
                </a:solidFill>
              </a:rPr>
              <a:t> (</a:t>
            </a:r>
            <a:r>
              <a:rPr lang="en-US" dirty="0" err="1">
                <a:solidFill>
                  <a:schemeClr val="bg1"/>
                </a:solidFill>
              </a:rPr>
              <a:t>memilih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pekerjaan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memilih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hidup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Tuntutan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norma</a:t>
            </a:r>
            <a:r>
              <a:rPr lang="en-US" dirty="0" smtClean="0">
                <a:solidFill>
                  <a:schemeClr val="bg1"/>
                </a:solidFill>
              </a:rPr>
              <a:t> agama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taat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beribadah,berbuat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baik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kpd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sesama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manusia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5160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9906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rgbClr val="FF0000"/>
                </a:solidFill>
              </a:rPr>
              <a:t>Bahaya potensial berkaitan dengan tugas perkembangan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r>
              <a:rPr lang="id-ID" dirty="0" smtClean="0"/>
              <a:t>Adanya harapan yang kurang tepat baik dari individu sendiri maupun dari lingkungannya.</a:t>
            </a:r>
          </a:p>
          <a:p>
            <a:r>
              <a:rPr lang="id-ID" dirty="0" smtClean="0"/>
              <a:t>Melangkahi tahap tertentu dalam perkembangan sebagai akibat kegagalan menguasai tugas perkembangan ttt.</a:t>
            </a:r>
          </a:p>
          <a:p>
            <a:r>
              <a:rPr lang="id-ID" dirty="0" smtClean="0"/>
              <a:t>Keharusan menguasai tugas perkembangan karena dapat memunculkan ketegangan pada individu. </a:t>
            </a:r>
            <a:endParaRPr lang="id-ID" dirty="0"/>
          </a:p>
        </p:txBody>
      </p:sp>
    </p:spTree>
    <p:extLst>
      <p:ext uri="{BB962C8B-B14F-4D97-AF65-F5344CB8AC3E}">
        <p14:creationId xmlns="" xmlns:p14="http://schemas.microsoft.com/office/powerpoint/2010/main" val="116273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>
          <a:xfrm>
            <a:off x="0" y="-228600"/>
            <a:ext cx="9144000" cy="1143000"/>
          </a:xfr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algn="ctr" eaLnBrk="1" hangingPunct="1">
              <a:defRPr/>
            </a:pPr>
            <a:r>
              <a:rPr lang="en-US" sz="3600" dirty="0" err="1" smtClean="0">
                <a:solidFill>
                  <a:srgbClr val="000000"/>
                </a:solidFill>
              </a:rPr>
              <a:t>Faktor</a:t>
            </a:r>
            <a:r>
              <a:rPr lang="en-US" sz="3600" dirty="0" smtClean="0">
                <a:solidFill>
                  <a:srgbClr val="000000"/>
                </a:solidFill>
              </a:rPr>
              <a:t> </a:t>
            </a:r>
            <a:r>
              <a:rPr lang="en-US" sz="3600" dirty="0">
                <a:solidFill>
                  <a:srgbClr val="000000"/>
                </a:solidFill>
              </a:rPr>
              <a:t>yang </a:t>
            </a:r>
            <a:r>
              <a:rPr lang="en-US" sz="3600" dirty="0" err="1" smtClean="0">
                <a:solidFill>
                  <a:srgbClr val="000000"/>
                </a:solidFill>
              </a:rPr>
              <a:t>mempengaruhi</a:t>
            </a:r>
            <a:r>
              <a:rPr lang="en-US" sz="3600" dirty="0" smtClean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penguasaan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id-ID" sz="3600" dirty="0" smtClean="0">
                <a:solidFill>
                  <a:srgbClr val="000000"/>
                </a:solidFill>
              </a:rPr>
              <a:t/>
            </a:r>
            <a:br>
              <a:rPr lang="id-ID" sz="3600" dirty="0" smtClean="0">
                <a:solidFill>
                  <a:srgbClr val="000000"/>
                </a:solidFill>
              </a:rPr>
            </a:br>
            <a:r>
              <a:rPr lang="en-US" sz="3600" dirty="0" err="1" smtClean="0">
                <a:solidFill>
                  <a:srgbClr val="000000"/>
                </a:solidFill>
              </a:rPr>
              <a:t>tugas-tugas</a:t>
            </a:r>
            <a:r>
              <a:rPr lang="en-US" sz="3600" dirty="0" smtClean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perkembangan</a:t>
            </a:r>
            <a:endParaRPr lang="en-US" sz="3600" dirty="0">
              <a:solidFill>
                <a:srgbClr val="000000"/>
              </a:solidFill>
            </a:endParaRPr>
          </a:p>
        </p:txBody>
      </p:sp>
      <p:sp>
        <p:nvSpPr>
          <p:cNvPr id="33795" name="Content Placeholder 2"/>
          <p:cNvSpPr>
            <a:spLocks noGrp="1"/>
          </p:cNvSpPr>
          <p:nvPr>
            <p:ph idx="4294967295"/>
          </p:nvPr>
        </p:nvSpPr>
        <p:spPr>
          <a:xfrm>
            <a:off x="228600" y="1219200"/>
            <a:ext cx="8686800" cy="5486400"/>
          </a:xfr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n-US" u="sng" dirty="0">
                <a:solidFill>
                  <a:schemeClr val="bg1"/>
                </a:solidFill>
              </a:rPr>
              <a:t>Yang </a:t>
            </a:r>
            <a:r>
              <a:rPr lang="en-US" u="sng" dirty="0" err="1">
                <a:solidFill>
                  <a:schemeClr val="bg1"/>
                </a:solidFill>
              </a:rPr>
              <a:t>menghambat</a:t>
            </a:r>
            <a:endParaRPr lang="en-US" u="sng" dirty="0">
              <a:solidFill>
                <a:schemeClr val="bg1"/>
              </a:solidFill>
            </a:endParaRP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Kelambatan tingkat perkembangan,fisik/mental</a:t>
            </a: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Kesehatan buruk </a:t>
            </a:r>
            <a:r>
              <a:rPr lang="id-ID" sz="3200" dirty="0" smtClean="0">
                <a:solidFill>
                  <a:schemeClr val="bg1"/>
                </a:solidFill>
                <a:latin typeface="Arial" charset="0"/>
              </a:rPr>
              <a:t>     </a:t>
            </a:r>
            <a:r>
              <a:rPr lang="sv-SE" sz="3200" dirty="0" smtClean="0">
                <a:solidFill>
                  <a:schemeClr val="bg1"/>
                </a:solidFill>
                <a:latin typeface="Arial" charset="0"/>
              </a:rPr>
              <a:t>energi </a:t>
            </a:r>
            <a:r>
              <a:rPr lang="sv-SE" sz="3200" dirty="0">
                <a:solidFill>
                  <a:schemeClr val="bg1"/>
                </a:solidFill>
                <a:latin typeface="Arial" charset="0"/>
              </a:rPr>
              <a:t>rendah</a:t>
            </a: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Cacat tubuh yang mengganggu</a:t>
            </a: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Tidak ada kesempatan untuk belajar</a:t>
            </a: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Tidak ada bimbingan untuk belajar</a:t>
            </a:r>
          </a:p>
          <a:p>
            <a:pPr lvl="1" eaLnBrk="1" hangingPunct="1">
              <a:defRPr/>
            </a:pPr>
            <a:r>
              <a:rPr lang="sv-SE" sz="3200" dirty="0">
                <a:solidFill>
                  <a:schemeClr val="bg1"/>
                </a:solidFill>
                <a:latin typeface="Arial" charset="0"/>
              </a:rPr>
              <a:t>Tidak ada motivasi untuk belajar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4419600" y="3048000"/>
            <a:ext cx="251138" cy="3090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 dirty="0"/>
          </a:p>
        </p:txBody>
      </p:sp>
    </p:spTree>
    <p:extLst>
      <p:ext uri="{BB962C8B-B14F-4D97-AF65-F5344CB8AC3E}">
        <p14:creationId xmlns="" xmlns:p14="http://schemas.microsoft.com/office/powerpoint/2010/main" val="245689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066800"/>
            <a:ext cx="5900166" cy="50292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u="sng" dirty="0" smtClean="0">
                <a:solidFill>
                  <a:srgbClr val="FFFF00"/>
                </a:solidFill>
              </a:rPr>
              <a:t>Yang </a:t>
            </a:r>
            <a:r>
              <a:rPr lang="en-US" sz="4000" u="sng" dirty="0" err="1" smtClean="0">
                <a:solidFill>
                  <a:srgbClr val="FFFF00"/>
                </a:solidFill>
              </a:rPr>
              <a:t>membantu</a:t>
            </a:r>
            <a:endParaRPr lang="en-US" sz="4000" u="sng" dirty="0" smtClean="0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228600" y="1828800"/>
            <a:ext cx="8610601" cy="3108543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Kekuatan dan energi </a:t>
            </a:r>
            <a:r>
              <a:rPr lang="sv-SE" sz="2800" dirty="0" smtClean="0">
                <a:solidFill>
                  <a:schemeClr val="bg1"/>
                </a:solidFill>
              </a:rPr>
              <a:t>di atas </a:t>
            </a:r>
            <a:r>
              <a:rPr lang="sv-SE" sz="2800" dirty="0">
                <a:solidFill>
                  <a:schemeClr val="bg1"/>
                </a:solidFill>
              </a:rPr>
              <a:t>rata-rata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Perkembangan fisik yang dipercepat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Kecerdasan </a:t>
            </a:r>
            <a:r>
              <a:rPr lang="sv-SE" sz="2800" dirty="0" smtClean="0">
                <a:solidFill>
                  <a:schemeClr val="bg1"/>
                </a:solidFill>
              </a:rPr>
              <a:t>di atas </a:t>
            </a:r>
            <a:r>
              <a:rPr lang="sv-SE" sz="2800" dirty="0">
                <a:solidFill>
                  <a:schemeClr val="bg1"/>
                </a:solidFill>
              </a:rPr>
              <a:t>rata-rata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Lingkungan memberi kesempatan untuk belajar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Bimbingan belajar orang tua dan guru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Motivasi kuat untuk belajar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Kreativitas kuat untuk belajar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19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8229600" cy="45811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Nah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229600" cy="3817625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bayi</a:t>
            </a:r>
            <a:r>
              <a:rPr lang="en-US" dirty="0" smtClean="0"/>
              <a:t>!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kanak-kanak</a:t>
            </a:r>
            <a:r>
              <a:rPr lang="en-US" dirty="0" smtClean="0"/>
              <a:t>!</a:t>
            </a:r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304800"/>
            <a:ext cx="8229600" cy="144444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FFFF00"/>
                </a:solidFill>
              </a:rPr>
              <a:t>Tugas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perkembangan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masa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bayi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memakan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endParaRPr lang="en-US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berjalan</a:t>
            </a:r>
            <a:endParaRPr lang="en-US" b="1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berbicara</a:t>
            </a:r>
            <a:endParaRPr lang="en-US" b="1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mengendalika</a:t>
            </a:r>
            <a:r>
              <a:rPr lang="en-US" b="1" dirty="0" smtClean="0"/>
              <a:t> </a:t>
            </a:r>
            <a:r>
              <a:rPr lang="en-US" b="1" dirty="0" err="1" smtClean="0"/>
              <a:t>pembuangan</a:t>
            </a:r>
            <a:r>
              <a:rPr lang="en-US" b="1" dirty="0" smtClean="0"/>
              <a:t> </a:t>
            </a:r>
            <a:r>
              <a:rPr lang="en-US" b="1" dirty="0" err="1" smtClean="0"/>
              <a:t>kotoran</a:t>
            </a:r>
            <a:r>
              <a:rPr lang="en-US" b="1" dirty="0" smtClean="0"/>
              <a:t> </a:t>
            </a:r>
            <a:r>
              <a:rPr lang="en-US" b="1" dirty="0" err="1" smtClean="0"/>
              <a:t>tubuh</a:t>
            </a:r>
            <a:endParaRPr lang="en-US" b="1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mengenal</a:t>
            </a:r>
            <a:r>
              <a:rPr lang="en-US" b="1" dirty="0" smtClean="0"/>
              <a:t> </a:t>
            </a:r>
            <a:r>
              <a:rPr lang="en-US" b="1" dirty="0" err="1" smtClean="0"/>
              <a:t>perbedaaan</a:t>
            </a:r>
            <a:r>
              <a:rPr lang="en-US" b="1" dirty="0" smtClean="0"/>
              <a:t>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kelamin</a:t>
            </a:r>
            <a:endParaRPr lang="en-US" b="1" dirty="0" smtClean="0"/>
          </a:p>
          <a:p>
            <a:pPr lvl="0"/>
            <a:r>
              <a:rPr lang="en-US" b="1" dirty="0" err="1" smtClean="0"/>
              <a:t>Mencapai</a:t>
            </a:r>
            <a:r>
              <a:rPr lang="en-US" b="1" dirty="0" smtClean="0"/>
              <a:t> </a:t>
            </a:r>
            <a:r>
              <a:rPr lang="en-US" b="1" dirty="0" err="1" smtClean="0"/>
              <a:t>kestabilan</a:t>
            </a:r>
            <a:r>
              <a:rPr lang="en-US" b="1" dirty="0" smtClean="0"/>
              <a:t> </a:t>
            </a:r>
            <a:r>
              <a:rPr lang="en-US" b="1" dirty="0" err="1" smtClean="0"/>
              <a:t>fisik</a:t>
            </a:r>
            <a:endParaRPr lang="en-US" b="1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mengenal</a:t>
            </a:r>
            <a:r>
              <a:rPr lang="en-US" b="1" dirty="0" smtClean="0"/>
              <a:t> </a:t>
            </a:r>
            <a:r>
              <a:rPr lang="en-US" b="1" dirty="0" err="1" smtClean="0"/>
              <a:t>konsep-konsep</a:t>
            </a:r>
            <a:r>
              <a:rPr lang="en-US" b="1" dirty="0" smtClean="0"/>
              <a:t> </a:t>
            </a:r>
            <a:r>
              <a:rPr lang="en-US" b="1" dirty="0" err="1" smtClean="0"/>
              <a:t>sederhana</a:t>
            </a:r>
            <a:r>
              <a:rPr lang="en-US" b="1" dirty="0" smtClean="0"/>
              <a:t> </a:t>
            </a:r>
            <a:r>
              <a:rPr lang="en-US" b="1" dirty="0" err="1" smtClean="0"/>
              <a:t>tentang</a:t>
            </a:r>
            <a:r>
              <a:rPr lang="en-US" b="1" dirty="0" smtClean="0"/>
              <a:t> </a:t>
            </a:r>
            <a:r>
              <a:rPr lang="en-US" b="1" dirty="0" err="1" smtClean="0"/>
              <a:t>kenyataan</a:t>
            </a:r>
            <a:r>
              <a:rPr lang="en-US" b="1" dirty="0" smtClean="0"/>
              <a:t> </a:t>
            </a:r>
            <a:r>
              <a:rPr lang="en-US" b="1" dirty="0" err="1" smtClean="0"/>
              <a:t>alam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endParaRPr lang="en-US" b="1" dirty="0" smtClean="0"/>
          </a:p>
          <a:p>
            <a:pPr lvl="0"/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membedakan</a:t>
            </a:r>
            <a:r>
              <a:rPr lang="en-US" b="1" dirty="0" smtClean="0"/>
              <a:t> </a:t>
            </a:r>
            <a:r>
              <a:rPr lang="en-US" b="1" dirty="0" err="1" smtClean="0"/>
              <a:t>baik-buruk</a:t>
            </a:r>
            <a:r>
              <a:rPr lang="en-US" b="1" dirty="0" smtClean="0"/>
              <a:t>, </a:t>
            </a:r>
            <a:r>
              <a:rPr lang="en-US" b="1" dirty="0" err="1" smtClean="0"/>
              <a:t>benar-saah</a:t>
            </a:r>
            <a:r>
              <a:rPr lang="en-US" b="1" dirty="0" smtClean="0"/>
              <a:t>,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mengembangkan</a:t>
            </a:r>
            <a:r>
              <a:rPr lang="en-US" b="1" dirty="0" smtClean="0"/>
              <a:t> </a:t>
            </a:r>
            <a:r>
              <a:rPr lang="en-US" b="1" dirty="0" err="1" smtClean="0"/>
              <a:t>kata</a:t>
            </a:r>
            <a:r>
              <a:rPr lang="en-US" b="1" dirty="0" smtClean="0"/>
              <a:t> </a:t>
            </a:r>
            <a:r>
              <a:rPr lang="en-US" b="1" dirty="0" err="1" smtClean="0"/>
              <a:t>hati</a:t>
            </a:r>
            <a:endParaRPr lang="en-US" b="1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"/>
            <a:ext cx="8762999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</a:rPr>
              <a:t>Tugas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Perkembangan</a:t>
            </a:r>
            <a:r>
              <a:rPr lang="en-US" sz="3200" b="1" dirty="0" smtClean="0">
                <a:solidFill>
                  <a:srgbClr val="FFFF00"/>
                </a:solidFill>
              </a:rPr>
              <a:t>  </a:t>
            </a:r>
            <a:r>
              <a:rPr lang="en-US" sz="3200" b="1" dirty="0" err="1" smtClean="0">
                <a:solidFill>
                  <a:srgbClr val="FFFF00"/>
                </a:solidFill>
              </a:rPr>
              <a:t>Pada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Masa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Kanak-Kanak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Awal</a:t>
            </a:r>
            <a:r>
              <a:rPr lang="en-US" sz="2800" b="1" dirty="0" smtClean="0">
                <a:solidFill>
                  <a:srgbClr val="FFFF00"/>
                </a:solidFill>
              </a:rPr>
              <a:t/>
            </a:r>
            <a:br>
              <a:rPr lang="en-US" sz="2800" b="1" dirty="0" smtClean="0">
                <a:solidFill>
                  <a:srgbClr val="FFFF00"/>
                </a:solidFill>
              </a:rPr>
            </a:b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mengerti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seks</a:t>
            </a:r>
            <a:r>
              <a:rPr lang="en-US" dirty="0" smtClean="0"/>
              <a:t> yang </a:t>
            </a:r>
            <a:r>
              <a:rPr lang="en-US" dirty="0" err="1" smtClean="0"/>
              <a:t>benar</a:t>
            </a:r>
            <a:endParaRPr lang="en-US" dirty="0" smtClean="0"/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membedakan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hubungannya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</a:t>
            </a:r>
            <a:r>
              <a:rPr lang="en-US" dirty="0" err="1" smtClean="0"/>
              <a:t>diluar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dilingkungan</a:t>
            </a:r>
            <a:r>
              <a:rPr lang="en-US" dirty="0" smtClean="0"/>
              <a:t> </a:t>
            </a:r>
            <a:r>
              <a:rPr lang="en-US" dirty="0" err="1" smtClean="0"/>
              <a:t>tetangga</a:t>
            </a:r>
            <a:r>
              <a:rPr lang="en-US" dirty="0" smtClean="0"/>
              <a:t>,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nurani</a:t>
            </a:r>
            <a:endParaRPr lang="en-US" dirty="0" smtClean="0"/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4" y="152400"/>
            <a:ext cx="8390235" cy="83820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Tugas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Perkembangan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Masa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Kanak-Kanak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Akhir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610599" cy="5410200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Mempelajari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keterampilan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fisik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diperlukan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permainan-permainan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umum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Membangun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sikap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sehat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mengenai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diri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sendiri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makhluk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sedang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tumbuh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Belajar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menyesuaikan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diri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teman-teman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seisiannya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Mulai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peran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sosial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pria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/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wanita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tepat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keterampilan-keterampilan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dasar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membaca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menulis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berhitung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pengertian-pengertian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diperlukan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kehidupan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sehari-hari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hati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nurani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pengertian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moral,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tata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tingkatan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nilai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sikap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kelompok-kelompok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sosial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lembaga-lembaga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Mencapai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kebebasan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pribadi</a:t>
            </a:r>
            <a:endParaRPr lang="en-US" sz="38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?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LATE\thank-you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649</Words>
  <Application>Microsoft Office PowerPoint</Application>
  <PresentationFormat>On-screen Show (4:3)</PresentationFormat>
  <Paragraphs>85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FASE DAN TUGAS PERKEMBANGAN </vt:lpstr>
      <vt:lpstr>Slide 2</vt:lpstr>
      <vt:lpstr>Slide 3</vt:lpstr>
      <vt:lpstr>FASE/ TAHAP PERKEMBANGAN  :</vt:lpstr>
      <vt:lpstr>TUGAS PERKEMBANGAN</vt:lpstr>
      <vt:lpstr>Tujuan tugas perkembangan</vt:lpstr>
      <vt:lpstr>Faktor munculnya tugas perkembangan </vt:lpstr>
      <vt:lpstr>Bahaya potensial berkaitan dengan tugas perkembangan</vt:lpstr>
      <vt:lpstr>Faktor yang mempengaruhi penguasaan  tugas-tugas perkembangan</vt:lpstr>
      <vt:lpstr>Slide 10</vt:lpstr>
      <vt:lpstr>Nah sekarang tugas anda adalah:</vt:lpstr>
      <vt:lpstr>Tugas perkembangan masa bayi</vt:lpstr>
      <vt:lpstr>Tugas Perkembangan  Pada Masa Kanak-Kanak Awal </vt:lpstr>
      <vt:lpstr>Tugas Perkembangan Masa Kanak-Kanak Akhir</vt:lpstr>
      <vt:lpstr>Slide 15</vt:lpstr>
      <vt:lpstr>Slide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ARRI</cp:lastModifiedBy>
  <cp:revision>74</cp:revision>
  <dcterms:created xsi:type="dcterms:W3CDTF">2013-08-21T19:17:07Z</dcterms:created>
  <dcterms:modified xsi:type="dcterms:W3CDTF">2019-10-07T15:35:22Z</dcterms:modified>
</cp:coreProperties>
</file>