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88" r:id="rId4"/>
    <p:sldId id="356" r:id="rId5"/>
    <p:sldId id="389" r:id="rId6"/>
    <p:sldId id="390" r:id="rId7"/>
    <p:sldId id="392" r:id="rId8"/>
    <p:sldId id="391" r:id="rId9"/>
    <p:sldId id="393" r:id="rId10"/>
    <p:sldId id="383" r:id="rId11"/>
    <p:sldId id="394" r:id="rId12"/>
    <p:sldId id="395" r:id="rId13"/>
    <p:sldId id="396" r:id="rId14"/>
    <p:sldId id="397" r:id="rId15"/>
    <p:sldId id="400" r:id="rId16"/>
    <p:sldId id="398" r:id="rId17"/>
    <p:sldId id="399" r:id="rId18"/>
    <p:sldId id="409" r:id="rId19"/>
    <p:sldId id="401" r:id="rId20"/>
    <p:sldId id="402" r:id="rId21"/>
    <p:sldId id="403" r:id="rId22"/>
    <p:sldId id="404" r:id="rId23"/>
    <p:sldId id="407" r:id="rId24"/>
    <p:sldId id="405" r:id="rId25"/>
    <p:sldId id="408" r:id="rId26"/>
    <p:sldId id="410" r:id="rId27"/>
    <p:sldId id="406" r:id="rId28"/>
    <p:sldId id="411" r:id="rId29"/>
    <p:sldId id="412" r:id="rId30"/>
    <p:sldId id="413" r:id="rId31"/>
    <p:sldId id="354" r:id="rId32"/>
    <p:sldId id="282" r:id="rId3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  <a:srgbClr val="FFFF66"/>
    <a:srgbClr val="66FFCC"/>
    <a:srgbClr val="FF99CC"/>
    <a:srgbClr val="9900CC"/>
    <a:srgbClr val="FFCC66"/>
    <a:srgbClr val="FF0066"/>
    <a:srgbClr val="FFFF99"/>
    <a:srgbClr val="336699"/>
    <a:srgbClr val="66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976" autoAdjust="0"/>
    <p:restoredTop sz="94660"/>
  </p:normalViewPr>
  <p:slideViewPr>
    <p:cSldViewPr>
      <p:cViewPr varScale="1">
        <p:scale>
          <a:sx n="70" d="100"/>
          <a:sy n="70" d="100"/>
        </p:scale>
        <p:origin x="-12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Text Box 15"/>
          <p:cNvSpPr txBox="1">
            <a:spLocks noChangeArrowheads="1"/>
          </p:cNvSpPr>
          <p:nvPr userDrawn="1"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13"/>
              </a:rPr>
              <a:t>Powerpoint Templates</a:t>
            </a:r>
            <a:endParaRPr lang="fr-FR"/>
          </a:p>
        </p:txBody>
      </p:sp>
      <p:pic>
        <p:nvPicPr>
          <p:cNvPr id="1038" name="Picture 14" descr="Imvcxage1qsazroiudsf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6" name="Rectangle 12"/>
          <p:cNvSpPr>
            <a:spLocks noChangeArrowheads="1"/>
          </p:cNvSpPr>
          <p:nvPr userDrawn="1"/>
        </p:nvSpPr>
        <p:spPr bwMode="auto">
          <a:xfrm>
            <a:off x="323850" y="836613"/>
            <a:ext cx="8569325" cy="5761037"/>
          </a:xfrm>
          <a:prstGeom prst="rect">
            <a:avLst/>
          </a:prstGeom>
          <a:solidFill>
            <a:schemeClr val="bg1">
              <a:alpha val="7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id-ID"/>
          </a:p>
        </p:txBody>
      </p:sp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7812088" y="6302375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336699"/>
                </a:solidFill>
              </a:rPr>
              <a:t>Page </a:t>
            </a:r>
            <a:fld id="{7702F283-D723-46CD-BF9D-635C9B4E8DF9}" type="slidenum">
              <a:rPr lang="fr-FR" b="1">
                <a:solidFill>
                  <a:srgbClr val="336699"/>
                </a:solidFill>
              </a:rPr>
              <a:pPr/>
              <a:t>‹#›</a:t>
            </a:fld>
            <a:endParaRPr lang="fr-FR" b="1">
              <a:solidFill>
                <a:srgbClr val="33669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Powerpoint Templates</a:t>
            </a:r>
            <a:endParaRPr lang="fr-FR"/>
          </a:p>
        </p:txBody>
      </p:sp>
      <p:pic>
        <p:nvPicPr>
          <p:cNvPr id="2059" name="Picture 11" descr="Imvcxage1qsazroiuds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143240" y="2786058"/>
            <a:ext cx="477246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0070C0"/>
                </a:solidFill>
                <a:latin typeface="Century Gothic" pitchFamily="34" charset="0"/>
              </a:rPr>
              <a:t>Gambar Teknik 1 - 09</a:t>
            </a:r>
            <a:endParaRPr lang="fr-FR" sz="3200" b="1" dirty="0">
              <a:solidFill>
                <a:srgbClr val="0070C0"/>
              </a:solidFill>
              <a:latin typeface="Century Gothic" pitchFamily="34" charset="0"/>
            </a:endParaRPr>
          </a:p>
          <a:p>
            <a:r>
              <a:rPr lang="id-ID" sz="2000" b="1" i="1" dirty="0" smtClean="0">
                <a:solidFill>
                  <a:srgbClr val="336699"/>
                </a:solidFill>
                <a:latin typeface="Verdana" pitchFamily="34" charset="0"/>
              </a:rPr>
              <a:t>Oleh M. Agung Wahyudi, ST.MT.</a:t>
            </a:r>
            <a:endParaRPr lang="fr-FR" sz="2000" i="1" dirty="0">
              <a:solidFill>
                <a:srgbClr val="3366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2071678"/>
            <a:ext cx="3580070" cy="355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785918" y="1428736"/>
            <a:ext cx="578647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5400" dirty="0" smtClean="0">
                <a:solidFill>
                  <a:srgbClr val="FF0000"/>
                </a:solidFill>
                <a:latin typeface="Futura Md BT" pitchFamily="34" charset="0"/>
              </a:rPr>
              <a:t>GAMBAR KERJA</a:t>
            </a:r>
            <a:endParaRPr lang="fr-FR" sz="3600" dirty="0">
              <a:solidFill>
                <a:srgbClr val="FF0000"/>
              </a:solidFill>
              <a:latin typeface="Futura Md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500166" y="642918"/>
            <a:ext cx="581761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APAKAH GAMBAR KERJA ITU?</a:t>
            </a:r>
            <a:endParaRPr lang="fr-FR" dirty="0">
              <a:solidFill>
                <a:srgbClr val="FF0000"/>
              </a:solidFill>
              <a:latin typeface="Futura Md BT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7224" y="3357562"/>
            <a:ext cx="735811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800" b="1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Gambar Kerja adalah sekumpulan gambar yang mendeskripsikan suatu objek/bangunan sejelas-jelasnya &amp; selengkap-lengkapnya agar orang lain bisa membuat objek/bangunan tersebut sesuai dengan maksud dari perancangnya. </a:t>
            </a:r>
            <a:endParaRPr lang="id-ID" sz="2800" b="1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1357298"/>
            <a:ext cx="2857500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72330" y="3357562"/>
            <a:ext cx="18669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142976" y="642918"/>
            <a:ext cx="674011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MENGAPA PERLU GAMBAR KERJA?</a:t>
            </a:r>
            <a:endParaRPr lang="fr-FR" dirty="0">
              <a:solidFill>
                <a:srgbClr val="FF0000"/>
              </a:solidFill>
              <a:latin typeface="Futura Md BT" pitchFamily="34" charset="0"/>
            </a:endParaRP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571472" y="1428736"/>
            <a:ext cx="742955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Karena orang yang membangun beda dengan orang yang merancang bangunan.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571472" y="2143116"/>
            <a:ext cx="742955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Karena dalam kondisi umum, gambar bisa menjelaskan lebih baik dan lebih jelas dari perkataan lisan.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571472" y="3214686"/>
            <a:ext cx="742955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Agar pembangunan bisa selesai tepat waktu.</a:t>
            </a:r>
            <a:endParaRPr lang="id-ID" sz="2000" dirty="0" smtClean="0">
              <a:solidFill>
                <a:srgbClr val="7030A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571472" y="3714752"/>
            <a:ext cx="742955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Agar biaya pembangunan bisa sesuai perencanaan (RAB)</a:t>
            </a:r>
            <a:endParaRPr lang="id-ID" sz="2000" dirty="0" smtClean="0">
              <a:solidFill>
                <a:srgbClr val="7030A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571472" y="4500570"/>
            <a:ext cx="742955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Agar kemajuan pembangunan bisa dipantau dengan akurat.</a:t>
            </a:r>
            <a:endParaRPr lang="id-ID" sz="2000" dirty="0" smtClean="0">
              <a:solidFill>
                <a:srgbClr val="7030A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  <p:bldP spid="3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/>
          <p:cNvSpPr/>
          <p:nvPr/>
        </p:nvSpPr>
        <p:spPr>
          <a:xfrm>
            <a:off x="6858016" y="3643314"/>
            <a:ext cx="2000264" cy="2071702"/>
          </a:xfrm>
          <a:prstGeom prst="roundRect">
            <a:avLst/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000" dirty="0" smtClean="0">
              <a:latin typeface="Futura Md BT" pitchFamily="34" charset="0"/>
            </a:endParaRPr>
          </a:p>
          <a:p>
            <a:pPr algn="ctr"/>
            <a:endParaRPr lang="id-ID" sz="2000" dirty="0" smtClean="0">
              <a:latin typeface="Futura Md BT" pitchFamily="34" charset="0"/>
            </a:endParaRPr>
          </a:p>
          <a:p>
            <a:pPr algn="ctr"/>
            <a:endParaRPr lang="id-ID" sz="2000" dirty="0" smtClean="0">
              <a:latin typeface="Futura Md BT" pitchFamily="34" charset="0"/>
            </a:endParaRPr>
          </a:p>
          <a:p>
            <a:pPr algn="ctr"/>
            <a:r>
              <a:rPr lang="id-ID" sz="2000" b="1" dirty="0" smtClean="0">
                <a:latin typeface="Futura Md BT" pitchFamily="34" charset="0"/>
              </a:rPr>
              <a:t>DOKUMEN KEUANGAN</a:t>
            </a:r>
            <a:endParaRPr lang="id-ID" sz="1400" b="1" dirty="0">
              <a:latin typeface="Futura Md BT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643174" y="3643314"/>
            <a:ext cx="4071966" cy="2071702"/>
          </a:xfrm>
          <a:prstGeom prst="roundRect">
            <a:avLst/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400" dirty="0" smtClean="0">
              <a:latin typeface="Futura Md BT" pitchFamily="34" charset="0"/>
            </a:endParaRPr>
          </a:p>
          <a:p>
            <a:pPr algn="ctr"/>
            <a:endParaRPr lang="id-ID" sz="2400" dirty="0" smtClean="0">
              <a:latin typeface="Futura Md BT" pitchFamily="34" charset="0"/>
            </a:endParaRPr>
          </a:p>
          <a:p>
            <a:pPr algn="ctr"/>
            <a:r>
              <a:rPr lang="id-ID" sz="2400" b="1" dirty="0" smtClean="0">
                <a:latin typeface="Futura Md BT" pitchFamily="34" charset="0"/>
              </a:rPr>
              <a:t>DOKUMEN TEKNIS</a:t>
            </a:r>
            <a:endParaRPr lang="id-ID" sz="1600" b="1" dirty="0">
              <a:latin typeface="Futura Md BT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57158" y="3643314"/>
            <a:ext cx="2143140" cy="2071702"/>
          </a:xfrm>
          <a:prstGeom prst="roundRect">
            <a:avLst/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000" dirty="0" smtClean="0">
              <a:latin typeface="Futura Md BT" pitchFamily="34" charset="0"/>
            </a:endParaRPr>
          </a:p>
          <a:p>
            <a:pPr algn="ctr"/>
            <a:endParaRPr lang="id-ID" sz="2000" dirty="0" smtClean="0">
              <a:latin typeface="Futura Md BT" pitchFamily="34" charset="0"/>
            </a:endParaRPr>
          </a:p>
          <a:p>
            <a:pPr algn="ctr"/>
            <a:endParaRPr lang="id-ID" sz="2000" dirty="0" smtClean="0">
              <a:latin typeface="Futura Md BT" pitchFamily="34" charset="0"/>
            </a:endParaRPr>
          </a:p>
          <a:p>
            <a:pPr algn="ctr"/>
            <a:r>
              <a:rPr lang="id-ID" sz="2000" b="1" dirty="0" smtClean="0">
                <a:latin typeface="Futura Md BT" pitchFamily="34" charset="0"/>
              </a:rPr>
              <a:t>DOKUMEN HUKUM</a:t>
            </a:r>
            <a:endParaRPr lang="id-ID" sz="1400" b="1" dirty="0">
              <a:latin typeface="Futura Md BT" pitchFamily="34" charset="0"/>
            </a:endParaRP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785918" y="642918"/>
            <a:ext cx="56244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DOKUMEN PEMBANGUNAN</a:t>
            </a:r>
            <a:endParaRPr lang="fr-FR" dirty="0">
              <a:solidFill>
                <a:srgbClr val="FF0000"/>
              </a:solidFill>
              <a:latin typeface="Futura Md BT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786182" y="3857628"/>
            <a:ext cx="1357321" cy="85725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dirty="0" smtClean="0">
                <a:solidFill>
                  <a:srgbClr val="FFFF00"/>
                </a:solidFill>
                <a:latin typeface="Futura Md BT" pitchFamily="34" charset="0"/>
              </a:rPr>
              <a:t>GAMBAR KERJA</a:t>
            </a:r>
            <a:endParaRPr lang="id-ID" sz="1400" dirty="0">
              <a:solidFill>
                <a:srgbClr val="FFFF00"/>
              </a:solidFill>
              <a:latin typeface="Futura Md BT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7215206" y="3857628"/>
            <a:ext cx="1143008" cy="85725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dirty="0" smtClean="0">
                <a:latin typeface="Futura Md BT" pitchFamily="34" charset="0"/>
              </a:rPr>
              <a:t>RAB</a:t>
            </a:r>
            <a:endParaRPr lang="id-ID" sz="1600" dirty="0">
              <a:latin typeface="Futura Md BT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2786050" y="3857628"/>
            <a:ext cx="857256" cy="85725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dirty="0" smtClean="0">
                <a:latin typeface="Futura Md BT" pitchFamily="34" charset="0"/>
              </a:rPr>
              <a:t>RKS</a:t>
            </a:r>
            <a:endParaRPr lang="id-ID" sz="1600" dirty="0">
              <a:latin typeface="Futura Md BT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00034" y="3857628"/>
            <a:ext cx="1857388" cy="85725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dirty="0" smtClean="0">
                <a:latin typeface="Futura Md BT" pitchFamily="34" charset="0"/>
              </a:rPr>
              <a:t>KONTRAK KERJA</a:t>
            </a:r>
            <a:endParaRPr lang="id-ID" sz="1400" dirty="0">
              <a:latin typeface="Futura Md BT" pitchFamily="34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5286380" y="3857628"/>
            <a:ext cx="1285884" cy="85725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dirty="0" smtClean="0">
                <a:latin typeface="Futura Md BT" pitchFamily="34" charset="0"/>
              </a:rPr>
              <a:t>JADWAL KERJA</a:t>
            </a:r>
            <a:endParaRPr lang="id-ID" sz="1400" dirty="0">
              <a:latin typeface="Futura Md BT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1214414" y="1500174"/>
            <a:ext cx="7000924" cy="1928826"/>
            <a:chOff x="1214414" y="1142984"/>
            <a:chExt cx="7000924" cy="1928826"/>
          </a:xfrm>
          <a:solidFill>
            <a:schemeClr val="bg1">
              <a:lumMod val="65000"/>
            </a:schemeClr>
          </a:solidFill>
        </p:grpSpPr>
        <p:sp>
          <p:nvSpPr>
            <p:cNvPr id="22" name="Right Arrow 21"/>
            <p:cNvSpPr/>
            <p:nvPr/>
          </p:nvSpPr>
          <p:spPr>
            <a:xfrm rot="5400000">
              <a:off x="3750463" y="1607331"/>
              <a:ext cx="1928826" cy="1000132"/>
            </a:xfrm>
            <a:prstGeom prst="right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3" name="Bent Arrow 22"/>
            <p:cNvSpPr/>
            <p:nvPr/>
          </p:nvSpPr>
          <p:spPr>
            <a:xfrm rot="5400000">
              <a:off x="5715008" y="571480"/>
              <a:ext cx="1714512" cy="3286148"/>
            </a:xfrm>
            <a:prstGeom prst="bentArrow">
              <a:avLst>
                <a:gd name="adj1" fmla="val 23931"/>
                <a:gd name="adj2" fmla="val 25000"/>
                <a:gd name="adj3" fmla="val 25000"/>
                <a:gd name="adj4" fmla="val 4375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</a:endParaRPr>
            </a:p>
          </p:txBody>
        </p:sp>
        <p:sp>
          <p:nvSpPr>
            <p:cNvPr id="24" name="Bent Arrow 23"/>
            <p:cNvSpPr/>
            <p:nvPr/>
          </p:nvSpPr>
          <p:spPr>
            <a:xfrm rot="16200000" flipH="1">
              <a:off x="2000232" y="571480"/>
              <a:ext cx="1714512" cy="3286148"/>
            </a:xfrm>
            <a:prstGeom prst="bentArrow">
              <a:avLst>
                <a:gd name="adj1" fmla="val 23931"/>
                <a:gd name="adj2" fmla="val 25000"/>
                <a:gd name="adj3" fmla="val 25000"/>
                <a:gd name="adj4" fmla="val 4375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  <p:bldP spid="17" grpId="0" animBg="1"/>
      <p:bldP spid="3079" grpId="0"/>
      <p:bldP spid="13" grpId="0" animBg="1"/>
      <p:bldP spid="14" grpId="0" animBg="1"/>
      <p:bldP spid="15" grpId="0" animBg="1"/>
      <p:bldP spid="16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>
            <a:off x="928662" y="1285860"/>
            <a:ext cx="7429552" cy="4929222"/>
          </a:xfrm>
          <a:prstGeom prst="roundRect">
            <a:avLst>
              <a:gd name="adj" fmla="val 9011"/>
            </a:avLst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08575" algn="ctr"/>
            <a:endParaRPr lang="id-ID" b="1" dirty="0">
              <a:latin typeface="Futura Md BT" pitchFamily="34" charset="0"/>
            </a:endParaRP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571604" y="571480"/>
            <a:ext cx="47195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PRINSIP GAMBAR KERJA</a:t>
            </a:r>
            <a:endParaRPr lang="fr-FR" dirty="0">
              <a:solidFill>
                <a:srgbClr val="FF0000"/>
              </a:solidFill>
              <a:latin typeface="Futura Md BT" pitchFamily="34" charset="0"/>
            </a:endParaRPr>
          </a:p>
        </p:txBody>
      </p:sp>
      <p:pic>
        <p:nvPicPr>
          <p:cNvPr id="3076" name="Picture 4" descr="Stock vector of 'Illustration of floor plan of house, doodle style'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1643050"/>
            <a:ext cx="4555561" cy="4316395"/>
          </a:xfrm>
          <a:prstGeom prst="rect">
            <a:avLst/>
          </a:prstGeom>
          <a:noFill/>
        </p:spPr>
      </p:pic>
      <p:sp>
        <p:nvSpPr>
          <p:cNvPr id="36" name="TextBox 35"/>
          <p:cNvSpPr txBox="1"/>
          <p:nvPr/>
        </p:nvSpPr>
        <p:spPr>
          <a:xfrm>
            <a:off x="1428728" y="2285992"/>
            <a:ext cx="4663456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4400" dirty="0" smtClean="0">
                <a:solidFill>
                  <a:srgbClr val="FF0000"/>
                </a:solidFill>
                <a:latin typeface="Futura Md BT" pitchFamily="34" charset="0"/>
              </a:rPr>
              <a:t>Z</a:t>
            </a:r>
            <a:r>
              <a:rPr lang="id-ID" sz="2800" dirty="0" smtClean="0">
                <a:solidFill>
                  <a:srgbClr val="FF0000"/>
                </a:solidFill>
                <a:latin typeface="Futura Md BT" pitchFamily="34" charset="0"/>
              </a:rPr>
              <a:t> </a:t>
            </a:r>
            <a:r>
              <a:rPr lang="id-ID" sz="7200" dirty="0" smtClean="0">
                <a:solidFill>
                  <a:srgbClr val="FF0000"/>
                </a:solidFill>
                <a:latin typeface="Futura Md BT" pitchFamily="34" charset="0"/>
              </a:rPr>
              <a:t>O</a:t>
            </a:r>
            <a:r>
              <a:rPr lang="id-ID" sz="4000" dirty="0" smtClean="0">
                <a:solidFill>
                  <a:srgbClr val="FF0000"/>
                </a:solidFill>
                <a:latin typeface="Futura Md BT" pitchFamily="34" charset="0"/>
              </a:rPr>
              <a:t> </a:t>
            </a:r>
            <a:r>
              <a:rPr lang="id-ID" sz="9600" dirty="0" smtClean="0">
                <a:solidFill>
                  <a:srgbClr val="FF0000"/>
                </a:solidFill>
                <a:latin typeface="Futura Md BT" pitchFamily="34" charset="0"/>
              </a:rPr>
              <a:t>O</a:t>
            </a:r>
            <a:r>
              <a:rPr lang="id-ID" sz="4800" dirty="0" smtClean="0">
                <a:solidFill>
                  <a:srgbClr val="FF0000"/>
                </a:solidFill>
                <a:latin typeface="Futura Md BT" pitchFamily="34" charset="0"/>
              </a:rPr>
              <a:t> </a:t>
            </a:r>
            <a:r>
              <a:rPr lang="id-ID" sz="16600" dirty="0" smtClean="0">
                <a:solidFill>
                  <a:srgbClr val="FF0000"/>
                </a:solidFill>
                <a:latin typeface="Futura Md BT" pitchFamily="34" charset="0"/>
              </a:rPr>
              <a:t>M</a:t>
            </a:r>
            <a:endParaRPr lang="id-ID" sz="2800" dirty="0">
              <a:solidFill>
                <a:srgbClr val="FF0000"/>
              </a:solidFill>
              <a:latin typeface="Futura Md BT" pitchFamily="34" charset="0"/>
            </a:endParaRPr>
          </a:p>
        </p:txBody>
      </p:sp>
      <p:pic>
        <p:nvPicPr>
          <p:cNvPr id="3074" name="Picture 2" descr="D:\xPrivate\- UPGRI\Materi Kuliah\- Clip Art\aTe64jRT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571480"/>
            <a:ext cx="3381332" cy="33813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3079" grpId="0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>
            <a:off x="928662" y="1285860"/>
            <a:ext cx="7429552" cy="4929222"/>
          </a:xfrm>
          <a:prstGeom prst="roundRect">
            <a:avLst>
              <a:gd name="adj" fmla="val 9011"/>
            </a:avLst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08575" algn="ctr"/>
            <a:r>
              <a:rPr lang="id-ID" sz="2800" b="1" dirty="0" smtClean="0">
                <a:latin typeface="Futura Md BT" pitchFamily="34" charset="0"/>
              </a:rPr>
              <a:t>GAMBAR KERJA</a:t>
            </a:r>
            <a:endParaRPr lang="id-ID" b="1" dirty="0">
              <a:latin typeface="Futura Md BT" pitchFamily="34" charset="0"/>
            </a:endParaRP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143108" y="500042"/>
            <a:ext cx="47195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PRINSIP GAMBAR KERJA</a:t>
            </a:r>
            <a:endParaRPr lang="fr-FR" dirty="0">
              <a:solidFill>
                <a:srgbClr val="FF0000"/>
              </a:solidFill>
              <a:latin typeface="Futura Md BT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142976" y="5214950"/>
            <a:ext cx="1500198" cy="85725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dirty="0" smtClean="0">
                <a:latin typeface="Futura Md BT" pitchFamily="34" charset="0"/>
              </a:rPr>
              <a:t>KHUSUS</a:t>
            </a:r>
            <a:endParaRPr lang="id-ID" sz="1400" dirty="0">
              <a:latin typeface="Futura Md BT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071538" y="1571612"/>
            <a:ext cx="1571636" cy="85725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dirty="0" smtClean="0">
                <a:latin typeface="Futura Md BT" pitchFamily="34" charset="0"/>
              </a:rPr>
              <a:t>UMUM</a:t>
            </a:r>
            <a:endParaRPr lang="id-ID" sz="1400" dirty="0">
              <a:latin typeface="Futura Md BT" pitchFamily="34" charset="0"/>
            </a:endParaRPr>
          </a:p>
        </p:txBody>
      </p:sp>
      <p:sp>
        <p:nvSpPr>
          <p:cNvPr id="22" name="Right Arrow 21"/>
          <p:cNvSpPr/>
          <p:nvPr/>
        </p:nvSpPr>
        <p:spPr>
          <a:xfrm rot="5400000">
            <a:off x="571472" y="3286124"/>
            <a:ext cx="2571768" cy="1000132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7" name="Rounded Rectangle 26"/>
          <p:cNvSpPr/>
          <p:nvPr/>
        </p:nvSpPr>
        <p:spPr>
          <a:xfrm>
            <a:off x="2857488" y="5214950"/>
            <a:ext cx="1500198" cy="857256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dirty="0" smtClean="0">
                <a:latin typeface="Futura Md BT" pitchFamily="34" charset="0"/>
              </a:rPr>
              <a:t>DETAIL</a:t>
            </a:r>
            <a:endParaRPr lang="id-ID" sz="1400" dirty="0">
              <a:latin typeface="Futura Md BT" pitchFamily="34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2786050" y="1571612"/>
            <a:ext cx="1571636" cy="857256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dirty="0" smtClean="0">
                <a:latin typeface="Futura Md BT" pitchFamily="34" charset="0"/>
              </a:rPr>
              <a:t>GLOBAL</a:t>
            </a:r>
            <a:endParaRPr lang="id-ID" sz="1400" dirty="0">
              <a:latin typeface="Futura Md BT" pitchFamily="34" charset="0"/>
            </a:endParaRPr>
          </a:p>
        </p:txBody>
      </p:sp>
      <p:sp>
        <p:nvSpPr>
          <p:cNvPr id="29" name="Right Arrow 28"/>
          <p:cNvSpPr/>
          <p:nvPr/>
        </p:nvSpPr>
        <p:spPr>
          <a:xfrm rot="5400000">
            <a:off x="2285984" y="3286124"/>
            <a:ext cx="2571768" cy="1000132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3" name="Rounded Rectangle 32"/>
          <p:cNvSpPr/>
          <p:nvPr/>
        </p:nvSpPr>
        <p:spPr>
          <a:xfrm>
            <a:off x="4572000" y="5214950"/>
            <a:ext cx="2143140" cy="857256"/>
          </a:xfrm>
          <a:prstGeom prst="roundRect">
            <a:avLst/>
          </a:prstGeom>
          <a:solidFill>
            <a:srgbClr val="99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dirty="0" smtClean="0">
                <a:latin typeface="Futura Md BT" pitchFamily="34" charset="0"/>
              </a:rPr>
              <a:t>SKALA KECIL</a:t>
            </a:r>
            <a:endParaRPr lang="id-ID" sz="1400" dirty="0">
              <a:latin typeface="Futura Md BT" pitchFamily="34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4500562" y="1571612"/>
            <a:ext cx="2214578" cy="857256"/>
          </a:xfrm>
          <a:prstGeom prst="roundRect">
            <a:avLst/>
          </a:prstGeom>
          <a:solidFill>
            <a:srgbClr val="99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dirty="0" smtClean="0">
                <a:latin typeface="Futura Md BT" pitchFamily="34" charset="0"/>
              </a:rPr>
              <a:t>SKALA BESAR</a:t>
            </a:r>
            <a:endParaRPr lang="id-ID" sz="1400" dirty="0">
              <a:latin typeface="Futura Md BT" pitchFamily="34" charset="0"/>
            </a:endParaRPr>
          </a:p>
        </p:txBody>
      </p:sp>
      <p:sp>
        <p:nvSpPr>
          <p:cNvPr id="35" name="Right Arrow 34"/>
          <p:cNvSpPr/>
          <p:nvPr/>
        </p:nvSpPr>
        <p:spPr>
          <a:xfrm rot="5400000">
            <a:off x="4429124" y="3286124"/>
            <a:ext cx="2571768" cy="1000132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3079" grpId="0"/>
      <p:bldP spid="15" grpId="0" animBg="1"/>
      <p:bldP spid="16" grpId="0" animBg="1"/>
      <p:bldP spid="22" grpId="0" animBg="1"/>
      <p:bldP spid="27" grpId="0" animBg="1"/>
      <p:bldP spid="28" grpId="0" animBg="1"/>
      <p:bldP spid="29" grpId="0" animBg="1"/>
      <p:bldP spid="33" grpId="0" animBg="1"/>
      <p:bldP spid="34" grpId="0" animBg="1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>
            <a:off x="571472" y="1500174"/>
            <a:ext cx="7858180" cy="4929222"/>
          </a:xfrm>
          <a:prstGeom prst="roundRect">
            <a:avLst>
              <a:gd name="adj" fmla="val 9011"/>
            </a:avLst>
          </a:prstGeom>
          <a:solidFill>
            <a:srgbClr val="CC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08575" algn="ctr"/>
            <a:endParaRPr lang="id-ID" b="1" dirty="0">
              <a:latin typeface="Futura Md BT" pitchFamily="34" charset="0"/>
            </a:endParaRP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000232" y="357166"/>
            <a:ext cx="5405391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JENIS GAMBAR KERJA</a:t>
            </a:r>
          </a:p>
          <a:p>
            <a:pPr algn="ctr"/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DARI TINGKAT KEDETAILAN</a:t>
            </a:r>
            <a:endParaRPr lang="fr-FR" dirty="0">
              <a:solidFill>
                <a:srgbClr val="FF0000"/>
              </a:solidFill>
              <a:latin typeface="Futura Md BT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714348" y="3357562"/>
            <a:ext cx="4214842" cy="85725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dirty="0" smtClean="0">
                <a:latin typeface="Futura Md BT" pitchFamily="34" charset="0"/>
              </a:rPr>
              <a:t>OBJEK BANGUNAN</a:t>
            </a:r>
            <a:endParaRPr lang="id-ID" sz="1600" dirty="0">
              <a:latin typeface="Futura Md BT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14348" y="1785926"/>
            <a:ext cx="4214842" cy="85725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dirty="0" smtClean="0">
                <a:latin typeface="Futura Md BT" pitchFamily="34" charset="0"/>
              </a:rPr>
              <a:t>GAMBARAN GLOBAL</a:t>
            </a:r>
            <a:endParaRPr lang="id-ID" sz="1600" dirty="0">
              <a:latin typeface="Futura Md BT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714348" y="5072074"/>
            <a:ext cx="4214842" cy="85725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dirty="0" smtClean="0">
                <a:latin typeface="Futura Md BT" pitchFamily="34" charset="0"/>
              </a:rPr>
              <a:t>DETAIL BANGUNAN</a:t>
            </a:r>
            <a:endParaRPr lang="id-ID" sz="1600" dirty="0">
              <a:latin typeface="Futura Md BT" pitchFamily="34" charset="0"/>
            </a:endParaRPr>
          </a:p>
        </p:txBody>
      </p:sp>
      <p:sp>
        <p:nvSpPr>
          <p:cNvPr id="14" name="Right Arrow 13"/>
          <p:cNvSpPr/>
          <p:nvPr/>
        </p:nvSpPr>
        <p:spPr>
          <a:xfrm rot="5400000">
            <a:off x="2500298" y="2500306"/>
            <a:ext cx="571504" cy="1000132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8" name="Right Arrow 17"/>
          <p:cNvSpPr/>
          <p:nvPr/>
        </p:nvSpPr>
        <p:spPr>
          <a:xfrm rot="5400000">
            <a:off x="2500298" y="4214818"/>
            <a:ext cx="571504" cy="1000132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9" name="Right Arrow 18"/>
          <p:cNvSpPr/>
          <p:nvPr/>
        </p:nvSpPr>
        <p:spPr>
          <a:xfrm>
            <a:off x="5072066" y="1928802"/>
            <a:ext cx="571504" cy="500066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0" name="TextBox 19"/>
          <p:cNvSpPr txBox="1"/>
          <p:nvPr/>
        </p:nvSpPr>
        <p:spPr>
          <a:xfrm>
            <a:off x="5643570" y="1714488"/>
            <a:ext cx="25003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Peta kawasan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id-ID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Gambar Situasi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id-ID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Site Plan</a:t>
            </a:r>
            <a:endParaRPr lang="id-ID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786446" y="3286124"/>
            <a:ext cx="25003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Denah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id-ID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Tampak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id-ID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Potongan</a:t>
            </a:r>
            <a:endParaRPr lang="id-ID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3" name="Right Arrow 22"/>
          <p:cNvSpPr/>
          <p:nvPr/>
        </p:nvSpPr>
        <p:spPr>
          <a:xfrm>
            <a:off x="5072066" y="3500438"/>
            <a:ext cx="571504" cy="500066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4" name="TextBox 23"/>
          <p:cNvSpPr txBox="1"/>
          <p:nvPr/>
        </p:nvSpPr>
        <p:spPr>
          <a:xfrm>
            <a:off x="5786446" y="5000636"/>
            <a:ext cx="2500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Detail Pondasi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id-ID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Detail Kolom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id-ID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Detail Balok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id-ID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dll</a:t>
            </a:r>
            <a:endParaRPr lang="id-ID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5" name="Right Arrow 24"/>
          <p:cNvSpPr/>
          <p:nvPr/>
        </p:nvSpPr>
        <p:spPr>
          <a:xfrm>
            <a:off x="5072066" y="5214950"/>
            <a:ext cx="571504" cy="500066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3079" grpId="0"/>
      <p:bldP spid="15" grpId="0" animBg="1"/>
      <p:bldP spid="16" grpId="0" animBg="1"/>
      <p:bldP spid="13" grpId="0" animBg="1"/>
      <p:bldP spid="14" grpId="0" animBg="1"/>
      <p:bldP spid="18" grpId="0" animBg="1"/>
      <p:bldP spid="19" grpId="0" animBg="1"/>
      <p:bldP spid="20" grpId="0"/>
      <p:bldP spid="21" grpId="0"/>
      <p:bldP spid="23" grpId="0" animBg="1"/>
      <p:bldP spid="24" grpId="0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>
          <a:xfrm>
            <a:off x="4786314" y="3429000"/>
            <a:ext cx="2000264" cy="3000396"/>
          </a:xfrm>
          <a:prstGeom prst="round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endParaRPr lang="id-ID" dirty="0" smtClean="0">
              <a:solidFill>
                <a:srgbClr val="C00000"/>
              </a:solidFill>
              <a:latin typeface="Futura Md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dirty="0" smtClean="0">
              <a:solidFill>
                <a:srgbClr val="C00000"/>
              </a:solidFill>
              <a:latin typeface="Futura Md BT" pitchFamily="34" charset="0"/>
            </a:endParaRPr>
          </a:p>
          <a:p>
            <a:pPr marL="174625" indent="-174625">
              <a:buFont typeface="Arial" pitchFamily="34" charset="0"/>
              <a:buChar char="•"/>
            </a:pPr>
            <a:r>
              <a:rPr lang="id-ID" dirty="0" smtClean="0">
                <a:solidFill>
                  <a:srgbClr val="C00000"/>
                </a:solidFill>
                <a:latin typeface="Futura Md BT" pitchFamily="34" charset="0"/>
              </a:rPr>
              <a:t>JARINGAN AIR BERSIH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id-ID" dirty="0" smtClean="0">
                <a:solidFill>
                  <a:srgbClr val="C00000"/>
                </a:solidFill>
                <a:latin typeface="Futura Md BT" pitchFamily="34" charset="0"/>
              </a:rPr>
              <a:t>JARINGAN AIR KOTOR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id-ID" dirty="0" smtClean="0">
                <a:solidFill>
                  <a:srgbClr val="C00000"/>
                </a:solidFill>
                <a:latin typeface="Futura Md BT" pitchFamily="34" charset="0"/>
              </a:rPr>
              <a:t>DETAIL SEPTIC TANK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id-ID" dirty="0" smtClean="0">
                <a:solidFill>
                  <a:srgbClr val="C00000"/>
                </a:solidFill>
                <a:latin typeface="Futura Md BT" pitchFamily="34" charset="0"/>
              </a:rPr>
              <a:t>DLL</a:t>
            </a:r>
            <a:endParaRPr lang="id-ID" dirty="0">
              <a:solidFill>
                <a:srgbClr val="C00000"/>
              </a:solidFill>
              <a:latin typeface="Futura Md BT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858016" y="3429000"/>
            <a:ext cx="2000264" cy="30003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endParaRPr lang="id-ID" dirty="0" smtClean="0">
              <a:solidFill>
                <a:srgbClr val="C00000"/>
              </a:solidFill>
              <a:latin typeface="Futura Md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dirty="0" smtClean="0">
              <a:solidFill>
                <a:srgbClr val="C00000"/>
              </a:solidFill>
              <a:latin typeface="Futura Md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dirty="0" smtClean="0">
              <a:solidFill>
                <a:srgbClr val="C00000"/>
              </a:solidFill>
              <a:latin typeface="Futura Md BT" pitchFamily="34" charset="0"/>
            </a:endParaRPr>
          </a:p>
          <a:p>
            <a:pPr marL="174625" indent="-174625">
              <a:buFont typeface="Arial" pitchFamily="34" charset="0"/>
              <a:buChar char="•"/>
            </a:pPr>
            <a:r>
              <a:rPr lang="id-ID" dirty="0" smtClean="0">
                <a:solidFill>
                  <a:srgbClr val="C00000"/>
                </a:solidFill>
                <a:latin typeface="Futura Md BT" pitchFamily="34" charset="0"/>
              </a:rPr>
              <a:t>DENAH TITIK LAMPU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id-ID" dirty="0" smtClean="0">
                <a:solidFill>
                  <a:srgbClr val="C00000"/>
                </a:solidFill>
                <a:latin typeface="Futura Md BT" pitchFamily="34" charset="0"/>
              </a:rPr>
              <a:t>DENAH TATA UDARA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id-ID" dirty="0" smtClean="0">
                <a:solidFill>
                  <a:srgbClr val="C00000"/>
                </a:solidFill>
                <a:latin typeface="Futura Md BT" pitchFamily="34" charset="0"/>
              </a:rPr>
              <a:t>DIAGRAM KELISTRIKAN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id-ID" dirty="0" smtClean="0">
                <a:solidFill>
                  <a:srgbClr val="C00000"/>
                </a:solidFill>
                <a:latin typeface="Futura Md BT" pitchFamily="34" charset="0"/>
              </a:rPr>
              <a:t>DLL</a:t>
            </a:r>
            <a:endParaRPr lang="id-ID" dirty="0">
              <a:solidFill>
                <a:srgbClr val="C00000"/>
              </a:solidFill>
              <a:latin typeface="Futura Md BT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714612" y="3429000"/>
            <a:ext cx="2000264" cy="3000396"/>
          </a:xfrm>
          <a:prstGeom prst="roundRect">
            <a:avLst/>
          </a:prstGeom>
          <a:solidFill>
            <a:srgbClr val="CC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 smtClean="0">
              <a:solidFill>
                <a:srgbClr val="C00000"/>
              </a:solidFill>
              <a:latin typeface="Futura Md BT" pitchFamily="34" charset="0"/>
            </a:endParaRPr>
          </a:p>
          <a:p>
            <a:pPr algn="ctr"/>
            <a:endParaRPr lang="id-ID" dirty="0" smtClean="0">
              <a:solidFill>
                <a:srgbClr val="C00000"/>
              </a:solidFill>
              <a:latin typeface="Futura Md BT" pitchFamily="34" charset="0"/>
            </a:endParaRPr>
          </a:p>
          <a:p>
            <a:pPr marL="174625" indent="-174625">
              <a:buFont typeface="Arial" pitchFamily="34" charset="0"/>
              <a:buChar char="•"/>
            </a:pPr>
            <a:r>
              <a:rPr lang="id-ID" dirty="0" smtClean="0">
                <a:solidFill>
                  <a:srgbClr val="C00000"/>
                </a:solidFill>
                <a:latin typeface="Futura Md BT" pitchFamily="34" charset="0"/>
              </a:rPr>
              <a:t>DENAH PONDASI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id-ID" dirty="0" smtClean="0">
                <a:solidFill>
                  <a:srgbClr val="C00000"/>
                </a:solidFill>
                <a:latin typeface="Futura Md BT" pitchFamily="34" charset="0"/>
              </a:rPr>
              <a:t>DENAH KOLOM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id-ID" dirty="0" smtClean="0">
                <a:solidFill>
                  <a:srgbClr val="C00000"/>
                </a:solidFill>
                <a:latin typeface="Futura Md BT" pitchFamily="34" charset="0"/>
              </a:rPr>
              <a:t>DETAIL PONDASI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id-ID" dirty="0" smtClean="0">
                <a:solidFill>
                  <a:srgbClr val="C00000"/>
                </a:solidFill>
                <a:latin typeface="Futura Md BT" pitchFamily="34" charset="0"/>
              </a:rPr>
              <a:t>DLL</a:t>
            </a:r>
            <a:endParaRPr lang="id-ID" dirty="0">
              <a:solidFill>
                <a:srgbClr val="C00000"/>
              </a:solidFill>
              <a:latin typeface="Futura Md BT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285720" y="3429000"/>
            <a:ext cx="2286016" cy="2928958"/>
          </a:xfrm>
          <a:prstGeom prst="roundRect">
            <a:avLst/>
          </a:prstGeom>
          <a:solidFill>
            <a:srgbClr val="66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000" dirty="0" smtClean="0">
              <a:solidFill>
                <a:srgbClr val="C00000"/>
              </a:solidFill>
              <a:latin typeface="Futura Md BT" pitchFamily="34" charset="0"/>
            </a:endParaRPr>
          </a:p>
          <a:p>
            <a:pPr algn="ctr"/>
            <a:endParaRPr lang="id-ID" dirty="0" smtClean="0">
              <a:solidFill>
                <a:srgbClr val="C00000"/>
              </a:solidFill>
              <a:latin typeface="Futura Md BT" pitchFamily="34" charset="0"/>
            </a:endParaRPr>
          </a:p>
          <a:p>
            <a:pPr marL="174625" indent="-174625">
              <a:buFont typeface="Arial" pitchFamily="34" charset="0"/>
              <a:buChar char="•"/>
            </a:pPr>
            <a:r>
              <a:rPr lang="id-ID" dirty="0" smtClean="0">
                <a:solidFill>
                  <a:srgbClr val="C00000"/>
                </a:solidFill>
                <a:latin typeface="Futura Md BT" pitchFamily="34" charset="0"/>
              </a:rPr>
              <a:t>SITE PLAN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id-ID" dirty="0" smtClean="0">
                <a:solidFill>
                  <a:srgbClr val="C00000"/>
                </a:solidFill>
                <a:latin typeface="Futura Md BT" pitchFamily="34" charset="0"/>
              </a:rPr>
              <a:t>DENAH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id-ID" dirty="0" smtClean="0">
                <a:solidFill>
                  <a:srgbClr val="C00000"/>
                </a:solidFill>
                <a:latin typeface="Futura Md BT" pitchFamily="34" charset="0"/>
              </a:rPr>
              <a:t>TAMPAK 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id-ID" dirty="0" smtClean="0">
                <a:solidFill>
                  <a:srgbClr val="C00000"/>
                </a:solidFill>
                <a:latin typeface="Futura Md BT" pitchFamily="34" charset="0"/>
              </a:rPr>
              <a:t>POTONGAN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id-ID" dirty="0" smtClean="0">
                <a:solidFill>
                  <a:srgbClr val="C00000"/>
                </a:solidFill>
                <a:latin typeface="Futura Md BT" pitchFamily="34" charset="0"/>
              </a:rPr>
              <a:t>DLL</a:t>
            </a:r>
          </a:p>
          <a:p>
            <a:pPr marL="174625" indent="-174625">
              <a:buFont typeface="Arial" pitchFamily="34" charset="0"/>
              <a:buChar char="•"/>
            </a:pPr>
            <a:endParaRPr lang="id-ID" sz="1200" dirty="0">
              <a:solidFill>
                <a:srgbClr val="C00000"/>
              </a:solidFill>
              <a:latin typeface="Futura Md BT" pitchFamily="34" charset="0"/>
            </a:endParaRP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214546" y="428604"/>
            <a:ext cx="4897431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JENIS GAMBAR KERJA</a:t>
            </a:r>
          </a:p>
          <a:p>
            <a:pPr algn="ctr"/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DARI BIDANG KEAHLIAN</a:t>
            </a:r>
            <a:endParaRPr lang="fr-FR" dirty="0">
              <a:solidFill>
                <a:srgbClr val="FF0000"/>
              </a:solidFill>
              <a:latin typeface="Futura Md BT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7000892" y="3571876"/>
            <a:ext cx="1714512" cy="42862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dirty="0" smtClean="0">
                <a:latin typeface="Futura Md BT" pitchFamily="34" charset="0"/>
              </a:rPr>
              <a:t>ELEKTRIKAL</a:t>
            </a:r>
            <a:endParaRPr lang="id-ID" sz="1400" dirty="0">
              <a:latin typeface="Futura Md BT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2786050" y="3571876"/>
            <a:ext cx="1785950" cy="50006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dirty="0" smtClean="0">
                <a:latin typeface="Futura Md BT" pitchFamily="34" charset="0"/>
              </a:rPr>
              <a:t>STRUKTURAL</a:t>
            </a:r>
            <a:endParaRPr lang="id-ID" sz="1400" dirty="0">
              <a:latin typeface="Futura Md BT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428596" y="3571876"/>
            <a:ext cx="2000264" cy="50006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dirty="0" smtClean="0">
                <a:latin typeface="Futura Md BT" pitchFamily="34" charset="0"/>
              </a:rPr>
              <a:t>ARSITEKTURAL</a:t>
            </a:r>
            <a:endParaRPr lang="id-ID" sz="1400" dirty="0">
              <a:latin typeface="Futura Md BT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4857752" y="3571876"/>
            <a:ext cx="1714512" cy="50006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dirty="0" smtClean="0">
                <a:latin typeface="Futura Md BT" pitchFamily="34" charset="0"/>
              </a:rPr>
              <a:t>MEKANIKAL</a:t>
            </a:r>
            <a:endParaRPr lang="id-ID" sz="1400" dirty="0">
              <a:latin typeface="Futura Md BT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1214414" y="1643050"/>
            <a:ext cx="7000924" cy="1643074"/>
            <a:chOff x="1214414" y="1714488"/>
            <a:chExt cx="7000924" cy="1928826"/>
          </a:xfrm>
        </p:grpSpPr>
        <p:sp>
          <p:nvSpPr>
            <p:cNvPr id="22" name="Right Arrow 21"/>
            <p:cNvSpPr/>
            <p:nvPr/>
          </p:nvSpPr>
          <p:spPr>
            <a:xfrm rot="5400000">
              <a:off x="2928926" y="2357430"/>
              <a:ext cx="1571636" cy="1000132"/>
            </a:xfrm>
            <a:prstGeom prst="rightArrow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3" name="Bent Arrow 22"/>
            <p:cNvSpPr/>
            <p:nvPr/>
          </p:nvSpPr>
          <p:spPr>
            <a:xfrm rot="5400000">
              <a:off x="5643570" y="1071546"/>
              <a:ext cx="1714512" cy="3429024"/>
            </a:xfrm>
            <a:prstGeom prst="bentArrow">
              <a:avLst>
                <a:gd name="adj1" fmla="val 23931"/>
                <a:gd name="adj2" fmla="val 25000"/>
                <a:gd name="adj3" fmla="val 25000"/>
                <a:gd name="adj4" fmla="val 43750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</a:endParaRPr>
            </a:p>
          </p:txBody>
        </p:sp>
        <p:sp>
          <p:nvSpPr>
            <p:cNvPr id="24" name="Bent Arrow 23"/>
            <p:cNvSpPr/>
            <p:nvPr/>
          </p:nvSpPr>
          <p:spPr>
            <a:xfrm rot="16200000" flipH="1">
              <a:off x="2143108" y="1000108"/>
              <a:ext cx="1714512" cy="3571900"/>
            </a:xfrm>
            <a:prstGeom prst="bentArrow">
              <a:avLst>
                <a:gd name="adj1" fmla="val 23931"/>
                <a:gd name="adj2" fmla="val 25000"/>
                <a:gd name="adj3" fmla="val 25000"/>
                <a:gd name="adj4" fmla="val 43750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</a:endParaRPr>
            </a:p>
          </p:txBody>
        </p:sp>
        <p:sp>
          <p:nvSpPr>
            <p:cNvPr id="26" name="Right Arrow 25"/>
            <p:cNvSpPr/>
            <p:nvPr/>
          </p:nvSpPr>
          <p:spPr>
            <a:xfrm rot="5400000">
              <a:off x="5072066" y="2357430"/>
              <a:ext cx="1571636" cy="1000132"/>
            </a:xfrm>
            <a:prstGeom prst="rightArrow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4429124" y="1714488"/>
              <a:ext cx="428628" cy="50006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19" grpId="0" animBg="1"/>
      <p:bldP spid="18" grpId="0" animBg="1"/>
      <p:bldP spid="17" grpId="0" animBg="1"/>
      <p:bldP spid="3079" grpId="0"/>
      <p:bldP spid="14" grpId="0" animBg="1"/>
      <p:bldP spid="15" grpId="0" animBg="1"/>
      <p:bldP spid="16" grpId="0" animBg="1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428728" y="500042"/>
            <a:ext cx="669080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CONTOH DAFTAR GAMBAR KERJA</a:t>
            </a:r>
            <a:endParaRPr lang="fr-FR" sz="1600" dirty="0">
              <a:solidFill>
                <a:srgbClr val="FF0000"/>
              </a:solidFill>
              <a:latin typeface="Futura Md BT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285720" y="1357298"/>
          <a:ext cx="8508383" cy="3929092"/>
        </p:xfrm>
        <a:graphic>
          <a:graphicData uri="http://schemas.openxmlformats.org/drawingml/2006/table">
            <a:tbl>
              <a:tblPr/>
              <a:tblGrid>
                <a:gridCol w="484066"/>
                <a:gridCol w="1773356"/>
                <a:gridCol w="316504"/>
                <a:gridCol w="4091285"/>
                <a:gridCol w="460793"/>
                <a:gridCol w="460793"/>
                <a:gridCol w="460793"/>
                <a:gridCol w="460793"/>
              </a:tblGrid>
              <a:tr h="29259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NO</a:t>
                      </a:r>
                    </a:p>
                  </a:txBody>
                  <a:tcPr marL="13933" marR="13933" marT="1393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JENIS GAMBAR</a:t>
                      </a:r>
                    </a:p>
                  </a:txBody>
                  <a:tcPr marL="13933" marR="13933" marT="1393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NAMA GAMBAR</a:t>
                      </a:r>
                    </a:p>
                  </a:txBody>
                  <a:tcPr marL="13933" marR="13933" marT="1393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KELOMPOK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</a:tr>
              <a:tr h="292592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ARS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STR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MEK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EL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</a:tr>
              <a:tr h="278659">
                <a:tc rowSpan="3"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LAYOUT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Peta Kawasan</a:t>
                      </a:r>
                    </a:p>
                  </a:txBody>
                  <a:tcPr marL="13933" marR="13933" marT="1393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659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Gambar Situasi</a:t>
                      </a:r>
                    </a:p>
                  </a:txBody>
                  <a:tcPr marL="13933" marR="13933" marT="1393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659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Site Plan</a:t>
                      </a:r>
                    </a:p>
                  </a:txBody>
                  <a:tcPr marL="13933" marR="13933" marT="1393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659"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 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659">
                <a:tc>
                  <a:txBody>
                    <a:bodyPr/>
                    <a:lstStyle/>
                    <a:p>
                      <a:pPr algn="r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 Site (Denah Tapak)</a:t>
                      </a:r>
                    </a:p>
                  </a:txBody>
                  <a:tcPr marL="13933" marR="13933" marT="1393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659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 Lantai</a:t>
                      </a:r>
                    </a:p>
                  </a:txBody>
                  <a:tcPr marL="13933" marR="13933" marT="1393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659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 Plafon</a:t>
                      </a:r>
                    </a:p>
                  </a:txBody>
                  <a:tcPr marL="13933" marR="13933" marT="1393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659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 Pola Lantai</a:t>
                      </a:r>
                    </a:p>
                  </a:txBody>
                  <a:tcPr marL="13933" marR="13933" marT="1393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659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 Kusen</a:t>
                      </a:r>
                    </a:p>
                  </a:txBody>
                  <a:tcPr marL="13933" marR="13933" marT="1393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659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 Dinding Partisi</a:t>
                      </a:r>
                    </a:p>
                  </a:txBody>
                  <a:tcPr marL="13933" marR="13933" marT="1393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659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 Tangga</a:t>
                      </a:r>
                    </a:p>
                  </a:txBody>
                  <a:tcPr marL="13933" marR="13933" marT="1393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659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933" marR="13933" marT="1393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 Atap</a:t>
                      </a:r>
                    </a:p>
                  </a:txBody>
                  <a:tcPr marL="13933" marR="13933" marT="1393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33" marR="13933" marT="139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428728" y="500042"/>
            <a:ext cx="669080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CONTOH DAFTAR GAMBAR KERJA</a:t>
            </a:r>
            <a:endParaRPr lang="fr-FR" sz="1600" dirty="0">
              <a:solidFill>
                <a:srgbClr val="FF0000"/>
              </a:solidFill>
              <a:latin typeface="Futura Md BT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85720" y="1285860"/>
          <a:ext cx="8399808" cy="4429158"/>
        </p:xfrm>
        <a:graphic>
          <a:graphicData uri="http://schemas.openxmlformats.org/drawingml/2006/table">
            <a:tbl>
              <a:tblPr/>
              <a:tblGrid>
                <a:gridCol w="477889"/>
                <a:gridCol w="1750726"/>
                <a:gridCol w="312465"/>
                <a:gridCol w="4039076"/>
                <a:gridCol w="454913"/>
                <a:gridCol w="454913"/>
                <a:gridCol w="454913"/>
                <a:gridCol w="454913"/>
              </a:tblGrid>
              <a:tr h="28885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NO</a:t>
                      </a:r>
                    </a:p>
                  </a:txBody>
                  <a:tcPr marL="13755" marR="13755" marT="137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JENIS GAMBAR</a:t>
                      </a:r>
                    </a:p>
                  </a:txBody>
                  <a:tcPr marL="13755" marR="13755" marT="137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NAMA GAMBAR</a:t>
                      </a:r>
                    </a:p>
                  </a:txBody>
                  <a:tcPr marL="13755" marR="13755" marT="137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KELOMPOK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</a:tr>
              <a:tr h="288858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ARS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STR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MEK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EL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</a:tr>
              <a:tr h="275103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 Pondasi</a:t>
                      </a:r>
                    </a:p>
                  </a:txBody>
                  <a:tcPr marL="13755" marR="13755" marT="1375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103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 Sloof</a:t>
                      </a:r>
                    </a:p>
                  </a:txBody>
                  <a:tcPr marL="13755" marR="13755" marT="1375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103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 Kolom</a:t>
                      </a:r>
                    </a:p>
                  </a:txBody>
                  <a:tcPr marL="13755" marR="13755" marT="1375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103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 Balok</a:t>
                      </a:r>
                    </a:p>
                  </a:txBody>
                  <a:tcPr marL="13755" marR="13755" marT="1375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103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 Ring Balk</a:t>
                      </a:r>
                    </a:p>
                  </a:txBody>
                  <a:tcPr marL="13755" marR="13755" marT="1375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103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 Plat Lantai &amp; atap</a:t>
                      </a:r>
                    </a:p>
                  </a:txBody>
                  <a:tcPr marL="13755" marR="13755" marT="1375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103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 Rangka Atap</a:t>
                      </a:r>
                    </a:p>
                  </a:txBody>
                  <a:tcPr marL="13755" marR="13755" marT="1375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103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 Saluran</a:t>
                      </a:r>
                    </a:p>
                  </a:txBody>
                  <a:tcPr marL="13755" marR="13755" marT="1375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103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 Jaringan Air Bersih</a:t>
                      </a:r>
                    </a:p>
                  </a:txBody>
                  <a:tcPr marL="13755" marR="13755" marT="1375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103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Isometri Jaringan Air Bersih</a:t>
                      </a:r>
                    </a:p>
                  </a:txBody>
                  <a:tcPr marL="13755" marR="13755" marT="1375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103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 Jaringan Air Kotor</a:t>
                      </a:r>
                    </a:p>
                  </a:txBody>
                  <a:tcPr marL="13755" marR="13755" marT="1375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103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Isometri Jaringan Air Kotor</a:t>
                      </a:r>
                    </a:p>
                  </a:txBody>
                  <a:tcPr marL="13755" marR="13755" marT="1375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103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 Pemipaan Air Hujan</a:t>
                      </a:r>
                    </a:p>
                  </a:txBody>
                  <a:tcPr marL="13755" marR="13755" marT="1375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103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755" marR="13755" marT="1375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 Racun Api (Fire Extinguisher)</a:t>
                      </a:r>
                    </a:p>
                  </a:txBody>
                  <a:tcPr marL="13755" marR="13755" marT="1375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755" marR="13755" marT="1375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428728" y="500042"/>
            <a:ext cx="669080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CONTOH DAFTAR GAMBAR KERJA</a:t>
            </a:r>
            <a:endParaRPr lang="fr-FR" sz="1600" dirty="0">
              <a:solidFill>
                <a:srgbClr val="FF0000"/>
              </a:solidFill>
              <a:latin typeface="Futura Md BT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85720" y="1214422"/>
          <a:ext cx="8546380" cy="4786341"/>
        </p:xfrm>
        <a:graphic>
          <a:graphicData uri="http://schemas.openxmlformats.org/drawingml/2006/table">
            <a:tbl>
              <a:tblPr/>
              <a:tblGrid>
                <a:gridCol w="486228"/>
                <a:gridCol w="1781275"/>
                <a:gridCol w="317917"/>
                <a:gridCol w="4109556"/>
                <a:gridCol w="462851"/>
                <a:gridCol w="462851"/>
                <a:gridCol w="462851"/>
                <a:gridCol w="462851"/>
              </a:tblGrid>
              <a:tr h="29389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NO</a:t>
                      </a:r>
                    </a:p>
                  </a:txBody>
                  <a:tcPr marL="13995" marR="13995" marT="139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JENIS GAMBAR</a:t>
                      </a:r>
                    </a:p>
                  </a:txBody>
                  <a:tcPr marL="13995" marR="13995" marT="139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NAMA GAMBAR</a:t>
                      </a:r>
                    </a:p>
                  </a:txBody>
                  <a:tcPr marL="13995" marR="13995" marT="1399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KELOMPOK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</a:tr>
              <a:tr h="293898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ARS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STR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MEK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EL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</a:tr>
              <a:tr h="279903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 Titik Lampu</a:t>
                      </a:r>
                    </a:p>
                  </a:txBody>
                  <a:tcPr marL="13995" marR="13995" marT="1399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</a:tr>
              <a:tr h="279903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 Penangkal Petir</a:t>
                      </a:r>
                    </a:p>
                  </a:txBody>
                  <a:tcPr marL="13995" marR="13995" marT="1399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</a:tr>
              <a:tr h="279903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 CCTV</a:t>
                      </a:r>
                    </a:p>
                  </a:txBody>
                  <a:tcPr marL="13995" marR="13995" marT="1399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</a:tr>
              <a:tr h="279903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 Jaringan Telepon</a:t>
                      </a:r>
                    </a:p>
                  </a:txBody>
                  <a:tcPr marL="13995" marR="13995" marT="1399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</a:tr>
              <a:tr h="279903"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Denah Tata Udara </a:t>
                      </a:r>
                    </a:p>
                  </a:txBody>
                  <a:tcPr marL="13995" marR="13995" marT="1399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</a:tr>
              <a:tr h="279903"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 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903">
                <a:tc rowSpan="2"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TAMPAK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Tampak Kawasan</a:t>
                      </a:r>
                    </a:p>
                  </a:txBody>
                  <a:tcPr marL="13995" marR="13995" marT="1399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903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Tampak Bangunan (depan, samping, belakang)</a:t>
                      </a:r>
                    </a:p>
                  </a:txBody>
                  <a:tcPr marL="13995" marR="13995" marT="1399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903"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903">
                <a:tc rowSpan="5"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l" fontAlgn="t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POTONGAN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Potongan kawasan</a:t>
                      </a:r>
                    </a:p>
                  </a:txBody>
                  <a:tcPr marL="13995" marR="13995" marT="1399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903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Potongan melintang</a:t>
                      </a:r>
                    </a:p>
                  </a:txBody>
                  <a:tcPr marL="13995" marR="13995" marT="1399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903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Potongan membujur</a:t>
                      </a:r>
                    </a:p>
                  </a:txBody>
                  <a:tcPr marL="13995" marR="13995" marT="1399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903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Potongan Plat Lantai</a:t>
                      </a:r>
                    </a:p>
                  </a:txBody>
                  <a:tcPr marL="13995" marR="13995" marT="1399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903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Potongan Plat Atap</a:t>
                      </a:r>
                    </a:p>
                  </a:txBody>
                  <a:tcPr marL="13995" marR="13995" marT="1399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903"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 </a:t>
                      </a:r>
                    </a:p>
                  </a:txBody>
                  <a:tcPr marL="13995" marR="13995" marT="1399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3995" marR="13995" marT="1399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428728" y="357166"/>
            <a:ext cx="669080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CONTOH DAFTAR GAMBAR KERJA</a:t>
            </a:r>
            <a:endParaRPr lang="fr-FR" sz="1600" dirty="0">
              <a:solidFill>
                <a:srgbClr val="FF0000"/>
              </a:solidFill>
              <a:latin typeface="Futura Md BT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714349" y="1000108"/>
          <a:ext cx="7786741" cy="5599709"/>
        </p:xfrm>
        <a:graphic>
          <a:graphicData uri="http://schemas.openxmlformats.org/drawingml/2006/table">
            <a:tbl>
              <a:tblPr/>
              <a:tblGrid>
                <a:gridCol w="443010"/>
                <a:gridCol w="1622947"/>
                <a:gridCol w="289660"/>
                <a:gridCol w="3744280"/>
                <a:gridCol w="421711"/>
                <a:gridCol w="421711"/>
                <a:gridCol w="421711"/>
                <a:gridCol w="421711"/>
              </a:tblGrid>
              <a:tr h="26777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15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NO</a:t>
                      </a:r>
                    </a:p>
                  </a:txBody>
                  <a:tcPr marL="12751" marR="12751" marT="127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15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JENIS GAMBAR</a:t>
                      </a:r>
                    </a:p>
                  </a:txBody>
                  <a:tcPr marL="12751" marR="12751" marT="127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id-ID" sz="15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NAMA GAMBAR</a:t>
                      </a:r>
                    </a:p>
                  </a:txBody>
                  <a:tcPr marL="12751" marR="12751" marT="1275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id-ID" sz="15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KELOMPOK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</a:tr>
              <a:tr h="267775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5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ARS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5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STR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5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MEK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5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EL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</a:tr>
              <a:tr h="255024">
                <a:tc rowSpan="19">
                  <a:txBody>
                    <a:bodyPr/>
                    <a:lstStyle/>
                    <a:p>
                      <a:pPr algn="ctr" fontAlgn="t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12751" marR="12751" marT="127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9">
                  <a:txBody>
                    <a:bodyPr/>
                    <a:lstStyle/>
                    <a:p>
                      <a:pPr algn="l" fontAlgn="t"/>
                      <a:r>
                        <a:rPr lang="id-ID" sz="15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DETAIL</a:t>
                      </a:r>
                    </a:p>
                  </a:txBody>
                  <a:tcPr marL="12751" marR="12751" marT="127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2751" marR="12751" marT="127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Detail Pintu</a:t>
                      </a:r>
                    </a:p>
                  </a:txBody>
                  <a:tcPr marL="12751" marR="12751" marT="1275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024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2751" marR="12751" marT="127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Detail Jendela</a:t>
                      </a:r>
                    </a:p>
                  </a:txBody>
                  <a:tcPr marL="12751" marR="12751" marT="1275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024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2751" marR="12751" marT="127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Detail Toilet</a:t>
                      </a:r>
                    </a:p>
                  </a:txBody>
                  <a:tcPr marL="12751" marR="12751" marT="1275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024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2751" marR="12751" marT="127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Detail Partisi</a:t>
                      </a:r>
                    </a:p>
                  </a:txBody>
                  <a:tcPr marL="12751" marR="12751" marT="1275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024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2751" marR="12751" marT="127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Detail Plafon</a:t>
                      </a:r>
                    </a:p>
                  </a:txBody>
                  <a:tcPr marL="12751" marR="12751" marT="1275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024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2751" marR="12751" marT="127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Detail Estetis</a:t>
                      </a:r>
                    </a:p>
                  </a:txBody>
                  <a:tcPr marL="12751" marR="12751" marT="1275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024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2751" marR="12751" marT="127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Detail Pondasi</a:t>
                      </a:r>
                    </a:p>
                  </a:txBody>
                  <a:tcPr marL="12751" marR="12751" marT="1275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024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2751" marR="12751" marT="127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Detail Sloof</a:t>
                      </a:r>
                    </a:p>
                  </a:txBody>
                  <a:tcPr marL="12751" marR="12751" marT="1275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024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2751" marR="12751" marT="127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Detail Kolom</a:t>
                      </a:r>
                    </a:p>
                  </a:txBody>
                  <a:tcPr marL="12751" marR="12751" marT="1275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024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2751" marR="12751" marT="127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Detail Balok</a:t>
                      </a:r>
                    </a:p>
                  </a:txBody>
                  <a:tcPr marL="12751" marR="12751" marT="1275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024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2751" marR="12751" marT="127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Detail Ringbalk</a:t>
                      </a:r>
                    </a:p>
                  </a:txBody>
                  <a:tcPr marL="12751" marR="12751" marT="1275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024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2751" marR="12751" marT="127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Detail Kuda-kuda</a:t>
                      </a:r>
                    </a:p>
                  </a:txBody>
                  <a:tcPr marL="12751" marR="12751" marT="1275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024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2751" marR="12751" marT="127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Detail Tangga</a:t>
                      </a:r>
                    </a:p>
                  </a:txBody>
                  <a:tcPr marL="12751" marR="12751" marT="1275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024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2751" marR="12751" marT="127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Detail Septic Tank</a:t>
                      </a:r>
                    </a:p>
                  </a:txBody>
                  <a:tcPr marL="12751" marR="12751" marT="1275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024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2751" marR="12751" marT="127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Detail Reservoir</a:t>
                      </a:r>
                    </a:p>
                  </a:txBody>
                  <a:tcPr marL="12751" marR="12751" marT="1275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024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2751" marR="12751" marT="127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Detail Penangkal Petir</a:t>
                      </a:r>
                    </a:p>
                  </a:txBody>
                  <a:tcPr marL="12751" marR="12751" marT="1275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024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2751" marR="12751" marT="127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Diagram Kelistrikan (Wiring Diagram)</a:t>
                      </a:r>
                    </a:p>
                  </a:txBody>
                  <a:tcPr marL="12751" marR="12751" marT="1275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</a:tr>
              <a:tr h="255024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2751" marR="12751" marT="127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Diagram Distribusi Daya Lsitrik</a:t>
                      </a:r>
                    </a:p>
                  </a:txBody>
                  <a:tcPr marL="12751" marR="12751" marT="1275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</a:tr>
              <a:tr h="473727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100" b="0" i="0" u="none" strike="noStrike">
                          <a:solidFill>
                            <a:srgbClr val="000000"/>
                          </a:solidFill>
                          <a:latin typeface="Wingdings"/>
                        </a:rPr>
                        <a:t>l</a:t>
                      </a:r>
                    </a:p>
                  </a:txBody>
                  <a:tcPr marL="12751" marR="12751" marT="1275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Single Line Diagram (CCTV, Sound System &amp; Intercom)</a:t>
                      </a:r>
                    </a:p>
                  </a:txBody>
                  <a:tcPr marL="12751" marR="12751" marT="1275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2751" marR="12751" marT="127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928926" y="500042"/>
            <a:ext cx="319401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PETA KAWASAN</a:t>
            </a:r>
            <a:endParaRPr lang="fr-FR" sz="1600" dirty="0">
              <a:solidFill>
                <a:srgbClr val="FF0000"/>
              </a:solidFill>
              <a:latin typeface="Futura Md BT" pitchFamily="34" charset="0"/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428596" y="1142984"/>
            <a:ext cx="80010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Menunjukkan kawasan di sekitar objek/bangunan dalam lingkup yang luas.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428596" y="1857364"/>
            <a:ext cx="80010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Menunjukkan bangunan-bangunan penting lain di sekitar bangunan yang dirancang.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428596" y="2571744"/>
            <a:ext cx="800105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Arah Utara ke atas (mengikuti peta)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428596" y="3000372"/>
            <a:ext cx="800105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Skala besar (1:2000, 1:1000 dst)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428596" y="3357562"/>
            <a:ext cx="80010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Keterangan/daftar nama bangunan penting di sekitar objek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428596" y="4000504"/>
            <a:ext cx="80010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Lahan/bangunan yang direncanakan diberi tanda khusus (misal diarsir, diberi keterangan dll).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428596" y="4743402"/>
            <a:ext cx="800105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Nama jalan di depan objek</a:t>
            </a: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428596" y="5214950"/>
            <a:ext cx="80010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Nama daerah/kota yang dituju dari jalan di depan objek.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844993" y="285728"/>
            <a:ext cx="515589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CONTOH PETA KAWASAN</a:t>
            </a:r>
            <a:endParaRPr lang="fr-FR" sz="1600" dirty="0">
              <a:solidFill>
                <a:srgbClr val="FF0000"/>
              </a:solidFill>
              <a:latin typeface="Futura Md BT" pitchFamily="34" charset="0"/>
            </a:endParaRPr>
          </a:p>
        </p:txBody>
      </p:sp>
      <p:sp>
        <p:nvSpPr>
          <p:cNvPr id="46087" name="AutoShape 7" descr="http://rumahdijual.org/athumb/1/f/a/big559176.jpg"/>
          <p:cNvSpPr>
            <a:spLocks noChangeAspect="1" noChangeArrowheads="1"/>
          </p:cNvSpPr>
          <p:nvPr/>
        </p:nvSpPr>
        <p:spPr bwMode="auto">
          <a:xfrm>
            <a:off x="155575" y="-2743200"/>
            <a:ext cx="7962900" cy="57245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pic>
        <p:nvPicPr>
          <p:cNvPr id="46089" name="Picture 9" descr="http://rumahdijual.org/athumb/1/f/a/big559176.jpg"/>
          <p:cNvPicPr>
            <a:picLocks noChangeAspect="1" noChangeArrowheads="1"/>
          </p:cNvPicPr>
          <p:nvPr/>
        </p:nvPicPr>
        <p:blipFill>
          <a:blip r:embed="rId2"/>
          <a:srcRect l="4737" t="4393" r="2894" b="17637"/>
          <a:stretch>
            <a:fillRect/>
          </a:stretch>
        </p:blipFill>
        <p:spPr bwMode="auto">
          <a:xfrm>
            <a:off x="-1" y="857232"/>
            <a:ext cx="9064577" cy="55007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3" name="Picture 7"/>
          <p:cNvPicPr>
            <a:picLocks noChangeAspect="1" noChangeArrowheads="1"/>
          </p:cNvPicPr>
          <p:nvPr/>
        </p:nvPicPr>
        <p:blipFill>
          <a:blip r:embed="rId2"/>
          <a:srcRect l="31250" t="6039" r="23633" b="6039"/>
          <a:stretch>
            <a:fillRect/>
          </a:stretch>
        </p:blipFill>
        <p:spPr bwMode="auto">
          <a:xfrm>
            <a:off x="428596" y="642918"/>
            <a:ext cx="6715172" cy="575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786182" y="785794"/>
            <a:ext cx="515589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CONTOH PETA KAWASAN</a:t>
            </a:r>
            <a:endParaRPr lang="fr-FR" sz="1600" dirty="0">
              <a:solidFill>
                <a:srgbClr val="FF0000"/>
              </a:solidFill>
              <a:latin typeface="Futura Md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928926" y="500042"/>
            <a:ext cx="346998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GAMBAR SITUASI</a:t>
            </a:r>
            <a:endParaRPr lang="fr-FR" sz="1600" dirty="0">
              <a:solidFill>
                <a:srgbClr val="FF0000"/>
              </a:solidFill>
              <a:latin typeface="Futura Md BT" pitchFamily="34" charset="0"/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428596" y="1142984"/>
            <a:ext cx="80010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Menunjukkan lahan bangunan dan kawasan sekitarnya dalam lingkup yang TERBATAS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428596" y="1857364"/>
            <a:ext cx="80010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Menunjukkan bangunan-bangunan/area di depan, belakang dan samping dari objek.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428596" y="2571744"/>
            <a:ext cx="800105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Arah Utara ke atas (mengikuti peta)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428596" y="3000372"/>
            <a:ext cx="800105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Skala agak besar (1:500, 1:400 dst)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428596" y="3429000"/>
            <a:ext cx="800105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Memperlihatkan Garis Sempadan Bangunan (GSB), Garis Sempadan Pagar atau Garis Sempadan Sungai 9jika ada)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428596" y="4435626"/>
            <a:ext cx="80010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Lahan/bangunan yang direncanakan diberi tanda khusus (misal diarsir, diberi keterangan dll).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428596" y="5172030"/>
            <a:ext cx="80010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Memperlihatkan Garis Kontur Tanah dan peil ketinggiannya (jika ada)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ntoh-gambar-situasi-siteplan-by-argajogja-REV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285728"/>
            <a:ext cx="5500726" cy="6296012"/>
          </a:xfrm>
          <a:prstGeom prst="rect">
            <a:avLst/>
          </a:prstGeom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071670" y="642918"/>
            <a:ext cx="54318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CONTOH GAMBAR SITUASI</a:t>
            </a:r>
            <a:endParaRPr lang="fr-FR" sz="1600" dirty="0">
              <a:solidFill>
                <a:srgbClr val="FF0000"/>
              </a:solidFill>
              <a:latin typeface="Futura Md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857224" y="428604"/>
            <a:ext cx="733303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GAMBAR RENCANA TAPAK/</a:t>
            </a:r>
            <a:r>
              <a:rPr lang="id-ID" sz="3200" i="1" dirty="0" smtClean="0">
                <a:solidFill>
                  <a:srgbClr val="FF0000"/>
                </a:solidFill>
                <a:latin typeface="Futura Md BT" pitchFamily="34" charset="0"/>
              </a:rPr>
              <a:t>SITE PLAN</a:t>
            </a:r>
            <a:endParaRPr lang="fr-FR" sz="1600" i="1" dirty="0">
              <a:solidFill>
                <a:srgbClr val="FF0000"/>
              </a:solidFill>
              <a:latin typeface="Futura Md BT" pitchFamily="34" charset="0"/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428596" y="1071546"/>
            <a:ext cx="800105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Menunjukkan bangunan dalam lingkup lahannya.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428596" y="1428736"/>
            <a:ext cx="800105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Ada keterangan bangunan-bangunan dalam lahan.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428596" y="1785926"/>
            <a:ext cx="800105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Pintu masuk di bawah, arah Utara mengikuti. 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428596" y="2143116"/>
            <a:ext cx="80010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Skala menyesuaikan besar lahan dengan ukuran kertas (1:400, 1:300 dst)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428596" y="2786058"/>
            <a:ext cx="800105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Memperlihatkan Garis Sempadan Bangunan (GSB), Garis Sempadan Pagar atau Garis Sempadan Sungai jika ada)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428596" y="3714752"/>
            <a:ext cx="80010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Menggambarkan atap bangunan dan notasi kemiringannya, lengkap dengan ukurannya.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428596" y="4429132"/>
            <a:ext cx="80010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Memperlihatkan Garis Kontur Tanah dan peil ketinggiannya (jika ada)</a:t>
            </a: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428596" y="5143512"/>
            <a:ext cx="800105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Memperlihatkan vegetasi utama.</a:t>
            </a: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428596" y="5500702"/>
            <a:ext cx="800105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Kadang memperlihatkan bayangan objek di tanah.</a:t>
            </a:r>
          </a:p>
        </p:txBody>
      </p: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428596" y="5929330"/>
            <a:ext cx="80010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Memperlihatkan garis jalan, trotoar, kanstin, lahan parkir, arah sirkulasi dan arah masuk/keluar.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071538" y="285728"/>
            <a:ext cx="721101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CONTOH GAMBAR RENCANA TAPAK</a:t>
            </a:r>
            <a:endParaRPr lang="fr-FR" sz="1600" i="1" dirty="0">
              <a:solidFill>
                <a:srgbClr val="FF0000"/>
              </a:solidFill>
              <a:latin typeface="Futura Md BT" pitchFamily="34" charset="0"/>
            </a:endParaRPr>
          </a:p>
        </p:txBody>
      </p:sp>
      <p:pic>
        <p:nvPicPr>
          <p:cNvPr id="47106" name="Picture 2" descr="http://carrolllibrary.org/renovation/Site_Pl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785794"/>
            <a:ext cx="7715304" cy="58939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web.anl.gov/esb/images/high_resolution/new/Site_Pla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571480"/>
            <a:ext cx="7943850" cy="6038850"/>
          </a:xfrm>
          <a:prstGeom prst="rect">
            <a:avLst/>
          </a:prstGeom>
          <a:noFill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071538" y="285728"/>
            <a:ext cx="721101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CONTOH GAMBAR RENCANA TAPAK</a:t>
            </a:r>
            <a:endParaRPr lang="fr-FR" sz="1600" i="1" dirty="0">
              <a:solidFill>
                <a:srgbClr val="FF0000"/>
              </a:solidFill>
              <a:latin typeface="Futura Md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071538" y="285728"/>
            <a:ext cx="721101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CONTOH GAMBAR RENCANA TAPAK</a:t>
            </a:r>
            <a:endParaRPr lang="fr-FR" sz="1600" i="1" dirty="0">
              <a:solidFill>
                <a:srgbClr val="FF0000"/>
              </a:solidFill>
              <a:latin typeface="Futura Md BT" pitchFamily="34" charset="0"/>
            </a:endParaRPr>
          </a:p>
        </p:txBody>
      </p:sp>
      <p:pic>
        <p:nvPicPr>
          <p:cNvPr id="4" name="Picture 3" descr="site_plan_zo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857232"/>
            <a:ext cx="8166270" cy="57864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857224" y="428604"/>
            <a:ext cx="723845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GAMBAR DENAH TAPAK/DENAH SITE</a:t>
            </a:r>
            <a:endParaRPr lang="fr-FR" sz="1600" dirty="0">
              <a:solidFill>
                <a:srgbClr val="FF0000"/>
              </a:solidFill>
              <a:latin typeface="Futura Md BT" pitchFamily="34" charset="0"/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428596" y="1071546"/>
            <a:ext cx="800105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Sama seperti gambar Site Plan yang dilepas atapnya. Jadi gambar Denah Site menunjukkan DENAH bangunan dalam lingkup lahannya.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428596" y="2357430"/>
            <a:ext cx="800105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Memperlihatkan posisi kolom-kolom struktur.</a:t>
            </a:r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428596" y="2786058"/>
            <a:ext cx="80010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Memperlihatkan posisi &amp; notasi tangga/ramp serta arah naik/turunnya.</a:t>
            </a:r>
          </a:p>
        </p:txBody>
      </p: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428596" y="3500438"/>
            <a:ext cx="80010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Memperlihatkan posisi &amp; notasi potongan melintang &amp; membujur dari tapak/site.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6" grpId="0"/>
      <p:bldP spid="15" grpId="0"/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071538" y="285728"/>
            <a:ext cx="687438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CONTOH GAMBAR DENAH TAPAK</a:t>
            </a:r>
            <a:endParaRPr lang="fr-FR" sz="1600" i="1" dirty="0">
              <a:solidFill>
                <a:srgbClr val="FF0000"/>
              </a:solidFill>
              <a:latin typeface="Futura Md BT" pitchFamily="34" charset="0"/>
            </a:endParaRPr>
          </a:p>
        </p:txBody>
      </p:sp>
      <p:pic>
        <p:nvPicPr>
          <p:cNvPr id="6" name="Picture 5" descr="recreativearea_big.gif"/>
          <p:cNvPicPr>
            <a:picLocks noChangeAspect="1"/>
          </p:cNvPicPr>
          <p:nvPr/>
        </p:nvPicPr>
        <p:blipFill>
          <a:blip r:embed="rId2"/>
          <a:srcRect l="8593" t="4357" r="3906" b="3156"/>
          <a:stretch>
            <a:fillRect/>
          </a:stretch>
        </p:blipFill>
        <p:spPr>
          <a:xfrm>
            <a:off x="642910" y="928670"/>
            <a:ext cx="8001056" cy="55007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071538" y="285728"/>
            <a:ext cx="687438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CONTOH GAMBAR DENAH TAPAK</a:t>
            </a:r>
            <a:endParaRPr lang="fr-FR" sz="1600" i="1" dirty="0">
              <a:solidFill>
                <a:srgbClr val="FF0000"/>
              </a:solidFill>
              <a:latin typeface="Futura Md BT" pitchFamily="34" charset="0"/>
            </a:endParaRPr>
          </a:p>
        </p:txBody>
      </p:sp>
      <p:pic>
        <p:nvPicPr>
          <p:cNvPr id="52226" name="Picture 2" descr="Site Plan Denah Fasilitas"/>
          <p:cNvPicPr>
            <a:picLocks noChangeAspect="1" noChangeArrowheads="1"/>
          </p:cNvPicPr>
          <p:nvPr/>
        </p:nvPicPr>
        <p:blipFill>
          <a:blip r:embed="rId2"/>
          <a:srcRect l="3774" t="20141" r="18868" b="5591"/>
          <a:stretch>
            <a:fillRect/>
          </a:stretch>
        </p:blipFill>
        <p:spPr bwMode="auto">
          <a:xfrm>
            <a:off x="571472" y="928670"/>
            <a:ext cx="7858180" cy="56540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071538" y="285728"/>
            <a:ext cx="669644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CONTOH GAMBAR DENAH TAPAK</a:t>
            </a:r>
            <a:endParaRPr lang="fr-FR" sz="1600" i="1" dirty="0">
              <a:solidFill>
                <a:srgbClr val="FF0000"/>
              </a:solidFill>
              <a:latin typeface="Futura Md BT" pitchFamily="34" charset="0"/>
            </a:endParaRPr>
          </a:p>
        </p:txBody>
      </p:sp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2"/>
          <a:srcRect l="25919" t="18555" r="34375" b="16992"/>
          <a:stretch>
            <a:fillRect/>
          </a:stretch>
        </p:blipFill>
        <p:spPr bwMode="auto">
          <a:xfrm>
            <a:off x="1500166" y="857232"/>
            <a:ext cx="6143668" cy="5631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ular Callout 6"/>
          <p:cNvSpPr/>
          <p:nvPr/>
        </p:nvSpPr>
        <p:spPr>
          <a:xfrm>
            <a:off x="6929454" y="3714752"/>
            <a:ext cx="1071570" cy="428628"/>
          </a:xfrm>
          <a:prstGeom prst="wedgeRectCallout">
            <a:avLst>
              <a:gd name="adj1" fmla="val -60316"/>
              <a:gd name="adj2" fmla="val 20896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rgbClr val="FF0000"/>
                </a:solidFill>
              </a:rPr>
              <a:t>GSP</a:t>
            </a:r>
            <a:endParaRPr lang="id-ID" b="1" dirty="0">
              <a:solidFill>
                <a:srgbClr val="FF0000"/>
              </a:solidFill>
            </a:endParaRPr>
          </a:p>
        </p:txBody>
      </p:sp>
      <p:sp>
        <p:nvSpPr>
          <p:cNvPr id="8" name="Rectangular Callout 7"/>
          <p:cNvSpPr/>
          <p:nvPr/>
        </p:nvSpPr>
        <p:spPr>
          <a:xfrm>
            <a:off x="7072330" y="2214554"/>
            <a:ext cx="1071570" cy="428628"/>
          </a:xfrm>
          <a:prstGeom prst="wedgeRectCallout">
            <a:avLst>
              <a:gd name="adj1" fmla="val -97251"/>
              <a:gd name="adj2" fmla="val 23443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rgbClr val="FF0000"/>
                </a:solidFill>
              </a:rPr>
              <a:t>GSB</a:t>
            </a:r>
            <a:endParaRPr lang="id-ID" b="1" dirty="0">
              <a:solidFill>
                <a:srgbClr val="FF0000"/>
              </a:solidFill>
            </a:endParaRPr>
          </a:p>
        </p:txBody>
      </p:sp>
      <p:sp>
        <p:nvSpPr>
          <p:cNvPr id="9" name="Rectangular Callout 8"/>
          <p:cNvSpPr/>
          <p:nvPr/>
        </p:nvSpPr>
        <p:spPr>
          <a:xfrm>
            <a:off x="1214414" y="1500174"/>
            <a:ext cx="1071570" cy="428628"/>
          </a:xfrm>
          <a:prstGeom prst="wedgeRectCallout">
            <a:avLst>
              <a:gd name="adj1" fmla="val 240259"/>
              <a:gd name="adj2" fmla="val 3108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rgbClr val="FF0000"/>
                </a:solidFill>
              </a:rPr>
              <a:t>GSS</a:t>
            </a:r>
            <a:endParaRPr lang="id-ID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7" grpId="0" animBg="1"/>
      <p:bldP spid="8" grpId="0" animBg="1"/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071538" y="285728"/>
            <a:ext cx="669644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CONTOH GAMBAR DENAH TAPAK</a:t>
            </a:r>
            <a:endParaRPr lang="fr-FR" sz="1600" i="1" dirty="0">
              <a:solidFill>
                <a:srgbClr val="FF0000"/>
              </a:solidFill>
              <a:latin typeface="Futura Md BT" pitchFamily="34" charset="0"/>
            </a:endParaRPr>
          </a:p>
        </p:txBody>
      </p:sp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830783"/>
            <a:ext cx="8215370" cy="5884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571604" y="357166"/>
            <a:ext cx="556633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CONTOH SIMBOL VEGETASI</a:t>
            </a:r>
            <a:endParaRPr lang="fr-FR" sz="1600" i="1" dirty="0">
              <a:solidFill>
                <a:srgbClr val="FF0000"/>
              </a:solidFill>
              <a:latin typeface="Futura Md BT" pitchFamily="34" charset="0"/>
            </a:endParaRPr>
          </a:p>
        </p:txBody>
      </p:sp>
      <p:pic>
        <p:nvPicPr>
          <p:cNvPr id="4" name="Picture 3" descr="8039806-trees-top-view-for-architecture-landscape-design-project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928670"/>
            <a:ext cx="5715040" cy="53578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571604" y="357166"/>
            <a:ext cx="556633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CONTOH SIMBOL VEGETASI</a:t>
            </a:r>
            <a:endParaRPr lang="fr-FR" sz="1600" i="1" dirty="0">
              <a:solidFill>
                <a:srgbClr val="FF0000"/>
              </a:solidFill>
              <a:latin typeface="Futura Md BT" pitchFamily="34" charset="0"/>
            </a:endParaRPr>
          </a:p>
        </p:txBody>
      </p:sp>
      <p:pic>
        <p:nvPicPr>
          <p:cNvPr id="5" name="Picture 4" descr="8039956-trees-top-view-for-architecture-landscape-design-project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1071546"/>
            <a:ext cx="5500726" cy="52738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571604" y="357166"/>
            <a:ext cx="556633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Futura Md BT" pitchFamily="34" charset="0"/>
              </a:rPr>
              <a:t>CONTOH SIMBOL VEGETASI</a:t>
            </a:r>
            <a:endParaRPr lang="fr-FR" sz="1600" i="1" dirty="0">
              <a:solidFill>
                <a:srgbClr val="FF0000"/>
              </a:solidFill>
              <a:latin typeface="Futura Md BT" pitchFamily="34" charset="0"/>
            </a:endParaRPr>
          </a:p>
        </p:txBody>
      </p:sp>
      <p:pic>
        <p:nvPicPr>
          <p:cNvPr id="4" name="Picture 3" descr="8039981-trees-top-view-for-architecture-landscape-design-project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928670"/>
            <a:ext cx="5500726" cy="56417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85918" y="2714620"/>
            <a:ext cx="61436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4000" dirty="0" smtClean="0">
                <a:solidFill>
                  <a:srgbClr val="7030A0"/>
                </a:solidFill>
                <a:latin typeface="Trajan Pro" pitchFamily="18" charset="0"/>
              </a:rPr>
              <a:t>Terima Kasih.....</a:t>
            </a:r>
            <a:endParaRPr lang="id-ID" sz="4000" dirty="0">
              <a:solidFill>
                <a:srgbClr val="7030A0"/>
              </a:solidFill>
              <a:latin typeface="Trajan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85984" y="642918"/>
            <a:ext cx="46181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00B050"/>
                </a:solidFill>
                <a:latin typeface="Trajan Pro" pitchFamily="18" charset="0"/>
              </a:rPr>
              <a:t>Quote of The Day :</a:t>
            </a:r>
            <a:endParaRPr lang="fr-FR" dirty="0">
              <a:solidFill>
                <a:srgbClr val="00B050"/>
              </a:solidFill>
              <a:latin typeface="Trajan Pro" pitchFamily="18" charset="0"/>
            </a:endParaRPr>
          </a:p>
        </p:txBody>
      </p:sp>
      <p:pic>
        <p:nvPicPr>
          <p:cNvPr id="2" name="Picture 2" descr="http://www.motivationalquote.info/wp-content/uploads/2013/06/motivational-quotes-thoughts-martin-luther-king-j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357298"/>
            <a:ext cx="8429684" cy="49410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2882</TotalTime>
  <Words>867</Words>
  <Application>Microsoft PowerPoint</Application>
  <PresentationFormat>On-screen Show (4:3)</PresentationFormat>
  <Paragraphs>603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Modèle par défaut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Syphon</dc:title>
  <dc:creator>www.powerpointstyles.com</dc:creator>
  <cp:lastModifiedBy>User</cp:lastModifiedBy>
  <cp:revision>222</cp:revision>
  <dcterms:created xsi:type="dcterms:W3CDTF">2009-03-23T15:23:24Z</dcterms:created>
  <dcterms:modified xsi:type="dcterms:W3CDTF">2016-11-15T23:31:48Z</dcterms:modified>
</cp:coreProperties>
</file>