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0693400" cy="7556500"/>
  <p:notesSz cx="10693400" cy="75565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40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91116" y="2850894"/>
            <a:ext cx="5711166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62616" y="564895"/>
            <a:ext cx="4566284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10017" y="1873096"/>
            <a:ext cx="8073365" cy="3806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image" Target="../media/image10.png"/><Relationship Id="rId21" Type="http://schemas.openxmlformats.org/officeDocument/2006/relationships/image" Target="../media/image28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1116" y="2850894"/>
            <a:ext cx="570928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latin typeface="Arial"/>
                <a:cs typeface="Arial"/>
              </a:rPr>
              <a:t>Sistem </a:t>
            </a:r>
            <a:r>
              <a:rPr sz="4400" spc="-5" dirty="0" err="1">
                <a:latin typeface="Arial"/>
                <a:cs typeface="Arial"/>
              </a:rPr>
              <a:t>Terdistribusi</a:t>
            </a:r>
            <a:r>
              <a:rPr sz="4400" spc="-80" dirty="0">
                <a:latin typeface="Arial"/>
                <a:cs typeface="Arial"/>
              </a:rPr>
              <a:t> </a:t>
            </a:r>
            <a:endParaRPr sz="4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72700" y="4256022"/>
            <a:ext cx="474535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latin typeface="Arial"/>
                <a:cs typeface="Arial"/>
              </a:rPr>
              <a:t>Replication </a:t>
            </a:r>
            <a:r>
              <a:rPr sz="3200" dirty="0">
                <a:latin typeface="Arial"/>
                <a:cs typeface="Arial"/>
              </a:rPr>
              <a:t>&amp;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Consistency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52916" y="895603"/>
            <a:ext cx="7340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latin typeface="Arial"/>
                <a:cs typeface="Arial"/>
              </a:rPr>
              <a:t>Masalah yang terjadi pada</a:t>
            </a:r>
            <a:r>
              <a:rPr sz="3600" b="1" spc="-25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Sistem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81061" y="1915768"/>
            <a:ext cx="7247890" cy="444119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Bagaimana </a:t>
            </a:r>
            <a:r>
              <a:rPr sz="3200" spc="-10" dirty="0">
                <a:latin typeface="Arial"/>
                <a:cs typeface="Arial"/>
              </a:rPr>
              <a:t>agar </a:t>
            </a:r>
            <a:r>
              <a:rPr sz="3200" spc="-5" dirty="0">
                <a:latin typeface="Arial"/>
                <a:cs typeface="Arial"/>
              </a:rPr>
              <a:t>sistem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reliable?</a:t>
            </a:r>
            <a:endParaRPr sz="3200">
              <a:latin typeface="Arial"/>
              <a:cs typeface="Arial"/>
            </a:endParaRPr>
          </a:p>
          <a:p>
            <a:pPr marL="355600" marR="1042669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Bagaimana </a:t>
            </a:r>
            <a:r>
              <a:rPr sz="3200" spc="-10" dirty="0">
                <a:latin typeface="Arial"/>
                <a:cs typeface="Arial"/>
              </a:rPr>
              <a:t>agar </a:t>
            </a:r>
            <a:r>
              <a:rPr sz="3200" spc="-5" dirty="0">
                <a:latin typeface="Arial"/>
                <a:cs typeface="Arial"/>
              </a:rPr>
              <a:t>sistem memiliki  performance yang</a:t>
            </a:r>
            <a:r>
              <a:rPr sz="3200" spc="-7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baik?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Bagaimana </a:t>
            </a:r>
            <a:r>
              <a:rPr sz="3200" spc="-10" dirty="0">
                <a:latin typeface="Arial"/>
                <a:cs typeface="Arial"/>
              </a:rPr>
              <a:t>agar </a:t>
            </a:r>
            <a:r>
              <a:rPr sz="3200" spc="-5" dirty="0">
                <a:latin typeface="Arial"/>
                <a:cs typeface="Arial"/>
              </a:rPr>
              <a:t>sistem </a:t>
            </a:r>
            <a:r>
              <a:rPr sz="3200" spc="-10" dirty="0">
                <a:latin typeface="Arial"/>
                <a:cs typeface="Arial"/>
              </a:rPr>
              <a:t>dapat </a:t>
            </a:r>
            <a:r>
              <a:rPr sz="3200" spc="-5" dirty="0">
                <a:latin typeface="Arial"/>
                <a:cs typeface="Arial"/>
              </a:rPr>
              <a:t>diakses  </a:t>
            </a:r>
            <a:r>
              <a:rPr sz="3200" spc="-10" dirty="0">
                <a:latin typeface="Arial"/>
                <a:cs typeface="Arial"/>
              </a:rPr>
              <a:t>dengan </a:t>
            </a:r>
            <a:r>
              <a:rPr sz="3200" spc="-5" dirty="0">
                <a:latin typeface="Arial"/>
                <a:cs typeface="Arial"/>
              </a:rPr>
              <a:t>mudah kapan</a:t>
            </a:r>
            <a:r>
              <a:rPr sz="3200" spc="-6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saja?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46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Solusi?</a:t>
            </a:r>
            <a:endParaRPr sz="32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  <a:spcBef>
                <a:spcPts val="690"/>
              </a:spcBef>
            </a:pPr>
            <a:r>
              <a:rPr sz="2800" spc="-5" dirty="0">
                <a:latin typeface="Arial"/>
                <a:cs typeface="Arial"/>
              </a:rPr>
              <a:t>–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REPLICATION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8060" y="831595"/>
            <a:ext cx="279590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10017" y="1970022"/>
            <a:ext cx="7695565" cy="3537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Process </a:t>
            </a:r>
            <a:r>
              <a:rPr sz="3200" b="1" spc="-5" dirty="0">
                <a:latin typeface="Arial"/>
                <a:cs typeface="Arial"/>
              </a:rPr>
              <a:t>sharing information </a:t>
            </a:r>
            <a:r>
              <a:rPr sz="3200" spc="-5" dirty="0">
                <a:latin typeface="Arial"/>
                <a:cs typeface="Arial"/>
              </a:rPr>
              <a:t>to ensure  </a:t>
            </a:r>
            <a:r>
              <a:rPr sz="3200" b="1" spc="-5" dirty="0">
                <a:latin typeface="Arial"/>
                <a:cs typeface="Arial"/>
              </a:rPr>
              <a:t>consistency </a:t>
            </a:r>
            <a:r>
              <a:rPr sz="3200" spc="-5" dirty="0">
                <a:latin typeface="Arial"/>
                <a:cs typeface="Arial"/>
              </a:rPr>
              <a:t>between </a:t>
            </a:r>
            <a:r>
              <a:rPr sz="3200" b="1" spc="-5" dirty="0">
                <a:latin typeface="Arial"/>
                <a:cs typeface="Arial"/>
              </a:rPr>
              <a:t>redundant  resources </a:t>
            </a:r>
            <a:r>
              <a:rPr sz="3200" spc="-5" dirty="0">
                <a:latin typeface="Arial"/>
                <a:cs typeface="Arial"/>
              </a:rPr>
              <a:t>such as software/hardware  components to improve </a:t>
            </a:r>
            <a:r>
              <a:rPr sz="3200" b="1" spc="-5" dirty="0">
                <a:latin typeface="Arial"/>
                <a:cs typeface="Arial"/>
              </a:rPr>
              <a:t>reliability, fault-  tolerance, </a:t>
            </a:r>
            <a:r>
              <a:rPr sz="3200" spc="-5" dirty="0">
                <a:latin typeface="Arial"/>
                <a:cs typeface="Arial"/>
              </a:rPr>
              <a:t>or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accessibility</a:t>
            </a:r>
            <a:endParaRPr sz="3200">
              <a:latin typeface="Arial"/>
              <a:cs typeface="Arial"/>
            </a:endParaRPr>
          </a:p>
          <a:p>
            <a:pPr marL="355600" marR="65786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Make </a:t>
            </a:r>
            <a:r>
              <a:rPr sz="3200" b="1" spc="-5" dirty="0">
                <a:latin typeface="Arial"/>
                <a:cs typeface="Arial"/>
              </a:rPr>
              <a:t>copies </a:t>
            </a:r>
            <a:r>
              <a:rPr sz="3200" spc="-5" dirty="0">
                <a:latin typeface="Arial"/>
                <a:cs typeface="Arial"/>
              </a:rPr>
              <a:t>of services on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multiple  machines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7376" y="831595"/>
            <a:ext cx="459549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Server</a:t>
            </a:r>
            <a:r>
              <a:rPr spc="-30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3773232" y="2073358"/>
            <a:ext cx="5338118" cy="42779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7104" y="831595"/>
            <a:ext cx="437769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Why</a:t>
            </a:r>
            <a:r>
              <a:rPr spc="-40" dirty="0"/>
              <a:t> </a:t>
            </a:r>
            <a:r>
              <a:rPr spc="-5" dirty="0"/>
              <a:t>Replication?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73096"/>
            <a:ext cx="7223125" cy="23666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Reliability</a:t>
            </a:r>
            <a:r>
              <a:rPr sz="3200" spc="-5" dirty="0">
                <a:latin typeface="Arial"/>
                <a:cs typeface="Arial"/>
              </a:rPr>
              <a:t>: </a:t>
            </a:r>
            <a:r>
              <a:rPr sz="3200" spc="-10" dirty="0">
                <a:latin typeface="Arial"/>
                <a:cs typeface="Arial"/>
              </a:rPr>
              <a:t>dapat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diandalkan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Performance</a:t>
            </a:r>
            <a:r>
              <a:rPr sz="3200" spc="-5" dirty="0">
                <a:latin typeface="Arial"/>
                <a:cs typeface="Arial"/>
              </a:rPr>
              <a:t>: performanya tetap</a:t>
            </a:r>
            <a:r>
              <a:rPr sz="3200" spc="-12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baik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Scalability</a:t>
            </a:r>
            <a:r>
              <a:rPr sz="3200" spc="-5" dirty="0">
                <a:latin typeface="Arial"/>
                <a:cs typeface="Arial"/>
              </a:rPr>
              <a:t>: </a:t>
            </a:r>
            <a:r>
              <a:rPr sz="3200" spc="-10" dirty="0">
                <a:latin typeface="Arial"/>
                <a:cs typeface="Arial"/>
              </a:rPr>
              <a:t>dapat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diperluas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Availability</a:t>
            </a:r>
            <a:r>
              <a:rPr sz="3200" spc="-5" dirty="0">
                <a:latin typeface="Arial"/>
                <a:cs typeface="Arial"/>
              </a:rPr>
              <a:t>: tetap </a:t>
            </a:r>
            <a:r>
              <a:rPr sz="3200" spc="-10" dirty="0">
                <a:latin typeface="Arial"/>
                <a:cs typeface="Arial"/>
              </a:rPr>
              <a:t>dapat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diakses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83240" y="831595"/>
            <a:ext cx="37242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Reasons</a:t>
            </a:r>
            <a:r>
              <a:rPr spc="-60" dirty="0"/>
              <a:t> </a:t>
            </a:r>
            <a:r>
              <a:rPr spc="-5" dirty="0"/>
              <a:t>detail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85363"/>
            <a:ext cx="7731125" cy="4345305"/>
          </a:xfrm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Reliability</a:t>
            </a:r>
            <a:r>
              <a:rPr sz="2800" spc="-5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dirty="0">
                <a:latin typeface="Arial"/>
                <a:cs typeface="Arial"/>
              </a:rPr>
              <a:t>If a </a:t>
            </a:r>
            <a:r>
              <a:rPr sz="2400" spc="-5" dirty="0">
                <a:latin typeface="Arial"/>
                <a:cs typeface="Arial"/>
              </a:rPr>
              <a:t>replica </a:t>
            </a:r>
            <a:r>
              <a:rPr sz="2400" b="1" spc="-5" dirty="0">
                <a:latin typeface="Arial"/>
                <a:cs typeface="Arial"/>
              </a:rPr>
              <a:t>crashes</a:t>
            </a:r>
            <a:r>
              <a:rPr sz="2400" spc="-5" dirty="0">
                <a:latin typeface="Arial"/>
                <a:cs typeface="Arial"/>
              </a:rPr>
              <a:t>, system can </a:t>
            </a:r>
            <a:r>
              <a:rPr sz="2400" b="1" spc="-5" dirty="0">
                <a:latin typeface="Arial"/>
                <a:cs typeface="Arial"/>
              </a:rPr>
              <a:t>continue</a:t>
            </a:r>
            <a:r>
              <a:rPr sz="2400" b="1" spc="-1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working</a:t>
            </a:r>
            <a:endParaRPr sz="2400">
              <a:latin typeface="Arial"/>
              <a:cs typeface="Arial"/>
            </a:endParaRPr>
          </a:p>
          <a:p>
            <a:pPr marL="756285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by switching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other</a:t>
            </a:r>
            <a:r>
              <a:rPr sz="2400" spc="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replicas.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8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Avoid corrupted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data: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48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000" dirty="0">
                <a:latin typeface="Arial"/>
                <a:cs typeface="Arial"/>
              </a:rPr>
              <a:t>can protect against a single, </a:t>
            </a:r>
            <a:r>
              <a:rPr sz="2000" spc="-5" dirty="0">
                <a:latin typeface="Arial"/>
                <a:cs typeface="Arial"/>
              </a:rPr>
              <a:t>failing write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operation.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Improving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Performance</a:t>
            </a:r>
            <a:endParaRPr sz="2800">
              <a:latin typeface="Arial"/>
              <a:cs typeface="Arial"/>
            </a:endParaRPr>
          </a:p>
          <a:p>
            <a:pPr marL="756285" marR="1107440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Important for distributed systems over large  geographical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areas.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5"/>
              </a:spcBef>
              <a:buFont typeface="Arial"/>
              <a:buChar char="–"/>
              <a:tabLst>
                <a:tab pos="756920" algn="l"/>
              </a:tabLst>
            </a:pPr>
            <a:r>
              <a:rPr sz="2400" b="1" spc="-5" dirty="0">
                <a:latin typeface="Arial"/>
                <a:cs typeface="Arial"/>
              </a:rPr>
              <a:t>Divide </a:t>
            </a:r>
            <a:r>
              <a:rPr sz="2400" spc="-5" dirty="0">
                <a:latin typeface="Arial"/>
                <a:cs typeface="Arial"/>
              </a:rPr>
              <a:t>the work over 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number of servers.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8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Place data in the proximity of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clients.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83240" y="831595"/>
            <a:ext cx="37242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Reasons</a:t>
            </a:r>
            <a:r>
              <a:rPr spc="-60" dirty="0"/>
              <a:t> </a:t>
            </a:r>
            <a:r>
              <a:rPr spc="-5" dirty="0"/>
              <a:t>detail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80107"/>
            <a:ext cx="7371715" cy="4191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Scalability</a:t>
            </a:r>
            <a:r>
              <a:rPr sz="3000" spc="-5" dirty="0"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5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Data dapat ditambahkan hingga</a:t>
            </a:r>
            <a:r>
              <a:rPr sz="2600" spc="-6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besar</a:t>
            </a:r>
            <a:endParaRPr sz="2600">
              <a:latin typeface="Arial"/>
              <a:cs typeface="Arial"/>
            </a:endParaRPr>
          </a:p>
          <a:p>
            <a:pPr marL="756285" marR="333375" lvl="1" indent="-286385" algn="just">
              <a:lnSpc>
                <a:spcPct val="80000"/>
              </a:lnSpc>
              <a:spcBef>
                <a:spcPts val="625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Walau data besar, namun data </a:t>
            </a:r>
            <a:r>
              <a:rPr sz="2600" spc="-5" dirty="0">
                <a:latin typeface="Arial"/>
                <a:cs typeface="Arial"/>
              </a:rPr>
              <a:t>tetap </a:t>
            </a:r>
            <a:r>
              <a:rPr sz="2600" dirty="0">
                <a:latin typeface="Arial"/>
                <a:cs typeface="Arial"/>
              </a:rPr>
              <a:t>dapat  ditampung karena data dapat dipecah dan  </a:t>
            </a:r>
            <a:r>
              <a:rPr sz="2600" spc="-5" dirty="0">
                <a:latin typeface="Arial"/>
                <a:cs typeface="Arial"/>
              </a:rPr>
              <a:t>direplikasi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ts val="3110"/>
              </a:lnSpc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Sistem dapat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b="1" dirty="0">
                <a:latin typeface="Arial"/>
                <a:cs typeface="Arial"/>
              </a:rPr>
              <a:t>diperluas</a:t>
            </a:r>
            <a:endParaRPr sz="2600">
              <a:latin typeface="Arial"/>
              <a:cs typeface="Arial"/>
            </a:endParaRPr>
          </a:p>
          <a:p>
            <a:pPr marL="355600" indent="-342900">
              <a:lnSpc>
                <a:spcPts val="359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Availability</a:t>
            </a:r>
            <a:r>
              <a:rPr sz="3000" spc="-5" dirty="0"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  <a:p>
            <a:pPr marL="756285" marR="5080" lvl="1" indent="-286385">
              <a:lnSpc>
                <a:spcPct val="80000"/>
              </a:lnSpc>
              <a:spcBef>
                <a:spcPts val="64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Karena data tersebar dengan </a:t>
            </a:r>
            <a:r>
              <a:rPr sz="2600" spc="-5" dirty="0">
                <a:latin typeface="Arial"/>
                <a:cs typeface="Arial"/>
              </a:rPr>
              <a:t>replikasi, </a:t>
            </a:r>
            <a:r>
              <a:rPr sz="2600" dirty="0">
                <a:latin typeface="Arial"/>
                <a:cs typeface="Arial"/>
              </a:rPr>
              <a:t>maka  data akan </a:t>
            </a:r>
            <a:r>
              <a:rPr sz="2600" b="1" dirty="0">
                <a:latin typeface="Arial"/>
                <a:cs typeface="Arial"/>
              </a:rPr>
              <a:t>selalu ada </a:t>
            </a:r>
            <a:r>
              <a:rPr sz="2600" spc="-5" dirty="0">
                <a:latin typeface="Arial"/>
                <a:cs typeface="Arial"/>
              </a:rPr>
              <a:t>jika</a:t>
            </a:r>
            <a:r>
              <a:rPr sz="2600" spc="-5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diakses</a:t>
            </a:r>
            <a:endParaRPr sz="2600">
              <a:latin typeface="Arial"/>
              <a:cs typeface="Arial"/>
            </a:endParaRPr>
          </a:p>
          <a:p>
            <a:pPr marL="756285" marR="1329055" lvl="1" indent="-286385">
              <a:lnSpc>
                <a:spcPct val="80000"/>
              </a:lnSpc>
              <a:spcBef>
                <a:spcPts val="62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Masing-masing </a:t>
            </a:r>
            <a:r>
              <a:rPr sz="2600" spc="-5" dirty="0">
                <a:latin typeface="Arial"/>
                <a:cs typeface="Arial"/>
              </a:rPr>
              <a:t>replika </a:t>
            </a:r>
            <a:r>
              <a:rPr sz="2600" dirty="0">
                <a:latin typeface="Arial"/>
                <a:cs typeface="Arial"/>
              </a:rPr>
              <a:t>dapat saling  menggantikan </a:t>
            </a:r>
            <a:r>
              <a:rPr sz="2600" spc="-5" dirty="0">
                <a:latin typeface="Arial"/>
                <a:cs typeface="Arial"/>
              </a:rPr>
              <a:t>jika terjadi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kerusakan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0004" y="831595"/>
            <a:ext cx="369062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Example:</a:t>
            </a:r>
            <a:r>
              <a:rPr spc="-110" dirty="0"/>
              <a:t> </a:t>
            </a:r>
            <a:r>
              <a:rPr dirty="0"/>
              <a:t>DNS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10017" y="1925827"/>
            <a:ext cx="7835265" cy="431673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5080" indent="-342900">
              <a:lnSpc>
                <a:spcPts val="3240"/>
              </a:lnSpc>
              <a:spcBef>
                <a:spcPts val="5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dirty="0">
                <a:latin typeface="Arial"/>
                <a:cs typeface="Arial"/>
              </a:rPr>
              <a:t>DNS </a:t>
            </a:r>
            <a:r>
              <a:rPr sz="3000" b="1" spc="-5" dirty="0">
                <a:latin typeface="Arial"/>
                <a:cs typeface="Arial"/>
              </a:rPr>
              <a:t>(Domain Name Service) </a:t>
            </a:r>
            <a:r>
              <a:rPr sz="3000" dirty="0">
                <a:latin typeface="Arial"/>
                <a:cs typeface="Arial"/>
              </a:rPr>
              <a:t>allows</a:t>
            </a:r>
            <a:r>
              <a:rPr sz="3000" spc="-9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owner  of a </a:t>
            </a:r>
            <a:r>
              <a:rPr sz="3000" spc="-5" dirty="0">
                <a:latin typeface="Arial"/>
                <a:cs typeface="Arial"/>
              </a:rPr>
              <a:t>domain to </a:t>
            </a:r>
            <a:r>
              <a:rPr sz="3000" b="1" spc="-5" dirty="0">
                <a:latin typeface="Arial"/>
                <a:cs typeface="Arial"/>
              </a:rPr>
              <a:t>replicate </a:t>
            </a:r>
            <a:r>
              <a:rPr sz="3000" spc="-5" dirty="0">
                <a:latin typeface="Arial"/>
                <a:cs typeface="Arial"/>
              </a:rPr>
              <a:t>name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database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37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Same </a:t>
            </a:r>
            <a:r>
              <a:rPr sz="3000" b="1" spc="-5" dirty="0">
                <a:latin typeface="Arial"/>
                <a:cs typeface="Arial"/>
              </a:rPr>
              <a:t>two</a:t>
            </a:r>
            <a:r>
              <a:rPr sz="3000" b="1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reasons:</a:t>
            </a:r>
            <a:endParaRPr sz="3000">
              <a:latin typeface="Arial"/>
              <a:cs typeface="Arial"/>
            </a:endParaRPr>
          </a:p>
          <a:p>
            <a:pPr marL="1155700" lvl="1" indent="-228600">
              <a:lnSpc>
                <a:spcPct val="100000"/>
              </a:lnSpc>
              <a:spcBef>
                <a:spcPts val="284"/>
              </a:spcBef>
              <a:buChar char="•"/>
              <a:tabLst>
                <a:tab pos="1155065" algn="l"/>
                <a:tab pos="1156335" algn="l"/>
              </a:tabLst>
            </a:pPr>
            <a:r>
              <a:rPr sz="2200" spc="-5" dirty="0">
                <a:latin typeface="Arial"/>
                <a:cs typeface="Arial"/>
              </a:rPr>
              <a:t>Data dapat dibagi-bagi agar lebih dekat ke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client</a:t>
            </a:r>
            <a:endParaRPr sz="2200">
              <a:latin typeface="Arial"/>
              <a:cs typeface="Arial"/>
            </a:endParaRPr>
          </a:p>
          <a:p>
            <a:pPr marL="1155700" marR="1139190" lvl="1" indent="-228600">
              <a:lnSpc>
                <a:spcPts val="2380"/>
              </a:lnSpc>
              <a:spcBef>
                <a:spcPts val="560"/>
              </a:spcBef>
              <a:buChar char="•"/>
              <a:tabLst>
                <a:tab pos="1155065" algn="l"/>
                <a:tab pos="1156335" algn="l"/>
              </a:tabLst>
            </a:pPr>
            <a:r>
              <a:rPr sz="2200" spc="-5" dirty="0">
                <a:latin typeface="Arial"/>
                <a:cs typeface="Arial"/>
              </a:rPr>
              <a:t>Sistem memiliki backup data sehingga dapat  diandalkan</a:t>
            </a:r>
            <a:endParaRPr sz="2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500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dirty="0">
                <a:latin typeface="Arial"/>
                <a:cs typeface="Arial"/>
              </a:rPr>
              <a:t>Also</a:t>
            </a:r>
            <a:r>
              <a:rPr sz="3000" spc="-4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need</a:t>
            </a:r>
            <a:endParaRPr sz="3000">
              <a:latin typeface="Arial"/>
              <a:cs typeface="Arial"/>
            </a:endParaRPr>
          </a:p>
          <a:p>
            <a:pPr marL="1155700" lvl="1" indent="-228600">
              <a:lnSpc>
                <a:spcPct val="100000"/>
              </a:lnSpc>
              <a:spcBef>
                <a:spcPts val="280"/>
              </a:spcBef>
              <a:buChar char="•"/>
              <a:tabLst>
                <a:tab pos="1155065" algn="l"/>
                <a:tab pos="1156335" algn="l"/>
              </a:tabLst>
            </a:pPr>
            <a:r>
              <a:rPr sz="2200" spc="-5" dirty="0">
                <a:latin typeface="Arial"/>
                <a:cs typeface="Arial"/>
              </a:rPr>
              <a:t>Scaling</a:t>
            </a:r>
            <a:r>
              <a:rPr sz="2200" spc="-3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technique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16056" y="831595"/>
            <a:ext cx="28575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Issue-issue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643047"/>
            <a:ext cx="7778115" cy="4431030"/>
          </a:xfrm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Updates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Consistency?</a:t>
            </a:r>
            <a:endParaRPr sz="2400">
              <a:latin typeface="Arial"/>
              <a:cs typeface="Arial"/>
            </a:endParaRPr>
          </a:p>
          <a:p>
            <a:pPr marL="1155700" marR="5080" lvl="2" indent="-228600">
              <a:lnSpc>
                <a:spcPct val="100000"/>
              </a:lnSpc>
              <a:spcBef>
                <a:spcPts val="484"/>
              </a:spcBef>
              <a:buChar char="•"/>
              <a:tabLst>
                <a:tab pos="1155065" algn="l"/>
                <a:tab pos="1156335" algn="l"/>
              </a:tabLst>
            </a:pPr>
            <a:r>
              <a:rPr sz="2000" dirty="0">
                <a:latin typeface="Arial"/>
                <a:cs typeface="Arial"/>
              </a:rPr>
              <a:t>Whenever a copy </a:t>
            </a:r>
            <a:r>
              <a:rPr sz="2000" spc="-5" dirty="0">
                <a:latin typeface="Arial"/>
                <a:cs typeface="Arial"/>
              </a:rPr>
              <a:t>is modified, it </a:t>
            </a:r>
            <a:r>
              <a:rPr sz="2000" dirty="0">
                <a:latin typeface="Arial"/>
                <a:cs typeface="Arial"/>
              </a:rPr>
              <a:t>becomes </a:t>
            </a:r>
            <a:r>
              <a:rPr sz="2000" spc="-5" dirty="0">
                <a:latin typeface="Arial"/>
                <a:cs typeface="Arial"/>
              </a:rPr>
              <a:t>different from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the  rest.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Sinkronisasi dan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Locking?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Replica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placement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How many?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Where?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Redirection / </a:t>
            </a:r>
            <a:r>
              <a:rPr sz="2800" b="1" spc="-10" dirty="0">
                <a:latin typeface="Arial"/>
                <a:cs typeface="Arial"/>
              </a:rPr>
              <a:t>Routing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Which replica should be used by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client?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8060" y="831595"/>
            <a:ext cx="279590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69431"/>
            <a:ext cx="7517130" cy="426212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9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Data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centric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Focus on data in all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replicas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Try to keep data consistent across</a:t>
            </a:r>
            <a:r>
              <a:rPr sz="2800" spc="1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replicas</a:t>
            </a:r>
            <a:endParaRPr sz="28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–"/>
            </a:pPr>
            <a:endParaRPr sz="31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7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Client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centric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Focus on single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client</a:t>
            </a:r>
            <a:endParaRPr sz="2800">
              <a:latin typeface="Arial"/>
              <a:cs typeface="Arial"/>
            </a:endParaRPr>
          </a:p>
          <a:p>
            <a:pPr marL="756285" marR="29972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Only maintain consistency for each client  separately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4140" y="831595"/>
            <a:ext cx="45631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General</a:t>
            </a:r>
            <a:r>
              <a:rPr spc="-50" dirty="0"/>
              <a:t> </a:t>
            </a:r>
            <a:r>
              <a:rPr spc="-5" dirty="0"/>
              <a:t>Approach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67136"/>
            <a:ext cx="7721600" cy="446151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3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Update </a:t>
            </a:r>
            <a:r>
              <a:rPr sz="3200" dirty="0">
                <a:latin typeface="Arial"/>
                <a:cs typeface="Arial"/>
              </a:rPr>
              <a:t>a </a:t>
            </a:r>
            <a:r>
              <a:rPr sz="3200" b="1" spc="-5" dirty="0">
                <a:latin typeface="Arial"/>
                <a:cs typeface="Arial"/>
              </a:rPr>
              <a:t>single item </a:t>
            </a:r>
            <a:r>
              <a:rPr sz="3200" spc="-5" dirty="0">
                <a:latin typeface="Arial"/>
                <a:cs typeface="Arial"/>
              </a:rPr>
              <a:t>in local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replica</a:t>
            </a:r>
            <a:endParaRPr sz="3200">
              <a:latin typeface="Arial"/>
              <a:cs typeface="Arial"/>
            </a:endParaRPr>
          </a:p>
          <a:p>
            <a:pPr marL="1155700" lvl="1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Atomically</a:t>
            </a:r>
            <a:endParaRPr sz="2400">
              <a:latin typeface="Arial"/>
              <a:cs typeface="Arial"/>
            </a:endParaRPr>
          </a:p>
          <a:p>
            <a:pPr marL="1155700" lvl="1" indent="-228600">
              <a:lnSpc>
                <a:spcPct val="100000"/>
              </a:lnSpc>
              <a:spcBef>
                <a:spcPts val="285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Time-stamp </a:t>
            </a:r>
            <a:r>
              <a:rPr sz="2400" dirty="0">
                <a:latin typeface="Arial"/>
                <a:cs typeface="Arial"/>
              </a:rPr>
              <a:t>– </a:t>
            </a:r>
            <a:r>
              <a:rPr sz="2400" spc="-5" dirty="0">
                <a:latin typeface="Arial"/>
                <a:cs typeface="Arial"/>
              </a:rPr>
              <a:t>e.g., logical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clock</a:t>
            </a:r>
            <a:endParaRPr sz="2400">
              <a:latin typeface="Arial"/>
              <a:cs typeface="Arial"/>
            </a:endParaRPr>
          </a:p>
          <a:p>
            <a:pPr marL="355600" marR="413384" indent="-342900">
              <a:lnSpc>
                <a:spcPts val="3460"/>
              </a:lnSpc>
              <a:spcBef>
                <a:spcPts val="78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Replica </a:t>
            </a:r>
            <a:r>
              <a:rPr sz="3200" b="1" spc="-5" dirty="0">
                <a:latin typeface="Arial"/>
                <a:cs typeface="Arial"/>
              </a:rPr>
              <a:t>propagates </a:t>
            </a:r>
            <a:r>
              <a:rPr sz="3200" spc="-10" dirty="0">
                <a:latin typeface="Arial"/>
                <a:cs typeface="Arial"/>
              </a:rPr>
              <a:t>update </a:t>
            </a:r>
            <a:r>
              <a:rPr sz="3200" spc="-5" dirty="0">
                <a:latin typeface="Arial"/>
                <a:cs typeface="Arial"/>
              </a:rPr>
              <a:t>to all of its  </a:t>
            </a:r>
            <a:r>
              <a:rPr sz="3200" spc="-10" dirty="0">
                <a:latin typeface="Arial"/>
                <a:cs typeface="Arial"/>
              </a:rPr>
              <a:t>other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replicas</a:t>
            </a:r>
            <a:endParaRPr sz="3200">
              <a:latin typeface="Arial"/>
              <a:cs typeface="Arial"/>
            </a:endParaRPr>
          </a:p>
          <a:p>
            <a:pPr marL="1155700" lvl="1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Periodically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(polling)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ts val="3460"/>
              </a:lnSpc>
              <a:spcBef>
                <a:spcPts val="78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Receiving replica </a:t>
            </a:r>
            <a:r>
              <a:rPr sz="3200" b="1" i="1" spc="-5" dirty="0">
                <a:latin typeface="Arial"/>
                <a:cs typeface="Arial"/>
              </a:rPr>
              <a:t>merges </a:t>
            </a:r>
            <a:r>
              <a:rPr sz="3200" spc="-10" dirty="0">
                <a:latin typeface="Arial"/>
                <a:cs typeface="Arial"/>
              </a:rPr>
              <a:t>update </a:t>
            </a:r>
            <a:r>
              <a:rPr sz="3200" spc="-5" dirty="0">
                <a:latin typeface="Arial"/>
                <a:cs typeface="Arial"/>
              </a:rPr>
              <a:t>with its  own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copy</a:t>
            </a:r>
            <a:endParaRPr sz="3200">
              <a:latin typeface="Arial"/>
              <a:cs typeface="Arial"/>
            </a:endParaRPr>
          </a:p>
          <a:p>
            <a:pPr marL="1155700" marR="166370" lvl="1" indent="-228600">
              <a:lnSpc>
                <a:spcPts val="2590"/>
              </a:lnSpc>
              <a:spcBef>
                <a:spcPts val="590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Conflicting updates resolved arbitrarily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b="1" spc="-5" dirty="0">
                <a:latin typeface="Arial"/>
                <a:cs typeface="Arial"/>
              </a:rPr>
              <a:t>latest  time-stamp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69851" y="831595"/>
            <a:ext cx="15494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Model</a:t>
            </a:r>
          </a:p>
        </p:txBody>
      </p:sp>
      <p:sp>
        <p:nvSpPr>
          <p:cNvPr id="3" name="object 3"/>
          <p:cNvSpPr/>
          <p:nvPr/>
        </p:nvSpPr>
        <p:spPr>
          <a:xfrm>
            <a:off x="1391242" y="2004226"/>
            <a:ext cx="7962982" cy="44162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14760" y="831595"/>
            <a:ext cx="226123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The</a:t>
            </a:r>
            <a:r>
              <a:rPr spc="-85" dirty="0"/>
              <a:t> </a:t>
            </a:r>
            <a:r>
              <a:rPr spc="-5" dirty="0"/>
              <a:t>truth</a:t>
            </a:r>
          </a:p>
        </p:txBody>
      </p:sp>
      <p:sp>
        <p:nvSpPr>
          <p:cNvPr id="3" name="object 3"/>
          <p:cNvSpPr/>
          <p:nvPr/>
        </p:nvSpPr>
        <p:spPr>
          <a:xfrm>
            <a:off x="1365937" y="2051292"/>
            <a:ext cx="8020119" cy="44241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17095" y="831595"/>
            <a:ext cx="14560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</a:t>
            </a:r>
            <a:r>
              <a:rPr spc="-5" dirty="0"/>
              <a:t>u</a:t>
            </a:r>
            <a:r>
              <a:rPr spc="0" dirty="0"/>
              <a:t>l</a:t>
            </a:r>
            <a:r>
              <a:rPr spc="-5" dirty="0"/>
              <a:t>e</a:t>
            </a:r>
            <a:r>
              <a:rPr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85363"/>
            <a:ext cx="6041390" cy="4272915"/>
          </a:xfrm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Why</a:t>
            </a:r>
            <a:r>
              <a:rPr sz="2800" b="1" spc="-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replicate?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Font typeface="Arial"/>
              <a:buChar char="–"/>
              <a:tabLst>
                <a:tab pos="756920" algn="l"/>
              </a:tabLst>
            </a:pPr>
            <a:r>
              <a:rPr sz="2400" b="1" spc="-5" dirty="0">
                <a:latin typeface="Arial"/>
                <a:cs typeface="Arial"/>
              </a:rPr>
              <a:t>Reliability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484"/>
              </a:spcBef>
              <a:buChar char="•"/>
              <a:tabLst>
                <a:tab pos="1155065" algn="l"/>
                <a:tab pos="1156335" algn="l"/>
              </a:tabLst>
            </a:pPr>
            <a:r>
              <a:rPr sz="2000" spc="-5" dirty="0">
                <a:latin typeface="Arial"/>
                <a:cs typeface="Arial"/>
              </a:rPr>
              <a:t>Avoid </a:t>
            </a:r>
            <a:r>
              <a:rPr sz="2000" dirty="0">
                <a:latin typeface="Arial"/>
                <a:cs typeface="Arial"/>
              </a:rPr>
              <a:t>single </a:t>
            </a:r>
            <a:r>
              <a:rPr sz="2000" spc="-5" dirty="0">
                <a:latin typeface="Arial"/>
                <a:cs typeface="Arial"/>
              </a:rPr>
              <a:t>points </a:t>
            </a:r>
            <a:r>
              <a:rPr sz="2000" dirty="0">
                <a:latin typeface="Arial"/>
                <a:cs typeface="Arial"/>
              </a:rPr>
              <a:t>of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failure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5"/>
              </a:spcBef>
              <a:buFont typeface="Arial"/>
              <a:buChar char="–"/>
              <a:tabLst>
                <a:tab pos="756920" algn="l"/>
              </a:tabLst>
            </a:pPr>
            <a:r>
              <a:rPr sz="2400" b="1" spc="-5" dirty="0">
                <a:latin typeface="Arial"/>
                <a:cs typeface="Arial"/>
              </a:rPr>
              <a:t>Performance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48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000" spc="-5" dirty="0">
                <a:latin typeface="Arial"/>
                <a:cs typeface="Arial"/>
              </a:rPr>
              <a:t>Scalability in </a:t>
            </a:r>
            <a:r>
              <a:rPr sz="2000" dirty="0">
                <a:latin typeface="Arial"/>
                <a:cs typeface="Arial"/>
              </a:rPr>
              <a:t>numbers and geographic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area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Why </a:t>
            </a:r>
            <a:r>
              <a:rPr sz="2800" b="1" spc="-10" dirty="0">
                <a:latin typeface="Arial"/>
                <a:cs typeface="Arial"/>
              </a:rPr>
              <a:t>not</a:t>
            </a:r>
            <a:r>
              <a:rPr sz="2800" b="1" spc="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replicate?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Replication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484"/>
              </a:spcBef>
              <a:buFont typeface="Arial"/>
              <a:buChar char="•"/>
              <a:tabLst>
                <a:tab pos="1155065" algn="l"/>
                <a:tab pos="1155700" algn="l"/>
              </a:tabLst>
            </a:pPr>
            <a:r>
              <a:rPr sz="2000" b="1" spc="-5" dirty="0">
                <a:latin typeface="Arial"/>
                <a:cs typeface="Arial"/>
              </a:rPr>
              <a:t>Consistency</a:t>
            </a:r>
            <a:r>
              <a:rPr sz="2000" b="1" spc="-4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issues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Updates are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costly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484"/>
              </a:spcBef>
              <a:buChar char="•"/>
              <a:tabLst>
                <a:tab pos="1155065" algn="l"/>
                <a:tab pos="1156335" algn="l"/>
              </a:tabLst>
            </a:pPr>
            <a:r>
              <a:rPr sz="2000" spc="-5" dirty="0">
                <a:latin typeface="Arial"/>
                <a:cs typeface="Arial"/>
              </a:rPr>
              <a:t>Availability </a:t>
            </a:r>
            <a:r>
              <a:rPr sz="2000" dirty="0">
                <a:latin typeface="Arial"/>
                <a:cs typeface="Arial"/>
              </a:rPr>
              <a:t>may </a:t>
            </a:r>
            <a:r>
              <a:rPr sz="2000" spc="-5" dirty="0">
                <a:latin typeface="Arial"/>
                <a:cs typeface="Arial"/>
              </a:rPr>
              <a:t>suffer if </a:t>
            </a:r>
            <a:r>
              <a:rPr sz="2000" dirty="0">
                <a:latin typeface="Arial"/>
                <a:cs typeface="Arial"/>
              </a:rPr>
              <a:t>not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careful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06199" y="831595"/>
            <a:ext cx="207898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Caching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31271" y="1949196"/>
            <a:ext cx="8229600" cy="4526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09428" y="3018534"/>
            <a:ext cx="228536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Penyimpanan </a:t>
            </a:r>
            <a:r>
              <a:rPr sz="1800" spc="-5" dirty="0">
                <a:latin typeface="Arial"/>
                <a:cs typeface="Arial"/>
              </a:rPr>
              <a:t>data2 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sering diakses di  tempat </a:t>
            </a:r>
            <a:r>
              <a:rPr sz="1800" spc="-10" dirty="0">
                <a:latin typeface="Arial"/>
                <a:cs typeface="Arial"/>
              </a:rPr>
              <a:t>penyimpanan  </a:t>
            </a:r>
            <a:r>
              <a:rPr sz="1800" spc="-5" dirty="0">
                <a:latin typeface="Arial"/>
                <a:cs typeface="Arial"/>
              </a:rPr>
              <a:t>sementara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69652" y="831595"/>
            <a:ext cx="475107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Control</a:t>
            </a:r>
            <a:r>
              <a:rPr spc="-30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769411" y="1949195"/>
            <a:ext cx="7560206" cy="44582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81816" y="6090917"/>
            <a:ext cx="21564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Replikasi difokuskan  pada </a:t>
            </a:r>
            <a:r>
              <a:rPr sz="1800" spc="-10" dirty="0">
                <a:latin typeface="Arial"/>
                <a:cs typeface="Arial"/>
              </a:rPr>
              <a:t>software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server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9172" y="831595"/>
            <a:ext cx="481266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Arsitektur</a:t>
            </a:r>
            <a:r>
              <a:rPr spc="-60" dirty="0"/>
              <a:t> </a:t>
            </a:r>
            <a:r>
              <a:rPr dirty="0"/>
              <a:t>Replikasi</a:t>
            </a:r>
          </a:p>
        </p:txBody>
      </p:sp>
      <p:sp>
        <p:nvSpPr>
          <p:cNvPr id="3" name="object 3"/>
          <p:cNvSpPr/>
          <p:nvPr/>
        </p:nvSpPr>
        <p:spPr>
          <a:xfrm>
            <a:off x="1231271" y="2344504"/>
            <a:ext cx="8229600" cy="41309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9953" y="895603"/>
            <a:ext cx="75704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Services </a:t>
            </a:r>
            <a:r>
              <a:rPr sz="3600" dirty="0"/>
              <a:t>provided </a:t>
            </a:r>
            <a:r>
              <a:rPr sz="3600" spc="-5" dirty="0"/>
              <a:t>for </a:t>
            </a:r>
            <a:r>
              <a:rPr sz="3600" dirty="0"/>
              <a:t>process</a:t>
            </a:r>
            <a:r>
              <a:rPr sz="3600" spc="-114" dirty="0"/>
              <a:t> </a:t>
            </a:r>
            <a:r>
              <a:rPr sz="3600" dirty="0"/>
              <a:t>groups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1657990" y="1648968"/>
            <a:ext cx="4238947" cy="21290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913264" y="1963927"/>
            <a:ext cx="1012190" cy="8051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299"/>
              </a:lnSpc>
              <a:spcBef>
                <a:spcPts val="95"/>
              </a:spcBef>
            </a:pPr>
            <a:r>
              <a:rPr sz="1700" spc="-5" dirty="0">
                <a:latin typeface="Arial"/>
                <a:cs typeface="Arial"/>
              </a:rPr>
              <a:t>Group  </a:t>
            </a:r>
            <a:r>
              <a:rPr sz="1700" dirty="0">
                <a:latin typeface="Arial"/>
                <a:cs typeface="Arial"/>
              </a:rPr>
              <a:t>address  e</a:t>
            </a:r>
            <a:r>
              <a:rPr sz="1700" spc="-15" dirty="0">
                <a:latin typeface="Arial"/>
                <a:cs typeface="Arial"/>
              </a:rPr>
              <a:t>x</a:t>
            </a:r>
            <a:r>
              <a:rPr sz="1700" dirty="0">
                <a:latin typeface="Arial"/>
                <a:cs typeface="Arial"/>
              </a:rPr>
              <a:t>pans</a:t>
            </a:r>
            <a:r>
              <a:rPr sz="1700" spc="0" dirty="0">
                <a:latin typeface="Arial"/>
                <a:cs typeface="Arial"/>
              </a:rPr>
              <a:t>i</a:t>
            </a:r>
            <a:r>
              <a:rPr sz="1700" dirty="0">
                <a:latin typeface="Arial"/>
                <a:cs typeface="Arial"/>
              </a:rPr>
              <a:t>on</a:t>
            </a:r>
            <a:endParaRPr sz="17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20318" y="2732532"/>
            <a:ext cx="347980" cy="655320"/>
          </a:xfrm>
          <a:custGeom>
            <a:avLst/>
            <a:gdLst/>
            <a:ahLst/>
            <a:cxnLst/>
            <a:rect l="l" t="t" r="r" b="b"/>
            <a:pathLst>
              <a:path w="347979" h="655320">
                <a:moveTo>
                  <a:pt x="347472" y="649224"/>
                </a:moveTo>
                <a:lnTo>
                  <a:pt x="12192" y="0"/>
                </a:lnTo>
                <a:lnTo>
                  <a:pt x="0" y="6096"/>
                </a:lnTo>
                <a:lnTo>
                  <a:pt x="336804" y="655320"/>
                </a:lnTo>
                <a:lnTo>
                  <a:pt x="347472" y="649224"/>
                </a:lnTo>
                <a:close/>
              </a:path>
            </a:pathLst>
          </a:custGeom>
          <a:solidFill>
            <a:srgbClr val="BAE0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902596" y="3194404"/>
            <a:ext cx="62611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 marR="5080" indent="-10795">
              <a:lnSpc>
                <a:spcPct val="123500"/>
              </a:lnSpc>
              <a:spcBef>
                <a:spcPts val="100"/>
              </a:spcBef>
            </a:pPr>
            <a:r>
              <a:rPr sz="1700" spc="-10" dirty="0">
                <a:latin typeface="Arial"/>
                <a:cs typeface="Arial"/>
              </a:rPr>
              <a:t>G</a:t>
            </a:r>
            <a:r>
              <a:rPr sz="1700" spc="-5" dirty="0">
                <a:latin typeface="Arial"/>
                <a:cs typeface="Arial"/>
              </a:rPr>
              <a:t>r</a:t>
            </a:r>
            <a:r>
              <a:rPr sz="1700" dirty="0">
                <a:latin typeface="Arial"/>
                <a:cs typeface="Arial"/>
              </a:rPr>
              <a:t>oup  send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36423" y="3184650"/>
            <a:ext cx="61531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Arial"/>
                <a:cs typeface="Arial"/>
              </a:rPr>
              <a:t>Leave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080638" y="3425952"/>
            <a:ext cx="120650" cy="78105"/>
          </a:xfrm>
          <a:custGeom>
            <a:avLst/>
            <a:gdLst/>
            <a:ahLst/>
            <a:cxnLst/>
            <a:rect l="l" t="t" r="r" b="b"/>
            <a:pathLst>
              <a:path w="120650" h="78104">
                <a:moveTo>
                  <a:pt x="120396" y="53340"/>
                </a:moveTo>
                <a:lnTo>
                  <a:pt x="0" y="0"/>
                </a:lnTo>
                <a:lnTo>
                  <a:pt x="0" y="77724"/>
                </a:lnTo>
                <a:lnTo>
                  <a:pt x="120396" y="533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68446" y="3412236"/>
            <a:ext cx="146685" cy="105410"/>
          </a:xfrm>
          <a:custGeom>
            <a:avLst/>
            <a:gdLst/>
            <a:ahLst/>
            <a:cxnLst/>
            <a:rect l="l" t="t" r="r" b="b"/>
            <a:pathLst>
              <a:path w="146685" h="105410">
                <a:moveTo>
                  <a:pt x="146304" y="62484"/>
                </a:moveTo>
                <a:lnTo>
                  <a:pt x="141732" y="56388"/>
                </a:lnTo>
                <a:lnTo>
                  <a:pt x="137160" y="54864"/>
                </a:lnTo>
                <a:lnTo>
                  <a:pt x="16764" y="3048"/>
                </a:lnTo>
                <a:lnTo>
                  <a:pt x="13716" y="0"/>
                </a:lnTo>
                <a:lnTo>
                  <a:pt x="4572" y="3048"/>
                </a:lnTo>
                <a:lnTo>
                  <a:pt x="1524" y="6096"/>
                </a:lnTo>
                <a:lnTo>
                  <a:pt x="0" y="9144"/>
                </a:lnTo>
                <a:lnTo>
                  <a:pt x="0" y="96012"/>
                </a:lnTo>
                <a:lnTo>
                  <a:pt x="1524" y="99060"/>
                </a:lnTo>
                <a:lnTo>
                  <a:pt x="4572" y="102108"/>
                </a:lnTo>
                <a:lnTo>
                  <a:pt x="7620" y="103632"/>
                </a:lnTo>
                <a:lnTo>
                  <a:pt x="7620" y="25908"/>
                </a:lnTo>
                <a:lnTo>
                  <a:pt x="24384" y="13716"/>
                </a:lnTo>
                <a:lnTo>
                  <a:pt x="24384" y="33122"/>
                </a:lnTo>
                <a:lnTo>
                  <a:pt x="90752" y="61686"/>
                </a:lnTo>
                <a:lnTo>
                  <a:pt x="129540" y="53340"/>
                </a:lnTo>
                <a:lnTo>
                  <a:pt x="129540" y="80482"/>
                </a:lnTo>
                <a:lnTo>
                  <a:pt x="135636" y="79248"/>
                </a:lnTo>
                <a:lnTo>
                  <a:pt x="140208" y="77724"/>
                </a:lnTo>
                <a:lnTo>
                  <a:pt x="144780" y="73152"/>
                </a:lnTo>
                <a:lnTo>
                  <a:pt x="144780" y="67056"/>
                </a:lnTo>
                <a:lnTo>
                  <a:pt x="146304" y="62484"/>
                </a:lnTo>
                <a:close/>
              </a:path>
              <a:path w="146685" h="105410">
                <a:moveTo>
                  <a:pt x="24384" y="33122"/>
                </a:moveTo>
                <a:lnTo>
                  <a:pt x="24384" y="13716"/>
                </a:lnTo>
                <a:lnTo>
                  <a:pt x="7620" y="25908"/>
                </a:lnTo>
                <a:lnTo>
                  <a:pt x="24384" y="33122"/>
                </a:lnTo>
                <a:close/>
              </a:path>
              <a:path w="146685" h="105410">
                <a:moveTo>
                  <a:pt x="24384" y="75968"/>
                </a:moveTo>
                <a:lnTo>
                  <a:pt x="24384" y="33122"/>
                </a:lnTo>
                <a:lnTo>
                  <a:pt x="7620" y="25908"/>
                </a:lnTo>
                <a:lnTo>
                  <a:pt x="7620" y="103632"/>
                </a:lnTo>
                <a:lnTo>
                  <a:pt x="9144" y="104394"/>
                </a:lnTo>
                <a:lnTo>
                  <a:pt x="9144" y="79248"/>
                </a:lnTo>
                <a:lnTo>
                  <a:pt x="24384" y="75968"/>
                </a:lnTo>
                <a:close/>
              </a:path>
              <a:path w="146685" h="105410">
                <a:moveTo>
                  <a:pt x="129540" y="80482"/>
                </a:moveTo>
                <a:lnTo>
                  <a:pt x="129540" y="53340"/>
                </a:lnTo>
                <a:lnTo>
                  <a:pt x="128016" y="77724"/>
                </a:lnTo>
                <a:lnTo>
                  <a:pt x="90752" y="61686"/>
                </a:lnTo>
                <a:lnTo>
                  <a:pt x="9144" y="79248"/>
                </a:lnTo>
                <a:lnTo>
                  <a:pt x="24384" y="91440"/>
                </a:lnTo>
                <a:lnTo>
                  <a:pt x="24384" y="101780"/>
                </a:lnTo>
                <a:lnTo>
                  <a:pt x="129540" y="80482"/>
                </a:lnTo>
                <a:close/>
              </a:path>
              <a:path w="146685" h="105410">
                <a:moveTo>
                  <a:pt x="24384" y="101780"/>
                </a:moveTo>
                <a:lnTo>
                  <a:pt x="24384" y="91440"/>
                </a:lnTo>
                <a:lnTo>
                  <a:pt x="9144" y="79248"/>
                </a:lnTo>
                <a:lnTo>
                  <a:pt x="9144" y="104394"/>
                </a:lnTo>
                <a:lnTo>
                  <a:pt x="10668" y="105156"/>
                </a:lnTo>
                <a:lnTo>
                  <a:pt x="15240" y="103632"/>
                </a:lnTo>
                <a:lnTo>
                  <a:pt x="24384" y="101780"/>
                </a:lnTo>
                <a:close/>
              </a:path>
              <a:path w="146685" h="105410">
                <a:moveTo>
                  <a:pt x="129540" y="53340"/>
                </a:moveTo>
                <a:lnTo>
                  <a:pt x="90752" y="61686"/>
                </a:lnTo>
                <a:lnTo>
                  <a:pt x="128016" y="77724"/>
                </a:lnTo>
                <a:lnTo>
                  <a:pt x="129540" y="533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84626" y="3465576"/>
            <a:ext cx="96520" cy="27940"/>
          </a:xfrm>
          <a:custGeom>
            <a:avLst/>
            <a:gdLst/>
            <a:ahLst/>
            <a:cxnLst/>
            <a:rect l="l" t="t" r="r" b="b"/>
            <a:pathLst>
              <a:path w="96520" h="27939">
                <a:moveTo>
                  <a:pt x="96012" y="27432"/>
                </a:moveTo>
                <a:lnTo>
                  <a:pt x="96012" y="1524"/>
                </a:lnTo>
                <a:lnTo>
                  <a:pt x="1524" y="0"/>
                </a:lnTo>
                <a:lnTo>
                  <a:pt x="0" y="25908"/>
                </a:lnTo>
                <a:lnTo>
                  <a:pt x="96012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77590" y="3587496"/>
            <a:ext cx="279400" cy="190500"/>
          </a:xfrm>
          <a:custGeom>
            <a:avLst/>
            <a:gdLst/>
            <a:ahLst/>
            <a:cxnLst/>
            <a:rect l="l" t="t" r="r" b="b"/>
            <a:pathLst>
              <a:path w="279400" h="190500">
                <a:moveTo>
                  <a:pt x="279242" y="190500"/>
                </a:moveTo>
                <a:lnTo>
                  <a:pt x="6096" y="0"/>
                </a:lnTo>
                <a:lnTo>
                  <a:pt x="0" y="10668"/>
                </a:lnTo>
                <a:lnTo>
                  <a:pt x="258020" y="190500"/>
                </a:lnTo>
                <a:lnTo>
                  <a:pt x="279242" y="190500"/>
                </a:lnTo>
                <a:close/>
              </a:path>
            </a:pathLst>
          </a:custGeom>
          <a:solidFill>
            <a:srgbClr val="BAE0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783970" y="3777996"/>
            <a:ext cx="3307080" cy="25709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359283" y="5235954"/>
            <a:ext cx="42354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Arial"/>
                <a:cs typeface="Arial"/>
              </a:rPr>
              <a:t>Jo</a:t>
            </a:r>
            <a:r>
              <a:rPr sz="1700" spc="0" dirty="0">
                <a:latin typeface="Arial"/>
                <a:cs typeface="Arial"/>
              </a:rPr>
              <a:t>i</a:t>
            </a:r>
            <a:r>
              <a:rPr sz="1700" dirty="0">
                <a:latin typeface="Arial"/>
                <a:cs typeface="Arial"/>
              </a:rPr>
              <a:t>n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70364" y="4067046"/>
            <a:ext cx="1481455" cy="5461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312420">
              <a:lnSpc>
                <a:spcPct val="100600"/>
              </a:lnSpc>
              <a:spcBef>
                <a:spcPts val="90"/>
              </a:spcBef>
            </a:pPr>
            <a:r>
              <a:rPr sz="1700" dirty="0">
                <a:latin typeface="Arial"/>
                <a:cs typeface="Arial"/>
              </a:rPr>
              <a:t>Multicast  co</a:t>
            </a:r>
            <a:r>
              <a:rPr sz="1700" spc="-5" dirty="0">
                <a:latin typeface="Arial"/>
                <a:cs typeface="Arial"/>
              </a:rPr>
              <a:t>mm</a:t>
            </a:r>
            <a:r>
              <a:rPr sz="1700" dirty="0">
                <a:latin typeface="Arial"/>
                <a:cs typeface="Arial"/>
              </a:rPr>
              <a:t>un</a:t>
            </a:r>
            <a:r>
              <a:rPr sz="1700" spc="0" dirty="0">
                <a:latin typeface="Arial"/>
                <a:cs typeface="Arial"/>
              </a:rPr>
              <a:t>i</a:t>
            </a:r>
            <a:r>
              <a:rPr sz="1700" dirty="0">
                <a:latin typeface="Arial"/>
                <a:cs typeface="Arial"/>
              </a:rPr>
              <a:t>ca</a:t>
            </a:r>
            <a:r>
              <a:rPr sz="1700" spc="-10" dirty="0">
                <a:latin typeface="Arial"/>
                <a:cs typeface="Arial"/>
              </a:rPr>
              <a:t>t</a:t>
            </a:r>
            <a:r>
              <a:rPr sz="1700" spc="0" dirty="0">
                <a:latin typeface="Arial"/>
                <a:cs typeface="Arial"/>
              </a:rPr>
              <a:t>i</a:t>
            </a:r>
            <a:r>
              <a:rPr sz="1700" dirty="0">
                <a:latin typeface="Arial"/>
                <a:cs typeface="Arial"/>
              </a:rPr>
              <a:t>on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28447" y="4222494"/>
            <a:ext cx="37528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Arial"/>
                <a:cs typeface="Arial"/>
              </a:rPr>
              <a:t>Fa</a:t>
            </a:r>
            <a:r>
              <a:rPr sz="1700" spc="0" dirty="0">
                <a:latin typeface="Arial"/>
                <a:cs typeface="Arial"/>
              </a:rPr>
              <a:t>i</a:t>
            </a:r>
            <a:r>
              <a:rPr sz="1700" dirty="0">
                <a:latin typeface="Arial"/>
                <a:cs typeface="Arial"/>
              </a:rPr>
              <a:t>l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753905" y="3777996"/>
            <a:ext cx="648335" cy="169545"/>
          </a:xfrm>
          <a:custGeom>
            <a:avLst/>
            <a:gdLst/>
            <a:ahLst/>
            <a:cxnLst/>
            <a:rect l="l" t="t" r="r" b="b"/>
            <a:pathLst>
              <a:path w="648335" h="169545">
                <a:moveTo>
                  <a:pt x="647785" y="0"/>
                </a:moveTo>
                <a:lnTo>
                  <a:pt x="0" y="0"/>
                </a:lnTo>
                <a:lnTo>
                  <a:pt x="5890" y="8641"/>
                </a:lnTo>
                <a:lnTo>
                  <a:pt x="35720" y="43624"/>
                </a:lnTo>
                <a:lnTo>
                  <a:pt x="68978" y="74991"/>
                </a:lnTo>
                <a:lnTo>
                  <a:pt x="105356" y="102419"/>
                </a:lnTo>
                <a:lnTo>
                  <a:pt x="144543" y="125585"/>
                </a:lnTo>
                <a:lnTo>
                  <a:pt x="186229" y="144165"/>
                </a:lnTo>
                <a:lnTo>
                  <a:pt x="230105" y="157838"/>
                </a:lnTo>
                <a:lnTo>
                  <a:pt x="275860" y="166278"/>
                </a:lnTo>
                <a:lnTo>
                  <a:pt x="323184" y="169163"/>
                </a:lnTo>
                <a:lnTo>
                  <a:pt x="370813" y="166278"/>
                </a:lnTo>
                <a:lnTo>
                  <a:pt x="416828" y="157838"/>
                </a:lnTo>
                <a:lnTo>
                  <a:pt x="460924" y="144165"/>
                </a:lnTo>
                <a:lnTo>
                  <a:pt x="502794" y="125585"/>
                </a:lnTo>
                <a:lnTo>
                  <a:pt x="542132" y="102419"/>
                </a:lnTo>
                <a:lnTo>
                  <a:pt x="578630" y="74991"/>
                </a:lnTo>
                <a:lnTo>
                  <a:pt x="611982" y="43624"/>
                </a:lnTo>
                <a:lnTo>
                  <a:pt x="641882" y="8641"/>
                </a:lnTo>
                <a:lnTo>
                  <a:pt x="6477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37376" y="3777996"/>
            <a:ext cx="680085" cy="181610"/>
          </a:xfrm>
          <a:custGeom>
            <a:avLst/>
            <a:gdLst/>
            <a:ahLst/>
            <a:cxnLst/>
            <a:rect l="l" t="t" r="r" b="b"/>
            <a:pathLst>
              <a:path w="680085" h="181610">
                <a:moveTo>
                  <a:pt x="679565" y="0"/>
                </a:moveTo>
                <a:lnTo>
                  <a:pt x="648946" y="0"/>
                </a:lnTo>
                <a:lnTo>
                  <a:pt x="644513" y="6095"/>
                </a:lnTo>
                <a:lnTo>
                  <a:pt x="632321" y="21335"/>
                </a:lnTo>
                <a:lnTo>
                  <a:pt x="604889" y="48767"/>
                </a:lnTo>
                <a:lnTo>
                  <a:pt x="591173" y="60959"/>
                </a:lnTo>
                <a:lnTo>
                  <a:pt x="575933" y="74675"/>
                </a:lnTo>
                <a:lnTo>
                  <a:pt x="527165" y="106679"/>
                </a:lnTo>
                <a:lnTo>
                  <a:pt x="475349" y="131063"/>
                </a:lnTo>
                <a:lnTo>
                  <a:pt x="438773" y="143255"/>
                </a:lnTo>
                <a:lnTo>
                  <a:pt x="399149" y="150875"/>
                </a:lnTo>
                <a:lnTo>
                  <a:pt x="380861" y="153923"/>
                </a:lnTo>
                <a:lnTo>
                  <a:pt x="359525" y="155447"/>
                </a:lnTo>
                <a:lnTo>
                  <a:pt x="339713" y="156971"/>
                </a:lnTo>
                <a:lnTo>
                  <a:pt x="300089" y="153923"/>
                </a:lnTo>
                <a:lnTo>
                  <a:pt x="260465" y="147827"/>
                </a:lnTo>
                <a:lnTo>
                  <a:pt x="204077" y="131063"/>
                </a:lnTo>
                <a:lnTo>
                  <a:pt x="169025" y="115823"/>
                </a:lnTo>
                <a:lnTo>
                  <a:pt x="135497" y="96011"/>
                </a:lnTo>
                <a:lnTo>
                  <a:pt x="103493" y="73151"/>
                </a:lnTo>
                <a:lnTo>
                  <a:pt x="89777" y="60959"/>
                </a:lnTo>
                <a:lnTo>
                  <a:pt x="74537" y="48767"/>
                </a:lnTo>
                <a:lnTo>
                  <a:pt x="60821" y="35051"/>
                </a:lnTo>
                <a:lnTo>
                  <a:pt x="48629" y="19811"/>
                </a:lnTo>
                <a:lnTo>
                  <a:pt x="34913" y="4571"/>
                </a:lnTo>
                <a:lnTo>
                  <a:pt x="31713" y="0"/>
                </a:lnTo>
                <a:lnTo>
                  <a:pt x="0" y="0"/>
                </a:lnTo>
                <a:lnTo>
                  <a:pt x="2909" y="4571"/>
                </a:lnTo>
                <a:lnTo>
                  <a:pt x="16625" y="21335"/>
                </a:lnTo>
                <a:lnTo>
                  <a:pt x="28817" y="36575"/>
                </a:lnTo>
                <a:lnTo>
                  <a:pt x="57773" y="67055"/>
                </a:lnTo>
                <a:lnTo>
                  <a:pt x="88253" y="94487"/>
                </a:lnTo>
                <a:lnTo>
                  <a:pt x="121781" y="117347"/>
                </a:lnTo>
                <a:lnTo>
                  <a:pt x="158357" y="138683"/>
                </a:lnTo>
                <a:lnTo>
                  <a:pt x="176645" y="146303"/>
                </a:lnTo>
                <a:lnTo>
                  <a:pt x="196457" y="155447"/>
                </a:lnTo>
                <a:lnTo>
                  <a:pt x="214745" y="161543"/>
                </a:lnTo>
                <a:lnTo>
                  <a:pt x="234557" y="167639"/>
                </a:lnTo>
                <a:lnTo>
                  <a:pt x="255893" y="172211"/>
                </a:lnTo>
                <a:lnTo>
                  <a:pt x="275705" y="176783"/>
                </a:lnTo>
                <a:lnTo>
                  <a:pt x="297041" y="179831"/>
                </a:lnTo>
                <a:lnTo>
                  <a:pt x="318377" y="181355"/>
                </a:lnTo>
                <a:lnTo>
                  <a:pt x="362573" y="181355"/>
                </a:lnTo>
                <a:lnTo>
                  <a:pt x="405245" y="176783"/>
                </a:lnTo>
                <a:lnTo>
                  <a:pt x="444869" y="167639"/>
                </a:lnTo>
                <a:lnTo>
                  <a:pt x="484493" y="155447"/>
                </a:lnTo>
                <a:lnTo>
                  <a:pt x="504305" y="146303"/>
                </a:lnTo>
                <a:lnTo>
                  <a:pt x="522593" y="138683"/>
                </a:lnTo>
                <a:lnTo>
                  <a:pt x="559169" y="117347"/>
                </a:lnTo>
                <a:lnTo>
                  <a:pt x="575933" y="106679"/>
                </a:lnTo>
                <a:lnTo>
                  <a:pt x="592697" y="92963"/>
                </a:lnTo>
                <a:lnTo>
                  <a:pt x="607937" y="80771"/>
                </a:lnTo>
                <a:lnTo>
                  <a:pt x="623177" y="67055"/>
                </a:lnTo>
                <a:lnTo>
                  <a:pt x="636893" y="51815"/>
                </a:lnTo>
                <a:lnTo>
                  <a:pt x="652133" y="36575"/>
                </a:lnTo>
                <a:lnTo>
                  <a:pt x="664325" y="21335"/>
                </a:lnTo>
                <a:lnTo>
                  <a:pt x="676517" y="4571"/>
                </a:lnTo>
                <a:lnTo>
                  <a:pt x="6795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134742" y="4100574"/>
            <a:ext cx="1875789" cy="52006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299085" marR="5080" indent="-287020">
              <a:lnSpc>
                <a:spcPts val="1850"/>
              </a:lnSpc>
              <a:spcBef>
                <a:spcPts val="320"/>
              </a:spcBef>
            </a:pPr>
            <a:r>
              <a:rPr sz="1700" spc="-5" dirty="0">
                <a:latin typeface="Arial"/>
                <a:cs typeface="Arial"/>
              </a:rPr>
              <a:t>Group</a:t>
            </a:r>
            <a:r>
              <a:rPr sz="1700" spc="-70" dirty="0">
                <a:latin typeface="Arial"/>
                <a:cs typeface="Arial"/>
              </a:rPr>
              <a:t> </a:t>
            </a:r>
            <a:r>
              <a:rPr sz="1700" dirty="0">
                <a:latin typeface="Arial"/>
                <a:cs typeface="Arial"/>
              </a:rPr>
              <a:t>membership  management</a:t>
            </a:r>
            <a:endParaRPr sz="17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03892" y="5772401"/>
            <a:ext cx="141859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Arial"/>
                <a:cs typeface="Arial"/>
              </a:rPr>
              <a:t>Process</a:t>
            </a:r>
            <a:r>
              <a:rPr sz="1700" spc="-90" dirty="0">
                <a:latin typeface="Arial"/>
                <a:cs typeface="Arial"/>
              </a:rPr>
              <a:t> </a:t>
            </a:r>
            <a:r>
              <a:rPr sz="1700" dirty="0">
                <a:latin typeface="Arial"/>
                <a:cs typeface="Arial"/>
              </a:rPr>
              <a:t>group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38360" y="558799"/>
            <a:ext cx="561530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00455" marR="5080" indent="-108839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View-synchronous group  </a:t>
            </a:r>
            <a:r>
              <a:rPr sz="4000" spc="-5" dirty="0"/>
              <a:t>communication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4797430" y="2552700"/>
            <a:ext cx="115824" cy="1249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01702" y="2615946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30" y="2976372"/>
            <a:ext cx="115824" cy="1249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01702" y="3039618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97430" y="3400044"/>
            <a:ext cx="115824" cy="1478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01702" y="3487673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244228" y="2466847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44228" y="2890518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q</a:t>
            </a:r>
            <a:endParaRPr sz="15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59468" y="3388866"/>
            <a:ext cx="88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r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49402" y="2493264"/>
            <a:ext cx="231775" cy="265430"/>
          </a:xfrm>
          <a:custGeom>
            <a:avLst/>
            <a:gdLst/>
            <a:ahLst/>
            <a:cxnLst/>
            <a:rect l="l" t="t" r="r" b="b"/>
            <a:pathLst>
              <a:path w="231775" h="265430">
                <a:moveTo>
                  <a:pt x="231648" y="243840"/>
                </a:moveTo>
                <a:lnTo>
                  <a:pt x="25908" y="0"/>
                </a:lnTo>
                <a:lnTo>
                  <a:pt x="0" y="21336"/>
                </a:lnTo>
                <a:lnTo>
                  <a:pt x="205740" y="265176"/>
                </a:lnTo>
                <a:lnTo>
                  <a:pt x="231648" y="2438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49402" y="2493264"/>
            <a:ext cx="231775" cy="265430"/>
          </a:xfrm>
          <a:custGeom>
            <a:avLst/>
            <a:gdLst/>
            <a:ahLst/>
            <a:cxnLst/>
            <a:rect l="l" t="t" r="r" b="b"/>
            <a:pathLst>
              <a:path w="231775" h="265430">
                <a:moveTo>
                  <a:pt x="231648" y="21336"/>
                </a:moveTo>
                <a:lnTo>
                  <a:pt x="205740" y="0"/>
                </a:lnTo>
                <a:lnTo>
                  <a:pt x="0" y="243840"/>
                </a:lnTo>
                <a:lnTo>
                  <a:pt x="25908" y="265176"/>
                </a:lnTo>
                <a:lnTo>
                  <a:pt x="231648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14122" y="2602992"/>
            <a:ext cx="381000" cy="4251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54686" y="2278380"/>
            <a:ext cx="33655" cy="24765"/>
          </a:xfrm>
          <a:custGeom>
            <a:avLst/>
            <a:gdLst/>
            <a:ahLst/>
            <a:cxnLst/>
            <a:rect l="l" t="t" r="r" b="b"/>
            <a:pathLst>
              <a:path w="33655" h="24764">
                <a:moveTo>
                  <a:pt x="33528" y="22860"/>
                </a:moveTo>
                <a:lnTo>
                  <a:pt x="32004" y="0"/>
                </a:lnTo>
                <a:lnTo>
                  <a:pt x="0" y="3048"/>
                </a:lnTo>
                <a:lnTo>
                  <a:pt x="0" y="24384"/>
                </a:lnTo>
                <a:lnTo>
                  <a:pt x="33528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33350" y="2391155"/>
            <a:ext cx="35560" cy="47625"/>
          </a:xfrm>
          <a:custGeom>
            <a:avLst/>
            <a:gdLst/>
            <a:ahLst/>
            <a:cxnLst/>
            <a:rect l="l" t="t" r="r" b="b"/>
            <a:pathLst>
              <a:path w="35560" h="47625">
                <a:moveTo>
                  <a:pt x="35052" y="45720"/>
                </a:moveTo>
                <a:lnTo>
                  <a:pt x="33528" y="0"/>
                </a:lnTo>
                <a:lnTo>
                  <a:pt x="0" y="0"/>
                </a:lnTo>
                <a:lnTo>
                  <a:pt x="1524" y="47244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93726" y="2519172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19">
                <a:moveTo>
                  <a:pt x="50292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573914" y="2630424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19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52578" y="2764536"/>
            <a:ext cx="52069" cy="59690"/>
          </a:xfrm>
          <a:custGeom>
            <a:avLst/>
            <a:gdLst/>
            <a:ahLst/>
            <a:cxnLst/>
            <a:rect l="l" t="t" r="r" b="b"/>
            <a:pathLst>
              <a:path w="52069" h="59689">
                <a:moveTo>
                  <a:pt x="51816" y="15240"/>
                </a:moveTo>
                <a:lnTo>
                  <a:pt x="21336" y="0"/>
                </a:lnTo>
                <a:lnTo>
                  <a:pt x="0" y="45720"/>
                </a:lnTo>
                <a:lnTo>
                  <a:pt x="30480" y="59436"/>
                </a:lnTo>
                <a:lnTo>
                  <a:pt x="51816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31242" y="2898648"/>
            <a:ext cx="52069" cy="59690"/>
          </a:xfrm>
          <a:custGeom>
            <a:avLst/>
            <a:gdLst/>
            <a:ahLst/>
            <a:cxnLst/>
            <a:rect l="l" t="t" r="r" b="b"/>
            <a:pathLst>
              <a:path w="52069" h="59689">
                <a:moveTo>
                  <a:pt x="51816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9436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08382" y="3038856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5" h="44450">
                <a:moveTo>
                  <a:pt x="33528" y="0"/>
                </a:moveTo>
                <a:lnTo>
                  <a:pt x="33528" y="44196"/>
                </a:lnTo>
                <a:lnTo>
                  <a:pt x="0" y="44196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90094" y="3166872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19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488570" y="3307079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467234" y="3418332"/>
            <a:ext cx="33655" cy="45720"/>
          </a:xfrm>
          <a:custGeom>
            <a:avLst/>
            <a:gdLst/>
            <a:ahLst/>
            <a:cxnLst/>
            <a:rect l="l" t="t" r="r" b="b"/>
            <a:pathLst>
              <a:path w="33655" h="45720">
                <a:moveTo>
                  <a:pt x="33528" y="0"/>
                </a:moveTo>
                <a:lnTo>
                  <a:pt x="33528" y="45720"/>
                </a:lnTo>
                <a:lnTo>
                  <a:pt x="0" y="45720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468758" y="3546348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69" h="58420">
                <a:moveTo>
                  <a:pt x="51816" y="44196"/>
                </a:moveTo>
                <a:lnTo>
                  <a:pt x="30480" y="0"/>
                </a:lnTo>
                <a:lnTo>
                  <a:pt x="0" y="13716"/>
                </a:lnTo>
                <a:lnTo>
                  <a:pt x="21336" y="57912"/>
                </a:lnTo>
                <a:lnTo>
                  <a:pt x="51816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488570" y="3686555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808354" y="2814827"/>
            <a:ext cx="35560" cy="26034"/>
          </a:xfrm>
          <a:custGeom>
            <a:avLst/>
            <a:gdLst/>
            <a:ahLst/>
            <a:cxnLst/>
            <a:rect l="l" t="t" r="r" b="b"/>
            <a:pathLst>
              <a:path w="35560" h="26035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5908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765682" y="292760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19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24534" y="3060192"/>
            <a:ext cx="35560" cy="47625"/>
          </a:xfrm>
          <a:custGeom>
            <a:avLst/>
            <a:gdLst/>
            <a:ahLst/>
            <a:cxnLst/>
            <a:rect l="l" t="t" r="r" b="b"/>
            <a:pathLst>
              <a:path w="35560" h="47625">
                <a:moveTo>
                  <a:pt x="35052" y="45720"/>
                </a:moveTo>
                <a:lnTo>
                  <a:pt x="33528" y="0"/>
                </a:lnTo>
                <a:lnTo>
                  <a:pt x="0" y="1524"/>
                </a:lnTo>
                <a:lnTo>
                  <a:pt x="1524" y="47244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724534" y="3195828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19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706246" y="3322320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704722" y="346405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684910" y="3596640"/>
            <a:ext cx="33655" cy="45720"/>
          </a:xfrm>
          <a:custGeom>
            <a:avLst/>
            <a:gdLst/>
            <a:ahLst/>
            <a:cxnLst/>
            <a:rect l="l" t="t" r="r" b="b"/>
            <a:pathLst>
              <a:path w="33654" h="45720">
                <a:moveTo>
                  <a:pt x="33528" y="45720"/>
                </a:moveTo>
                <a:lnTo>
                  <a:pt x="32004" y="0"/>
                </a:lnTo>
                <a:lnTo>
                  <a:pt x="0" y="1524"/>
                </a:lnTo>
                <a:lnTo>
                  <a:pt x="0" y="45720"/>
                </a:lnTo>
                <a:lnTo>
                  <a:pt x="33528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643762" y="3729228"/>
            <a:ext cx="33655" cy="26034"/>
          </a:xfrm>
          <a:custGeom>
            <a:avLst/>
            <a:gdLst/>
            <a:ahLst/>
            <a:cxnLst/>
            <a:rect l="l" t="t" r="r" b="b"/>
            <a:pathLst>
              <a:path w="33654" h="26035">
                <a:moveTo>
                  <a:pt x="33528" y="22860"/>
                </a:moveTo>
                <a:lnTo>
                  <a:pt x="32004" y="0"/>
                </a:lnTo>
                <a:lnTo>
                  <a:pt x="0" y="3048"/>
                </a:lnTo>
                <a:lnTo>
                  <a:pt x="1524" y="25908"/>
                </a:lnTo>
                <a:lnTo>
                  <a:pt x="33528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714110" y="2552700"/>
            <a:ext cx="115824" cy="1249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319906" y="2615946"/>
            <a:ext cx="2390140" cy="0"/>
          </a:xfrm>
          <a:custGeom>
            <a:avLst/>
            <a:gdLst/>
            <a:ahLst/>
            <a:cxnLst/>
            <a:rect l="l" t="t" r="r" b="b"/>
            <a:pathLst>
              <a:path w="2390140">
                <a:moveTo>
                  <a:pt x="0" y="0"/>
                </a:moveTo>
                <a:lnTo>
                  <a:pt x="2389632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714110" y="2976372"/>
            <a:ext cx="115824" cy="1249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319906" y="3039618"/>
            <a:ext cx="2390140" cy="0"/>
          </a:xfrm>
          <a:custGeom>
            <a:avLst/>
            <a:gdLst/>
            <a:ahLst/>
            <a:cxnLst/>
            <a:rect l="l" t="t" r="r" b="b"/>
            <a:pathLst>
              <a:path w="2390140">
                <a:moveTo>
                  <a:pt x="0" y="0"/>
                </a:moveTo>
                <a:lnTo>
                  <a:pt x="2389632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714110" y="3401567"/>
            <a:ext cx="117348" cy="1249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319906" y="3464814"/>
            <a:ext cx="2390140" cy="0"/>
          </a:xfrm>
          <a:custGeom>
            <a:avLst/>
            <a:gdLst/>
            <a:ahLst/>
            <a:cxnLst/>
            <a:rect l="l" t="t" r="r" b="b"/>
            <a:pathLst>
              <a:path w="2390140">
                <a:moveTo>
                  <a:pt x="0" y="0"/>
                </a:moveTo>
                <a:lnTo>
                  <a:pt x="2389632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157859" y="2443986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endParaRPr sz="15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57859" y="2890518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q</a:t>
            </a:r>
            <a:endParaRPr sz="15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173099" y="3337050"/>
            <a:ext cx="88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r</a:t>
            </a:r>
            <a:endParaRPr sz="15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966082" y="2493264"/>
            <a:ext cx="210312" cy="2438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26102" y="2933700"/>
            <a:ext cx="117348" cy="990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659758" y="2601468"/>
            <a:ext cx="494030" cy="384175"/>
          </a:xfrm>
          <a:custGeom>
            <a:avLst/>
            <a:gdLst/>
            <a:ahLst/>
            <a:cxnLst/>
            <a:rect l="l" t="t" r="r" b="b"/>
            <a:pathLst>
              <a:path w="494029" h="384175">
                <a:moveTo>
                  <a:pt x="493776" y="358140"/>
                </a:moveTo>
                <a:lnTo>
                  <a:pt x="19812" y="0"/>
                </a:lnTo>
                <a:lnTo>
                  <a:pt x="0" y="27432"/>
                </a:lnTo>
                <a:lnTo>
                  <a:pt x="473964" y="384048"/>
                </a:lnTo>
                <a:lnTo>
                  <a:pt x="493776" y="3581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353178" y="3355848"/>
            <a:ext cx="117348" cy="1264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658234" y="2604516"/>
            <a:ext cx="745490" cy="803275"/>
          </a:xfrm>
          <a:custGeom>
            <a:avLst/>
            <a:gdLst/>
            <a:ahLst/>
            <a:cxnLst/>
            <a:rect l="l" t="t" r="r" b="b"/>
            <a:pathLst>
              <a:path w="745490" h="803275">
                <a:moveTo>
                  <a:pt x="745236" y="780288"/>
                </a:moveTo>
                <a:lnTo>
                  <a:pt x="24384" y="0"/>
                </a:lnTo>
                <a:lnTo>
                  <a:pt x="0" y="21336"/>
                </a:lnTo>
                <a:lnTo>
                  <a:pt x="720852" y="803148"/>
                </a:lnTo>
                <a:lnTo>
                  <a:pt x="745236" y="780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569842" y="2278380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59" h="24764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4384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530218" y="2385060"/>
            <a:ext cx="50800" cy="59690"/>
          </a:xfrm>
          <a:custGeom>
            <a:avLst/>
            <a:gdLst/>
            <a:ahLst/>
            <a:cxnLst/>
            <a:rect l="l" t="t" r="r" b="b"/>
            <a:pathLst>
              <a:path w="50800" h="59689">
                <a:moveTo>
                  <a:pt x="50292" y="13716"/>
                </a:moveTo>
                <a:lnTo>
                  <a:pt x="19812" y="0"/>
                </a:lnTo>
                <a:lnTo>
                  <a:pt x="0" y="45720"/>
                </a:lnTo>
                <a:lnTo>
                  <a:pt x="30480" y="59436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510406" y="2496312"/>
            <a:ext cx="50800" cy="59690"/>
          </a:xfrm>
          <a:custGeom>
            <a:avLst/>
            <a:gdLst/>
            <a:ahLst/>
            <a:cxnLst/>
            <a:rect l="l" t="t" r="r" b="b"/>
            <a:pathLst>
              <a:path w="50800" h="59689">
                <a:moveTo>
                  <a:pt x="50292" y="15240"/>
                </a:moveTo>
                <a:lnTo>
                  <a:pt x="19812" y="0"/>
                </a:lnTo>
                <a:lnTo>
                  <a:pt x="0" y="45720"/>
                </a:lnTo>
                <a:lnTo>
                  <a:pt x="28956" y="59436"/>
                </a:lnTo>
                <a:lnTo>
                  <a:pt x="50292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489070" y="2630424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19">
                <a:moveTo>
                  <a:pt x="50292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469258" y="2764536"/>
            <a:ext cx="50800" cy="59690"/>
          </a:xfrm>
          <a:custGeom>
            <a:avLst/>
            <a:gdLst/>
            <a:ahLst/>
            <a:cxnLst/>
            <a:rect l="l" t="t" r="r" b="b"/>
            <a:pathLst>
              <a:path w="50800" h="59689">
                <a:moveTo>
                  <a:pt x="50292" y="15240"/>
                </a:moveTo>
                <a:lnTo>
                  <a:pt x="19812" y="0"/>
                </a:lnTo>
                <a:lnTo>
                  <a:pt x="0" y="45720"/>
                </a:lnTo>
                <a:lnTo>
                  <a:pt x="30480" y="59436"/>
                </a:lnTo>
                <a:lnTo>
                  <a:pt x="50292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446398" y="290474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19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426586" y="3038856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4" h="44450">
                <a:moveTo>
                  <a:pt x="0" y="0"/>
                </a:moveTo>
                <a:lnTo>
                  <a:pt x="0" y="44196"/>
                </a:lnTo>
                <a:lnTo>
                  <a:pt x="33528" y="44196"/>
                </a:lnTo>
                <a:lnTo>
                  <a:pt x="33528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405250" y="315163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19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386962" y="3278123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385438" y="3418332"/>
            <a:ext cx="33655" cy="45720"/>
          </a:xfrm>
          <a:custGeom>
            <a:avLst/>
            <a:gdLst/>
            <a:ahLst/>
            <a:cxnLst/>
            <a:rect l="l" t="t" r="r" b="b"/>
            <a:pathLst>
              <a:path w="33654" h="45720">
                <a:moveTo>
                  <a:pt x="33528" y="0"/>
                </a:moveTo>
                <a:lnTo>
                  <a:pt x="33528" y="45720"/>
                </a:lnTo>
                <a:lnTo>
                  <a:pt x="0" y="45720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385438" y="355244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405250" y="3686555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725034" y="2814827"/>
            <a:ext cx="35560" cy="26034"/>
          </a:xfrm>
          <a:custGeom>
            <a:avLst/>
            <a:gdLst/>
            <a:ahLst/>
            <a:cxnLst/>
            <a:rect l="l" t="t" r="r" b="b"/>
            <a:pathLst>
              <a:path w="35559" h="26035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5908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683886" y="292760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19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642738" y="3060192"/>
            <a:ext cx="35560" cy="47625"/>
          </a:xfrm>
          <a:custGeom>
            <a:avLst/>
            <a:gdLst/>
            <a:ahLst/>
            <a:cxnLst/>
            <a:rect l="l" t="t" r="r" b="b"/>
            <a:pathLst>
              <a:path w="35559" h="47625">
                <a:moveTo>
                  <a:pt x="35052" y="45720"/>
                </a:moveTo>
                <a:lnTo>
                  <a:pt x="33528" y="0"/>
                </a:lnTo>
                <a:lnTo>
                  <a:pt x="0" y="1524"/>
                </a:lnTo>
                <a:lnTo>
                  <a:pt x="1524" y="47244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642738" y="3195828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19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621402" y="3328416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621402" y="346405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581778" y="3590544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70" h="58420">
                <a:moveTo>
                  <a:pt x="51816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560442" y="3729228"/>
            <a:ext cx="35560" cy="26034"/>
          </a:xfrm>
          <a:custGeom>
            <a:avLst/>
            <a:gdLst/>
            <a:ahLst/>
            <a:cxnLst/>
            <a:rect l="l" t="t" r="r" b="b"/>
            <a:pathLst>
              <a:path w="35559" h="26035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5908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2922408" y="2229103"/>
            <a:ext cx="47675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26204" algn="l"/>
              </a:tabLst>
            </a:pPr>
            <a:r>
              <a:rPr sz="1500" dirty="0">
                <a:latin typeface="Arial"/>
                <a:cs typeface="Arial"/>
              </a:rPr>
              <a:t>p</a:t>
            </a:r>
            <a:r>
              <a:rPr sz="1500" spc="-10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crashes	p</a:t>
            </a:r>
            <a:r>
              <a:rPr sz="1500" spc="-7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crashes</a:t>
            </a:r>
            <a:endParaRPr sz="15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517281" y="1960879"/>
            <a:ext cx="101155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a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-5" dirty="0">
                <a:latin typeface="Arial"/>
                <a:cs typeface="Arial"/>
              </a:rPr>
              <a:t>(allowed).</a:t>
            </a:r>
            <a:endParaRPr sz="15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530151" y="1960879"/>
            <a:ext cx="101155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b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-5" dirty="0">
                <a:latin typeface="Arial"/>
                <a:cs typeface="Arial"/>
              </a:rPr>
              <a:t>(allowed).</a:t>
            </a:r>
            <a:endParaRPr sz="1500">
              <a:latin typeface="Arial"/>
              <a:cs typeface="Arial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2488570" y="3820667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60" h="24764">
                <a:moveTo>
                  <a:pt x="35052" y="21336"/>
                </a:moveTo>
                <a:lnTo>
                  <a:pt x="33528" y="0"/>
                </a:lnTo>
                <a:lnTo>
                  <a:pt x="0" y="1524"/>
                </a:lnTo>
                <a:lnTo>
                  <a:pt x="1524" y="24384"/>
                </a:lnTo>
                <a:lnTo>
                  <a:pt x="35052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3411612" y="3785106"/>
            <a:ext cx="861694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(q,</a:t>
            </a:r>
            <a:r>
              <a:rPr sz="1500" spc="-8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134500" y="3873498"/>
            <a:ext cx="10718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(p, q,</a:t>
            </a:r>
            <a:r>
              <a:rPr sz="1500" spc="-10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6405250" y="3820667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60" h="24764">
                <a:moveTo>
                  <a:pt x="35052" y="21336"/>
                </a:moveTo>
                <a:lnTo>
                  <a:pt x="33528" y="0"/>
                </a:lnTo>
                <a:lnTo>
                  <a:pt x="0" y="1524"/>
                </a:lnTo>
                <a:lnTo>
                  <a:pt x="1524" y="24384"/>
                </a:lnTo>
                <a:lnTo>
                  <a:pt x="35052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7325242" y="3785106"/>
            <a:ext cx="861694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(q,</a:t>
            </a:r>
            <a:r>
              <a:rPr sz="1500" spc="-8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6046607" y="3873498"/>
            <a:ext cx="10718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(p, q,</a:t>
            </a:r>
            <a:r>
              <a:rPr sz="1500" spc="-10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4838578" y="5164836"/>
            <a:ext cx="96012" cy="1478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442850" y="5228844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35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838578" y="5611368"/>
            <a:ext cx="96012" cy="12496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442850" y="5674614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838578" y="6036564"/>
            <a:ext cx="96012" cy="12344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442850" y="6098286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680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 txBox="1"/>
          <p:nvPr/>
        </p:nvSpPr>
        <p:spPr>
          <a:xfrm>
            <a:off x="2280804" y="5078981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endParaRPr sz="150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2280804" y="5525513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q</a:t>
            </a:r>
            <a:endParaRPr sz="150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294520" y="5949185"/>
            <a:ext cx="88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r</a:t>
            </a:r>
            <a:endParaRPr sz="1500">
              <a:latin typeface="Arial"/>
              <a:cs typeface="Arial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2679070" y="4881372"/>
            <a:ext cx="44450" cy="45720"/>
          </a:xfrm>
          <a:custGeom>
            <a:avLst/>
            <a:gdLst/>
            <a:ahLst/>
            <a:cxnLst/>
            <a:rect l="l" t="t" r="r" b="b"/>
            <a:pathLst>
              <a:path w="44450" h="45720">
                <a:moveTo>
                  <a:pt x="44196" y="22860"/>
                </a:moveTo>
                <a:lnTo>
                  <a:pt x="19812" y="0"/>
                </a:lnTo>
                <a:lnTo>
                  <a:pt x="0" y="22860"/>
                </a:lnTo>
                <a:lnTo>
                  <a:pt x="24384" y="45720"/>
                </a:lnTo>
                <a:lnTo>
                  <a:pt x="44196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656210" y="4997196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28956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634874" y="5131308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613538" y="5271516"/>
            <a:ext cx="33655" cy="45720"/>
          </a:xfrm>
          <a:custGeom>
            <a:avLst/>
            <a:gdLst/>
            <a:ahLst/>
            <a:cxnLst/>
            <a:rect l="l" t="t" r="r" b="b"/>
            <a:pathLst>
              <a:path w="33655" h="45720">
                <a:moveTo>
                  <a:pt x="33528" y="44196"/>
                </a:moveTo>
                <a:lnTo>
                  <a:pt x="32004" y="0"/>
                </a:lnTo>
                <a:lnTo>
                  <a:pt x="0" y="1524"/>
                </a:lnTo>
                <a:lnTo>
                  <a:pt x="1524" y="45720"/>
                </a:lnTo>
                <a:lnTo>
                  <a:pt x="33528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592202" y="5405628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572390" y="5516880"/>
            <a:ext cx="33655" cy="47625"/>
          </a:xfrm>
          <a:custGeom>
            <a:avLst/>
            <a:gdLst/>
            <a:ahLst/>
            <a:cxnLst/>
            <a:rect l="l" t="t" r="r" b="b"/>
            <a:pathLst>
              <a:path w="33655" h="47625">
                <a:moveTo>
                  <a:pt x="33528" y="45720"/>
                </a:moveTo>
                <a:lnTo>
                  <a:pt x="33528" y="0"/>
                </a:lnTo>
                <a:lnTo>
                  <a:pt x="0" y="0"/>
                </a:lnTo>
                <a:lnTo>
                  <a:pt x="1524" y="47244"/>
                </a:lnTo>
                <a:lnTo>
                  <a:pt x="33528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551054" y="5652516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5" h="44450">
                <a:moveTo>
                  <a:pt x="33528" y="0"/>
                </a:moveTo>
                <a:lnTo>
                  <a:pt x="33528" y="44196"/>
                </a:lnTo>
                <a:lnTo>
                  <a:pt x="0" y="44196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529718" y="578510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09906" y="5913120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69" h="58420">
                <a:moveTo>
                  <a:pt x="51816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508382" y="6053328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5" h="44450">
                <a:moveTo>
                  <a:pt x="33528" y="0"/>
                </a:moveTo>
                <a:lnTo>
                  <a:pt x="33528" y="44196"/>
                </a:lnTo>
                <a:lnTo>
                  <a:pt x="0" y="44196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508382" y="6185916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2529718" y="632155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2529718" y="6431280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60" h="24764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4384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 txBox="1"/>
          <p:nvPr/>
        </p:nvSpPr>
        <p:spPr>
          <a:xfrm>
            <a:off x="2169552" y="6506969"/>
            <a:ext cx="10718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(p, q,</a:t>
            </a:r>
            <a:r>
              <a:rPr sz="1500" spc="-10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8755258" y="5164836"/>
            <a:ext cx="96012" cy="12496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339718" y="5228844"/>
            <a:ext cx="2411095" cy="0"/>
          </a:xfrm>
          <a:custGeom>
            <a:avLst/>
            <a:gdLst/>
            <a:ahLst/>
            <a:cxnLst/>
            <a:rect l="l" t="t" r="r" b="b"/>
            <a:pathLst>
              <a:path w="2411095">
                <a:moveTo>
                  <a:pt x="0" y="0"/>
                </a:moveTo>
                <a:lnTo>
                  <a:pt x="2410968" y="0"/>
                </a:lnTo>
              </a:path>
            </a:pathLst>
          </a:custGeom>
          <a:ln w="335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755258" y="5590032"/>
            <a:ext cx="96012" cy="14630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339718" y="5653278"/>
            <a:ext cx="2411095" cy="0"/>
          </a:xfrm>
          <a:custGeom>
            <a:avLst/>
            <a:gdLst/>
            <a:ahLst/>
            <a:cxnLst/>
            <a:rect l="l" t="t" r="r" b="b"/>
            <a:pathLst>
              <a:path w="2411095">
                <a:moveTo>
                  <a:pt x="0" y="0"/>
                </a:moveTo>
                <a:lnTo>
                  <a:pt x="2410968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755258" y="6036564"/>
            <a:ext cx="96012" cy="12344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339718" y="6098286"/>
            <a:ext cx="2411095" cy="0"/>
          </a:xfrm>
          <a:custGeom>
            <a:avLst/>
            <a:gdLst/>
            <a:ahLst/>
            <a:cxnLst/>
            <a:rect l="l" t="t" r="r" b="b"/>
            <a:pathLst>
              <a:path w="2411095">
                <a:moveTo>
                  <a:pt x="0" y="0"/>
                </a:moveTo>
                <a:lnTo>
                  <a:pt x="2410968" y="0"/>
                </a:lnTo>
              </a:path>
            </a:pathLst>
          </a:custGeom>
          <a:ln w="350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 txBox="1"/>
          <p:nvPr/>
        </p:nvSpPr>
        <p:spPr>
          <a:xfrm>
            <a:off x="6192911" y="5078981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6192911" y="5504177"/>
            <a:ext cx="131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q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6209675" y="5949185"/>
            <a:ext cx="88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r</a:t>
            </a:r>
            <a:endParaRPr sz="1500">
              <a:latin typeface="Arial"/>
              <a:cs typeface="Arial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7007230" y="5105400"/>
            <a:ext cx="210820" cy="266700"/>
          </a:xfrm>
          <a:custGeom>
            <a:avLst/>
            <a:gdLst/>
            <a:ahLst/>
            <a:cxnLst/>
            <a:rect l="l" t="t" r="r" b="b"/>
            <a:pathLst>
              <a:path w="210820" h="266700">
                <a:moveTo>
                  <a:pt x="210312" y="245364"/>
                </a:moveTo>
                <a:lnTo>
                  <a:pt x="25908" y="0"/>
                </a:lnTo>
                <a:lnTo>
                  <a:pt x="0" y="19812"/>
                </a:lnTo>
                <a:lnTo>
                  <a:pt x="184404" y="266700"/>
                </a:lnTo>
                <a:lnTo>
                  <a:pt x="210312" y="2453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007230" y="5105400"/>
            <a:ext cx="210820" cy="266700"/>
          </a:xfrm>
          <a:custGeom>
            <a:avLst/>
            <a:gdLst/>
            <a:ahLst/>
            <a:cxnLst/>
            <a:rect l="l" t="t" r="r" b="b"/>
            <a:pathLst>
              <a:path w="210820" h="266700">
                <a:moveTo>
                  <a:pt x="210312" y="19812"/>
                </a:moveTo>
                <a:lnTo>
                  <a:pt x="184404" y="0"/>
                </a:lnTo>
                <a:lnTo>
                  <a:pt x="0" y="245364"/>
                </a:lnTo>
                <a:lnTo>
                  <a:pt x="25908" y="266700"/>
                </a:lnTo>
                <a:lnTo>
                  <a:pt x="210312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970397" y="5568696"/>
            <a:ext cx="138684" cy="12344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685666" y="5212080"/>
            <a:ext cx="1329055" cy="434340"/>
          </a:xfrm>
          <a:custGeom>
            <a:avLst/>
            <a:gdLst/>
            <a:ahLst/>
            <a:cxnLst/>
            <a:rect l="l" t="t" r="r" b="b"/>
            <a:pathLst>
              <a:path w="1329054" h="434339">
                <a:moveTo>
                  <a:pt x="1328928" y="402336"/>
                </a:moveTo>
                <a:lnTo>
                  <a:pt x="9144" y="0"/>
                </a:lnTo>
                <a:lnTo>
                  <a:pt x="0" y="32004"/>
                </a:lnTo>
                <a:lnTo>
                  <a:pt x="1318260" y="434340"/>
                </a:lnTo>
                <a:lnTo>
                  <a:pt x="1328928" y="402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394326" y="5969508"/>
            <a:ext cx="117348" cy="12344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719194" y="5216652"/>
            <a:ext cx="725805" cy="803275"/>
          </a:xfrm>
          <a:custGeom>
            <a:avLst/>
            <a:gdLst/>
            <a:ahLst/>
            <a:cxnLst/>
            <a:rect l="l" t="t" r="r" b="b"/>
            <a:pathLst>
              <a:path w="725804" h="803275">
                <a:moveTo>
                  <a:pt x="725424" y="781812"/>
                </a:moveTo>
                <a:lnTo>
                  <a:pt x="24384" y="0"/>
                </a:lnTo>
                <a:lnTo>
                  <a:pt x="0" y="22860"/>
                </a:lnTo>
                <a:lnTo>
                  <a:pt x="701040" y="803148"/>
                </a:lnTo>
                <a:lnTo>
                  <a:pt x="725424" y="781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595750" y="4881372"/>
            <a:ext cx="45720" cy="45720"/>
          </a:xfrm>
          <a:custGeom>
            <a:avLst/>
            <a:gdLst/>
            <a:ahLst/>
            <a:cxnLst/>
            <a:rect l="l" t="t" r="r" b="b"/>
            <a:pathLst>
              <a:path w="45720" h="45720">
                <a:moveTo>
                  <a:pt x="45720" y="22860"/>
                </a:moveTo>
                <a:lnTo>
                  <a:pt x="21336" y="0"/>
                </a:lnTo>
                <a:lnTo>
                  <a:pt x="0" y="22860"/>
                </a:lnTo>
                <a:lnTo>
                  <a:pt x="22860" y="45720"/>
                </a:lnTo>
                <a:lnTo>
                  <a:pt x="45720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571366" y="4997196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13716"/>
                </a:moveTo>
                <a:lnTo>
                  <a:pt x="19812" y="0"/>
                </a:lnTo>
                <a:lnTo>
                  <a:pt x="0" y="44196"/>
                </a:lnTo>
                <a:lnTo>
                  <a:pt x="30480" y="57912"/>
                </a:lnTo>
                <a:lnTo>
                  <a:pt x="5029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548506" y="513740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528694" y="5271516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508882" y="5382768"/>
            <a:ext cx="33655" cy="45720"/>
          </a:xfrm>
          <a:custGeom>
            <a:avLst/>
            <a:gdLst/>
            <a:ahLst/>
            <a:cxnLst/>
            <a:rect l="l" t="t" r="r" b="b"/>
            <a:pathLst>
              <a:path w="33654" h="45720">
                <a:moveTo>
                  <a:pt x="33528" y="44196"/>
                </a:moveTo>
                <a:lnTo>
                  <a:pt x="32004" y="0"/>
                </a:lnTo>
                <a:lnTo>
                  <a:pt x="0" y="1524"/>
                </a:lnTo>
                <a:lnTo>
                  <a:pt x="1524" y="45720"/>
                </a:lnTo>
                <a:lnTo>
                  <a:pt x="33528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487546" y="5516880"/>
            <a:ext cx="35560" cy="47625"/>
          </a:xfrm>
          <a:custGeom>
            <a:avLst/>
            <a:gdLst/>
            <a:ahLst/>
            <a:cxnLst/>
            <a:rect l="l" t="t" r="r" b="b"/>
            <a:pathLst>
              <a:path w="35559" h="47625">
                <a:moveTo>
                  <a:pt x="35052" y="45720"/>
                </a:moveTo>
                <a:lnTo>
                  <a:pt x="33528" y="0"/>
                </a:lnTo>
                <a:lnTo>
                  <a:pt x="0" y="0"/>
                </a:lnTo>
                <a:lnTo>
                  <a:pt x="1524" y="47244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467734" y="5652516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4" h="44450">
                <a:moveTo>
                  <a:pt x="33528" y="0"/>
                </a:moveTo>
                <a:lnTo>
                  <a:pt x="33528" y="44196"/>
                </a:lnTo>
                <a:lnTo>
                  <a:pt x="0" y="44196"/>
                </a:lnTo>
                <a:lnTo>
                  <a:pt x="0" y="0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446398" y="578510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426586" y="5919216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426586" y="6053328"/>
            <a:ext cx="33655" cy="44450"/>
          </a:xfrm>
          <a:custGeom>
            <a:avLst/>
            <a:gdLst/>
            <a:ahLst/>
            <a:cxnLst/>
            <a:rect l="l" t="t" r="r" b="b"/>
            <a:pathLst>
              <a:path w="33654" h="44450">
                <a:moveTo>
                  <a:pt x="0" y="0"/>
                </a:moveTo>
                <a:lnTo>
                  <a:pt x="0" y="44196"/>
                </a:lnTo>
                <a:lnTo>
                  <a:pt x="33528" y="44196"/>
                </a:lnTo>
                <a:lnTo>
                  <a:pt x="33528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426586" y="6164580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0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428110" y="6292596"/>
            <a:ext cx="50800" cy="58419"/>
          </a:xfrm>
          <a:custGeom>
            <a:avLst/>
            <a:gdLst/>
            <a:ahLst/>
            <a:cxnLst/>
            <a:rect l="l" t="t" r="r" b="b"/>
            <a:pathLst>
              <a:path w="50800" h="58420">
                <a:moveTo>
                  <a:pt x="50292" y="44196"/>
                </a:moveTo>
                <a:lnTo>
                  <a:pt x="30480" y="0"/>
                </a:lnTo>
                <a:lnTo>
                  <a:pt x="0" y="13716"/>
                </a:lnTo>
                <a:lnTo>
                  <a:pt x="19812" y="57912"/>
                </a:lnTo>
                <a:lnTo>
                  <a:pt x="5029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446398" y="6431280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60" h="24764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4384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766182" y="5449824"/>
            <a:ext cx="33655" cy="24765"/>
          </a:xfrm>
          <a:custGeom>
            <a:avLst/>
            <a:gdLst/>
            <a:ahLst/>
            <a:cxnLst/>
            <a:rect l="l" t="t" r="r" b="b"/>
            <a:pathLst>
              <a:path w="33654" h="24764">
                <a:moveTo>
                  <a:pt x="33528" y="21336"/>
                </a:moveTo>
                <a:lnTo>
                  <a:pt x="32004" y="0"/>
                </a:lnTo>
                <a:lnTo>
                  <a:pt x="0" y="1524"/>
                </a:lnTo>
                <a:lnTo>
                  <a:pt x="1524" y="24384"/>
                </a:lnTo>
                <a:lnTo>
                  <a:pt x="33528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705222" y="5532120"/>
            <a:ext cx="52069" cy="59690"/>
          </a:xfrm>
          <a:custGeom>
            <a:avLst/>
            <a:gdLst/>
            <a:ahLst/>
            <a:cxnLst/>
            <a:rect l="l" t="t" r="r" b="b"/>
            <a:pathLst>
              <a:path w="52070" h="59689">
                <a:moveTo>
                  <a:pt x="51816" y="13716"/>
                </a:moveTo>
                <a:lnTo>
                  <a:pt x="21336" y="0"/>
                </a:lnTo>
                <a:lnTo>
                  <a:pt x="0" y="45720"/>
                </a:lnTo>
                <a:lnTo>
                  <a:pt x="30480" y="59436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683886" y="567385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664074" y="5800344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70" h="58420">
                <a:moveTo>
                  <a:pt x="51816" y="13716"/>
                </a:moveTo>
                <a:lnTo>
                  <a:pt x="21336" y="0"/>
                </a:lnTo>
                <a:lnTo>
                  <a:pt x="0" y="44196"/>
                </a:lnTo>
                <a:lnTo>
                  <a:pt x="30480" y="57912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662550" y="5942076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662550" y="607466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59" h="45720">
                <a:moveTo>
                  <a:pt x="35052" y="45720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622926" y="6202680"/>
            <a:ext cx="52069" cy="59690"/>
          </a:xfrm>
          <a:custGeom>
            <a:avLst/>
            <a:gdLst/>
            <a:ahLst/>
            <a:cxnLst/>
            <a:rect l="l" t="t" r="r" b="b"/>
            <a:pathLst>
              <a:path w="52070" h="59689">
                <a:moveTo>
                  <a:pt x="51816" y="13716"/>
                </a:moveTo>
                <a:lnTo>
                  <a:pt x="21336" y="0"/>
                </a:lnTo>
                <a:lnTo>
                  <a:pt x="0" y="45720"/>
                </a:lnTo>
                <a:lnTo>
                  <a:pt x="30480" y="59436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601590" y="6342888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59" h="24764">
                <a:moveTo>
                  <a:pt x="35052" y="22860"/>
                </a:moveTo>
                <a:lnTo>
                  <a:pt x="33528" y="0"/>
                </a:lnTo>
                <a:lnTo>
                  <a:pt x="0" y="3048"/>
                </a:lnTo>
                <a:lnTo>
                  <a:pt x="1524" y="24384"/>
                </a:lnTo>
                <a:lnTo>
                  <a:pt x="35052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 txBox="1"/>
          <p:nvPr/>
        </p:nvSpPr>
        <p:spPr>
          <a:xfrm>
            <a:off x="6872614" y="4839713"/>
            <a:ext cx="8540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r>
              <a:rPr sz="1500" spc="-7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crashes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7361818" y="6395717"/>
            <a:ext cx="861694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(q,</a:t>
            </a:r>
            <a:r>
              <a:rPr sz="1500" spc="-8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6083183" y="6485633"/>
            <a:ext cx="10718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(p, q,</a:t>
            </a:r>
            <a:r>
              <a:rPr sz="1500" spc="-10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1553857" y="4595874"/>
            <a:ext cx="124650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c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-5" dirty="0">
                <a:latin typeface="Arial"/>
                <a:cs typeface="Arial"/>
              </a:rPr>
              <a:t>(disallowed).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5566759" y="4595874"/>
            <a:ext cx="125666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-5" dirty="0">
                <a:latin typeface="Arial"/>
                <a:cs typeface="Arial"/>
              </a:rPr>
              <a:t>(disallowed).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2" name="object 142"/>
          <p:cNvSpPr/>
          <p:nvPr/>
        </p:nvSpPr>
        <p:spPr>
          <a:xfrm>
            <a:off x="3110362" y="5126736"/>
            <a:ext cx="211836" cy="24536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3972946" y="5590032"/>
            <a:ext cx="115824" cy="12344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2808610" y="5234940"/>
            <a:ext cx="1186180" cy="410209"/>
          </a:xfrm>
          <a:custGeom>
            <a:avLst/>
            <a:gdLst/>
            <a:ahLst/>
            <a:cxnLst/>
            <a:rect l="l" t="t" r="r" b="b"/>
            <a:pathLst>
              <a:path w="1186179" h="410210">
                <a:moveTo>
                  <a:pt x="1185672" y="379476"/>
                </a:moveTo>
                <a:lnTo>
                  <a:pt x="10668" y="0"/>
                </a:lnTo>
                <a:lnTo>
                  <a:pt x="0" y="32004"/>
                </a:lnTo>
                <a:lnTo>
                  <a:pt x="1176528" y="409956"/>
                </a:lnTo>
                <a:lnTo>
                  <a:pt x="1185672" y="3794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3828166" y="5969508"/>
            <a:ext cx="117348" cy="12344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804038" y="5236464"/>
            <a:ext cx="1051560" cy="807720"/>
          </a:xfrm>
          <a:custGeom>
            <a:avLst/>
            <a:gdLst/>
            <a:ahLst/>
            <a:cxnLst/>
            <a:rect l="l" t="t" r="r" b="b"/>
            <a:pathLst>
              <a:path w="1051560" h="807720">
                <a:moveTo>
                  <a:pt x="1051560" y="781812"/>
                </a:moveTo>
                <a:lnTo>
                  <a:pt x="19812" y="0"/>
                </a:lnTo>
                <a:lnTo>
                  <a:pt x="0" y="27432"/>
                </a:lnTo>
                <a:lnTo>
                  <a:pt x="1031748" y="807720"/>
                </a:lnTo>
                <a:lnTo>
                  <a:pt x="1051560" y="781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3870838" y="5449824"/>
            <a:ext cx="33655" cy="24765"/>
          </a:xfrm>
          <a:custGeom>
            <a:avLst/>
            <a:gdLst/>
            <a:ahLst/>
            <a:cxnLst/>
            <a:rect l="l" t="t" r="r" b="b"/>
            <a:pathLst>
              <a:path w="33654" h="24764">
                <a:moveTo>
                  <a:pt x="33528" y="21336"/>
                </a:moveTo>
                <a:lnTo>
                  <a:pt x="32004" y="0"/>
                </a:lnTo>
                <a:lnTo>
                  <a:pt x="0" y="1524"/>
                </a:lnTo>
                <a:lnTo>
                  <a:pt x="1524" y="24384"/>
                </a:lnTo>
                <a:lnTo>
                  <a:pt x="33528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3829690" y="5562600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788542" y="5695188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5720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788542" y="5829300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765682" y="5963412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5720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5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765682" y="6097524"/>
            <a:ext cx="35560" cy="45720"/>
          </a:xfrm>
          <a:custGeom>
            <a:avLst/>
            <a:gdLst/>
            <a:ahLst/>
            <a:cxnLst/>
            <a:rect l="l" t="t" r="r" b="b"/>
            <a:pathLst>
              <a:path w="35560" h="45720">
                <a:moveTo>
                  <a:pt x="35052" y="44196"/>
                </a:moveTo>
                <a:lnTo>
                  <a:pt x="33528" y="0"/>
                </a:lnTo>
                <a:lnTo>
                  <a:pt x="0" y="1524"/>
                </a:lnTo>
                <a:lnTo>
                  <a:pt x="1524" y="45720"/>
                </a:lnTo>
                <a:lnTo>
                  <a:pt x="3505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726058" y="6224016"/>
            <a:ext cx="52069" cy="60960"/>
          </a:xfrm>
          <a:custGeom>
            <a:avLst/>
            <a:gdLst/>
            <a:ahLst/>
            <a:cxnLst/>
            <a:rect l="l" t="t" r="r" b="b"/>
            <a:pathLst>
              <a:path w="52070" h="60960">
                <a:moveTo>
                  <a:pt x="51816" y="13716"/>
                </a:moveTo>
                <a:lnTo>
                  <a:pt x="21336" y="0"/>
                </a:lnTo>
                <a:lnTo>
                  <a:pt x="0" y="47244"/>
                </a:lnTo>
                <a:lnTo>
                  <a:pt x="30480" y="60960"/>
                </a:lnTo>
                <a:lnTo>
                  <a:pt x="5181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704722" y="6365748"/>
            <a:ext cx="35560" cy="24765"/>
          </a:xfrm>
          <a:custGeom>
            <a:avLst/>
            <a:gdLst/>
            <a:ahLst/>
            <a:cxnLst/>
            <a:rect l="l" t="t" r="r" b="b"/>
            <a:pathLst>
              <a:path w="35560" h="24764">
                <a:moveTo>
                  <a:pt x="35052" y="21336"/>
                </a:moveTo>
                <a:lnTo>
                  <a:pt x="33528" y="0"/>
                </a:lnTo>
                <a:lnTo>
                  <a:pt x="0" y="1524"/>
                </a:lnTo>
                <a:lnTo>
                  <a:pt x="1524" y="24384"/>
                </a:lnTo>
                <a:lnTo>
                  <a:pt x="35052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 txBox="1"/>
          <p:nvPr/>
        </p:nvSpPr>
        <p:spPr>
          <a:xfrm>
            <a:off x="2981844" y="4864098"/>
            <a:ext cx="8540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Arial"/>
                <a:cs typeface="Arial"/>
              </a:rPr>
              <a:t>p</a:t>
            </a:r>
            <a:r>
              <a:rPr sz="1500" spc="-7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crashes</a:t>
            </a:r>
            <a:endParaRPr sz="1500">
              <a:latin typeface="Arial"/>
              <a:cs typeface="Arial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3471048" y="6418577"/>
            <a:ext cx="861694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latin typeface="Arial"/>
                <a:cs typeface="Arial"/>
              </a:rPr>
              <a:t>view </a:t>
            </a:r>
            <a:r>
              <a:rPr sz="1500" dirty="0">
                <a:latin typeface="Arial"/>
                <a:cs typeface="Arial"/>
              </a:rPr>
              <a:t>(q,</a:t>
            </a:r>
            <a:r>
              <a:rPr sz="1500" spc="-8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r)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0012" y="831595"/>
            <a:ext cx="660971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Replication</a:t>
            </a:r>
            <a:r>
              <a:rPr b="1" spc="-4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Management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01516"/>
            <a:ext cx="7488555" cy="381952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Front End</a:t>
            </a:r>
            <a:r>
              <a:rPr sz="2400" spc="-5" dirty="0">
                <a:latin typeface="Arial"/>
                <a:cs typeface="Arial"/>
              </a:rPr>
              <a:t>: request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communication</a:t>
            </a:r>
            <a:endParaRPr sz="2400">
              <a:latin typeface="Arial"/>
              <a:cs typeface="Arial"/>
            </a:endParaRPr>
          </a:p>
          <a:p>
            <a:pPr marL="824865" lvl="1" indent="-354965">
              <a:lnSpc>
                <a:spcPct val="100000"/>
              </a:lnSpc>
              <a:spcBef>
                <a:spcPts val="245"/>
              </a:spcBef>
              <a:buChar char="–"/>
              <a:tabLst>
                <a:tab pos="824865" algn="l"/>
                <a:tab pos="825500" algn="l"/>
              </a:tabLst>
            </a:pPr>
            <a:r>
              <a:rPr sz="2000" dirty="0">
                <a:latin typeface="Arial"/>
                <a:cs typeface="Arial"/>
              </a:rPr>
              <a:t>Requests can be made </a:t>
            </a:r>
            <a:r>
              <a:rPr sz="2000" spc="-5" dirty="0">
                <a:latin typeface="Arial"/>
                <a:cs typeface="Arial"/>
              </a:rPr>
              <a:t>to </a:t>
            </a:r>
            <a:r>
              <a:rPr sz="2000" dirty="0">
                <a:latin typeface="Arial"/>
                <a:cs typeface="Arial"/>
              </a:rPr>
              <a:t>a single RM or </a:t>
            </a:r>
            <a:r>
              <a:rPr sz="2000" spc="-5" dirty="0">
                <a:latin typeface="Arial"/>
                <a:cs typeface="Arial"/>
              </a:rPr>
              <a:t>to multiple</a:t>
            </a:r>
            <a:r>
              <a:rPr sz="2000" spc="-1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RMs</a:t>
            </a:r>
            <a:endParaRPr sz="2000">
              <a:latin typeface="Arial"/>
              <a:cs typeface="Arial"/>
            </a:endParaRPr>
          </a:p>
          <a:p>
            <a:pPr marL="437515" indent="-424815">
              <a:lnSpc>
                <a:spcPct val="100000"/>
              </a:lnSpc>
              <a:spcBef>
                <a:spcPts val="285"/>
              </a:spcBef>
              <a:buFont typeface="Arial"/>
              <a:buChar char="•"/>
              <a:tabLst>
                <a:tab pos="437515" algn="l"/>
                <a:tab pos="438150" algn="l"/>
              </a:tabLst>
            </a:pPr>
            <a:r>
              <a:rPr sz="2400" b="1" spc="-5" dirty="0">
                <a:latin typeface="Arial"/>
                <a:cs typeface="Arial"/>
              </a:rPr>
              <a:t>Coordination</a:t>
            </a:r>
            <a:r>
              <a:rPr sz="2400" spc="-5" dirty="0">
                <a:latin typeface="Arial"/>
                <a:cs typeface="Arial"/>
              </a:rPr>
              <a:t>: RMs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decide</a:t>
            </a:r>
            <a:endParaRPr sz="2400">
              <a:latin typeface="Arial"/>
              <a:cs typeface="Arial"/>
            </a:endParaRPr>
          </a:p>
          <a:p>
            <a:pPr marL="824865" lvl="1" indent="-354965">
              <a:lnSpc>
                <a:spcPct val="100000"/>
              </a:lnSpc>
              <a:spcBef>
                <a:spcPts val="244"/>
              </a:spcBef>
              <a:buChar char="–"/>
              <a:tabLst>
                <a:tab pos="824865" algn="l"/>
                <a:tab pos="825500" algn="l"/>
              </a:tabLst>
            </a:pPr>
            <a:r>
              <a:rPr sz="2000" dirty="0">
                <a:latin typeface="Arial"/>
                <a:cs typeface="Arial"/>
              </a:rPr>
              <a:t>whether </a:t>
            </a: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request </a:t>
            </a:r>
            <a:r>
              <a:rPr sz="2000" spc="-5" dirty="0">
                <a:latin typeface="Arial"/>
                <a:cs typeface="Arial"/>
              </a:rPr>
              <a:t>is to </a:t>
            </a:r>
            <a:r>
              <a:rPr sz="2000" dirty="0">
                <a:latin typeface="Arial"/>
                <a:cs typeface="Arial"/>
              </a:rPr>
              <a:t>be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applied</a:t>
            </a:r>
            <a:endParaRPr sz="2000">
              <a:latin typeface="Arial"/>
              <a:cs typeface="Arial"/>
            </a:endParaRPr>
          </a:p>
          <a:p>
            <a:pPr marL="824865" lvl="1" indent="-354965">
              <a:lnSpc>
                <a:spcPct val="100000"/>
              </a:lnSpc>
              <a:spcBef>
                <a:spcPts val="240"/>
              </a:spcBef>
              <a:buChar char="–"/>
              <a:tabLst>
                <a:tab pos="824865" algn="l"/>
                <a:tab pos="825500" algn="l"/>
              </a:tabLst>
            </a:pP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order of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requests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b="1" spc="-5" dirty="0">
                <a:latin typeface="Arial"/>
                <a:cs typeface="Arial"/>
              </a:rPr>
              <a:t>Execution</a:t>
            </a:r>
            <a:r>
              <a:rPr sz="2200" spc="-5" dirty="0">
                <a:latin typeface="Arial"/>
                <a:cs typeface="Arial"/>
              </a:rPr>
              <a:t>: The </a:t>
            </a:r>
            <a:r>
              <a:rPr sz="2200" spc="-10" dirty="0">
                <a:latin typeface="Arial"/>
                <a:cs typeface="Arial"/>
              </a:rPr>
              <a:t>RMs </a:t>
            </a:r>
            <a:r>
              <a:rPr sz="2200" spc="-5" dirty="0">
                <a:latin typeface="Arial"/>
                <a:cs typeface="Arial"/>
              </a:rPr>
              <a:t>execute the request</a:t>
            </a:r>
            <a:r>
              <a:rPr sz="2200" spc="1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tentatively.</a:t>
            </a:r>
            <a:endParaRPr sz="2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b="1" spc="-5" dirty="0">
                <a:latin typeface="Arial"/>
                <a:cs typeface="Arial"/>
              </a:rPr>
              <a:t>Agreement</a:t>
            </a:r>
            <a:r>
              <a:rPr sz="2200" spc="-5" dirty="0">
                <a:latin typeface="Arial"/>
                <a:cs typeface="Arial"/>
              </a:rPr>
              <a:t>: The </a:t>
            </a:r>
            <a:r>
              <a:rPr sz="2200" spc="-10" dirty="0">
                <a:latin typeface="Arial"/>
                <a:cs typeface="Arial"/>
              </a:rPr>
              <a:t>RMs </a:t>
            </a:r>
            <a:r>
              <a:rPr sz="2200" spc="-5" dirty="0">
                <a:latin typeface="Arial"/>
                <a:cs typeface="Arial"/>
              </a:rPr>
              <a:t>attempt to reach consensus on the  effect of the</a:t>
            </a:r>
            <a:r>
              <a:rPr sz="2200" spc="-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request.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600" b="1" dirty="0">
                <a:latin typeface="Arial"/>
                <a:cs typeface="Arial"/>
              </a:rPr>
              <a:t>Response</a:t>
            </a:r>
            <a:endParaRPr sz="2600">
              <a:latin typeface="Arial"/>
              <a:cs typeface="Arial"/>
            </a:endParaRPr>
          </a:p>
          <a:p>
            <a:pPr marL="832485" lvl="1" indent="-362585">
              <a:lnSpc>
                <a:spcPct val="100000"/>
              </a:lnSpc>
              <a:spcBef>
                <a:spcPts val="535"/>
              </a:spcBef>
              <a:buChar char="–"/>
              <a:tabLst>
                <a:tab pos="832485" algn="l"/>
                <a:tab pos="833119" algn="l"/>
              </a:tabLst>
            </a:pPr>
            <a:r>
              <a:rPr sz="2200" spc="-5" dirty="0">
                <a:latin typeface="Arial"/>
                <a:cs typeface="Arial"/>
              </a:rPr>
              <a:t>One or more </a:t>
            </a:r>
            <a:r>
              <a:rPr sz="2200" spc="-10" dirty="0">
                <a:latin typeface="Arial"/>
                <a:cs typeface="Arial"/>
              </a:rPr>
              <a:t>RMs </a:t>
            </a:r>
            <a:r>
              <a:rPr sz="2200" spc="-5" dirty="0">
                <a:latin typeface="Arial"/>
                <a:cs typeface="Arial"/>
              </a:rPr>
              <a:t>responds to the front</a:t>
            </a:r>
            <a:r>
              <a:rPr sz="2200" spc="1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end.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91928" y="831595"/>
            <a:ext cx="490664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Passive</a:t>
            </a:r>
            <a:r>
              <a:rPr spc="-55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494703" y="2183526"/>
            <a:ext cx="7797572" cy="4156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91928" y="831595"/>
            <a:ext cx="490664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Passive</a:t>
            </a:r>
            <a:r>
              <a:rPr spc="-55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10017" y="1921255"/>
            <a:ext cx="8037195" cy="431800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55600" marR="5080" indent="-342900">
              <a:lnSpc>
                <a:spcPts val="3460"/>
              </a:lnSpc>
              <a:spcBef>
                <a:spcPts val="53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If primary server is </a:t>
            </a:r>
            <a:r>
              <a:rPr sz="3200" b="1" dirty="0">
                <a:latin typeface="Arial"/>
                <a:cs typeface="Arial"/>
              </a:rPr>
              <a:t>down</a:t>
            </a:r>
            <a:r>
              <a:rPr sz="3200" dirty="0">
                <a:latin typeface="Arial"/>
                <a:cs typeface="Arial"/>
              </a:rPr>
              <a:t>, </a:t>
            </a:r>
            <a:r>
              <a:rPr sz="3200" spc="-5" dirty="0">
                <a:latin typeface="Arial"/>
                <a:cs typeface="Arial"/>
              </a:rPr>
              <a:t>pick </a:t>
            </a:r>
            <a:r>
              <a:rPr sz="3200" i="1" spc="-5" dirty="0">
                <a:latin typeface="Arial"/>
                <a:cs typeface="Arial"/>
              </a:rPr>
              <a:t>one backup  to be</a:t>
            </a:r>
            <a:r>
              <a:rPr sz="3200" i="1" spc="-30" dirty="0">
                <a:latin typeface="Arial"/>
                <a:cs typeface="Arial"/>
              </a:rPr>
              <a:t> </a:t>
            </a:r>
            <a:r>
              <a:rPr sz="3200" i="1" spc="-5" dirty="0">
                <a:latin typeface="Arial"/>
                <a:cs typeface="Arial"/>
              </a:rPr>
              <a:t>primary</a:t>
            </a:r>
            <a:endParaRPr sz="3200">
              <a:latin typeface="Arial"/>
              <a:cs typeface="Arial"/>
            </a:endParaRPr>
          </a:p>
          <a:p>
            <a:pPr marL="355600" marR="592455" indent="-342900">
              <a:lnSpc>
                <a:spcPts val="346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Disadvantage</a:t>
            </a:r>
            <a:r>
              <a:rPr sz="3200" spc="-5" dirty="0">
                <a:latin typeface="Arial"/>
                <a:cs typeface="Arial"/>
              </a:rPr>
              <a:t>: big overhead (primary  must </a:t>
            </a:r>
            <a:r>
              <a:rPr sz="3200" b="1" spc="-5" dirty="0">
                <a:latin typeface="Arial"/>
                <a:cs typeface="Arial"/>
              </a:rPr>
              <a:t>wait </a:t>
            </a:r>
            <a:r>
              <a:rPr sz="3200" spc="-5" dirty="0">
                <a:latin typeface="Arial"/>
                <a:cs typeface="Arial"/>
              </a:rPr>
              <a:t>until all data is </a:t>
            </a:r>
            <a:r>
              <a:rPr sz="3200" spc="-10" dirty="0">
                <a:latin typeface="Arial"/>
                <a:cs typeface="Arial"/>
              </a:rPr>
              <a:t>propagated </a:t>
            </a:r>
            <a:r>
              <a:rPr sz="3200" spc="-5" dirty="0">
                <a:latin typeface="Arial"/>
                <a:cs typeface="Arial"/>
              </a:rPr>
              <a:t>to  backups)</a:t>
            </a:r>
            <a:endParaRPr sz="3200">
              <a:latin typeface="Arial"/>
              <a:cs typeface="Arial"/>
            </a:endParaRPr>
          </a:p>
          <a:p>
            <a:pPr marL="355600" marR="365760" indent="-342900">
              <a:lnSpc>
                <a:spcPts val="3460"/>
              </a:lnSpc>
              <a:spcBef>
                <a:spcPts val="7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Variant</a:t>
            </a:r>
            <a:r>
              <a:rPr sz="3200" spc="-5" dirty="0">
                <a:latin typeface="Arial"/>
                <a:cs typeface="Arial"/>
              </a:rPr>
              <a:t>: </a:t>
            </a:r>
            <a:r>
              <a:rPr sz="3200" dirty="0">
                <a:latin typeface="Arial"/>
                <a:cs typeface="Arial"/>
              </a:rPr>
              <a:t>FE </a:t>
            </a:r>
            <a:r>
              <a:rPr sz="3200" spc="-5" dirty="0">
                <a:latin typeface="Arial"/>
                <a:cs typeface="Arial"/>
              </a:rPr>
              <a:t>sent all read request directly  to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backups</a:t>
            </a:r>
            <a:endParaRPr sz="3200">
              <a:latin typeface="Arial"/>
              <a:cs typeface="Arial"/>
            </a:endParaRPr>
          </a:p>
          <a:p>
            <a:pPr marL="355600" marR="1311275" indent="-342900">
              <a:lnSpc>
                <a:spcPts val="346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Example</a:t>
            </a:r>
            <a:r>
              <a:rPr sz="3200" spc="-5" dirty="0">
                <a:latin typeface="Arial"/>
                <a:cs typeface="Arial"/>
              </a:rPr>
              <a:t>: Sun Network Information  System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(NIS)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9860" y="831595"/>
            <a:ext cx="447230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Active</a:t>
            </a:r>
            <a:r>
              <a:rPr spc="-50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231271" y="2092887"/>
            <a:ext cx="8220269" cy="43210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9860" y="831595"/>
            <a:ext cx="447230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Active</a:t>
            </a:r>
            <a:r>
              <a:rPr spc="-50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69431"/>
            <a:ext cx="7792720" cy="410337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9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Request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0" dirty="0">
                <a:latin typeface="Arial"/>
                <a:cs typeface="Arial"/>
              </a:rPr>
              <a:t>FE </a:t>
            </a:r>
            <a:r>
              <a:rPr sz="2800" spc="-5" dirty="0">
                <a:latin typeface="Arial"/>
                <a:cs typeface="Arial"/>
              </a:rPr>
              <a:t>send </a:t>
            </a:r>
            <a:r>
              <a:rPr sz="2800" b="1" spc="-5" dirty="0">
                <a:latin typeface="Arial"/>
                <a:cs typeface="Arial"/>
              </a:rPr>
              <a:t>multicast </a:t>
            </a:r>
            <a:r>
              <a:rPr sz="2800" spc="-5" dirty="0">
                <a:latin typeface="Arial"/>
                <a:cs typeface="Arial"/>
              </a:rPr>
              <a:t>request to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RM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b="1" spc="-5" dirty="0">
                <a:latin typeface="Arial"/>
                <a:cs typeface="Arial"/>
              </a:rPr>
              <a:t>Read </a:t>
            </a:r>
            <a:r>
              <a:rPr sz="2800" spc="-5" dirty="0">
                <a:latin typeface="Arial"/>
                <a:cs typeface="Arial"/>
              </a:rPr>
              <a:t>access only to </a:t>
            </a:r>
            <a:r>
              <a:rPr sz="2800" b="1" spc="-10" dirty="0">
                <a:latin typeface="Arial"/>
                <a:cs typeface="Arial"/>
              </a:rPr>
              <a:t>one</a:t>
            </a:r>
            <a:r>
              <a:rPr sz="2800" b="1" spc="1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RM</a:t>
            </a:r>
            <a:endParaRPr sz="2800">
              <a:latin typeface="Arial"/>
              <a:cs typeface="Arial"/>
            </a:endParaRPr>
          </a:p>
          <a:p>
            <a:pPr marL="756285" marR="340995" lvl="1" indent="-286385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6920" algn="l"/>
              </a:tabLst>
            </a:pPr>
            <a:r>
              <a:rPr sz="2800" b="1" spc="-5" dirty="0">
                <a:latin typeface="Arial"/>
                <a:cs typeface="Arial"/>
              </a:rPr>
              <a:t>Write </a:t>
            </a:r>
            <a:r>
              <a:rPr sz="2800" spc="-5" dirty="0">
                <a:latin typeface="Arial"/>
                <a:cs typeface="Arial"/>
              </a:rPr>
              <a:t>request goes to </a:t>
            </a:r>
            <a:r>
              <a:rPr sz="2800" b="1" spc="-5" dirty="0">
                <a:latin typeface="Arial"/>
                <a:cs typeface="Arial"/>
              </a:rPr>
              <a:t>all </a:t>
            </a:r>
            <a:r>
              <a:rPr sz="2800" spc="-10" dirty="0">
                <a:latin typeface="Arial"/>
                <a:cs typeface="Arial"/>
              </a:rPr>
              <a:t>RM </a:t>
            </a:r>
            <a:r>
              <a:rPr sz="2800" spc="-5" dirty="0">
                <a:latin typeface="Arial"/>
                <a:cs typeface="Arial"/>
              </a:rPr>
              <a:t>in sequential  orders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Coordination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8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Group communication system </a:t>
            </a:r>
            <a:r>
              <a:rPr sz="2800" b="1" spc="-5" dirty="0">
                <a:latin typeface="Arial"/>
                <a:cs typeface="Arial"/>
              </a:rPr>
              <a:t>send</a:t>
            </a:r>
            <a:r>
              <a:rPr sz="2800" b="1" spc="9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request</a:t>
            </a:r>
            <a:endParaRPr sz="2800">
              <a:latin typeface="Arial"/>
              <a:cs typeface="Arial"/>
            </a:endParaRPr>
          </a:p>
          <a:p>
            <a:pPr marL="756285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to </a:t>
            </a:r>
            <a:r>
              <a:rPr sz="2800" b="1" spc="-5" dirty="0">
                <a:latin typeface="Arial"/>
                <a:cs typeface="Arial"/>
              </a:rPr>
              <a:t>each</a:t>
            </a:r>
            <a:r>
              <a:rPr sz="2800" b="1" spc="-1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RM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78696" y="831595"/>
            <a:ext cx="633412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Physical &amp; </a:t>
            </a:r>
            <a:r>
              <a:rPr spc="-5" dirty="0"/>
              <a:t>Logical</a:t>
            </a:r>
            <a:r>
              <a:rPr spc="-70" dirty="0"/>
              <a:t> </a:t>
            </a:r>
            <a:r>
              <a:rPr spc="-5" dirty="0"/>
              <a:t>Object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061" y="1803907"/>
            <a:ext cx="7226934" cy="156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There are </a:t>
            </a:r>
            <a:r>
              <a:rPr sz="2400" b="1" spc="-10" dirty="0">
                <a:latin typeface="Arial"/>
                <a:cs typeface="Arial"/>
              </a:rPr>
              <a:t>physical </a:t>
            </a:r>
            <a:r>
              <a:rPr sz="2400" spc="-5" dirty="0">
                <a:latin typeface="Arial"/>
                <a:cs typeface="Arial"/>
              </a:rPr>
              <a:t>copies of </a:t>
            </a:r>
            <a:r>
              <a:rPr sz="2400" b="1" spc="-5" dirty="0">
                <a:latin typeface="Arial"/>
                <a:cs typeface="Arial"/>
              </a:rPr>
              <a:t>logical </a:t>
            </a:r>
            <a:r>
              <a:rPr sz="2400" spc="-5" dirty="0">
                <a:latin typeface="Arial"/>
                <a:cs typeface="Arial"/>
              </a:rPr>
              <a:t>objects in the  system.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Operations are specified on </a:t>
            </a:r>
            <a:r>
              <a:rPr sz="2400" b="1" spc="-5" dirty="0">
                <a:latin typeface="Arial"/>
                <a:cs typeface="Arial"/>
              </a:rPr>
              <a:t>logical </a:t>
            </a:r>
            <a:r>
              <a:rPr sz="2400" spc="-5" dirty="0">
                <a:latin typeface="Arial"/>
                <a:cs typeface="Arial"/>
              </a:rPr>
              <a:t>objects,</a:t>
            </a:r>
            <a:r>
              <a:rPr sz="2400" spc="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but</a:t>
            </a:r>
            <a:endParaRPr sz="2400">
              <a:latin typeface="Arial"/>
              <a:cs typeface="Arial"/>
            </a:endParaRPr>
          </a:p>
          <a:p>
            <a:pPr marL="354965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translated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operate on </a:t>
            </a:r>
            <a:r>
              <a:rPr sz="2400" b="1" spc="-10" dirty="0">
                <a:latin typeface="Arial"/>
                <a:cs typeface="Arial"/>
              </a:rPr>
              <a:t>physical</a:t>
            </a:r>
            <a:r>
              <a:rPr sz="2400" b="1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objects.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29258" y="3745881"/>
            <a:ext cx="3667125" cy="32291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31937" y="831595"/>
            <a:ext cx="78263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Transactions on replicated data</a:t>
            </a:r>
          </a:p>
        </p:txBody>
      </p:sp>
      <p:sp>
        <p:nvSpPr>
          <p:cNvPr id="3" name="object 3"/>
          <p:cNvSpPr/>
          <p:nvPr/>
        </p:nvSpPr>
        <p:spPr>
          <a:xfrm>
            <a:off x="5199766" y="3572255"/>
            <a:ext cx="4102735" cy="205740"/>
          </a:xfrm>
          <a:custGeom>
            <a:avLst/>
            <a:gdLst/>
            <a:ahLst/>
            <a:cxnLst/>
            <a:rect l="l" t="t" r="r" b="b"/>
            <a:pathLst>
              <a:path w="4102734" h="205739">
                <a:moveTo>
                  <a:pt x="0" y="0"/>
                </a:moveTo>
                <a:lnTo>
                  <a:pt x="0" y="205740"/>
                </a:lnTo>
                <a:lnTo>
                  <a:pt x="4102608" y="205740"/>
                </a:lnTo>
                <a:lnTo>
                  <a:pt x="4102608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38450" y="3674364"/>
            <a:ext cx="835660" cy="104139"/>
          </a:xfrm>
          <a:custGeom>
            <a:avLst/>
            <a:gdLst/>
            <a:ahLst/>
            <a:cxnLst/>
            <a:rect l="l" t="t" r="r" b="b"/>
            <a:pathLst>
              <a:path w="835660" h="104139">
                <a:moveTo>
                  <a:pt x="0" y="0"/>
                </a:moveTo>
                <a:lnTo>
                  <a:pt x="0" y="103632"/>
                </a:lnTo>
                <a:lnTo>
                  <a:pt x="835152" y="103632"/>
                </a:lnTo>
                <a:lnTo>
                  <a:pt x="835152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86918" y="2253996"/>
            <a:ext cx="833755" cy="1005840"/>
          </a:xfrm>
          <a:custGeom>
            <a:avLst/>
            <a:gdLst/>
            <a:ahLst/>
            <a:cxnLst/>
            <a:rect l="l" t="t" r="r" b="b"/>
            <a:pathLst>
              <a:path w="833754" h="1005839">
                <a:moveTo>
                  <a:pt x="0" y="0"/>
                </a:moveTo>
                <a:lnTo>
                  <a:pt x="0" y="1005840"/>
                </a:lnTo>
                <a:lnTo>
                  <a:pt x="833628" y="1005840"/>
                </a:lnTo>
                <a:lnTo>
                  <a:pt x="833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56438" y="2223516"/>
            <a:ext cx="894715" cy="1065530"/>
          </a:xfrm>
          <a:custGeom>
            <a:avLst/>
            <a:gdLst/>
            <a:ahLst/>
            <a:cxnLst/>
            <a:rect l="l" t="t" r="r" b="b"/>
            <a:pathLst>
              <a:path w="894714" h="1065529">
                <a:moveTo>
                  <a:pt x="894588" y="1065276"/>
                </a:moveTo>
                <a:lnTo>
                  <a:pt x="894588" y="0"/>
                </a:lnTo>
                <a:lnTo>
                  <a:pt x="0" y="0"/>
                </a:lnTo>
                <a:lnTo>
                  <a:pt x="0" y="1065276"/>
                </a:lnTo>
                <a:lnTo>
                  <a:pt x="18288" y="1065276"/>
                </a:lnTo>
                <a:lnTo>
                  <a:pt x="18288" y="36576"/>
                </a:lnTo>
                <a:lnTo>
                  <a:pt x="36576" y="18288"/>
                </a:lnTo>
                <a:lnTo>
                  <a:pt x="36576" y="36576"/>
                </a:lnTo>
                <a:lnTo>
                  <a:pt x="858012" y="36576"/>
                </a:lnTo>
                <a:lnTo>
                  <a:pt x="858012" y="18288"/>
                </a:lnTo>
                <a:lnTo>
                  <a:pt x="876300" y="36576"/>
                </a:lnTo>
                <a:lnTo>
                  <a:pt x="876300" y="1065276"/>
                </a:lnTo>
                <a:lnTo>
                  <a:pt x="894588" y="1065276"/>
                </a:lnTo>
                <a:close/>
              </a:path>
              <a:path w="894714" h="1065529">
                <a:moveTo>
                  <a:pt x="36576" y="36576"/>
                </a:moveTo>
                <a:lnTo>
                  <a:pt x="36576" y="18288"/>
                </a:lnTo>
                <a:lnTo>
                  <a:pt x="18288" y="36576"/>
                </a:lnTo>
                <a:lnTo>
                  <a:pt x="36576" y="36576"/>
                </a:lnTo>
                <a:close/>
              </a:path>
              <a:path w="894714" h="1065529">
                <a:moveTo>
                  <a:pt x="36576" y="1028700"/>
                </a:moveTo>
                <a:lnTo>
                  <a:pt x="36576" y="36576"/>
                </a:lnTo>
                <a:lnTo>
                  <a:pt x="18288" y="36576"/>
                </a:lnTo>
                <a:lnTo>
                  <a:pt x="18288" y="1028700"/>
                </a:lnTo>
                <a:lnTo>
                  <a:pt x="36576" y="1028700"/>
                </a:lnTo>
                <a:close/>
              </a:path>
              <a:path w="894714" h="1065529">
                <a:moveTo>
                  <a:pt x="876300" y="1028700"/>
                </a:moveTo>
                <a:lnTo>
                  <a:pt x="18288" y="1028700"/>
                </a:lnTo>
                <a:lnTo>
                  <a:pt x="36576" y="1046988"/>
                </a:lnTo>
                <a:lnTo>
                  <a:pt x="36576" y="1065276"/>
                </a:lnTo>
                <a:lnTo>
                  <a:pt x="858012" y="1065276"/>
                </a:lnTo>
                <a:lnTo>
                  <a:pt x="858012" y="1046988"/>
                </a:lnTo>
                <a:lnTo>
                  <a:pt x="876300" y="1028700"/>
                </a:lnTo>
                <a:close/>
              </a:path>
              <a:path w="894714" h="1065529">
                <a:moveTo>
                  <a:pt x="36576" y="1065276"/>
                </a:moveTo>
                <a:lnTo>
                  <a:pt x="36576" y="1046988"/>
                </a:lnTo>
                <a:lnTo>
                  <a:pt x="18288" y="1028700"/>
                </a:lnTo>
                <a:lnTo>
                  <a:pt x="18288" y="1065276"/>
                </a:lnTo>
                <a:lnTo>
                  <a:pt x="36576" y="1065276"/>
                </a:lnTo>
                <a:close/>
              </a:path>
              <a:path w="894714" h="1065529">
                <a:moveTo>
                  <a:pt x="876300" y="36576"/>
                </a:moveTo>
                <a:lnTo>
                  <a:pt x="858012" y="18288"/>
                </a:lnTo>
                <a:lnTo>
                  <a:pt x="858012" y="36576"/>
                </a:lnTo>
                <a:lnTo>
                  <a:pt x="876300" y="36576"/>
                </a:lnTo>
                <a:close/>
              </a:path>
              <a:path w="894714" h="1065529">
                <a:moveTo>
                  <a:pt x="876300" y="1028700"/>
                </a:moveTo>
                <a:lnTo>
                  <a:pt x="876300" y="36576"/>
                </a:lnTo>
                <a:lnTo>
                  <a:pt x="858012" y="36576"/>
                </a:lnTo>
                <a:lnTo>
                  <a:pt x="858012" y="1028700"/>
                </a:lnTo>
                <a:lnTo>
                  <a:pt x="876300" y="1028700"/>
                </a:lnTo>
                <a:close/>
              </a:path>
              <a:path w="894714" h="1065529">
                <a:moveTo>
                  <a:pt x="876300" y="1065276"/>
                </a:moveTo>
                <a:lnTo>
                  <a:pt x="876300" y="1028700"/>
                </a:lnTo>
                <a:lnTo>
                  <a:pt x="858012" y="1046988"/>
                </a:lnTo>
                <a:lnTo>
                  <a:pt x="858012" y="1065276"/>
                </a:lnTo>
                <a:lnTo>
                  <a:pt x="876300" y="1065276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79537" y="2309875"/>
            <a:ext cx="1578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Client + front</a:t>
            </a:r>
            <a:r>
              <a:rPr sz="1600" spc="-3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end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158106" y="2229612"/>
            <a:ext cx="836930" cy="1004569"/>
          </a:xfrm>
          <a:custGeom>
            <a:avLst/>
            <a:gdLst/>
            <a:ahLst/>
            <a:cxnLst/>
            <a:rect l="l" t="t" r="r" b="b"/>
            <a:pathLst>
              <a:path w="836929" h="1004569">
                <a:moveTo>
                  <a:pt x="0" y="0"/>
                </a:moveTo>
                <a:lnTo>
                  <a:pt x="0" y="1004316"/>
                </a:lnTo>
                <a:lnTo>
                  <a:pt x="836676" y="1004316"/>
                </a:lnTo>
                <a:lnTo>
                  <a:pt x="836676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129150" y="2197608"/>
            <a:ext cx="893444" cy="1066800"/>
          </a:xfrm>
          <a:custGeom>
            <a:avLst/>
            <a:gdLst/>
            <a:ahLst/>
            <a:cxnLst/>
            <a:rect l="l" t="t" r="r" b="b"/>
            <a:pathLst>
              <a:path w="893445" h="1066800">
                <a:moveTo>
                  <a:pt x="893064" y="1066800"/>
                </a:moveTo>
                <a:lnTo>
                  <a:pt x="893064" y="0"/>
                </a:lnTo>
                <a:lnTo>
                  <a:pt x="0" y="0"/>
                </a:lnTo>
                <a:lnTo>
                  <a:pt x="0" y="1066800"/>
                </a:lnTo>
                <a:lnTo>
                  <a:pt x="18288" y="1066800"/>
                </a:lnTo>
                <a:lnTo>
                  <a:pt x="18288" y="36576"/>
                </a:lnTo>
                <a:lnTo>
                  <a:pt x="36576" y="18288"/>
                </a:lnTo>
                <a:lnTo>
                  <a:pt x="36576" y="36576"/>
                </a:lnTo>
                <a:lnTo>
                  <a:pt x="856488" y="36576"/>
                </a:lnTo>
                <a:lnTo>
                  <a:pt x="856488" y="18288"/>
                </a:lnTo>
                <a:lnTo>
                  <a:pt x="874776" y="36576"/>
                </a:lnTo>
                <a:lnTo>
                  <a:pt x="874776" y="1066800"/>
                </a:lnTo>
                <a:lnTo>
                  <a:pt x="893064" y="1066800"/>
                </a:lnTo>
                <a:close/>
              </a:path>
              <a:path w="893445" h="1066800">
                <a:moveTo>
                  <a:pt x="36576" y="36576"/>
                </a:moveTo>
                <a:lnTo>
                  <a:pt x="36576" y="18288"/>
                </a:lnTo>
                <a:lnTo>
                  <a:pt x="18288" y="36576"/>
                </a:lnTo>
                <a:lnTo>
                  <a:pt x="36576" y="36576"/>
                </a:lnTo>
                <a:close/>
              </a:path>
              <a:path w="893445" h="1066800">
                <a:moveTo>
                  <a:pt x="36576" y="1031748"/>
                </a:moveTo>
                <a:lnTo>
                  <a:pt x="36576" y="36576"/>
                </a:lnTo>
                <a:lnTo>
                  <a:pt x="18288" y="36576"/>
                </a:lnTo>
                <a:lnTo>
                  <a:pt x="18288" y="1031748"/>
                </a:lnTo>
                <a:lnTo>
                  <a:pt x="36576" y="1031748"/>
                </a:lnTo>
                <a:close/>
              </a:path>
              <a:path w="893445" h="1066800">
                <a:moveTo>
                  <a:pt x="874776" y="1031748"/>
                </a:moveTo>
                <a:lnTo>
                  <a:pt x="18288" y="1031748"/>
                </a:lnTo>
                <a:lnTo>
                  <a:pt x="36576" y="1050036"/>
                </a:lnTo>
                <a:lnTo>
                  <a:pt x="36576" y="1066800"/>
                </a:lnTo>
                <a:lnTo>
                  <a:pt x="856488" y="1066800"/>
                </a:lnTo>
                <a:lnTo>
                  <a:pt x="856488" y="1050036"/>
                </a:lnTo>
                <a:lnTo>
                  <a:pt x="874776" y="1031748"/>
                </a:lnTo>
                <a:close/>
              </a:path>
              <a:path w="893445" h="1066800">
                <a:moveTo>
                  <a:pt x="36576" y="1066800"/>
                </a:moveTo>
                <a:lnTo>
                  <a:pt x="36576" y="1050036"/>
                </a:lnTo>
                <a:lnTo>
                  <a:pt x="18288" y="1031748"/>
                </a:lnTo>
                <a:lnTo>
                  <a:pt x="18288" y="1066800"/>
                </a:lnTo>
                <a:lnTo>
                  <a:pt x="36576" y="1066800"/>
                </a:lnTo>
                <a:close/>
              </a:path>
              <a:path w="893445" h="1066800">
                <a:moveTo>
                  <a:pt x="874776" y="36576"/>
                </a:moveTo>
                <a:lnTo>
                  <a:pt x="856488" y="18288"/>
                </a:lnTo>
                <a:lnTo>
                  <a:pt x="856488" y="36576"/>
                </a:lnTo>
                <a:lnTo>
                  <a:pt x="874776" y="36576"/>
                </a:lnTo>
                <a:close/>
              </a:path>
              <a:path w="893445" h="1066800">
                <a:moveTo>
                  <a:pt x="874776" y="1031748"/>
                </a:moveTo>
                <a:lnTo>
                  <a:pt x="874776" y="36576"/>
                </a:lnTo>
                <a:lnTo>
                  <a:pt x="856488" y="36576"/>
                </a:lnTo>
                <a:lnTo>
                  <a:pt x="856488" y="1031748"/>
                </a:lnTo>
                <a:lnTo>
                  <a:pt x="874776" y="1031748"/>
                </a:lnTo>
                <a:close/>
              </a:path>
              <a:path w="893445" h="1066800">
                <a:moveTo>
                  <a:pt x="874776" y="1066800"/>
                </a:moveTo>
                <a:lnTo>
                  <a:pt x="874776" y="1031748"/>
                </a:lnTo>
                <a:lnTo>
                  <a:pt x="856488" y="1050036"/>
                </a:lnTo>
                <a:lnTo>
                  <a:pt x="856488" y="1066800"/>
                </a:lnTo>
                <a:lnTo>
                  <a:pt x="874776" y="106680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452247" y="2335783"/>
            <a:ext cx="1578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Client + front</a:t>
            </a:r>
            <a:r>
              <a:rPr sz="1600" spc="-3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end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29387" y="3189222"/>
            <a:ext cx="1176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deposit(B,3);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00146" y="2692398"/>
            <a:ext cx="1720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528960" y="2742691"/>
            <a:ext cx="1720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238878" y="2668524"/>
            <a:ext cx="372110" cy="402590"/>
          </a:xfrm>
          <a:custGeom>
            <a:avLst/>
            <a:gdLst/>
            <a:ahLst/>
            <a:cxnLst/>
            <a:rect l="l" t="t" r="r" b="b"/>
            <a:pathLst>
              <a:path w="372109" h="402589">
                <a:moveTo>
                  <a:pt x="371856" y="201168"/>
                </a:moveTo>
                <a:lnTo>
                  <a:pt x="366915" y="154994"/>
                </a:lnTo>
                <a:lnTo>
                  <a:pt x="352857" y="112633"/>
                </a:lnTo>
                <a:lnTo>
                  <a:pt x="330827" y="75284"/>
                </a:lnTo>
                <a:lnTo>
                  <a:pt x="301974" y="44147"/>
                </a:lnTo>
                <a:lnTo>
                  <a:pt x="267442" y="20420"/>
                </a:lnTo>
                <a:lnTo>
                  <a:pt x="228377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377" y="397030"/>
                </a:lnTo>
                <a:lnTo>
                  <a:pt x="267442" y="381915"/>
                </a:lnTo>
                <a:lnTo>
                  <a:pt x="301974" y="358188"/>
                </a:lnTo>
                <a:lnTo>
                  <a:pt x="330827" y="327051"/>
                </a:lnTo>
                <a:lnTo>
                  <a:pt x="352857" y="289702"/>
                </a:lnTo>
                <a:lnTo>
                  <a:pt x="366915" y="247341"/>
                </a:lnTo>
                <a:lnTo>
                  <a:pt x="371856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20590" y="2650236"/>
            <a:ext cx="408940" cy="439420"/>
          </a:xfrm>
          <a:custGeom>
            <a:avLst/>
            <a:gdLst/>
            <a:ahLst/>
            <a:cxnLst/>
            <a:rect l="l" t="t" r="r" b="b"/>
            <a:pathLst>
              <a:path w="408940" h="439419">
                <a:moveTo>
                  <a:pt x="408432" y="219456"/>
                </a:moveTo>
                <a:lnTo>
                  <a:pt x="403860" y="175260"/>
                </a:lnTo>
                <a:lnTo>
                  <a:pt x="391668" y="134112"/>
                </a:lnTo>
                <a:lnTo>
                  <a:pt x="373380" y="97536"/>
                </a:lnTo>
                <a:lnTo>
                  <a:pt x="347472" y="64008"/>
                </a:lnTo>
                <a:lnTo>
                  <a:pt x="318516" y="38100"/>
                </a:lnTo>
                <a:lnTo>
                  <a:pt x="283464" y="18288"/>
                </a:lnTo>
                <a:lnTo>
                  <a:pt x="243840" y="4572"/>
                </a:lnTo>
                <a:lnTo>
                  <a:pt x="202692" y="0"/>
                </a:lnTo>
                <a:lnTo>
                  <a:pt x="182880" y="1524"/>
                </a:lnTo>
                <a:lnTo>
                  <a:pt x="141732" y="10668"/>
                </a:lnTo>
                <a:lnTo>
                  <a:pt x="105156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35052" y="99060"/>
                </a:lnTo>
                <a:lnTo>
                  <a:pt x="24384" y="115824"/>
                </a:lnTo>
                <a:lnTo>
                  <a:pt x="9144" y="155448"/>
                </a:lnTo>
                <a:lnTo>
                  <a:pt x="4572" y="176784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5908" y="324612"/>
                </a:lnTo>
                <a:lnTo>
                  <a:pt x="36576" y="344995"/>
                </a:lnTo>
                <a:lnTo>
                  <a:pt x="36576" y="219456"/>
                </a:lnTo>
                <a:lnTo>
                  <a:pt x="38100" y="199644"/>
                </a:lnTo>
                <a:lnTo>
                  <a:pt x="50292" y="147828"/>
                </a:lnTo>
                <a:lnTo>
                  <a:pt x="76200" y="102108"/>
                </a:lnTo>
                <a:lnTo>
                  <a:pt x="112776" y="67056"/>
                </a:lnTo>
                <a:lnTo>
                  <a:pt x="155448" y="44196"/>
                </a:lnTo>
                <a:lnTo>
                  <a:pt x="172212" y="41148"/>
                </a:lnTo>
                <a:lnTo>
                  <a:pt x="187452" y="38100"/>
                </a:lnTo>
                <a:lnTo>
                  <a:pt x="205740" y="36576"/>
                </a:lnTo>
                <a:lnTo>
                  <a:pt x="222504" y="38100"/>
                </a:lnTo>
                <a:lnTo>
                  <a:pt x="239268" y="41148"/>
                </a:lnTo>
                <a:lnTo>
                  <a:pt x="283464" y="59436"/>
                </a:lnTo>
                <a:lnTo>
                  <a:pt x="323088" y="91440"/>
                </a:lnTo>
                <a:lnTo>
                  <a:pt x="352044" y="132588"/>
                </a:lnTo>
                <a:lnTo>
                  <a:pt x="368808" y="182880"/>
                </a:lnTo>
                <a:lnTo>
                  <a:pt x="371856" y="220980"/>
                </a:lnTo>
                <a:lnTo>
                  <a:pt x="371856" y="343770"/>
                </a:lnTo>
                <a:lnTo>
                  <a:pt x="373380" y="341376"/>
                </a:lnTo>
                <a:lnTo>
                  <a:pt x="384048" y="323088"/>
                </a:lnTo>
                <a:lnTo>
                  <a:pt x="399288" y="283464"/>
                </a:lnTo>
                <a:lnTo>
                  <a:pt x="403860" y="262128"/>
                </a:lnTo>
                <a:lnTo>
                  <a:pt x="406908" y="240792"/>
                </a:lnTo>
                <a:lnTo>
                  <a:pt x="408432" y="219456"/>
                </a:lnTo>
                <a:close/>
              </a:path>
              <a:path w="408940" h="439419">
                <a:moveTo>
                  <a:pt x="371856" y="343770"/>
                </a:moveTo>
                <a:lnTo>
                  <a:pt x="371856" y="220980"/>
                </a:lnTo>
                <a:lnTo>
                  <a:pt x="370332" y="239268"/>
                </a:lnTo>
                <a:lnTo>
                  <a:pt x="364236" y="275844"/>
                </a:lnTo>
                <a:lnTo>
                  <a:pt x="341376" y="323088"/>
                </a:lnTo>
                <a:lnTo>
                  <a:pt x="309372" y="361188"/>
                </a:lnTo>
                <a:lnTo>
                  <a:pt x="268224" y="388620"/>
                </a:lnTo>
                <a:lnTo>
                  <a:pt x="202692" y="402336"/>
                </a:lnTo>
                <a:lnTo>
                  <a:pt x="185928" y="400812"/>
                </a:lnTo>
                <a:lnTo>
                  <a:pt x="138684" y="387096"/>
                </a:lnTo>
                <a:lnTo>
                  <a:pt x="97536" y="361188"/>
                </a:lnTo>
                <a:lnTo>
                  <a:pt x="65532" y="321564"/>
                </a:lnTo>
                <a:lnTo>
                  <a:pt x="44196" y="274320"/>
                </a:lnTo>
                <a:lnTo>
                  <a:pt x="36576" y="219456"/>
                </a:lnTo>
                <a:lnTo>
                  <a:pt x="36576" y="344995"/>
                </a:lnTo>
                <a:lnTo>
                  <a:pt x="60960" y="374904"/>
                </a:lnTo>
                <a:lnTo>
                  <a:pt x="89916" y="400812"/>
                </a:lnTo>
                <a:lnTo>
                  <a:pt x="124968" y="422148"/>
                </a:lnTo>
                <a:lnTo>
                  <a:pt x="164592" y="434340"/>
                </a:lnTo>
                <a:lnTo>
                  <a:pt x="205740" y="438912"/>
                </a:lnTo>
                <a:lnTo>
                  <a:pt x="225552" y="437388"/>
                </a:lnTo>
                <a:lnTo>
                  <a:pt x="266700" y="428244"/>
                </a:lnTo>
                <a:lnTo>
                  <a:pt x="303276" y="411480"/>
                </a:lnTo>
                <a:lnTo>
                  <a:pt x="335280" y="387096"/>
                </a:lnTo>
                <a:lnTo>
                  <a:pt x="362712" y="358140"/>
                </a:lnTo>
                <a:lnTo>
                  <a:pt x="371856" y="3437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09828" y="3093720"/>
            <a:ext cx="137795" cy="684530"/>
          </a:xfrm>
          <a:custGeom>
            <a:avLst/>
            <a:gdLst/>
            <a:ahLst/>
            <a:cxnLst/>
            <a:rect l="l" t="t" r="r" b="b"/>
            <a:pathLst>
              <a:path w="137794" h="684529">
                <a:moveTo>
                  <a:pt x="137693" y="4572"/>
                </a:moveTo>
                <a:lnTo>
                  <a:pt x="102641" y="0"/>
                </a:lnTo>
                <a:lnTo>
                  <a:pt x="0" y="684276"/>
                </a:lnTo>
                <a:lnTo>
                  <a:pt x="36344" y="684276"/>
                </a:lnTo>
                <a:lnTo>
                  <a:pt x="137693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17652" y="2979420"/>
            <a:ext cx="1254760" cy="798830"/>
          </a:xfrm>
          <a:custGeom>
            <a:avLst/>
            <a:gdLst/>
            <a:ahLst/>
            <a:cxnLst/>
            <a:rect l="l" t="t" r="r" b="b"/>
            <a:pathLst>
              <a:path w="1254759" h="798829">
                <a:moveTo>
                  <a:pt x="1254753" y="30480"/>
                </a:moveTo>
                <a:lnTo>
                  <a:pt x="1234941" y="0"/>
                </a:lnTo>
                <a:lnTo>
                  <a:pt x="0" y="798576"/>
                </a:lnTo>
                <a:lnTo>
                  <a:pt x="66947" y="798576"/>
                </a:lnTo>
                <a:lnTo>
                  <a:pt x="1254753" y="304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90550" y="2718816"/>
            <a:ext cx="372110" cy="402590"/>
          </a:xfrm>
          <a:custGeom>
            <a:avLst/>
            <a:gdLst/>
            <a:ahLst/>
            <a:cxnLst/>
            <a:rect l="l" t="t" r="r" b="b"/>
            <a:pathLst>
              <a:path w="372110" h="402589">
                <a:moveTo>
                  <a:pt x="371856" y="201168"/>
                </a:moveTo>
                <a:lnTo>
                  <a:pt x="366915" y="154994"/>
                </a:lnTo>
                <a:lnTo>
                  <a:pt x="352857" y="112633"/>
                </a:lnTo>
                <a:lnTo>
                  <a:pt x="330827" y="75284"/>
                </a:lnTo>
                <a:lnTo>
                  <a:pt x="301974" y="44147"/>
                </a:lnTo>
                <a:lnTo>
                  <a:pt x="267442" y="20420"/>
                </a:lnTo>
                <a:lnTo>
                  <a:pt x="228377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377" y="397030"/>
                </a:lnTo>
                <a:lnTo>
                  <a:pt x="267442" y="381915"/>
                </a:lnTo>
                <a:lnTo>
                  <a:pt x="301974" y="358188"/>
                </a:lnTo>
                <a:lnTo>
                  <a:pt x="330827" y="327051"/>
                </a:lnTo>
                <a:lnTo>
                  <a:pt x="352857" y="289702"/>
                </a:lnTo>
                <a:lnTo>
                  <a:pt x="366915" y="247341"/>
                </a:lnTo>
                <a:lnTo>
                  <a:pt x="371856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72262" y="2700527"/>
            <a:ext cx="408940" cy="439420"/>
          </a:xfrm>
          <a:custGeom>
            <a:avLst/>
            <a:gdLst/>
            <a:ahLst/>
            <a:cxnLst/>
            <a:rect l="l" t="t" r="r" b="b"/>
            <a:pathLst>
              <a:path w="408939" h="439419">
                <a:moveTo>
                  <a:pt x="408432" y="217932"/>
                </a:moveTo>
                <a:lnTo>
                  <a:pt x="403860" y="175260"/>
                </a:lnTo>
                <a:lnTo>
                  <a:pt x="391668" y="134112"/>
                </a:lnTo>
                <a:lnTo>
                  <a:pt x="373380" y="96012"/>
                </a:lnTo>
                <a:lnTo>
                  <a:pt x="347472" y="64008"/>
                </a:lnTo>
                <a:lnTo>
                  <a:pt x="318516" y="36576"/>
                </a:lnTo>
                <a:lnTo>
                  <a:pt x="283464" y="16764"/>
                </a:lnTo>
                <a:lnTo>
                  <a:pt x="224028" y="0"/>
                </a:lnTo>
                <a:lnTo>
                  <a:pt x="202692" y="0"/>
                </a:lnTo>
                <a:lnTo>
                  <a:pt x="161544" y="4572"/>
                </a:lnTo>
                <a:lnTo>
                  <a:pt x="123444" y="16764"/>
                </a:lnTo>
                <a:lnTo>
                  <a:pt x="88392" y="38100"/>
                </a:lnTo>
                <a:lnTo>
                  <a:pt x="45720" y="80772"/>
                </a:lnTo>
                <a:lnTo>
                  <a:pt x="24384" y="115824"/>
                </a:lnTo>
                <a:lnTo>
                  <a:pt x="9144" y="155448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5908" y="324612"/>
                </a:lnTo>
                <a:lnTo>
                  <a:pt x="36576" y="344995"/>
                </a:lnTo>
                <a:lnTo>
                  <a:pt x="36576" y="217932"/>
                </a:lnTo>
                <a:lnTo>
                  <a:pt x="38100" y="199644"/>
                </a:lnTo>
                <a:lnTo>
                  <a:pt x="50292" y="146304"/>
                </a:lnTo>
                <a:lnTo>
                  <a:pt x="76200" y="102108"/>
                </a:lnTo>
                <a:lnTo>
                  <a:pt x="111252" y="67056"/>
                </a:lnTo>
                <a:lnTo>
                  <a:pt x="155448" y="44196"/>
                </a:lnTo>
                <a:lnTo>
                  <a:pt x="187452" y="36576"/>
                </a:lnTo>
                <a:lnTo>
                  <a:pt x="222504" y="36576"/>
                </a:lnTo>
                <a:lnTo>
                  <a:pt x="269748" y="50292"/>
                </a:lnTo>
                <a:lnTo>
                  <a:pt x="310896" y="77724"/>
                </a:lnTo>
                <a:lnTo>
                  <a:pt x="342900" y="117348"/>
                </a:lnTo>
                <a:lnTo>
                  <a:pt x="364236" y="164592"/>
                </a:lnTo>
                <a:lnTo>
                  <a:pt x="371856" y="220980"/>
                </a:lnTo>
                <a:lnTo>
                  <a:pt x="371856" y="343770"/>
                </a:lnTo>
                <a:lnTo>
                  <a:pt x="373380" y="341376"/>
                </a:lnTo>
                <a:lnTo>
                  <a:pt x="384048" y="323088"/>
                </a:lnTo>
                <a:lnTo>
                  <a:pt x="399288" y="283464"/>
                </a:lnTo>
                <a:lnTo>
                  <a:pt x="403860" y="262128"/>
                </a:lnTo>
                <a:lnTo>
                  <a:pt x="406908" y="240792"/>
                </a:lnTo>
                <a:lnTo>
                  <a:pt x="408432" y="217932"/>
                </a:lnTo>
                <a:close/>
              </a:path>
              <a:path w="408939" h="439419">
                <a:moveTo>
                  <a:pt x="371856" y="343770"/>
                </a:moveTo>
                <a:lnTo>
                  <a:pt x="371856" y="220980"/>
                </a:lnTo>
                <a:lnTo>
                  <a:pt x="370332" y="239268"/>
                </a:lnTo>
                <a:lnTo>
                  <a:pt x="367284" y="257556"/>
                </a:lnTo>
                <a:lnTo>
                  <a:pt x="350520" y="307848"/>
                </a:lnTo>
                <a:lnTo>
                  <a:pt x="321564" y="350520"/>
                </a:lnTo>
                <a:lnTo>
                  <a:pt x="281940" y="381000"/>
                </a:lnTo>
                <a:lnTo>
                  <a:pt x="236220" y="399288"/>
                </a:lnTo>
                <a:lnTo>
                  <a:pt x="219456" y="402336"/>
                </a:lnTo>
                <a:lnTo>
                  <a:pt x="185928" y="402336"/>
                </a:lnTo>
                <a:lnTo>
                  <a:pt x="138684" y="388620"/>
                </a:lnTo>
                <a:lnTo>
                  <a:pt x="97536" y="361188"/>
                </a:lnTo>
                <a:lnTo>
                  <a:pt x="65532" y="321564"/>
                </a:lnTo>
                <a:lnTo>
                  <a:pt x="44196" y="272796"/>
                </a:lnTo>
                <a:lnTo>
                  <a:pt x="36576" y="217932"/>
                </a:lnTo>
                <a:lnTo>
                  <a:pt x="36576" y="344995"/>
                </a:lnTo>
                <a:lnTo>
                  <a:pt x="60960" y="374904"/>
                </a:lnTo>
                <a:lnTo>
                  <a:pt x="89916" y="402336"/>
                </a:lnTo>
                <a:lnTo>
                  <a:pt x="124968" y="422148"/>
                </a:lnTo>
                <a:lnTo>
                  <a:pt x="164592" y="434340"/>
                </a:lnTo>
                <a:lnTo>
                  <a:pt x="205740" y="438912"/>
                </a:lnTo>
                <a:lnTo>
                  <a:pt x="225552" y="437388"/>
                </a:lnTo>
                <a:lnTo>
                  <a:pt x="266700" y="428244"/>
                </a:lnTo>
                <a:lnTo>
                  <a:pt x="303276" y="411480"/>
                </a:lnTo>
                <a:lnTo>
                  <a:pt x="335280" y="388620"/>
                </a:lnTo>
                <a:lnTo>
                  <a:pt x="362712" y="358140"/>
                </a:lnTo>
                <a:lnTo>
                  <a:pt x="371856" y="3437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99766" y="3777996"/>
            <a:ext cx="4102735" cy="2004060"/>
          </a:xfrm>
          <a:custGeom>
            <a:avLst/>
            <a:gdLst/>
            <a:ahLst/>
            <a:cxnLst/>
            <a:rect l="l" t="t" r="r" b="b"/>
            <a:pathLst>
              <a:path w="4102734" h="2004060">
                <a:moveTo>
                  <a:pt x="4102608" y="0"/>
                </a:moveTo>
                <a:lnTo>
                  <a:pt x="0" y="0"/>
                </a:lnTo>
                <a:lnTo>
                  <a:pt x="0" y="2004059"/>
                </a:lnTo>
                <a:lnTo>
                  <a:pt x="4102608" y="2004059"/>
                </a:lnTo>
                <a:lnTo>
                  <a:pt x="4102608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83089" y="4276344"/>
            <a:ext cx="3500754" cy="1531620"/>
          </a:xfrm>
          <a:custGeom>
            <a:avLst/>
            <a:gdLst/>
            <a:ahLst/>
            <a:cxnLst/>
            <a:rect l="l" t="t" r="r" b="b"/>
            <a:pathLst>
              <a:path w="3500754" h="1531620">
                <a:moveTo>
                  <a:pt x="0" y="0"/>
                </a:moveTo>
                <a:lnTo>
                  <a:pt x="0" y="1531620"/>
                </a:lnTo>
                <a:lnTo>
                  <a:pt x="3500628" y="1531620"/>
                </a:lnTo>
                <a:lnTo>
                  <a:pt x="3500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88570" y="4677155"/>
            <a:ext cx="833755" cy="1030605"/>
          </a:xfrm>
          <a:custGeom>
            <a:avLst/>
            <a:gdLst/>
            <a:ahLst/>
            <a:cxnLst/>
            <a:rect l="l" t="t" r="r" b="b"/>
            <a:pathLst>
              <a:path w="833754" h="1030604">
                <a:moveTo>
                  <a:pt x="0" y="0"/>
                </a:moveTo>
                <a:lnTo>
                  <a:pt x="0" y="1030224"/>
                </a:lnTo>
                <a:lnTo>
                  <a:pt x="833628" y="1030224"/>
                </a:lnTo>
                <a:lnTo>
                  <a:pt x="833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43078" y="5004816"/>
            <a:ext cx="372110" cy="401320"/>
          </a:xfrm>
          <a:custGeom>
            <a:avLst/>
            <a:gdLst/>
            <a:ahLst/>
            <a:cxnLst/>
            <a:rect l="l" t="t" r="r" b="b"/>
            <a:pathLst>
              <a:path w="372110" h="401320">
                <a:moveTo>
                  <a:pt x="371856" y="199644"/>
                </a:moveTo>
                <a:lnTo>
                  <a:pt x="366915" y="154035"/>
                </a:lnTo>
                <a:lnTo>
                  <a:pt x="352857" y="112078"/>
                </a:lnTo>
                <a:lnTo>
                  <a:pt x="330827" y="75000"/>
                </a:lnTo>
                <a:lnTo>
                  <a:pt x="301974" y="44027"/>
                </a:lnTo>
                <a:lnTo>
                  <a:pt x="267442" y="20385"/>
                </a:lnTo>
                <a:lnTo>
                  <a:pt x="228377" y="5300"/>
                </a:lnTo>
                <a:lnTo>
                  <a:pt x="185928" y="0"/>
                </a:lnTo>
                <a:lnTo>
                  <a:pt x="143478" y="5300"/>
                </a:lnTo>
                <a:lnTo>
                  <a:pt x="104413" y="20385"/>
                </a:lnTo>
                <a:lnTo>
                  <a:pt x="69881" y="44027"/>
                </a:lnTo>
                <a:lnTo>
                  <a:pt x="41028" y="75000"/>
                </a:lnTo>
                <a:lnTo>
                  <a:pt x="18998" y="112078"/>
                </a:lnTo>
                <a:lnTo>
                  <a:pt x="4940" y="154035"/>
                </a:lnTo>
                <a:lnTo>
                  <a:pt x="0" y="199644"/>
                </a:lnTo>
                <a:lnTo>
                  <a:pt x="4940" y="245817"/>
                </a:lnTo>
                <a:lnTo>
                  <a:pt x="18998" y="288178"/>
                </a:lnTo>
                <a:lnTo>
                  <a:pt x="41028" y="325527"/>
                </a:lnTo>
                <a:lnTo>
                  <a:pt x="69881" y="356664"/>
                </a:lnTo>
                <a:lnTo>
                  <a:pt x="104413" y="380391"/>
                </a:lnTo>
                <a:lnTo>
                  <a:pt x="143478" y="395506"/>
                </a:lnTo>
                <a:lnTo>
                  <a:pt x="185928" y="400812"/>
                </a:lnTo>
                <a:lnTo>
                  <a:pt x="228377" y="395506"/>
                </a:lnTo>
                <a:lnTo>
                  <a:pt x="267442" y="380391"/>
                </a:lnTo>
                <a:lnTo>
                  <a:pt x="301974" y="356664"/>
                </a:lnTo>
                <a:lnTo>
                  <a:pt x="330827" y="325527"/>
                </a:lnTo>
                <a:lnTo>
                  <a:pt x="352857" y="288178"/>
                </a:lnTo>
                <a:lnTo>
                  <a:pt x="366915" y="245817"/>
                </a:lnTo>
                <a:lnTo>
                  <a:pt x="371856" y="1996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26314" y="4986528"/>
            <a:ext cx="407034" cy="437515"/>
          </a:xfrm>
          <a:custGeom>
            <a:avLst/>
            <a:gdLst/>
            <a:ahLst/>
            <a:cxnLst/>
            <a:rect l="l" t="t" r="r" b="b"/>
            <a:pathLst>
              <a:path w="407035" h="437514">
                <a:moveTo>
                  <a:pt x="406908" y="217932"/>
                </a:moveTo>
                <a:lnTo>
                  <a:pt x="402336" y="173736"/>
                </a:lnTo>
                <a:lnTo>
                  <a:pt x="390144" y="132588"/>
                </a:lnTo>
                <a:lnTo>
                  <a:pt x="371856" y="96012"/>
                </a:lnTo>
                <a:lnTo>
                  <a:pt x="347472" y="64008"/>
                </a:lnTo>
                <a:lnTo>
                  <a:pt x="316992" y="36576"/>
                </a:lnTo>
                <a:lnTo>
                  <a:pt x="281940" y="16764"/>
                </a:lnTo>
                <a:lnTo>
                  <a:pt x="243840" y="4572"/>
                </a:lnTo>
                <a:lnTo>
                  <a:pt x="222504" y="0"/>
                </a:lnTo>
                <a:lnTo>
                  <a:pt x="201168" y="0"/>
                </a:lnTo>
                <a:lnTo>
                  <a:pt x="160020" y="4572"/>
                </a:lnTo>
                <a:lnTo>
                  <a:pt x="121920" y="16764"/>
                </a:lnTo>
                <a:lnTo>
                  <a:pt x="88392" y="38100"/>
                </a:lnTo>
                <a:lnTo>
                  <a:pt x="44196" y="80772"/>
                </a:lnTo>
                <a:lnTo>
                  <a:pt x="22860" y="115824"/>
                </a:lnTo>
                <a:lnTo>
                  <a:pt x="7620" y="155448"/>
                </a:lnTo>
                <a:lnTo>
                  <a:pt x="0" y="196596"/>
                </a:lnTo>
                <a:lnTo>
                  <a:pt x="0" y="242316"/>
                </a:lnTo>
                <a:lnTo>
                  <a:pt x="3048" y="263652"/>
                </a:lnTo>
                <a:lnTo>
                  <a:pt x="9144" y="283464"/>
                </a:lnTo>
                <a:lnTo>
                  <a:pt x="15240" y="304800"/>
                </a:lnTo>
                <a:lnTo>
                  <a:pt x="33528" y="341376"/>
                </a:lnTo>
                <a:lnTo>
                  <a:pt x="35052" y="343471"/>
                </a:lnTo>
                <a:lnTo>
                  <a:pt x="35052" y="217932"/>
                </a:lnTo>
                <a:lnTo>
                  <a:pt x="36576" y="199644"/>
                </a:lnTo>
                <a:lnTo>
                  <a:pt x="48768" y="146304"/>
                </a:lnTo>
                <a:lnTo>
                  <a:pt x="65532" y="115824"/>
                </a:lnTo>
                <a:lnTo>
                  <a:pt x="74676" y="100584"/>
                </a:lnTo>
                <a:lnTo>
                  <a:pt x="111252" y="65532"/>
                </a:lnTo>
                <a:lnTo>
                  <a:pt x="153924" y="44196"/>
                </a:lnTo>
                <a:lnTo>
                  <a:pt x="187452" y="36576"/>
                </a:lnTo>
                <a:lnTo>
                  <a:pt x="220980" y="36576"/>
                </a:lnTo>
                <a:lnTo>
                  <a:pt x="268224" y="50292"/>
                </a:lnTo>
                <a:lnTo>
                  <a:pt x="309372" y="77724"/>
                </a:lnTo>
                <a:lnTo>
                  <a:pt x="341376" y="117348"/>
                </a:lnTo>
                <a:lnTo>
                  <a:pt x="350520" y="131064"/>
                </a:lnTo>
                <a:lnTo>
                  <a:pt x="362712" y="164592"/>
                </a:lnTo>
                <a:lnTo>
                  <a:pt x="367284" y="182880"/>
                </a:lnTo>
                <a:lnTo>
                  <a:pt x="370332" y="219456"/>
                </a:lnTo>
                <a:lnTo>
                  <a:pt x="370332" y="342246"/>
                </a:lnTo>
                <a:lnTo>
                  <a:pt x="371856" y="339852"/>
                </a:lnTo>
                <a:lnTo>
                  <a:pt x="390144" y="303276"/>
                </a:lnTo>
                <a:lnTo>
                  <a:pt x="402336" y="262128"/>
                </a:lnTo>
                <a:lnTo>
                  <a:pt x="405384" y="239268"/>
                </a:lnTo>
                <a:lnTo>
                  <a:pt x="406908" y="217932"/>
                </a:lnTo>
                <a:close/>
              </a:path>
              <a:path w="407035" h="437514">
                <a:moveTo>
                  <a:pt x="370332" y="342246"/>
                </a:moveTo>
                <a:lnTo>
                  <a:pt x="370332" y="219456"/>
                </a:lnTo>
                <a:lnTo>
                  <a:pt x="368808" y="237744"/>
                </a:lnTo>
                <a:lnTo>
                  <a:pt x="362712" y="274320"/>
                </a:lnTo>
                <a:lnTo>
                  <a:pt x="341376" y="321564"/>
                </a:lnTo>
                <a:lnTo>
                  <a:pt x="307848" y="361188"/>
                </a:lnTo>
                <a:lnTo>
                  <a:pt x="266700" y="387096"/>
                </a:lnTo>
                <a:lnTo>
                  <a:pt x="219456" y="400812"/>
                </a:lnTo>
                <a:lnTo>
                  <a:pt x="184404" y="400812"/>
                </a:lnTo>
                <a:lnTo>
                  <a:pt x="137160" y="387096"/>
                </a:lnTo>
                <a:lnTo>
                  <a:pt x="96012" y="359664"/>
                </a:lnTo>
                <a:lnTo>
                  <a:pt x="85344" y="347472"/>
                </a:lnTo>
                <a:lnTo>
                  <a:pt x="73152" y="335280"/>
                </a:lnTo>
                <a:lnTo>
                  <a:pt x="48768" y="289560"/>
                </a:lnTo>
                <a:lnTo>
                  <a:pt x="36576" y="236220"/>
                </a:lnTo>
                <a:lnTo>
                  <a:pt x="35052" y="217932"/>
                </a:lnTo>
                <a:lnTo>
                  <a:pt x="35052" y="343471"/>
                </a:lnTo>
                <a:lnTo>
                  <a:pt x="59436" y="373380"/>
                </a:lnTo>
                <a:lnTo>
                  <a:pt x="88392" y="400812"/>
                </a:lnTo>
                <a:lnTo>
                  <a:pt x="123444" y="420624"/>
                </a:lnTo>
                <a:lnTo>
                  <a:pt x="163068" y="432816"/>
                </a:lnTo>
                <a:lnTo>
                  <a:pt x="204216" y="437388"/>
                </a:lnTo>
                <a:lnTo>
                  <a:pt x="224028" y="435864"/>
                </a:lnTo>
                <a:lnTo>
                  <a:pt x="265176" y="426720"/>
                </a:lnTo>
                <a:lnTo>
                  <a:pt x="301752" y="409956"/>
                </a:lnTo>
                <a:lnTo>
                  <a:pt x="333756" y="387096"/>
                </a:lnTo>
                <a:lnTo>
                  <a:pt x="361188" y="356616"/>
                </a:lnTo>
                <a:lnTo>
                  <a:pt x="370332" y="3422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623950" y="4677155"/>
            <a:ext cx="833755" cy="1030605"/>
          </a:xfrm>
          <a:custGeom>
            <a:avLst/>
            <a:gdLst/>
            <a:ahLst/>
            <a:cxnLst/>
            <a:rect l="l" t="t" r="r" b="b"/>
            <a:pathLst>
              <a:path w="833754" h="1030604">
                <a:moveTo>
                  <a:pt x="0" y="0"/>
                </a:moveTo>
                <a:lnTo>
                  <a:pt x="0" y="1030224"/>
                </a:lnTo>
                <a:lnTo>
                  <a:pt x="833628" y="1030224"/>
                </a:lnTo>
                <a:lnTo>
                  <a:pt x="833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55598" y="4953000"/>
            <a:ext cx="370840" cy="402590"/>
          </a:xfrm>
          <a:custGeom>
            <a:avLst/>
            <a:gdLst/>
            <a:ahLst/>
            <a:cxnLst/>
            <a:rect l="l" t="t" r="r" b="b"/>
            <a:pathLst>
              <a:path w="370839" h="402589">
                <a:moveTo>
                  <a:pt x="370332" y="201168"/>
                </a:moveTo>
                <a:lnTo>
                  <a:pt x="365475" y="154994"/>
                </a:lnTo>
                <a:lnTo>
                  <a:pt x="351635" y="112633"/>
                </a:lnTo>
                <a:lnTo>
                  <a:pt x="329903" y="75284"/>
                </a:lnTo>
                <a:lnTo>
                  <a:pt x="301374" y="44147"/>
                </a:lnTo>
                <a:lnTo>
                  <a:pt x="267139" y="20420"/>
                </a:lnTo>
                <a:lnTo>
                  <a:pt x="228293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293" y="397030"/>
                </a:lnTo>
                <a:lnTo>
                  <a:pt x="267139" y="381915"/>
                </a:lnTo>
                <a:lnTo>
                  <a:pt x="301374" y="358188"/>
                </a:lnTo>
                <a:lnTo>
                  <a:pt x="329903" y="327051"/>
                </a:lnTo>
                <a:lnTo>
                  <a:pt x="351635" y="289702"/>
                </a:lnTo>
                <a:lnTo>
                  <a:pt x="365475" y="247341"/>
                </a:lnTo>
                <a:lnTo>
                  <a:pt x="370332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837310" y="4934711"/>
            <a:ext cx="407034" cy="439420"/>
          </a:xfrm>
          <a:custGeom>
            <a:avLst/>
            <a:gdLst/>
            <a:ahLst/>
            <a:cxnLst/>
            <a:rect l="l" t="t" r="r" b="b"/>
            <a:pathLst>
              <a:path w="407035" h="439420">
                <a:moveTo>
                  <a:pt x="406908" y="240792"/>
                </a:moveTo>
                <a:lnTo>
                  <a:pt x="406908" y="196596"/>
                </a:lnTo>
                <a:lnTo>
                  <a:pt x="403860" y="175260"/>
                </a:lnTo>
                <a:lnTo>
                  <a:pt x="391668" y="134112"/>
                </a:lnTo>
                <a:lnTo>
                  <a:pt x="373380" y="97536"/>
                </a:lnTo>
                <a:lnTo>
                  <a:pt x="347472" y="64008"/>
                </a:lnTo>
                <a:lnTo>
                  <a:pt x="316992" y="38100"/>
                </a:lnTo>
                <a:lnTo>
                  <a:pt x="283464" y="18288"/>
                </a:lnTo>
                <a:lnTo>
                  <a:pt x="243840" y="4572"/>
                </a:lnTo>
                <a:lnTo>
                  <a:pt x="202692" y="0"/>
                </a:lnTo>
                <a:lnTo>
                  <a:pt x="181356" y="1524"/>
                </a:lnTo>
                <a:lnTo>
                  <a:pt x="141732" y="10668"/>
                </a:lnTo>
                <a:lnTo>
                  <a:pt x="105156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35052" y="99060"/>
                </a:lnTo>
                <a:lnTo>
                  <a:pt x="24384" y="115824"/>
                </a:lnTo>
                <a:lnTo>
                  <a:pt x="9144" y="155448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4384" y="324612"/>
                </a:lnTo>
                <a:lnTo>
                  <a:pt x="36576" y="344995"/>
                </a:lnTo>
                <a:lnTo>
                  <a:pt x="36576" y="219456"/>
                </a:lnTo>
                <a:lnTo>
                  <a:pt x="38100" y="199644"/>
                </a:lnTo>
                <a:lnTo>
                  <a:pt x="50292" y="147828"/>
                </a:lnTo>
                <a:lnTo>
                  <a:pt x="76200" y="102108"/>
                </a:lnTo>
                <a:lnTo>
                  <a:pt x="111252" y="67056"/>
                </a:lnTo>
                <a:lnTo>
                  <a:pt x="155448" y="44196"/>
                </a:lnTo>
                <a:lnTo>
                  <a:pt x="172212" y="41148"/>
                </a:lnTo>
                <a:lnTo>
                  <a:pt x="187452" y="38100"/>
                </a:lnTo>
                <a:lnTo>
                  <a:pt x="205740" y="36576"/>
                </a:lnTo>
                <a:lnTo>
                  <a:pt x="222504" y="38100"/>
                </a:lnTo>
                <a:lnTo>
                  <a:pt x="237744" y="41148"/>
                </a:lnTo>
                <a:lnTo>
                  <a:pt x="283464" y="59436"/>
                </a:lnTo>
                <a:lnTo>
                  <a:pt x="321564" y="89916"/>
                </a:lnTo>
                <a:lnTo>
                  <a:pt x="350520" y="132588"/>
                </a:lnTo>
                <a:lnTo>
                  <a:pt x="367284" y="182880"/>
                </a:lnTo>
                <a:lnTo>
                  <a:pt x="371856" y="220980"/>
                </a:lnTo>
                <a:lnTo>
                  <a:pt x="371856" y="343770"/>
                </a:lnTo>
                <a:lnTo>
                  <a:pt x="373380" y="341376"/>
                </a:lnTo>
                <a:lnTo>
                  <a:pt x="384048" y="323088"/>
                </a:lnTo>
                <a:lnTo>
                  <a:pt x="399288" y="283464"/>
                </a:lnTo>
                <a:lnTo>
                  <a:pt x="403860" y="262128"/>
                </a:lnTo>
                <a:lnTo>
                  <a:pt x="406908" y="240792"/>
                </a:lnTo>
                <a:close/>
              </a:path>
              <a:path w="407035" h="439420">
                <a:moveTo>
                  <a:pt x="371856" y="343770"/>
                </a:moveTo>
                <a:lnTo>
                  <a:pt x="371856" y="220980"/>
                </a:lnTo>
                <a:lnTo>
                  <a:pt x="370332" y="239268"/>
                </a:lnTo>
                <a:lnTo>
                  <a:pt x="367284" y="257556"/>
                </a:lnTo>
                <a:lnTo>
                  <a:pt x="350520" y="307848"/>
                </a:lnTo>
                <a:lnTo>
                  <a:pt x="321564" y="350520"/>
                </a:lnTo>
                <a:lnTo>
                  <a:pt x="281940" y="381000"/>
                </a:lnTo>
                <a:lnTo>
                  <a:pt x="236220" y="399288"/>
                </a:lnTo>
                <a:lnTo>
                  <a:pt x="202692" y="402336"/>
                </a:lnTo>
                <a:lnTo>
                  <a:pt x="185928" y="400812"/>
                </a:lnTo>
                <a:lnTo>
                  <a:pt x="138684" y="387096"/>
                </a:lnTo>
                <a:lnTo>
                  <a:pt x="85344" y="348996"/>
                </a:lnTo>
                <a:lnTo>
                  <a:pt x="56388" y="306324"/>
                </a:lnTo>
                <a:lnTo>
                  <a:pt x="39624" y="256032"/>
                </a:lnTo>
                <a:lnTo>
                  <a:pt x="36576" y="219456"/>
                </a:lnTo>
                <a:lnTo>
                  <a:pt x="36576" y="344995"/>
                </a:lnTo>
                <a:lnTo>
                  <a:pt x="74676" y="388620"/>
                </a:lnTo>
                <a:lnTo>
                  <a:pt x="106680" y="413004"/>
                </a:lnTo>
                <a:lnTo>
                  <a:pt x="143256" y="428244"/>
                </a:lnTo>
                <a:lnTo>
                  <a:pt x="184404" y="437388"/>
                </a:lnTo>
                <a:lnTo>
                  <a:pt x="205740" y="438912"/>
                </a:lnTo>
                <a:lnTo>
                  <a:pt x="225552" y="437388"/>
                </a:lnTo>
                <a:lnTo>
                  <a:pt x="265176" y="428244"/>
                </a:lnTo>
                <a:lnTo>
                  <a:pt x="301752" y="411480"/>
                </a:lnTo>
                <a:lnTo>
                  <a:pt x="335280" y="387096"/>
                </a:lnTo>
                <a:lnTo>
                  <a:pt x="362712" y="358140"/>
                </a:lnTo>
                <a:lnTo>
                  <a:pt x="371856" y="3437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38450" y="3777996"/>
            <a:ext cx="835660" cy="925194"/>
          </a:xfrm>
          <a:custGeom>
            <a:avLst/>
            <a:gdLst/>
            <a:ahLst/>
            <a:cxnLst/>
            <a:rect l="l" t="t" r="r" b="b"/>
            <a:pathLst>
              <a:path w="835660" h="925195">
                <a:moveTo>
                  <a:pt x="835152" y="0"/>
                </a:moveTo>
                <a:lnTo>
                  <a:pt x="0" y="0"/>
                </a:lnTo>
                <a:lnTo>
                  <a:pt x="0" y="925067"/>
                </a:lnTo>
                <a:lnTo>
                  <a:pt x="835152" y="925067"/>
                </a:lnTo>
                <a:lnTo>
                  <a:pt x="835152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70098" y="3950208"/>
            <a:ext cx="372110" cy="402590"/>
          </a:xfrm>
          <a:custGeom>
            <a:avLst/>
            <a:gdLst/>
            <a:ahLst/>
            <a:cxnLst/>
            <a:rect l="l" t="t" r="r" b="b"/>
            <a:pathLst>
              <a:path w="372110" h="402589">
                <a:moveTo>
                  <a:pt x="371856" y="201168"/>
                </a:moveTo>
                <a:lnTo>
                  <a:pt x="366995" y="154994"/>
                </a:lnTo>
                <a:lnTo>
                  <a:pt x="353123" y="112633"/>
                </a:lnTo>
                <a:lnTo>
                  <a:pt x="331307" y="75284"/>
                </a:lnTo>
                <a:lnTo>
                  <a:pt x="302613" y="44147"/>
                </a:lnTo>
                <a:lnTo>
                  <a:pt x="268108" y="20420"/>
                </a:lnTo>
                <a:lnTo>
                  <a:pt x="228857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857" y="397030"/>
                </a:lnTo>
                <a:lnTo>
                  <a:pt x="268108" y="381915"/>
                </a:lnTo>
                <a:lnTo>
                  <a:pt x="302613" y="358188"/>
                </a:lnTo>
                <a:lnTo>
                  <a:pt x="331307" y="327051"/>
                </a:lnTo>
                <a:lnTo>
                  <a:pt x="353123" y="289702"/>
                </a:lnTo>
                <a:lnTo>
                  <a:pt x="366995" y="247341"/>
                </a:lnTo>
                <a:lnTo>
                  <a:pt x="371856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51810" y="3931920"/>
            <a:ext cx="408940" cy="437515"/>
          </a:xfrm>
          <a:custGeom>
            <a:avLst/>
            <a:gdLst/>
            <a:ahLst/>
            <a:cxnLst/>
            <a:rect l="l" t="t" r="r" b="b"/>
            <a:pathLst>
              <a:path w="408939" h="437514">
                <a:moveTo>
                  <a:pt x="408432" y="240792"/>
                </a:moveTo>
                <a:lnTo>
                  <a:pt x="408432" y="196596"/>
                </a:lnTo>
                <a:lnTo>
                  <a:pt x="405384" y="173736"/>
                </a:lnTo>
                <a:lnTo>
                  <a:pt x="393192" y="134112"/>
                </a:lnTo>
                <a:lnTo>
                  <a:pt x="373380" y="96012"/>
                </a:lnTo>
                <a:lnTo>
                  <a:pt x="348996" y="64008"/>
                </a:lnTo>
                <a:lnTo>
                  <a:pt x="318516" y="36576"/>
                </a:lnTo>
                <a:lnTo>
                  <a:pt x="283464" y="16764"/>
                </a:lnTo>
                <a:lnTo>
                  <a:pt x="245364" y="4572"/>
                </a:lnTo>
                <a:lnTo>
                  <a:pt x="204216" y="0"/>
                </a:lnTo>
                <a:lnTo>
                  <a:pt x="182880" y="1524"/>
                </a:lnTo>
                <a:lnTo>
                  <a:pt x="143256" y="10668"/>
                </a:lnTo>
                <a:lnTo>
                  <a:pt x="106680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24384" y="115824"/>
                </a:lnTo>
                <a:lnTo>
                  <a:pt x="9144" y="155448"/>
                </a:lnTo>
                <a:lnTo>
                  <a:pt x="1524" y="198120"/>
                </a:lnTo>
                <a:lnTo>
                  <a:pt x="0" y="219456"/>
                </a:lnTo>
                <a:lnTo>
                  <a:pt x="1524" y="242316"/>
                </a:lnTo>
                <a:lnTo>
                  <a:pt x="9144" y="284988"/>
                </a:lnTo>
                <a:lnTo>
                  <a:pt x="35052" y="341376"/>
                </a:lnTo>
                <a:lnTo>
                  <a:pt x="36576" y="343471"/>
                </a:lnTo>
                <a:lnTo>
                  <a:pt x="36576" y="217932"/>
                </a:lnTo>
                <a:lnTo>
                  <a:pt x="38100" y="199644"/>
                </a:lnTo>
                <a:lnTo>
                  <a:pt x="50292" y="146304"/>
                </a:lnTo>
                <a:lnTo>
                  <a:pt x="76200" y="102108"/>
                </a:lnTo>
                <a:lnTo>
                  <a:pt x="112776" y="67056"/>
                </a:lnTo>
                <a:lnTo>
                  <a:pt x="155448" y="44196"/>
                </a:lnTo>
                <a:lnTo>
                  <a:pt x="188976" y="36576"/>
                </a:lnTo>
                <a:lnTo>
                  <a:pt x="205740" y="36576"/>
                </a:lnTo>
                <a:lnTo>
                  <a:pt x="254508" y="44196"/>
                </a:lnTo>
                <a:lnTo>
                  <a:pt x="298704" y="67056"/>
                </a:lnTo>
                <a:lnTo>
                  <a:pt x="344424" y="117348"/>
                </a:lnTo>
                <a:lnTo>
                  <a:pt x="365760" y="164592"/>
                </a:lnTo>
                <a:lnTo>
                  <a:pt x="371856" y="201168"/>
                </a:lnTo>
                <a:lnTo>
                  <a:pt x="371856" y="344043"/>
                </a:lnTo>
                <a:lnTo>
                  <a:pt x="374904" y="339852"/>
                </a:lnTo>
                <a:lnTo>
                  <a:pt x="385572" y="321564"/>
                </a:lnTo>
                <a:lnTo>
                  <a:pt x="393192" y="303276"/>
                </a:lnTo>
                <a:lnTo>
                  <a:pt x="400812" y="283464"/>
                </a:lnTo>
                <a:lnTo>
                  <a:pt x="405384" y="262128"/>
                </a:lnTo>
                <a:lnTo>
                  <a:pt x="408432" y="240792"/>
                </a:lnTo>
                <a:close/>
              </a:path>
              <a:path w="408939" h="437514">
                <a:moveTo>
                  <a:pt x="371856" y="344043"/>
                </a:moveTo>
                <a:lnTo>
                  <a:pt x="371856" y="239268"/>
                </a:lnTo>
                <a:lnTo>
                  <a:pt x="368808" y="257556"/>
                </a:lnTo>
                <a:lnTo>
                  <a:pt x="364236" y="274320"/>
                </a:lnTo>
                <a:lnTo>
                  <a:pt x="352044" y="307848"/>
                </a:lnTo>
                <a:lnTo>
                  <a:pt x="342900" y="323088"/>
                </a:lnTo>
                <a:lnTo>
                  <a:pt x="333756" y="336804"/>
                </a:lnTo>
                <a:lnTo>
                  <a:pt x="321564" y="348996"/>
                </a:lnTo>
                <a:lnTo>
                  <a:pt x="310896" y="361188"/>
                </a:lnTo>
                <a:lnTo>
                  <a:pt x="268224" y="388620"/>
                </a:lnTo>
                <a:lnTo>
                  <a:pt x="220980" y="400812"/>
                </a:lnTo>
                <a:lnTo>
                  <a:pt x="204216" y="402336"/>
                </a:lnTo>
                <a:lnTo>
                  <a:pt x="187452" y="400812"/>
                </a:lnTo>
                <a:lnTo>
                  <a:pt x="138684" y="387096"/>
                </a:lnTo>
                <a:lnTo>
                  <a:pt x="97536" y="359664"/>
                </a:lnTo>
                <a:lnTo>
                  <a:pt x="65532" y="321564"/>
                </a:lnTo>
                <a:lnTo>
                  <a:pt x="44196" y="272796"/>
                </a:lnTo>
                <a:lnTo>
                  <a:pt x="36576" y="217932"/>
                </a:lnTo>
                <a:lnTo>
                  <a:pt x="36576" y="343471"/>
                </a:lnTo>
                <a:lnTo>
                  <a:pt x="60960" y="374904"/>
                </a:lnTo>
                <a:lnTo>
                  <a:pt x="91440" y="400812"/>
                </a:lnTo>
                <a:lnTo>
                  <a:pt x="124968" y="420624"/>
                </a:lnTo>
                <a:lnTo>
                  <a:pt x="164592" y="434340"/>
                </a:lnTo>
                <a:lnTo>
                  <a:pt x="184404" y="437388"/>
                </a:lnTo>
                <a:lnTo>
                  <a:pt x="227076" y="437388"/>
                </a:lnTo>
                <a:lnTo>
                  <a:pt x="266700" y="428244"/>
                </a:lnTo>
                <a:lnTo>
                  <a:pt x="303276" y="411480"/>
                </a:lnTo>
                <a:lnTo>
                  <a:pt x="335280" y="387096"/>
                </a:lnTo>
                <a:lnTo>
                  <a:pt x="350520" y="373380"/>
                </a:lnTo>
                <a:lnTo>
                  <a:pt x="371856" y="3440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708279" y="3998466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374529" y="4677155"/>
            <a:ext cx="835660" cy="1030605"/>
          </a:xfrm>
          <a:custGeom>
            <a:avLst/>
            <a:gdLst/>
            <a:ahLst/>
            <a:cxnLst/>
            <a:rect l="l" t="t" r="r" b="b"/>
            <a:pathLst>
              <a:path w="835660" h="1030604">
                <a:moveTo>
                  <a:pt x="0" y="0"/>
                </a:moveTo>
                <a:lnTo>
                  <a:pt x="0" y="1030224"/>
                </a:lnTo>
                <a:lnTo>
                  <a:pt x="835152" y="1030224"/>
                </a:lnTo>
                <a:lnTo>
                  <a:pt x="835152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606174" y="4953000"/>
            <a:ext cx="373380" cy="402590"/>
          </a:xfrm>
          <a:custGeom>
            <a:avLst/>
            <a:gdLst/>
            <a:ahLst/>
            <a:cxnLst/>
            <a:rect l="l" t="t" r="r" b="b"/>
            <a:pathLst>
              <a:path w="373380" h="402589">
                <a:moveTo>
                  <a:pt x="373380" y="201168"/>
                </a:moveTo>
                <a:lnTo>
                  <a:pt x="368434" y="154994"/>
                </a:lnTo>
                <a:lnTo>
                  <a:pt x="354345" y="112633"/>
                </a:lnTo>
                <a:lnTo>
                  <a:pt x="332232" y="75284"/>
                </a:lnTo>
                <a:lnTo>
                  <a:pt x="303213" y="44147"/>
                </a:lnTo>
                <a:lnTo>
                  <a:pt x="268410" y="20420"/>
                </a:lnTo>
                <a:lnTo>
                  <a:pt x="228942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942" y="397030"/>
                </a:lnTo>
                <a:lnTo>
                  <a:pt x="268410" y="381915"/>
                </a:lnTo>
                <a:lnTo>
                  <a:pt x="303213" y="358188"/>
                </a:lnTo>
                <a:lnTo>
                  <a:pt x="332232" y="327051"/>
                </a:lnTo>
                <a:lnTo>
                  <a:pt x="354345" y="289702"/>
                </a:lnTo>
                <a:lnTo>
                  <a:pt x="368434" y="247341"/>
                </a:lnTo>
                <a:lnTo>
                  <a:pt x="373380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87886" y="4934711"/>
            <a:ext cx="408940" cy="439420"/>
          </a:xfrm>
          <a:custGeom>
            <a:avLst/>
            <a:gdLst/>
            <a:ahLst/>
            <a:cxnLst/>
            <a:rect l="l" t="t" r="r" b="b"/>
            <a:pathLst>
              <a:path w="408939" h="439420">
                <a:moveTo>
                  <a:pt x="408432" y="240792"/>
                </a:moveTo>
                <a:lnTo>
                  <a:pt x="408432" y="196596"/>
                </a:lnTo>
                <a:lnTo>
                  <a:pt x="405384" y="175260"/>
                </a:lnTo>
                <a:lnTo>
                  <a:pt x="393192" y="134112"/>
                </a:lnTo>
                <a:lnTo>
                  <a:pt x="374904" y="97536"/>
                </a:lnTo>
                <a:lnTo>
                  <a:pt x="348996" y="64008"/>
                </a:lnTo>
                <a:lnTo>
                  <a:pt x="318516" y="38100"/>
                </a:lnTo>
                <a:lnTo>
                  <a:pt x="283464" y="18288"/>
                </a:lnTo>
                <a:lnTo>
                  <a:pt x="245364" y="4572"/>
                </a:lnTo>
                <a:lnTo>
                  <a:pt x="204216" y="0"/>
                </a:lnTo>
                <a:lnTo>
                  <a:pt x="182880" y="1524"/>
                </a:lnTo>
                <a:lnTo>
                  <a:pt x="143256" y="10668"/>
                </a:lnTo>
                <a:lnTo>
                  <a:pt x="106680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35052" y="99060"/>
                </a:lnTo>
                <a:lnTo>
                  <a:pt x="24384" y="115824"/>
                </a:lnTo>
                <a:lnTo>
                  <a:pt x="9144" y="155448"/>
                </a:lnTo>
                <a:lnTo>
                  <a:pt x="4572" y="176784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5908" y="324612"/>
                </a:lnTo>
                <a:lnTo>
                  <a:pt x="36576" y="344995"/>
                </a:lnTo>
                <a:lnTo>
                  <a:pt x="36576" y="219456"/>
                </a:lnTo>
                <a:lnTo>
                  <a:pt x="38100" y="199644"/>
                </a:lnTo>
                <a:lnTo>
                  <a:pt x="50292" y="147828"/>
                </a:lnTo>
                <a:lnTo>
                  <a:pt x="76200" y="102108"/>
                </a:lnTo>
                <a:lnTo>
                  <a:pt x="112776" y="67056"/>
                </a:lnTo>
                <a:lnTo>
                  <a:pt x="156972" y="44196"/>
                </a:lnTo>
                <a:lnTo>
                  <a:pt x="205740" y="36576"/>
                </a:lnTo>
                <a:lnTo>
                  <a:pt x="222504" y="38100"/>
                </a:lnTo>
                <a:lnTo>
                  <a:pt x="271272" y="51816"/>
                </a:lnTo>
                <a:lnTo>
                  <a:pt x="312420" y="79248"/>
                </a:lnTo>
                <a:lnTo>
                  <a:pt x="344424" y="117348"/>
                </a:lnTo>
                <a:lnTo>
                  <a:pt x="365760" y="166116"/>
                </a:lnTo>
                <a:lnTo>
                  <a:pt x="373380" y="220980"/>
                </a:lnTo>
                <a:lnTo>
                  <a:pt x="373380" y="343471"/>
                </a:lnTo>
                <a:lnTo>
                  <a:pt x="374904" y="341376"/>
                </a:lnTo>
                <a:lnTo>
                  <a:pt x="385572" y="323088"/>
                </a:lnTo>
                <a:lnTo>
                  <a:pt x="400812" y="283464"/>
                </a:lnTo>
                <a:lnTo>
                  <a:pt x="405384" y="262128"/>
                </a:lnTo>
                <a:lnTo>
                  <a:pt x="408432" y="240792"/>
                </a:lnTo>
                <a:close/>
              </a:path>
              <a:path w="408939" h="439420">
                <a:moveTo>
                  <a:pt x="373380" y="343471"/>
                </a:moveTo>
                <a:lnTo>
                  <a:pt x="373380" y="220980"/>
                </a:lnTo>
                <a:lnTo>
                  <a:pt x="371856" y="239268"/>
                </a:lnTo>
                <a:lnTo>
                  <a:pt x="368808" y="257556"/>
                </a:lnTo>
                <a:lnTo>
                  <a:pt x="352044" y="307848"/>
                </a:lnTo>
                <a:lnTo>
                  <a:pt x="323088" y="350520"/>
                </a:lnTo>
                <a:lnTo>
                  <a:pt x="283464" y="381000"/>
                </a:lnTo>
                <a:lnTo>
                  <a:pt x="237744" y="399288"/>
                </a:lnTo>
                <a:lnTo>
                  <a:pt x="204216" y="402336"/>
                </a:lnTo>
                <a:lnTo>
                  <a:pt x="187452" y="400812"/>
                </a:lnTo>
                <a:lnTo>
                  <a:pt x="138684" y="387096"/>
                </a:lnTo>
                <a:lnTo>
                  <a:pt x="97536" y="359664"/>
                </a:lnTo>
                <a:lnTo>
                  <a:pt x="65532" y="321564"/>
                </a:lnTo>
                <a:lnTo>
                  <a:pt x="44196" y="272796"/>
                </a:lnTo>
                <a:lnTo>
                  <a:pt x="36576" y="219456"/>
                </a:lnTo>
                <a:lnTo>
                  <a:pt x="36576" y="344995"/>
                </a:lnTo>
                <a:lnTo>
                  <a:pt x="60960" y="374904"/>
                </a:lnTo>
                <a:lnTo>
                  <a:pt x="108204" y="413004"/>
                </a:lnTo>
                <a:lnTo>
                  <a:pt x="164592" y="434340"/>
                </a:lnTo>
                <a:lnTo>
                  <a:pt x="205740" y="438912"/>
                </a:lnTo>
                <a:lnTo>
                  <a:pt x="227076" y="437388"/>
                </a:lnTo>
                <a:lnTo>
                  <a:pt x="266700" y="428244"/>
                </a:lnTo>
                <a:lnTo>
                  <a:pt x="303276" y="411480"/>
                </a:lnTo>
                <a:lnTo>
                  <a:pt x="350520" y="373380"/>
                </a:lnTo>
                <a:lnTo>
                  <a:pt x="362712" y="358140"/>
                </a:lnTo>
                <a:lnTo>
                  <a:pt x="373380" y="3434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374529" y="5004305"/>
            <a:ext cx="8356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" algn="ctr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189854" y="4677155"/>
            <a:ext cx="833755" cy="1030605"/>
          </a:xfrm>
          <a:custGeom>
            <a:avLst/>
            <a:gdLst/>
            <a:ahLst/>
            <a:cxnLst/>
            <a:rect l="l" t="t" r="r" b="b"/>
            <a:pathLst>
              <a:path w="833754" h="1030604">
                <a:moveTo>
                  <a:pt x="0" y="0"/>
                </a:moveTo>
                <a:lnTo>
                  <a:pt x="0" y="1030224"/>
                </a:lnTo>
                <a:lnTo>
                  <a:pt x="833628" y="1030224"/>
                </a:lnTo>
                <a:lnTo>
                  <a:pt x="833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421502" y="4953000"/>
            <a:ext cx="372110" cy="402590"/>
          </a:xfrm>
          <a:custGeom>
            <a:avLst/>
            <a:gdLst/>
            <a:ahLst/>
            <a:cxnLst/>
            <a:rect l="l" t="t" r="r" b="b"/>
            <a:pathLst>
              <a:path w="372109" h="402589">
                <a:moveTo>
                  <a:pt x="371856" y="201168"/>
                </a:moveTo>
                <a:lnTo>
                  <a:pt x="366915" y="154994"/>
                </a:lnTo>
                <a:lnTo>
                  <a:pt x="352857" y="112633"/>
                </a:lnTo>
                <a:lnTo>
                  <a:pt x="330827" y="75284"/>
                </a:lnTo>
                <a:lnTo>
                  <a:pt x="301974" y="44147"/>
                </a:lnTo>
                <a:lnTo>
                  <a:pt x="267442" y="20420"/>
                </a:lnTo>
                <a:lnTo>
                  <a:pt x="228377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377" y="397030"/>
                </a:lnTo>
                <a:lnTo>
                  <a:pt x="267442" y="381915"/>
                </a:lnTo>
                <a:lnTo>
                  <a:pt x="301974" y="358188"/>
                </a:lnTo>
                <a:lnTo>
                  <a:pt x="330827" y="327051"/>
                </a:lnTo>
                <a:lnTo>
                  <a:pt x="352857" y="289702"/>
                </a:lnTo>
                <a:lnTo>
                  <a:pt x="366915" y="247341"/>
                </a:lnTo>
                <a:lnTo>
                  <a:pt x="371856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403214" y="4934711"/>
            <a:ext cx="408940" cy="439420"/>
          </a:xfrm>
          <a:custGeom>
            <a:avLst/>
            <a:gdLst/>
            <a:ahLst/>
            <a:cxnLst/>
            <a:rect l="l" t="t" r="r" b="b"/>
            <a:pathLst>
              <a:path w="408940" h="439420">
                <a:moveTo>
                  <a:pt x="408432" y="219456"/>
                </a:moveTo>
                <a:lnTo>
                  <a:pt x="403860" y="175260"/>
                </a:lnTo>
                <a:lnTo>
                  <a:pt x="391668" y="134112"/>
                </a:lnTo>
                <a:lnTo>
                  <a:pt x="373380" y="97536"/>
                </a:lnTo>
                <a:lnTo>
                  <a:pt x="347472" y="64008"/>
                </a:lnTo>
                <a:lnTo>
                  <a:pt x="318516" y="38100"/>
                </a:lnTo>
                <a:lnTo>
                  <a:pt x="283464" y="18288"/>
                </a:lnTo>
                <a:lnTo>
                  <a:pt x="243840" y="4572"/>
                </a:lnTo>
                <a:lnTo>
                  <a:pt x="202692" y="0"/>
                </a:lnTo>
                <a:lnTo>
                  <a:pt x="182880" y="1524"/>
                </a:lnTo>
                <a:lnTo>
                  <a:pt x="141732" y="10668"/>
                </a:lnTo>
                <a:lnTo>
                  <a:pt x="105156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35052" y="99060"/>
                </a:lnTo>
                <a:lnTo>
                  <a:pt x="24384" y="115824"/>
                </a:lnTo>
                <a:lnTo>
                  <a:pt x="9144" y="155448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5908" y="324612"/>
                </a:lnTo>
                <a:lnTo>
                  <a:pt x="36576" y="344995"/>
                </a:lnTo>
                <a:lnTo>
                  <a:pt x="36576" y="219456"/>
                </a:lnTo>
                <a:lnTo>
                  <a:pt x="38100" y="199644"/>
                </a:lnTo>
                <a:lnTo>
                  <a:pt x="50292" y="147828"/>
                </a:lnTo>
                <a:lnTo>
                  <a:pt x="76200" y="102108"/>
                </a:lnTo>
                <a:lnTo>
                  <a:pt x="111252" y="67056"/>
                </a:lnTo>
                <a:lnTo>
                  <a:pt x="155448" y="44196"/>
                </a:lnTo>
                <a:lnTo>
                  <a:pt x="172212" y="41148"/>
                </a:lnTo>
                <a:lnTo>
                  <a:pt x="187452" y="38100"/>
                </a:lnTo>
                <a:lnTo>
                  <a:pt x="205740" y="36576"/>
                </a:lnTo>
                <a:lnTo>
                  <a:pt x="222504" y="38100"/>
                </a:lnTo>
                <a:lnTo>
                  <a:pt x="237744" y="41148"/>
                </a:lnTo>
                <a:lnTo>
                  <a:pt x="283464" y="59436"/>
                </a:lnTo>
                <a:lnTo>
                  <a:pt x="323088" y="89916"/>
                </a:lnTo>
                <a:lnTo>
                  <a:pt x="350520" y="132588"/>
                </a:lnTo>
                <a:lnTo>
                  <a:pt x="367284" y="182880"/>
                </a:lnTo>
                <a:lnTo>
                  <a:pt x="371856" y="220980"/>
                </a:lnTo>
                <a:lnTo>
                  <a:pt x="371856" y="343770"/>
                </a:lnTo>
                <a:lnTo>
                  <a:pt x="373380" y="341376"/>
                </a:lnTo>
                <a:lnTo>
                  <a:pt x="384048" y="323088"/>
                </a:lnTo>
                <a:lnTo>
                  <a:pt x="399288" y="283464"/>
                </a:lnTo>
                <a:lnTo>
                  <a:pt x="403860" y="262128"/>
                </a:lnTo>
                <a:lnTo>
                  <a:pt x="406908" y="240792"/>
                </a:lnTo>
                <a:lnTo>
                  <a:pt x="408432" y="219456"/>
                </a:lnTo>
                <a:close/>
              </a:path>
              <a:path w="408940" h="439420">
                <a:moveTo>
                  <a:pt x="371856" y="343770"/>
                </a:moveTo>
                <a:lnTo>
                  <a:pt x="371856" y="220980"/>
                </a:lnTo>
                <a:lnTo>
                  <a:pt x="370332" y="239268"/>
                </a:lnTo>
                <a:lnTo>
                  <a:pt x="367284" y="257556"/>
                </a:lnTo>
                <a:lnTo>
                  <a:pt x="350520" y="307848"/>
                </a:lnTo>
                <a:lnTo>
                  <a:pt x="321564" y="350520"/>
                </a:lnTo>
                <a:lnTo>
                  <a:pt x="281940" y="381000"/>
                </a:lnTo>
                <a:lnTo>
                  <a:pt x="236220" y="399288"/>
                </a:lnTo>
                <a:lnTo>
                  <a:pt x="202692" y="402336"/>
                </a:lnTo>
                <a:lnTo>
                  <a:pt x="185928" y="400812"/>
                </a:lnTo>
                <a:lnTo>
                  <a:pt x="138684" y="387096"/>
                </a:lnTo>
                <a:lnTo>
                  <a:pt x="85344" y="348996"/>
                </a:lnTo>
                <a:lnTo>
                  <a:pt x="56388" y="306324"/>
                </a:lnTo>
                <a:lnTo>
                  <a:pt x="39624" y="256032"/>
                </a:lnTo>
                <a:lnTo>
                  <a:pt x="36576" y="219456"/>
                </a:lnTo>
                <a:lnTo>
                  <a:pt x="36576" y="344995"/>
                </a:lnTo>
                <a:lnTo>
                  <a:pt x="74676" y="388620"/>
                </a:lnTo>
                <a:lnTo>
                  <a:pt x="106680" y="413004"/>
                </a:lnTo>
                <a:lnTo>
                  <a:pt x="144780" y="428244"/>
                </a:lnTo>
                <a:lnTo>
                  <a:pt x="163068" y="434340"/>
                </a:lnTo>
                <a:lnTo>
                  <a:pt x="184404" y="437388"/>
                </a:lnTo>
                <a:lnTo>
                  <a:pt x="205740" y="438912"/>
                </a:lnTo>
                <a:lnTo>
                  <a:pt x="225552" y="437388"/>
                </a:lnTo>
                <a:lnTo>
                  <a:pt x="266700" y="428244"/>
                </a:lnTo>
                <a:lnTo>
                  <a:pt x="303276" y="411480"/>
                </a:lnTo>
                <a:lnTo>
                  <a:pt x="335280" y="387096"/>
                </a:lnTo>
                <a:lnTo>
                  <a:pt x="362712" y="358140"/>
                </a:lnTo>
                <a:lnTo>
                  <a:pt x="371856" y="3437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8558158" y="5004305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6289426" y="4677155"/>
            <a:ext cx="833755" cy="1030605"/>
          </a:xfrm>
          <a:custGeom>
            <a:avLst/>
            <a:gdLst/>
            <a:ahLst/>
            <a:cxnLst/>
            <a:rect l="l" t="t" r="r" b="b"/>
            <a:pathLst>
              <a:path w="833754" h="1030604">
                <a:moveTo>
                  <a:pt x="0" y="0"/>
                </a:moveTo>
                <a:lnTo>
                  <a:pt x="0" y="1030224"/>
                </a:lnTo>
                <a:lnTo>
                  <a:pt x="833628" y="1030224"/>
                </a:lnTo>
                <a:lnTo>
                  <a:pt x="833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521074" y="4953000"/>
            <a:ext cx="370840" cy="402590"/>
          </a:xfrm>
          <a:custGeom>
            <a:avLst/>
            <a:gdLst/>
            <a:ahLst/>
            <a:cxnLst/>
            <a:rect l="l" t="t" r="r" b="b"/>
            <a:pathLst>
              <a:path w="370840" h="402589">
                <a:moveTo>
                  <a:pt x="370332" y="201168"/>
                </a:moveTo>
                <a:lnTo>
                  <a:pt x="365475" y="154994"/>
                </a:lnTo>
                <a:lnTo>
                  <a:pt x="351635" y="112633"/>
                </a:lnTo>
                <a:lnTo>
                  <a:pt x="329903" y="75284"/>
                </a:lnTo>
                <a:lnTo>
                  <a:pt x="301374" y="44147"/>
                </a:lnTo>
                <a:lnTo>
                  <a:pt x="267139" y="20420"/>
                </a:lnTo>
                <a:lnTo>
                  <a:pt x="228293" y="5305"/>
                </a:lnTo>
                <a:lnTo>
                  <a:pt x="185928" y="0"/>
                </a:lnTo>
                <a:lnTo>
                  <a:pt x="143478" y="5305"/>
                </a:lnTo>
                <a:lnTo>
                  <a:pt x="104413" y="20420"/>
                </a:lnTo>
                <a:lnTo>
                  <a:pt x="69881" y="44147"/>
                </a:lnTo>
                <a:lnTo>
                  <a:pt x="41028" y="75284"/>
                </a:lnTo>
                <a:lnTo>
                  <a:pt x="18998" y="112633"/>
                </a:lnTo>
                <a:lnTo>
                  <a:pt x="4940" y="154994"/>
                </a:lnTo>
                <a:lnTo>
                  <a:pt x="0" y="201168"/>
                </a:lnTo>
                <a:lnTo>
                  <a:pt x="4940" y="247341"/>
                </a:lnTo>
                <a:lnTo>
                  <a:pt x="18998" y="289702"/>
                </a:lnTo>
                <a:lnTo>
                  <a:pt x="41028" y="327051"/>
                </a:lnTo>
                <a:lnTo>
                  <a:pt x="69881" y="358188"/>
                </a:lnTo>
                <a:lnTo>
                  <a:pt x="104413" y="381915"/>
                </a:lnTo>
                <a:lnTo>
                  <a:pt x="143478" y="397030"/>
                </a:lnTo>
                <a:lnTo>
                  <a:pt x="185928" y="402336"/>
                </a:lnTo>
                <a:lnTo>
                  <a:pt x="228293" y="397030"/>
                </a:lnTo>
                <a:lnTo>
                  <a:pt x="267139" y="381915"/>
                </a:lnTo>
                <a:lnTo>
                  <a:pt x="301374" y="358188"/>
                </a:lnTo>
                <a:lnTo>
                  <a:pt x="329903" y="327051"/>
                </a:lnTo>
                <a:lnTo>
                  <a:pt x="351635" y="289702"/>
                </a:lnTo>
                <a:lnTo>
                  <a:pt x="365475" y="247341"/>
                </a:lnTo>
                <a:lnTo>
                  <a:pt x="370332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502786" y="4934711"/>
            <a:ext cx="407034" cy="439420"/>
          </a:xfrm>
          <a:custGeom>
            <a:avLst/>
            <a:gdLst/>
            <a:ahLst/>
            <a:cxnLst/>
            <a:rect l="l" t="t" r="r" b="b"/>
            <a:pathLst>
              <a:path w="407034" h="439420">
                <a:moveTo>
                  <a:pt x="406908" y="240792"/>
                </a:moveTo>
                <a:lnTo>
                  <a:pt x="406908" y="196596"/>
                </a:lnTo>
                <a:lnTo>
                  <a:pt x="403860" y="175260"/>
                </a:lnTo>
                <a:lnTo>
                  <a:pt x="391668" y="134112"/>
                </a:lnTo>
                <a:lnTo>
                  <a:pt x="373380" y="97536"/>
                </a:lnTo>
                <a:lnTo>
                  <a:pt x="347472" y="64008"/>
                </a:lnTo>
                <a:lnTo>
                  <a:pt x="316992" y="38100"/>
                </a:lnTo>
                <a:lnTo>
                  <a:pt x="283464" y="18288"/>
                </a:lnTo>
                <a:lnTo>
                  <a:pt x="243840" y="4572"/>
                </a:lnTo>
                <a:lnTo>
                  <a:pt x="202692" y="0"/>
                </a:lnTo>
                <a:lnTo>
                  <a:pt x="181356" y="1524"/>
                </a:lnTo>
                <a:lnTo>
                  <a:pt x="141732" y="10668"/>
                </a:lnTo>
                <a:lnTo>
                  <a:pt x="105156" y="27432"/>
                </a:lnTo>
                <a:lnTo>
                  <a:pt x="73152" y="51816"/>
                </a:lnTo>
                <a:lnTo>
                  <a:pt x="45720" y="80772"/>
                </a:lnTo>
                <a:lnTo>
                  <a:pt x="35052" y="99060"/>
                </a:lnTo>
                <a:lnTo>
                  <a:pt x="24384" y="115824"/>
                </a:lnTo>
                <a:lnTo>
                  <a:pt x="9144" y="155448"/>
                </a:lnTo>
                <a:lnTo>
                  <a:pt x="1524" y="198120"/>
                </a:lnTo>
                <a:lnTo>
                  <a:pt x="0" y="220980"/>
                </a:lnTo>
                <a:lnTo>
                  <a:pt x="1524" y="242316"/>
                </a:lnTo>
                <a:lnTo>
                  <a:pt x="9144" y="284988"/>
                </a:lnTo>
                <a:lnTo>
                  <a:pt x="24384" y="324612"/>
                </a:lnTo>
                <a:lnTo>
                  <a:pt x="36576" y="344995"/>
                </a:lnTo>
                <a:lnTo>
                  <a:pt x="36576" y="219456"/>
                </a:lnTo>
                <a:lnTo>
                  <a:pt x="38100" y="199644"/>
                </a:lnTo>
                <a:lnTo>
                  <a:pt x="50292" y="147828"/>
                </a:lnTo>
                <a:lnTo>
                  <a:pt x="76200" y="102108"/>
                </a:lnTo>
                <a:lnTo>
                  <a:pt x="111252" y="67056"/>
                </a:lnTo>
                <a:lnTo>
                  <a:pt x="155448" y="44196"/>
                </a:lnTo>
                <a:lnTo>
                  <a:pt x="172212" y="41148"/>
                </a:lnTo>
                <a:lnTo>
                  <a:pt x="187452" y="38100"/>
                </a:lnTo>
                <a:lnTo>
                  <a:pt x="205740" y="36576"/>
                </a:lnTo>
                <a:lnTo>
                  <a:pt x="222504" y="38100"/>
                </a:lnTo>
                <a:lnTo>
                  <a:pt x="237744" y="41148"/>
                </a:lnTo>
                <a:lnTo>
                  <a:pt x="283464" y="59436"/>
                </a:lnTo>
                <a:lnTo>
                  <a:pt x="321564" y="89916"/>
                </a:lnTo>
                <a:lnTo>
                  <a:pt x="350520" y="132588"/>
                </a:lnTo>
                <a:lnTo>
                  <a:pt x="367284" y="182880"/>
                </a:lnTo>
                <a:lnTo>
                  <a:pt x="371856" y="220980"/>
                </a:lnTo>
                <a:lnTo>
                  <a:pt x="371856" y="343770"/>
                </a:lnTo>
                <a:lnTo>
                  <a:pt x="373380" y="341376"/>
                </a:lnTo>
                <a:lnTo>
                  <a:pt x="384048" y="323088"/>
                </a:lnTo>
                <a:lnTo>
                  <a:pt x="399288" y="283464"/>
                </a:lnTo>
                <a:lnTo>
                  <a:pt x="403860" y="262128"/>
                </a:lnTo>
                <a:lnTo>
                  <a:pt x="406908" y="240792"/>
                </a:lnTo>
                <a:close/>
              </a:path>
              <a:path w="407034" h="439420">
                <a:moveTo>
                  <a:pt x="371856" y="343770"/>
                </a:moveTo>
                <a:lnTo>
                  <a:pt x="371856" y="220980"/>
                </a:lnTo>
                <a:lnTo>
                  <a:pt x="370332" y="239268"/>
                </a:lnTo>
                <a:lnTo>
                  <a:pt x="367284" y="257556"/>
                </a:lnTo>
                <a:lnTo>
                  <a:pt x="350520" y="307848"/>
                </a:lnTo>
                <a:lnTo>
                  <a:pt x="321564" y="350520"/>
                </a:lnTo>
                <a:lnTo>
                  <a:pt x="281940" y="381000"/>
                </a:lnTo>
                <a:lnTo>
                  <a:pt x="236220" y="399288"/>
                </a:lnTo>
                <a:lnTo>
                  <a:pt x="202692" y="402336"/>
                </a:lnTo>
                <a:lnTo>
                  <a:pt x="185928" y="400812"/>
                </a:lnTo>
                <a:lnTo>
                  <a:pt x="138684" y="387096"/>
                </a:lnTo>
                <a:lnTo>
                  <a:pt x="85344" y="348996"/>
                </a:lnTo>
                <a:lnTo>
                  <a:pt x="56388" y="306324"/>
                </a:lnTo>
                <a:lnTo>
                  <a:pt x="39624" y="256032"/>
                </a:lnTo>
                <a:lnTo>
                  <a:pt x="36576" y="219456"/>
                </a:lnTo>
                <a:lnTo>
                  <a:pt x="36576" y="344995"/>
                </a:lnTo>
                <a:lnTo>
                  <a:pt x="74676" y="388620"/>
                </a:lnTo>
                <a:lnTo>
                  <a:pt x="106680" y="413004"/>
                </a:lnTo>
                <a:lnTo>
                  <a:pt x="143256" y="428244"/>
                </a:lnTo>
                <a:lnTo>
                  <a:pt x="184404" y="437388"/>
                </a:lnTo>
                <a:lnTo>
                  <a:pt x="205740" y="438912"/>
                </a:lnTo>
                <a:lnTo>
                  <a:pt x="225552" y="437388"/>
                </a:lnTo>
                <a:lnTo>
                  <a:pt x="265176" y="428244"/>
                </a:lnTo>
                <a:lnTo>
                  <a:pt x="301752" y="411480"/>
                </a:lnTo>
                <a:lnTo>
                  <a:pt x="335280" y="387096"/>
                </a:lnTo>
                <a:lnTo>
                  <a:pt x="362712" y="358140"/>
                </a:lnTo>
                <a:lnTo>
                  <a:pt x="371856" y="3437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6657730" y="5004305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7278502" y="4677155"/>
            <a:ext cx="835660" cy="1030605"/>
          </a:xfrm>
          <a:custGeom>
            <a:avLst/>
            <a:gdLst/>
            <a:ahLst/>
            <a:cxnLst/>
            <a:rect l="l" t="t" r="r" b="b"/>
            <a:pathLst>
              <a:path w="835659" h="1030604">
                <a:moveTo>
                  <a:pt x="0" y="0"/>
                </a:moveTo>
                <a:lnTo>
                  <a:pt x="0" y="1030224"/>
                </a:lnTo>
                <a:lnTo>
                  <a:pt x="835152" y="1030224"/>
                </a:lnTo>
                <a:lnTo>
                  <a:pt x="835152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494909" y="4953000"/>
            <a:ext cx="370840" cy="402590"/>
          </a:xfrm>
          <a:custGeom>
            <a:avLst/>
            <a:gdLst/>
            <a:ahLst/>
            <a:cxnLst/>
            <a:rect l="l" t="t" r="r" b="b"/>
            <a:pathLst>
              <a:path w="370840" h="402589">
                <a:moveTo>
                  <a:pt x="370332" y="201168"/>
                </a:moveTo>
                <a:lnTo>
                  <a:pt x="365391" y="154994"/>
                </a:lnTo>
                <a:lnTo>
                  <a:pt x="351333" y="112633"/>
                </a:lnTo>
                <a:lnTo>
                  <a:pt x="329303" y="75284"/>
                </a:lnTo>
                <a:lnTo>
                  <a:pt x="300450" y="44147"/>
                </a:lnTo>
                <a:lnTo>
                  <a:pt x="265918" y="20420"/>
                </a:lnTo>
                <a:lnTo>
                  <a:pt x="226853" y="5305"/>
                </a:lnTo>
                <a:lnTo>
                  <a:pt x="184404" y="0"/>
                </a:lnTo>
                <a:lnTo>
                  <a:pt x="142038" y="5305"/>
                </a:lnTo>
                <a:lnTo>
                  <a:pt x="103192" y="20420"/>
                </a:lnTo>
                <a:lnTo>
                  <a:pt x="68957" y="44147"/>
                </a:lnTo>
                <a:lnTo>
                  <a:pt x="40428" y="75284"/>
                </a:lnTo>
                <a:lnTo>
                  <a:pt x="18696" y="112633"/>
                </a:lnTo>
                <a:lnTo>
                  <a:pt x="4856" y="154994"/>
                </a:lnTo>
                <a:lnTo>
                  <a:pt x="0" y="201168"/>
                </a:lnTo>
                <a:lnTo>
                  <a:pt x="4856" y="247341"/>
                </a:lnTo>
                <a:lnTo>
                  <a:pt x="18696" y="289702"/>
                </a:lnTo>
                <a:lnTo>
                  <a:pt x="40428" y="327051"/>
                </a:lnTo>
                <a:lnTo>
                  <a:pt x="68957" y="358188"/>
                </a:lnTo>
                <a:lnTo>
                  <a:pt x="103192" y="381915"/>
                </a:lnTo>
                <a:lnTo>
                  <a:pt x="142038" y="397030"/>
                </a:lnTo>
                <a:lnTo>
                  <a:pt x="184404" y="402336"/>
                </a:lnTo>
                <a:lnTo>
                  <a:pt x="226853" y="397030"/>
                </a:lnTo>
                <a:lnTo>
                  <a:pt x="265918" y="381915"/>
                </a:lnTo>
                <a:lnTo>
                  <a:pt x="300450" y="358188"/>
                </a:lnTo>
                <a:lnTo>
                  <a:pt x="329303" y="327051"/>
                </a:lnTo>
                <a:lnTo>
                  <a:pt x="351333" y="289702"/>
                </a:lnTo>
                <a:lnTo>
                  <a:pt x="365391" y="247341"/>
                </a:lnTo>
                <a:lnTo>
                  <a:pt x="370332" y="2011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476621" y="4934711"/>
            <a:ext cx="407034" cy="439420"/>
          </a:xfrm>
          <a:custGeom>
            <a:avLst/>
            <a:gdLst/>
            <a:ahLst/>
            <a:cxnLst/>
            <a:rect l="l" t="t" r="r" b="b"/>
            <a:pathLst>
              <a:path w="407034" h="439420">
                <a:moveTo>
                  <a:pt x="406908" y="219456"/>
                </a:moveTo>
                <a:lnTo>
                  <a:pt x="402336" y="175260"/>
                </a:lnTo>
                <a:lnTo>
                  <a:pt x="382524" y="114300"/>
                </a:lnTo>
                <a:lnTo>
                  <a:pt x="347472" y="64008"/>
                </a:lnTo>
                <a:lnTo>
                  <a:pt x="316992" y="38100"/>
                </a:lnTo>
                <a:lnTo>
                  <a:pt x="281940" y="18288"/>
                </a:lnTo>
                <a:lnTo>
                  <a:pt x="243840" y="4572"/>
                </a:lnTo>
                <a:lnTo>
                  <a:pt x="202692" y="0"/>
                </a:lnTo>
                <a:lnTo>
                  <a:pt x="181356" y="1524"/>
                </a:lnTo>
                <a:lnTo>
                  <a:pt x="141732" y="10668"/>
                </a:lnTo>
                <a:lnTo>
                  <a:pt x="105156" y="27432"/>
                </a:lnTo>
                <a:lnTo>
                  <a:pt x="71628" y="51816"/>
                </a:lnTo>
                <a:lnTo>
                  <a:pt x="45720" y="80772"/>
                </a:lnTo>
                <a:lnTo>
                  <a:pt x="22860" y="115824"/>
                </a:lnTo>
                <a:lnTo>
                  <a:pt x="9144" y="155448"/>
                </a:lnTo>
                <a:lnTo>
                  <a:pt x="0" y="198120"/>
                </a:lnTo>
                <a:lnTo>
                  <a:pt x="0" y="242316"/>
                </a:lnTo>
                <a:lnTo>
                  <a:pt x="9144" y="284988"/>
                </a:lnTo>
                <a:lnTo>
                  <a:pt x="24384" y="324612"/>
                </a:lnTo>
                <a:lnTo>
                  <a:pt x="36576" y="345294"/>
                </a:lnTo>
                <a:lnTo>
                  <a:pt x="36576" y="199644"/>
                </a:lnTo>
                <a:lnTo>
                  <a:pt x="39624" y="181356"/>
                </a:lnTo>
                <a:lnTo>
                  <a:pt x="56388" y="131064"/>
                </a:lnTo>
                <a:lnTo>
                  <a:pt x="85344" y="89916"/>
                </a:lnTo>
                <a:lnTo>
                  <a:pt x="124968" y="57912"/>
                </a:lnTo>
                <a:lnTo>
                  <a:pt x="170688" y="41148"/>
                </a:lnTo>
                <a:lnTo>
                  <a:pt x="204216" y="36576"/>
                </a:lnTo>
                <a:lnTo>
                  <a:pt x="220980" y="38100"/>
                </a:lnTo>
                <a:lnTo>
                  <a:pt x="268224" y="51816"/>
                </a:lnTo>
                <a:lnTo>
                  <a:pt x="321564" y="89916"/>
                </a:lnTo>
                <a:lnTo>
                  <a:pt x="350520" y="132588"/>
                </a:lnTo>
                <a:lnTo>
                  <a:pt x="367284" y="182880"/>
                </a:lnTo>
                <a:lnTo>
                  <a:pt x="370332" y="220980"/>
                </a:lnTo>
                <a:lnTo>
                  <a:pt x="370332" y="345567"/>
                </a:lnTo>
                <a:lnTo>
                  <a:pt x="373380" y="341376"/>
                </a:lnTo>
                <a:lnTo>
                  <a:pt x="391668" y="303276"/>
                </a:lnTo>
                <a:lnTo>
                  <a:pt x="402336" y="262128"/>
                </a:lnTo>
                <a:lnTo>
                  <a:pt x="405384" y="240792"/>
                </a:lnTo>
                <a:lnTo>
                  <a:pt x="406908" y="219456"/>
                </a:lnTo>
                <a:close/>
              </a:path>
              <a:path w="407034" h="439420">
                <a:moveTo>
                  <a:pt x="370332" y="345567"/>
                </a:moveTo>
                <a:lnTo>
                  <a:pt x="370332" y="220980"/>
                </a:lnTo>
                <a:lnTo>
                  <a:pt x="367284" y="257556"/>
                </a:lnTo>
                <a:lnTo>
                  <a:pt x="362712" y="275844"/>
                </a:lnTo>
                <a:lnTo>
                  <a:pt x="341376" y="323088"/>
                </a:lnTo>
                <a:lnTo>
                  <a:pt x="295656" y="371856"/>
                </a:lnTo>
                <a:lnTo>
                  <a:pt x="251460" y="394716"/>
                </a:lnTo>
                <a:lnTo>
                  <a:pt x="202692" y="402336"/>
                </a:lnTo>
                <a:lnTo>
                  <a:pt x="185928" y="400812"/>
                </a:lnTo>
                <a:lnTo>
                  <a:pt x="137160" y="387096"/>
                </a:lnTo>
                <a:lnTo>
                  <a:pt x="96012" y="359664"/>
                </a:lnTo>
                <a:lnTo>
                  <a:pt x="64008" y="321564"/>
                </a:lnTo>
                <a:lnTo>
                  <a:pt x="44196" y="272796"/>
                </a:lnTo>
                <a:lnTo>
                  <a:pt x="39624" y="256032"/>
                </a:lnTo>
                <a:lnTo>
                  <a:pt x="36576" y="237744"/>
                </a:lnTo>
                <a:lnTo>
                  <a:pt x="36576" y="345294"/>
                </a:lnTo>
                <a:lnTo>
                  <a:pt x="73152" y="388620"/>
                </a:lnTo>
                <a:lnTo>
                  <a:pt x="106680" y="413004"/>
                </a:lnTo>
                <a:lnTo>
                  <a:pt x="143256" y="428244"/>
                </a:lnTo>
                <a:lnTo>
                  <a:pt x="182880" y="437388"/>
                </a:lnTo>
                <a:lnTo>
                  <a:pt x="204216" y="438912"/>
                </a:lnTo>
                <a:lnTo>
                  <a:pt x="225552" y="437388"/>
                </a:lnTo>
                <a:lnTo>
                  <a:pt x="265176" y="428244"/>
                </a:lnTo>
                <a:lnTo>
                  <a:pt x="301752" y="411480"/>
                </a:lnTo>
                <a:lnTo>
                  <a:pt x="333756" y="387096"/>
                </a:lnTo>
                <a:lnTo>
                  <a:pt x="361188" y="358140"/>
                </a:lnTo>
                <a:lnTo>
                  <a:pt x="370332" y="3455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7631566" y="5004305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879736" y="5053073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623950" y="5004305"/>
            <a:ext cx="8337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algn="ctr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628532" y="3891786"/>
            <a:ext cx="13125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getBalance(A)</a:t>
            </a:r>
            <a:endParaRPr sz="16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088524" y="4394706"/>
            <a:ext cx="16573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Replica</a:t>
            </a:r>
            <a:r>
              <a:rPr sz="1600" spc="-8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managers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654426" y="4245354"/>
            <a:ext cx="16573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Replica</a:t>
            </a:r>
            <a:r>
              <a:rPr sz="1600" spc="-8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managers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909194" y="4783836"/>
            <a:ext cx="131064" cy="2148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956438" y="3777996"/>
            <a:ext cx="189865" cy="1027430"/>
          </a:xfrm>
          <a:custGeom>
            <a:avLst/>
            <a:gdLst/>
            <a:ahLst/>
            <a:cxnLst/>
            <a:rect l="l" t="t" r="r" b="b"/>
            <a:pathLst>
              <a:path w="189864" h="1027429">
                <a:moveTo>
                  <a:pt x="189735" y="0"/>
                </a:moveTo>
                <a:lnTo>
                  <a:pt x="153390" y="0"/>
                </a:lnTo>
                <a:lnTo>
                  <a:pt x="0" y="1022603"/>
                </a:lnTo>
                <a:lnTo>
                  <a:pt x="36576" y="1027175"/>
                </a:lnTo>
                <a:lnTo>
                  <a:pt x="1897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783458" y="3777996"/>
            <a:ext cx="301141" cy="1661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218809" y="4959096"/>
            <a:ext cx="176784" cy="1386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912998" y="4158996"/>
            <a:ext cx="2330450" cy="889000"/>
          </a:xfrm>
          <a:custGeom>
            <a:avLst/>
            <a:gdLst/>
            <a:ahLst/>
            <a:cxnLst/>
            <a:rect l="l" t="t" r="r" b="b"/>
            <a:pathLst>
              <a:path w="2330450" h="889000">
                <a:moveTo>
                  <a:pt x="2330196" y="853440"/>
                </a:moveTo>
                <a:lnTo>
                  <a:pt x="12192" y="0"/>
                </a:lnTo>
                <a:lnTo>
                  <a:pt x="0" y="33528"/>
                </a:lnTo>
                <a:lnTo>
                  <a:pt x="2318004" y="888492"/>
                </a:lnTo>
                <a:lnTo>
                  <a:pt x="2330196" y="8534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315078" y="4934711"/>
            <a:ext cx="176784" cy="1645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909950" y="4233672"/>
            <a:ext cx="1432560" cy="786765"/>
          </a:xfrm>
          <a:custGeom>
            <a:avLst/>
            <a:gdLst/>
            <a:ahLst/>
            <a:cxnLst/>
            <a:rect l="l" t="t" r="r" b="b"/>
            <a:pathLst>
              <a:path w="1432559" h="786764">
                <a:moveTo>
                  <a:pt x="1432560" y="754380"/>
                </a:moveTo>
                <a:lnTo>
                  <a:pt x="18288" y="0"/>
                </a:lnTo>
                <a:lnTo>
                  <a:pt x="0" y="32004"/>
                </a:lnTo>
                <a:lnTo>
                  <a:pt x="1414272" y="786384"/>
                </a:lnTo>
                <a:lnTo>
                  <a:pt x="1432560" y="7543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364102" y="4910328"/>
            <a:ext cx="175260" cy="18669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835274" y="4363211"/>
            <a:ext cx="584200" cy="603885"/>
          </a:xfrm>
          <a:custGeom>
            <a:avLst/>
            <a:gdLst/>
            <a:ahLst/>
            <a:cxnLst/>
            <a:rect l="l" t="t" r="r" b="b"/>
            <a:pathLst>
              <a:path w="584200" h="603885">
                <a:moveTo>
                  <a:pt x="583692" y="577596"/>
                </a:moveTo>
                <a:lnTo>
                  <a:pt x="25908" y="0"/>
                </a:lnTo>
                <a:lnTo>
                  <a:pt x="0" y="24384"/>
                </a:lnTo>
                <a:lnTo>
                  <a:pt x="557784" y="603504"/>
                </a:lnTo>
                <a:lnTo>
                  <a:pt x="583692" y="5775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98480" y="831595"/>
            <a:ext cx="369379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vailable</a:t>
            </a:r>
            <a:r>
              <a:rPr spc="-45" dirty="0"/>
              <a:t> </a:t>
            </a:r>
            <a:r>
              <a:rPr spc="-5" dirty="0"/>
              <a:t>copies</a:t>
            </a:r>
          </a:p>
        </p:txBody>
      </p:sp>
      <p:sp>
        <p:nvSpPr>
          <p:cNvPr id="3" name="object 3"/>
          <p:cNvSpPr/>
          <p:nvPr/>
        </p:nvSpPr>
        <p:spPr>
          <a:xfrm>
            <a:off x="5198242" y="3500628"/>
            <a:ext cx="4022090" cy="277495"/>
          </a:xfrm>
          <a:custGeom>
            <a:avLst/>
            <a:gdLst/>
            <a:ahLst/>
            <a:cxnLst/>
            <a:rect l="l" t="t" r="r" b="b"/>
            <a:pathLst>
              <a:path w="4022090" h="277495">
                <a:moveTo>
                  <a:pt x="0" y="0"/>
                </a:moveTo>
                <a:lnTo>
                  <a:pt x="0" y="277368"/>
                </a:lnTo>
                <a:lnTo>
                  <a:pt x="4021836" y="277368"/>
                </a:lnTo>
                <a:lnTo>
                  <a:pt x="40218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12542" y="3599688"/>
            <a:ext cx="824865" cy="178435"/>
          </a:xfrm>
          <a:custGeom>
            <a:avLst/>
            <a:gdLst/>
            <a:ahLst/>
            <a:cxnLst/>
            <a:rect l="l" t="t" r="r" b="b"/>
            <a:pathLst>
              <a:path w="824864" h="178435">
                <a:moveTo>
                  <a:pt x="0" y="0"/>
                </a:moveTo>
                <a:lnTo>
                  <a:pt x="0" y="178308"/>
                </a:lnTo>
                <a:lnTo>
                  <a:pt x="824484" y="178308"/>
                </a:lnTo>
                <a:lnTo>
                  <a:pt x="82448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06730" y="2189988"/>
            <a:ext cx="821690" cy="989330"/>
          </a:xfrm>
          <a:custGeom>
            <a:avLst/>
            <a:gdLst/>
            <a:ahLst/>
            <a:cxnLst/>
            <a:rect l="l" t="t" r="r" b="b"/>
            <a:pathLst>
              <a:path w="821689" h="989330">
                <a:moveTo>
                  <a:pt x="0" y="0"/>
                </a:moveTo>
                <a:lnTo>
                  <a:pt x="0" y="989076"/>
                </a:lnTo>
                <a:lnTo>
                  <a:pt x="821436" y="989076"/>
                </a:lnTo>
                <a:lnTo>
                  <a:pt x="821436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23733" y="2306827"/>
            <a:ext cx="1578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Client + front</a:t>
            </a:r>
            <a:r>
              <a:rPr sz="1600" spc="-3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end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266822" y="2164080"/>
            <a:ext cx="802005" cy="990600"/>
          </a:xfrm>
          <a:custGeom>
            <a:avLst/>
            <a:gdLst/>
            <a:ahLst/>
            <a:cxnLst/>
            <a:rect l="l" t="t" r="r" b="b"/>
            <a:pathLst>
              <a:path w="802004" h="990600">
                <a:moveTo>
                  <a:pt x="0" y="0"/>
                </a:moveTo>
                <a:lnTo>
                  <a:pt x="0" y="990600"/>
                </a:lnTo>
                <a:lnTo>
                  <a:pt x="801624" y="990600"/>
                </a:lnTo>
                <a:lnTo>
                  <a:pt x="80162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167003" y="2258059"/>
            <a:ext cx="1578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Client + front</a:t>
            </a:r>
            <a:r>
              <a:rPr sz="1600" spc="-3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end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4147" y="2262631"/>
            <a:ext cx="1720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9628" y="2262631"/>
            <a:ext cx="1720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19987" y="2806698"/>
            <a:ext cx="1312545" cy="51435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3655" marR="5080" indent="-21590">
              <a:lnSpc>
                <a:spcPct val="100600"/>
              </a:lnSpc>
              <a:spcBef>
                <a:spcPts val="85"/>
              </a:spcBef>
            </a:pPr>
            <a:r>
              <a:rPr sz="1600" i="1" spc="-5" dirty="0">
                <a:latin typeface="Arial"/>
                <a:cs typeface="Arial"/>
              </a:rPr>
              <a:t>getBa</a:t>
            </a:r>
            <a:r>
              <a:rPr sz="1600" i="1" dirty="0">
                <a:latin typeface="Arial"/>
                <a:cs typeface="Arial"/>
              </a:rPr>
              <a:t>l</a:t>
            </a:r>
            <a:r>
              <a:rPr sz="1600" i="1" spc="-5" dirty="0">
                <a:latin typeface="Arial"/>
                <a:cs typeface="Arial"/>
              </a:rPr>
              <a:t>an</a:t>
            </a:r>
            <a:r>
              <a:rPr sz="1600" i="1" dirty="0">
                <a:latin typeface="Arial"/>
                <a:cs typeface="Arial"/>
              </a:rPr>
              <a:t>c</a:t>
            </a:r>
            <a:r>
              <a:rPr sz="1600" i="1" spc="-5" dirty="0">
                <a:latin typeface="Arial"/>
                <a:cs typeface="Arial"/>
              </a:rPr>
              <a:t>e</a:t>
            </a:r>
            <a:r>
              <a:rPr sz="1600" i="1" spc="-10" dirty="0">
                <a:latin typeface="Arial"/>
                <a:cs typeface="Arial"/>
              </a:rPr>
              <a:t>(</a:t>
            </a:r>
            <a:r>
              <a:rPr sz="1600" i="1" spc="-5" dirty="0">
                <a:latin typeface="Arial"/>
                <a:cs typeface="Arial"/>
              </a:rPr>
              <a:t>B)  deposit(A,3);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73786" y="2633472"/>
            <a:ext cx="365760" cy="398145"/>
          </a:xfrm>
          <a:custGeom>
            <a:avLst/>
            <a:gdLst/>
            <a:ahLst/>
            <a:cxnLst/>
            <a:rect l="l" t="t" r="r" b="b"/>
            <a:pathLst>
              <a:path w="365760" h="398144">
                <a:moveTo>
                  <a:pt x="365760" y="199644"/>
                </a:moveTo>
                <a:lnTo>
                  <a:pt x="360908" y="154035"/>
                </a:lnTo>
                <a:lnTo>
                  <a:pt x="347098" y="112078"/>
                </a:lnTo>
                <a:lnTo>
                  <a:pt x="325451" y="75000"/>
                </a:lnTo>
                <a:lnTo>
                  <a:pt x="297086" y="44027"/>
                </a:lnTo>
                <a:lnTo>
                  <a:pt x="263123" y="20385"/>
                </a:lnTo>
                <a:lnTo>
                  <a:pt x="224681" y="5300"/>
                </a:lnTo>
                <a:lnTo>
                  <a:pt x="182880" y="0"/>
                </a:lnTo>
                <a:lnTo>
                  <a:pt x="141078" y="5300"/>
                </a:lnTo>
                <a:lnTo>
                  <a:pt x="102636" y="20385"/>
                </a:lnTo>
                <a:lnTo>
                  <a:pt x="68673" y="44027"/>
                </a:lnTo>
                <a:lnTo>
                  <a:pt x="40308" y="75000"/>
                </a:lnTo>
                <a:lnTo>
                  <a:pt x="18661" y="112078"/>
                </a:lnTo>
                <a:lnTo>
                  <a:pt x="4851" y="154035"/>
                </a:lnTo>
                <a:lnTo>
                  <a:pt x="0" y="199644"/>
                </a:lnTo>
                <a:lnTo>
                  <a:pt x="4851" y="245168"/>
                </a:lnTo>
                <a:lnTo>
                  <a:pt x="18661" y="286907"/>
                </a:lnTo>
                <a:lnTo>
                  <a:pt x="40308" y="323687"/>
                </a:lnTo>
                <a:lnTo>
                  <a:pt x="68673" y="354336"/>
                </a:lnTo>
                <a:lnTo>
                  <a:pt x="102636" y="377680"/>
                </a:lnTo>
                <a:lnTo>
                  <a:pt x="141078" y="392547"/>
                </a:lnTo>
                <a:lnTo>
                  <a:pt x="182880" y="397764"/>
                </a:lnTo>
                <a:lnTo>
                  <a:pt x="224681" y="392547"/>
                </a:lnTo>
                <a:lnTo>
                  <a:pt x="263123" y="377680"/>
                </a:lnTo>
                <a:lnTo>
                  <a:pt x="297086" y="354336"/>
                </a:lnTo>
                <a:lnTo>
                  <a:pt x="325451" y="323687"/>
                </a:lnTo>
                <a:lnTo>
                  <a:pt x="347098" y="286907"/>
                </a:lnTo>
                <a:lnTo>
                  <a:pt x="360908" y="245168"/>
                </a:lnTo>
                <a:lnTo>
                  <a:pt x="365760" y="1996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55498" y="2616708"/>
            <a:ext cx="402590" cy="433070"/>
          </a:xfrm>
          <a:custGeom>
            <a:avLst/>
            <a:gdLst/>
            <a:ahLst/>
            <a:cxnLst/>
            <a:rect l="l" t="t" r="r" b="b"/>
            <a:pathLst>
              <a:path w="402589" h="433069">
                <a:moveTo>
                  <a:pt x="402336" y="237744"/>
                </a:moveTo>
                <a:lnTo>
                  <a:pt x="402336" y="193548"/>
                </a:lnTo>
                <a:lnTo>
                  <a:pt x="399288" y="172212"/>
                </a:lnTo>
                <a:lnTo>
                  <a:pt x="387096" y="131064"/>
                </a:lnTo>
                <a:lnTo>
                  <a:pt x="368808" y="94488"/>
                </a:lnTo>
                <a:lnTo>
                  <a:pt x="342900" y="62484"/>
                </a:lnTo>
                <a:lnTo>
                  <a:pt x="313944" y="36576"/>
                </a:lnTo>
                <a:lnTo>
                  <a:pt x="278892" y="16764"/>
                </a:lnTo>
                <a:lnTo>
                  <a:pt x="240792" y="3048"/>
                </a:lnTo>
                <a:lnTo>
                  <a:pt x="220980" y="0"/>
                </a:lnTo>
                <a:lnTo>
                  <a:pt x="179832" y="0"/>
                </a:lnTo>
                <a:lnTo>
                  <a:pt x="140208" y="9144"/>
                </a:lnTo>
                <a:lnTo>
                  <a:pt x="103632" y="25908"/>
                </a:lnTo>
                <a:lnTo>
                  <a:pt x="71628" y="50292"/>
                </a:lnTo>
                <a:lnTo>
                  <a:pt x="44196" y="79248"/>
                </a:lnTo>
                <a:lnTo>
                  <a:pt x="22860" y="114300"/>
                </a:lnTo>
                <a:lnTo>
                  <a:pt x="9144" y="152400"/>
                </a:lnTo>
                <a:lnTo>
                  <a:pt x="0" y="216408"/>
                </a:lnTo>
                <a:lnTo>
                  <a:pt x="1524" y="239268"/>
                </a:lnTo>
                <a:lnTo>
                  <a:pt x="9144" y="280416"/>
                </a:lnTo>
                <a:lnTo>
                  <a:pt x="24384" y="320040"/>
                </a:lnTo>
                <a:lnTo>
                  <a:pt x="36576" y="339198"/>
                </a:lnTo>
                <a:lnTo>
                  <a:pt x="36576" y="196596"/>
                </a:lnTo>
                <a:lnTo>
                  <a:pt x="39624" y="178308"/>
                </a:lnTo>
                <a:lnTo>
                  <a:pt x="56388" y="128016"/>
                </a:lnTo>
                <a:lnTo>
                  <a:pt x="85344" y="86868"/>
                </a:lnTo>
                <a:lnTo>
                  <a:pt x="123444" y="56388"/>
                </a:lnTo>
                <a:lnTo>
                  <a:pt x="169164" y="39624"/>
                </a:lnTo>
                <a:lnTo>
                  <a:pt x="202692" y="35052"/>
                </a:lnTo>
                <a:lnTo>
                  <a:pt x="219456" y="36576"/>
                </a:lnTo>
                <a:lnTo>
                  <a:pt x="265176" y="50292"/>
                </a:lnTo>
                <a:lnTo>
                  <a:pt x="318516" y="88392"/>
                </a:lnTo>
                <a:lnTo>
                  <a:pt x="345948" y="129540"/>
                </a:lnTo>
                <a:lnTo>
                  <a:pt x="362712" y="179832"/>
                </a:lnTo>
                <a:lnTo>
                  <a:pt x="365760" y="198120"/>
                </a:lnTo>
                <a:lnTo>
                  <a:pt x="365760" y="340069"/>
                </a:lnTo>
                <a:lnTo>
                  <a:pt x="379476" y="318516"/>
                </a:lnTo>
                <a:lnTo>
                  <a:pt x="394716" y="278892"/>
                </a:lnTo>
                <a:lnTo>
                  <a:pt x="399288" y="259080"/>
                </a:lnTo>
                <a:lnTo>
                  <a:pt x="402336" y="237744"/>
                </a:lnTo>
                <a:close/>
              </a:path>
              <a:path w="402589" h="433069">
                <a:moveTo>
                  <a:pt x="365760" y="340069"/>
                </a:moveTo>
                <a:lnTo>
                  <a:pt x="365760" y="234696"/>
                </a:lnTo>
                <a:lnTo>
                  <a:pt x="362712" y="252984"/>
                </a:lnTo>
                <a:lnTo>
                  <a:pt x="358140" y="271272"/>
                </a:lnTo>
                <a:lnTo>
                  <a:pt x="336804" y="318516"/>
                </a:lnTo>
                <a:lnTo>
                  <a:pt x="304800" y="356616"/>
                </a:lnTo>
                <a:lnTo>
                  <a:pt x="263652" y="382524"/>
                </a:lnTo>
                <a:lnTo>
                  <a:pt x="199644" y="396240"/>
                </a:lnTo>
                <a:lnTo>
                  <a:pt x="182880" y="394716"/>
                </a:lnTo>
                <a:lnTo>
                  <a:pt x="121920" y="374904"/>
                </a:lnTo>
                <a:lnTo>
                  <a:pt x="83820" y="342900"/>
                </a:lnTo>
                <a:lnTo>
                  <a:pt x="56388" y="301752"/>
                </a:lnTo>
                <a:lnTo>
                  <a:pt x="39624" y="251460"/>
                </a:lnTo>
                <a:lnTo>
                  <a:pt x="36576" y="233172"/>
                </a:lnTo>
                <a:lnTo>
                  <a:pt x="36576" y="339198"/>
                </a:lnTo>
                <a:lnTo>
                  <a:pt x="73152" y="382524"/>
                </a:lnTo>
                <a:lnTo>
                  <a:pt x="105156" y="406908"/>
                </a:lnTo>
                <a:lnTo>
                  <a:pt x="141732" y="422148"/>
                </a:lnTo>
                <a:lnTo>
                  <a:pt x="181356" y="431292"/>
                </a:lnTo>
                <a:lnTo>
                  <a:pt x="202692" y="432816"/>
                </a:lnTo>
                <a:lnTo>
                  <a:pt x="222504" y="431292"/>
                </a:lnTo>
                <a:lnTo>
                  <a:pt x="262128" y="422148"/>
                </a:lnTo>
                <a:lnTo>
                  <a:pt x="298704" y="405384"/>
                </a:lnTo>
                <a:lnTo>
                  <a:pt x="330708" y="382524"/>
                </a:lnTo>
                <a:lnTo>
                  <a:pt x="358140" y="352044"/>
                </a:lnTo>
                <a:lnTo>
                  <a:pt x="365760" y="3400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86862" y="2610612"/>
            <a:ext cx="367665" cy="394970"/>
          </a:xfrm>
          <a:custGeom>
            <a:avLst/>
            <a:gdLst/>
            <a:ahLst/>
            <a:cxnLst/>
            <a:rect l="l" t="t" r="r" b="b"/>
            <a:pathLst>
              <a:path w="367664" h="394969">
                <a:moveTo>
                  <a:pt x="367284" y="196596"/>
                </a:moveTo>
                <a:lnTo>
                  <a:pt x="362427" y="151635"/>
                </a:lnTo>
                <a:lnTo>
                  <a:pt x="348587" y="110301"/>
                </a:lnTo>
                <a:lnTo>
                  <a:pt x="326855" y="73791"/>
                </a:lnTo>
                <a:lnTo>
                  <a:pt x="298326" y="43307"/>
                </a:lnTo>
                <a:lnTo>
                  <a:pt x="264091" y="20047"/>
                </a:lnTo>
                <a:lnTo>
                  <a:pt x="225245" y="5211"/>
                </a:lnTo>
                <a:lnTo>
                  <a:pt x="182880" y="0"/>
                </a:lnTo>
                <a:lnTo>
                  <a:pt x="134408" y="7048"/>
                </a:lnTo>
                <a:lnTo>
                  <a:pt x="90762" y="26924"/>
                </a:lnTo>
                <a:lnTo>
                  <a:pt x="53721" y="57721"/>
                </a:lnTo>
                <a:lnTo>
                  <a:pt x="25061" y="97536"/>
                </a:lnTo>
                <a:lnTo>
                  <a:pt x="6561" y="144462"/>
                </a:lnTo>
                <a:lnTo>
                  <a:pt x="0" y="196596"/>
                </a:lnTo>
                <a:lnTo>
                  <a:pt x="4851" y="242120"/>
                </a:lnTo>
                <a:lnTo>
                  <a:pt x="18661" y="283859"/>
                </a:lnTo>
                <a:lnTo>
                  <a:pt x="40308" y="320639"/>
                </a:lnTo>
                <a:lnTo>
                  <a:pt x="68673" y="351288"/>
                </a:lnTo>
                <a:lnTo>
                  <a:pt x="102636" y="374632"/>
                </a:lnTo>
                <a:lnTo>
                  <a:pt x="141078" y="389499"/>
                </a:lnTo>
                <a:lnTo>
                  <a:pt x="182880" y="394716"/>
                </a:lnTo>
                <a:lnTo>
                  <a:pt x="225245" y="389499"/>
                </a:lnTo>
                <a:lnTo>
                  <a:pt x="264091" y="374632"/>
                </a:lnTo>
                <a:lnTo>
                  <a:pt x="298326" y="351288"/>
                </a:lnTo>
                <a:lnTo>
                  <a:pt x="326855" y="320639"/>
                </a:lnTo>
                <a:lnTo>
                  <a:pt x="348587" y="283859"/>
                </a:lnTo>
                <a:lnTo>
                  <a:pt x="362427" y="242120"/>
                </a:lnTo>
                <a:lnTo>
                  <a:pt x="367284" y="1965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68574" y="2592324"/>
            <a:ext cx="403860" cy="431800"/>
          </a:xfrm>
          <a:custGeom>
            <a:avLst/>
            <a:gdLst/>
            <a:ahLst/>
            <a:cxnLst/>
            <a:rect l="l" t="t" r="r" b="b"/>
            <a:pathLst>
              <a:path w="403860" h="431800">
                <a:moveTo>
                  <a:pt x="403860" y="214884"/>
                </a:moveTo>
                <a:lnTo>
                  <a:pt x="399288" y="172212"/>
                </a:lnTo>
                <a:lnTo>
                  <a:pt x="387096" y="131064"/>
                </a:lnTo>
                <a:lnTo>
                  <a:pt x="368808" y="94488"/>
                </a:lnTo>
                <a:lnTo>
                  <a:pt x="344424" y="62484"/>
                </a:lnTo>
                <a:lnTo>
                  <a:pt x="313944" y="36576"/>
                </a:lnTo>
                <a:lnTo>
                  <a:pt x="280416" y="16764"/>
                </a:lnTo>
                <a:lnTo>
                  <a:pt x="242316" y="4572"/>
                </a:lnTo>
                <a:lnTo>
                  <a:pt x="201168" y="0"/>
                </a:lnTo>
                <a:lnTo>
                  <a:pt x="179832" y="1524"/>
                </a:lnTo>
                <a:lnTo>
                  <a:pt x="140208" y="10668"/>
                </a:lnTo>
                <a:lnTo>
                  <a:pt x="103632" y="25908"/>
                </a:lnTo>
                <a:lnTo>
                  <a:pt x="73152" y="50292"/>
                </a:lnTo>
                <a:lnTo>
                  <a:pt x="45720" y="79248"/>
                </a:lnTo>
                <a:lnTo>
                  <a:pt x="15240" y="132588"/>
                </a:lnTo>
                <a:lnTo>
                  <a:pt x="4572" y="173736"/>
                </a:lnTo>
                <a:lnTo>
                  <a:pt x="0" y="216408"/>
                </a:lnTo>
                <a:lnTo>
                  <a:pt x="1524" y="237744"/>
                </a:lnTo>
                <a:lnTo>
                  <a:pt x="9144" y="280416"/>
                </a:lnTo>
                <a:lnTo>
                  <a:pt x="24384" y="318516"/>
                </a:lnTo>
                <a:lnTo>
                  <a:pt x="36576" y="339198"/>
                </a:lnTo>
                <a:lnTo>
                  <a:pt x="36576" y="214884"/>
                </a:lnTo>
                <a:lnTo>
                  <a:pt x="39624" y="178308"/>
                </a:lnTo>
                <a:lnTo>
                  <a:pt x="65532" y="114300"/>
                </a:lnTo>
                <a:lnTo>
                  <a:pt x="97536" y="76200"/>
                </a:lnTo>
                <a:lnTo>
                  <a:pt x="138684" y="50292"/>
                </a:lnTo>
                <a:lnTo>
                  <a:pt x="185928" y="36576"/>
                </a:lnTo>
                <a:lnTo>
                  <a:pt x="219456" y="36576"/>
                </a:lnTo>
                <a:lnTo>
                  <a:pt x="266700" y="50292"/>
                </a:lnTo>
                <a:lnTo>
                  <a:pt x="318516" y="88392"/>
                </a:lnTo>
                <a:lnTo>
                  <a:pt x="347472" y="131064"/>
                </a:lnTo>
                <a:lnTo>
                  <a:pt x="364236" y="179832"/>
                </a:lnTo>
                <a:lnTo>
                  <a:pt x="367284" y="216408"/>
                </a:lnTo>
                <a:lnTo>
                  <a:pt x="367284" y="337674"/>
                </a:lnTo>
                <a:lnTo>
                  <a:pt x="368808" y="335280"/>
                </a:lnTo>
                <a:lnTo>
                  <a:pt x="388620" y="298704"/>
                </a:lnTo>
                <a:lnTo>
                  <a:pt x="399288" y="257556"/>
                </a:lnTo>
                <a:lnTo>
                  <a:pt x="402336" y="236220"/>
                </a:lnTo>
                <a:lnTo>
                  <a:pt x="403860" y="214884"/>
                </a:lnTo>
                <a:close/>
              </a:path>
              <a:path w="403860" h="431800">
                <a:moveTo>
                  <a:pt x="367284" y="337674"/>
                </a:moveTo>
                <a:lnTo>
                  <a:pt x="367284" y="216408"/>
                </a:lnTo>
                <a:lnTo>
                  <a:pt x="365760" y="234696"/>
                </a:lnTo>
                <a:lnTo>
                  <a:pt x="362712" y="252984"/>
                </a:lnTo>
                <a:lnTo>
                  <a:pt x="338328" y="316992"/>
                </a:lnTo>
                <a:lnTo>
                  <a:pt x="304800" y="355092"/>
                </a:lnTo>
                <a:lnTo>
                  <a:pt x="265176" y="381000"/>
                </a:lnTo>
                <a:lnTo>
                  <a:pt x="217932" y="394716"/>
                </a:lnTo>
                <a:lnTo>
                  <a:pt x="184404" y="394716"/>
                </a:lnTo>
                <a:lnTo>
                  <a:pt x="137160" y="381000"/>
                </a:lnTo>
                <a:lnTo>
                  <a:pt x="96012" y="353568"/>
                </a:lnTo>
                <a:lnTo>
                  <a:pt x="64008" y="315468"/>
                </a:lnTo>
                <a:lnTo>
                  <a:pt x="44196" y="268224"/>
                </a:lnTo>
                <a:lnTo>
                  <a:pt x="36576" y="214884"/>
                </a:lnTo>
                <a:lnTo>
                  <a:pt x="36576" y="339198"/>
                </a:lnTo>
                <a:lnTo>
                  <a:pt x="73152" y="382524"/>
                </a:lnTo>
                <a:lnTo>
                  <a:pt x="106680" y="405384"/>
                </a:lnTo>
                <a:lnTo>
                  <a:pt x="141732" y="422148"/>
                </a:lnTo>
                <a:lnTo>
                  <a:pt x="181356" y="429768"/>
                </a:lnTo>
                <a:lnTo>
                  <a:pt x="202692" y="431292"/>
                </a:lnTo>
                <a:lnTo>
                  <a:pt x="224028" y="429768"/>
                </a:lnTo>
                <a:lnTo>
                  <a:pt x="262128" y="422148"/>
                </a:lnTo>
                <a:lnTo>
                  <a:pt x="298704" y="405384"/>
                </a:lnTo>
                <a:lnTo>
                  <a:pt x="330708" y="381000"/>
                </a:lnTo>
                <a:lnTo>
                  <a:pt x="358140" y="352044"/>
                </a:lnTo>
                <a:lnTo>
                  <a:pt x="367284" y="337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73303" y="2996184"/>
            <a:ext cx="484505" cy="782320"/>
          </a:xfrm>
          <a:custGeom>
            <a:avLst/>
            <a:gdLst/>
            <a:ahLst/>
            <a:cxnLst/>
            <a:rect l="l" t="t" r="r" b="b"/>
            <a:pathLst>
              <a:path w="484505" h="782320">
                <a:moveTo>
                  <a:pt x="484302" y="18288"/>
                </a:moveTo>
                <a:lnTo>
                  <a:pt x="453822" y="0"/>
                </a:lnTo>
                <a:lnTo>
                  <a:pt x="0" y="781812"/>
                </a:lnTo>
                <a:lnTo>
                  <a:pt x="41767" y="781812"/>
                </a:lnTo>
                <a:lnTo>
                  <a:pt x="484302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431926" y="2915412"/>
            <a:ext cx="1707514" cy="862965"/>
          </a:xfrm>
          <a:custGeom>
            <a:avLst/>
            <a:gdLst/>
            <a:ahLst/>
            <a:cxnLst/>
            <a:rect l="l" t="t" r="r" b="b"/>
            <a:pathLst>
              <a:path w="1707514" h="862964">
                <a:moveTo>
                  <a:pt x="1707429" y="862584"/>
                </a:moveTo>
                <a:lnTo>
                  <a:pt x="16764" y="0"/>
                </a:lnTo>
                <a:lnTo>
                  <a:pt x="0" y="32004"/>
                </a:lnTo>
                <a:lnTo>
                  <a:pt x="1627937" y="862584"/>
                </a:lnTo>
                <a:lnTo>
                  <a:pt x="1707429" y="862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979244" y="2944368"/>
            <a:ext cx="691515" cy="833755"/>
          </a:xfrm>
          <a:custGeom>
            <a:avLst/>
            <a:gdLst/>
            <a:ahLst/>
            <a:cxnLst/>
            <a:rect l="l" t="t" r="r" b="b"/>
            <a:pathLst>
              <a:path w="691514" h="833754">
                <a:moveTo>
                  <a:pt x="691437" y="22860"/>
                </a:moveTo>
                <a:lnTo>
                  <a:pt x="662481" y="0"/>
                </a:lnTo>
                <a:lnTo>
                  <a:pt x="0" y="833628"/>
                </a:lnTo>
                <a:lnTo>
                  <a:pt x="47122" y="833628"/>
                </a:lnTo>
                <a:lnTo>
                  <a:pt x="691437" y="22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96234" y="2916936"/>
            <a:ext cx="1139825" cy="861060"/>
          </a:xfrm>
          <a:custGeom>
            <a:avLst/>
            <a:gdLst/>
            <a:ahLst/>
            <a:cxnLst/>
            <a:rect l="l" t="t" r="r" b="b"/>
            <a:pathLst>
              <a:path w="1139825" h="861060">
                <a:moveTo>
                  <a:pt x="1139659" y="861060"/>
                </a:moveTo>
                <a:lnTo>
                  <a:pt x="22860" y="0"/>
                </a:lnTo>
                <a:lnTo>
                  <a:pt x="0" y="28956"/>
                </a:lnTo>
                <a:lnTo>
                  <a:pt x="1079243" y="861060"/>
                </a:lnTo>
                <a:lnTo>
                  <a:pt x="1139659" y="8610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98242" y="3777996"/>
            <a:ext cx="4022090" cy="1900555"/>
          </a:xfrm>
          <a:custGeom>
            <a:avLst/>
            <a:gdLst/>
            <a:ahLst/>
            <a:cxnLst/>
            <a:rect l="l" t="t" r="r" b="b"/>
            <a:pathLst>
              <a:path w="4022090" h="1900554">
                <a:moveTo>
                  <a:pt x="4021836" y="0"/>
                </a:moveTo>
                <a:lnTo>
                  <a:pt x="0" y="0"/>
                </a:lnTo>
                <a:lnTo>
                  <a:pt x="0" y="1900427"/>
                </a:lnTo>
                <a:lnTo>
                  <a:pt x="4021836" y="1900427"/>
                </a:lnTo>
                <a:lnTo>
                  <a:pt x="4021836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37953" y="4192524"/>
            <a:ext cx="3450590" cy="1510665"/>
          </a:xfrm>
          <a:custGeom>
            <a:avLst/>
            <a:gdLst/>
            <a:ahLst/>
            <a:cxnLst/>
            <a:rect l="l" t="t" r="r" b="b"/>
            <a:pathLst>
              <a:path w="3450590" h="1510664">
                <a:moveTo>
                  <a:pt x="0" y="0"/>
                </a:moveTo>
                <a:lnTo>
                  <a:pt x="0" y="1510284"/>
                </a:lnTo>
                <a:lnTo>
                  <a:pt x="3450336" y="1510284"/>
                </a:lnTo>
                <a:lnTo>
                  <a:pt x="34503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C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89410" y="4590288"/>
            <a:ext cx="821690" cy="1013460"/>
          </a:xfrm>
          <a:custGeom>
            <a:avLst/>
            <a:gdLst/>
            <a:ahLst/>
            <a:cxnLst/>
            <a:rect l="l" t="t" r="r" b="b"/>
            <a:pathLst>
              <a:path w="821689" h="1013460">
                <a:moveTo>
                  <a:pt x="0" y="0"/>
                </a:moveTo>
                <a:lnTo>
                  <a:pt x="0" y="1013460"/>
                </a:lnTo>
                <a:lnTo>
                  <a:pt x="821436" y="1013460"/>
                </a:lnTo>
                <a:lnTo>
                  <a:pt x="821436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40870" y="4911852"/>
            <a:ext cx="364490" cy="396240"/>
          </a:xfrm>
          <a:custGeom>
            <a:avLst/>
            <a:gdLst/>
            <a:ahLst/>
            <a:cxnLst/>
            <a:rect l="l" t="t" r="r" b="b"/>
            <a:pathLst>
              <a:path w="364489" h="396239">
                <a:moveTo>
                  <a:pt x="364236" y="198120"/>
                </a:moveTo>
                <a:lnTo>
                  <a:pt x="357787" y="145344"/>
                </a:lnTo>
                <a:lnTo>
                  <a:pt x="339569" y="97987"/>
                </a:lnTo>
                <a:lnTo>
                  <a:pt x="311277" y="57912"/>
                </a:lnTo>
                <a:lnTo>
                  <a:pt x="274602" y="26980"/>
                </a:lnTo>
                <a:lnTo>
                  <a:pt x="231238" y="7055"/>
                </a:lnTo>
                <a:lnTo>
                  <a:pt x="182880" y="0"/>
                </a:lnTo>
                <a:lnTo>
                  <a:pt x="141078" y="5216"/>
                </a:lnTo>
                <a:lnTo>
                  <a:pt x="102636" y="20083"/>
                </a:lnTo>
                <a:lnTo>
                  <a:pt x="68673" y="43427"/>
                </a:lnTo>
                <a:lnTo>
                  <a:pt x="40308" y="74076"/>
                </a:lnTo>
                <a:lnTo>
                  <a:pt x="18661" y="110856"/>
                </a:lnTo>
                <a:lnTo>
                  <a:pt x="4851" y="152595"/>
                </a:lnTo>
                <a:lnTo>
                  <a:pt x="0" y="198120"/>
                </a:lnTo>
                <a:lnTo>
                  <a:pt x="4851" y="243644"/>
                </a:lnTo>
                <a:lnTo>
                  <a:pt x="18661" y="285383"/>
                </a:lnTo>
                <a:lnTo>
                  <a:pt x="40308" y="322163"/>
                </a:lnTo>
                <a:lnTo>
                  <a:pt x="68673" y="352812"/>
                </a:lnTo>
                <a:lnTo>
                  <a:pt x="102636" y="376156"/>
                </a:lnTo>
                <a:lnTo>
                  <a:pt x="141078" y="391023"/>
                </a:lnTo>
                <a:lnTo>
                  <a:pt x="182880" y="396240"/>
                </a:lnTo>
                <a:lnTo>
                  <a:pt x="231238" y="389184"/>
                </a:lnTo>
                <a:lnTo>
                  <a:pt x="274602" y="369259"/>
                </a:lnTo>
                <a:lnTo>
                  <a:pt x="311277" y="338328"/>
                </a:lnTo>
                <a:lnTo>
                  <a:pt x="339569" y="298252"/>
                </a:lnTo>
                <a:lnTo>
                  <a:pt x="357787" y="250895"/>
                </a:lnTo>
                <a:lnTo>
                  <a:pt x="364236" y="198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22582" y="4893564"/>
            <a:ext cx="401320" cy="433070"/>
          </a:xfrm>
          <a:custGeom>
            <a:avLst/>
            <a:gdLst/>
            <a:ahLst/>
            <a:cxnLst/>
            <a:rect l="l" t="t" r="r" b="b"/>
            <a:pathLst>
              <a:path w="401319" h="433070">
                <a:moveTo>
                  <a:pt x="400812" y="237744"/>
                </a:moveTo>
                <a:lnTo>
                  <a:pt x="400812" y="193548"/>
                </a:lnTo>
                <a:lnTo>
                  <a:pt x="397764" y="172212"/>
                </a:lnTo>
                <a:lnTo>
                  <a:pt x="385572" y="132588"/>
                </a:lnTo>
                <a:lnTo>
                  <a:pt x="367284" y="96012"/>
                </a:lnTo>
                <a:lnTo>
                  <a:pt x="342900" y="64008"/>
                </a:lnTo>
                <a:lnTo>
                  <a:pt x="312420" y="36576"/>
                </a:lnTo>
                <a:lnTo>
                  <a:pt x="278892" y="16764"/>
                </a:lnTo>
                <a:lnTo>
                  <a:pt x="240792" y="4572"/>
                </a:lnTo>
                <a:lnTo>
                  <a:pt x="199644" y="0"/>
                </a:lnTo>
                <a:lnTo>
                  <a:pt x="179832" y="1524"/>
                </a:lnTo>
                <a:lnTo>
                  <a:pt x="140208" y="10668"/>
                </a:lnTo>
                <a:lnTo>
                  <a:pt x="103632" y="27432"/>
                </a:lnTo>
                <a:lnTo>
                  <a:pt x="71628" y="50292"/>
                </a:lnTo>
                <a:lnTo>
                  <a:pt x="33528" y="97536"/>
                </a:lnTo>
                <a:lnTo>
                  <a:pt x="15240" y="134112"/>
                </a:lnTo>
                <a:lnTo>
                  <a:pt x="4572" y="173736"/>
                </a:lnTo>
                <a:lnTo>
                  <a:pt x="0" y="216408"/>
                </a:lnTo>
                <a:lnTo>
                  <a:pt x="1524" y="239268"/>
                </a:lnTo>
                <a:lnTo>
                  <a:pt x="4572" y="260604"/>
                </a:lnTo>
                <a:lnTo>
                  <a:pt x="9144" y="280416"/>
                </a:lnTo>
                <a:lnTo>
                  <a:pt x="24384" y="320040"/>
                </a:lnTo>
                <a:lnTo>
                  <a:pt x="36576" y="339198"/>
                </a:lnTo>
                <a:lnTo>
                  <a:pt x="36576" y="214884"/>
                </a:lnTo>
                <a:lnTo>
                  <a:pt x="39624" y="178308"/>
                </a:lnTo>
                <a:lnTo>
                  <a:pt x="56388" y="129540"/>
                </a:lnTo>
                <a:lnTo>
                  <a:pt x="85344" y="88392"/>
                </a:lnTo>
                <a:lnTo>
                  <a:pt x="123444" y="57912"/>
                </a:lnTo>
                <a:lnTo>
                  <a:pt x="169164" y="39624"/>
                </a:lnTo>
                <a:lnTo>
                  <a:pt x="201168" y="36576"/>
                </a:lnTo>
                <a:lnTo>
                  <a:pt x="217932" y="38100"/>
                </a:lnTo>
                <a:lnTo>
                  <a:pt x="265176" y="51816"/>
                </a:lnTo>
                <a:lnTo>
                  <a:pt x="304800" y="77724"/>
                </a:lnTo>
                <a:lnTo>
                  <a:pt x="336804" y="115824"/>
                </a:lnTo>
                <a:lnTo>
                  <a:pt x="358140" y="163068"/>
                </a:lnTo>
                <a:lnTo>
                  <a:pt x="361188" y="181356"/>
                </a:lnTo>
                <a:lnTo>
                  <a:pt x="364236" y="198120"/>
                </a:lnTo>
                <a:lnTo>
                  <a:pt x="365760" y="216408"/>
                </a:lnTo>
                <a:lnTo>
                  <a:pt x="365760" y="339471"/>
                </a:lnTo>
                <a:lnTo>
                  <a:pt x="368808" y="335280"/>
                </a:lnTo>
                <a:lnTo>
                  <a:pt x="377952" y="318516"/>
                </a:lnTo>
                <a:lnTo>
                  <a:pt x="393192" y="278892"/>
                </a:lnTo>
                <a:lnTo>
                  <a:pt x="397764" y="259080"/>
                </a:lnTo>
                <a:lnTo>
                  <a:pt x="400812" y="237744"/>
                </a:lnTo>
                <a:close/>
              </a:path>
              <a:path w="401319" h="433070">
                <a:moveTo>
                  <a:pt x="365760" y="339471"/>
                </a:moveTo>
                <a:lnTo>
                  <a:pt x="365760" y="216408"/>
                </a:lnTo>
                <a:lnTo>
                  <a:pt x="364236" y="236220"/>
                </a:lnTo>
                <a:lnTo>
                  <a:pt x="361188" y="252984"/>
                </a:lnTo>
                <a:lnTo>
                  <a:pt x="336804" y="318516"/>
                </a:lnTo>
                <a:lnTo>
                  <a:pt x="304800" y="355092"/>
                </a:lnTo>
                <a:lnTo>
                  <a:pt x="263652" y="382524"/>
                </a:lnTo>
                <a:lnTo>
                  <a:pt x="216408" y="394716"/>
                </a:lnTo>
                <a:lnTo>
                  <a:pt x="199644" y="396240"/>
                </a:lnTo>
                <a:lnTo>
                  <a:pt x="182880" y="394716"/>
                </a:lnTo>
                <a:lnTo>
                  <a:pt x="137160" y="381000"/>
                </a:lnTo>
                <a:lnTo>
                  <a:pt x="96012" y="355092"/>
                </a:lnTo>
                <a:lnTo>
                  <a:pt x="64008" y="316992"/>
                </a:lnTo>
                <a:lnTo>
                  <a:pt x="44196" y="269748"/>
                </a:lnTo>
                <a:lnTo>
                  <a:pt x="36576" y="214884"/>
                </a:lnTo>
                <a:lnTo>
                  <a:pt x="36576" y="339198"/>
                </a:lnTo>
                <a:lnTo>
                  <a:pt x="73152" y="382524"/>
                </a:lnTo>
                <a:lnTo>
                  <a:pt x="105156" y="406908"/>
                </a:lnTo>
                <a:lnTo>
                  <a:pt x="141732" y="422148"/>
                </a:lnTo>
                <a:lnTo>
                  <a:pt x="181356" y="431292"/>
                </a:lnTo>
                <a:lnTo>
                  <a:pt x="201168" y="432816"/>
                </a:lnTo>
                <a:lnTo>
                  <a:pt x="222504" y="431292"/>
                </a:lnTo>
                <a:lnTo>
                  <a:pt x="262128" y="422148"/>
                </a:lnTo>
                <a:lnTo>
                  <a:pt x="297180" y="405384"/>
                </a:lnTo>
                <a:lnTo>
                  <a:pt x="329184" y="382524"/>
                </a:lnTo>
                <a:lnTo>
                  <a:pt x="356616" y="352044"/>
                </a:lnTo>
                <a:lnTo>
                  <a:pt x="365760" y="3394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963812" y="4958586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66632" y="5290817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X</a:t>
            </a:r>
            <a:endParaRPr sz="16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622426" y="4590288"/>
            <a:ext cx="822960" cy="1013460"/>
          </a:xfrm>
          <a:custGeom>
            <a:avLst/>
            <a:gdLst/>
            <a:ahLst/>
            <a:cxnLst/>
            <a:rect l="l" t="t" r="r" b="b"/>
            <a:pathLst>
              <a:path w="822960" h="1013460">
                <a:moveTo>
                  <a:pt x="0" y="0"/>
                </a:moveTo>
                <a:lnTo>
                  <a:pt x="0" y="1013460"/>
                </a:lnTo>
                <a:lnTo>
                  <a:pt x="822960" y="1013460"/>
                </a:lnTo>
                <a:lnTo>
                  <a:pt x="822960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12542" y="3777996"/>
            <a:ext cx="824865" cy="835660"/>
          </a:xfrm>
          <a:custGeom>
            <a:avLst/>
            <a:gdLst/>
            <a:ahLst/>
            <a:cxnLst/>
            <a:rect l="l" t="t" r="r" b="b"/>
            <a:pathLst>
              <a:path w="824864" h="835660">
                <a:moveTo>
                  <a:pt x="824484" y="0"/>
                </a:moveTo>
                <a:lnTo>
                  <a:pt x="0" y="0"/>
                </a:lnTo>
                <a:lnTo>
                  <a:pt x="0" y="835151"/>
                </a:lnTo>
                <a:lnTo>
                  <a:pt x="824484" y="835151"/>
                </a:lnTo>
                <a:lnTo>
                  <a:pt x="824484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32682" y="4564380"/>
            <a:ext cx="822960" cy="1015365"/>
          </a:xfrm>
          <a:custGeom>
            <a:avLst/>
            <a:gdLst/>
            <a:ahLst/>
            <a:cxnLst/>
            <a:rect l="l" t="t" r="r" b="b"/>
            <a:pathLst>
              <a:path w="822959" h="1015364">
                <a:moveTo>
                  <a:pt x="0" y="0"/>
                </a:moveTo>
                <a:lnTo>
                  <a:pt x="0" y="1014984"/>
                </a:lnTo>
                <a:lnTo>
                  <a:pt x="822960" y="1014984"/>
                </a:lnTo>
                <a:lnTo>
                  <a:pt x="822960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661282" y="4837176"/>
            <a:ext cx="365760" cy="396240"/>
          </a:xfrm>
          <a:custGeom>
            <a:avLst/>
            <a:gdLst/>
            <a:ahLst/>
            <a:cxnLst/>
            <a:rect l="l" t="t" r="r" b="b"/>
            <a:pathLst>
              <a:path w="365759" h="396239">
                <a:moveTo>
                  <a:pt x="365760" y="198120"/>
                </a:moveTo>
                <a:lnTo>
                  <a:pt x="360988" y="152595"/>
                </a:lnTo>
                <a:lnTo>
                  <a:pt x="347365" y="110856"/>
                </a:lnTo>
                <a:lnTo>
                  <a:pt x="325931" y="74076"/>
                </a:lnTo>
                <a:lnTo>
                  <a:pt x="297726" y="43427"/>
                </a:lnTo>
                <a:lnTo>
                  <a:pt x="263789" y="20083"/>
                </a:lnTo>
                <a:lnTo>
                  <a:pt x="225161" y="5216"/>
                </a:lnTo>
                <a:lnTo>
                  <a:pt x="182880" y="0"/>
                </a:lnTo>
                <a:lnTo>
                  <a:pt x="141078" y="5216"/>
                </a:lnTo>
                <a:lnTo>
                  <a:pt x="102636" y="20083"/>
                </a:lnTo>
                <a:lnTo>
                  <a:pt x="68673" y="43427"/>
                </a:lnTo>
                <a:lnTo>
                  <a:pt x="40308" y="74076"/>
                </a:lnTo>
                <a:lnTo>
                  <a:pt x="18661" y="110856"/>
                </a:lnTo>
                <a:lnTo>
                  <a:pt x="4851" y="152595"/>
                </a:lnTo>
                <a:lnTo>
                  <a:pt x="0" y="198120"/>
                </a:lnTo>
                <a:lnTo>
                  <a:pt x="4851" y="243644"/>
                </a:lnTo>
                <a:lnTo>
                  <a:pt x="18661" y="285383"/>
                </a:lnTo>
                <a:lnTo>
                  <a:pt x="40308" y="322163"/>
                </a:lnTo>
                <a:lnTo>
                  <a:pt x="68673" y="352812"/>
                </a:lnTo>
                <a:lnTo>
                  <a:pt x="102636" y="376156"/>
                </a:lnTo>
                <a:lnTo>
                  <a:pt x="141078" y="391023"/>
                </a:lnTo>
                <a:lnTo>
                  <a:pt x="182880" y="396240"/>
                </a:lnTo>
                <a:lnTo>
                  <a:pt x="225161" y="391023"/>
                </a:lnTo>
                <a:lnTo>
                  <a:pt x="263789" y="376156"/>
                </a:lnTo>
                <a:lnTo>
                  <a:pt x="297726" y="352812"/>
                </a:lnTo>
                <a:lnTo>
                  <a:pt x="325931" y="322163"/>
                </a:lnTo>
                <a:lnTo>
                  <a:pt x="347365" y="285383"/>
                </a:lnTo>
                <a:lnTo>
                  <a:pt x="360988" y="243644"/>
                </a:lnTo>
                <a:lnTo>
                  <a:pt x="365760" y="198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642994" y="4818888"/>
            <a:ext cx="402590" cy="433070"/>
          </a:xfrm>
          <a:custGeom>
            <a:avLst/>
            <a:gdLst/>
            <a:ahLst/>
            <a:cxnLst/>
            <a:rect l="l" t="t" r="r" b="b"/>
            <a:pathLst>
              <a:path w="402590" h="433070">
                <a:moveTo>
                  <a:pt x="402336" y="237744"/>
                </a:moveTo>
                <a:lnTo>
                  <a:pt x="402336" y="193548"/>
                </a:lnTo>
                <a:lnTo>
                  <a:pt x="399288" y="172212"/>
                </a:lnTo>
                <a:lnTo>
                  <a:pt x="387096" y="132588"/>
                </a:lnTo>
                <a:lnTo>
                  <a:pt x="368808" y="96012"/>
                </a:lnTo>
                <a:lnTo>
                  <a:pt x="344424" y="64008"/>
                </a:lnTo>
                <a:lnTo>
                  <a:pt x="313944" y="36576"/>
                </a:lnTo>
                <a:lnTo>
                  <a:pt x="278892" y="16764"/>
                </a:lnTo>
                <a:lnTo>
                  <a:pt x="240792" y="4572"/>
                </a:lnTo>
                <a:lnTo>
                  <a:pt x="201168" y="0"/>
                </a:lnTo>
                <a:lnTo>
                  <a:pt x="179832" y="1524"/>
                </a:lnTo>
                <a:lnTo>
                  <a:pt x="140208" y="10668"/>
                </a:lnTo>
                <a:lnTo>
                  <a:pt x="103632" y="27432"/>
                </a:lnTo>
                <a:lnTo>
                  <a:pt x="71628" y="50292"/>
                </a:lnTo>
                <a:lnTo>
                  <a:pt x="45720" y="80772"/>
                </a:lnTo>
                <a:lnTo>
                  <a:pt x="24384" y="114300"/>
                </a:lnTo>
                <a:lnTo>
                  <a:pt x="9144" y="153924"/>
                </a:lnTo>
                <a:lnTo>
                  <a:pt x="1524" y="195072"/>
                </a:lnTo>
                <a:lnTo>
                  <a:pt x="0" y="217932"/>
                </a:lnTo>
                <a:lnTo>
                  <a:pt x="1524" y="239268"/>
                </a:lnTo>
                <a:lnTo>
                  <a:pt x="4572" y="260604"/>
                </a:lnTo>
                <a:lnTo>
                  <a:pt x="9144" y="280416"/>
                </a:lnTo>
                <a:lnTo>
                  <a:pt x="24384" y="320040"/>
                </a:lnTo>
                <a:lnTo>
                  <a:pt x="36576" y="339198"/>
                </a:lnTo>
                <a:lnTo>
                  <a:pt x="36576" y="214884"/>
                </a:lnTo>
                <a:lnTo>
                  <a:pt x="39624" y="179832"/>
                </a:lnTo>
                <a:lnTo>
                  <a:pt x="56388" y="129540"/>
                </a:lnTo>
                <a:lnTo>
                  <a:pt x="85344" y="88392"/>
                </a:lnTo>
                <a:lnTo>
                  <a:pt x="124968" y="57912"/>
                </a:lnTo>
                <a:lnTo>
                  <a:pt x="169164" y="39624"/>
                </a:lnTo>
                <a:lnTo>
                  <a:pt x="202692" y="36576"/>
                </a:lnTo>
                <a:lnTo>
                  <a:pt x="219456" y="38100"/>
                </a:lnTo>
                <a:lnTo>
                  <a:pt x="266700" y="51816"/>
                </a:lnTo>
                <a:lnTo>
                  <a:pt x="306324" y="77724"/>
                </a:lnTo>
                <a:lnTo>
                  <a:pt x="338328" y="115824"/>
                </a:lnTo>
                <a:lnTo>
                  <a:pt x="359664" y="163068"/>
                </a:lnTo>
                <a:lnTo>
                  <a:pt x="362712" y="181356"/>
                </a:lnTo>
                <a:lnTo>
                  <a:pt x="365760" y="198120"/>
                </a:lnTo>
                <a:lnTo>
                  <a:pt x="367284" y="217932"/>
                </a:lnTo>
                <a:lnTo>
                  <a:pt x="367284" y="337674"/>
                </a:lnTo>
                <a:lnTo>
                  <a:pt x="379476" y="318516"/>
                </a:lnTo>
                <a:lnTo>
                  <a:pt x="394716" y="278892"/>
                </a:lnTo>
                <a:lnTo>
                  <a:pt x="399288" y="259080"/>
                </a:lnTo>
                <a:lnTo>
                  <a:pt x="402336" y="237744"/>
                </a:lnTo>
                <a:close/>
              </a:path>
              <a:path w="402590" h="433070">
                <a:moveTo>
                  <a:pt x="367284" y="337674"/>
                </a:moveTo>
                <a:lnTo>
                  <a:pt x="367284" y="217932"/>
                </a:lnTo>
                <a:lnTo>
                  <a:pt x="365760" y="236220"/>
                </a:lnTo>
                <a:lnTo>
                  <a:pt x="362712" y="252984"/>
                </a:lnTo>
                <a:lnTo>
                  <a:pt x="338328" y="318516"/>
                </a:lnTo>
                <a:lnTo>
                  <a:pt x="292608" y="365760"/>
                </a:lnTo>
                <a:lnTo>
                  <a:pt x="249936" y="388620"/>
                </a:lnTo>
                <a:lnTo>
                  <a:pt x="233172" y="391668"/>
                </a:lnTo>
                <a:lnTo>
                  <a:pt x="217932" y="394716"/>
                </a:lnTo>
                <a:lnTo>
                  <a:pt x="201168" y="396240"/>
                </a:lnTo>
                <a:lnTo>
                  <a:pt x="184404" y="394716"/>
                </a:lnTo>
                <a:lnTo>
                  <a:pt x="167640" y="391668"/>
                </a:lnTo>
                <a:lnTo>
                  <a:pt x="121920" y="373380"/>
                </a:lnTo>
                <a:lnTo>
                  <a:pt x="74676" y="330708"/>
                </a:lnTo>
                <a:lnTo>
                  <a:pt x="48768" y="286512"/>
                </a:lnTo>
                <a:lnTo>
                  <a:pt x="38100" y="234696"/>
                </a:lnTo>
                <a:lnTo>
                  <a:pt x="36576" y="214884"/>
                </a:lnTo>
                <a:lnTo>
                  <a:pt x="36576" y="339198"/>
                </a:lnTo>
                <a:lnTo>
                  <a:pt x="73152" y="382524"/>
                </a:lnTo>
                <a:lnTo>
                  <a:pt x="105156" y="406908"/>
                </a:lnTo>
                <a:lnTo>
                  <a:pt x="141732" y="422148"/>
                </a:lnTo>
                <a:lnTo>
                  <a:pt x="181356" y="431292"/>
                </a:lnTo>
                <a:lnTo>
                  <a:pt x="202692" y="432816"/>
                </a:lnTo>
                <a:lnTo>
                  <a:pt x="224028" y="431292"/>
                </a:lnTo>
                <a:lnTo>
                  <a:pt x="262128" y="422148"/>
                </a:lnTo>
                <a:lnTo>
                  <a:pt x="298704" y="405384"/>
                </a:lnTo>
                <a:lnTo>
                  <a:pt x="330708" y="382524"/>
                </a:lnTo>
                <a:lnTo>
                  <a:pt x="358140" y="352044"/>
                </a:lnTo>
                <a:lnTo>
                  <a:pt x="367284" y="337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488567" y="5266433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P</a:t>
            </a:r>
            <a:endParaRPr sz="16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72030" y="4885433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424302" y="3692142"/>
            <a:ext cx="16573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Replica</a:t>
            </a:r>
            <a:r>
              <a:rPr sz="1600" spc="-8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managers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990988" y="3369968"/>
            <a:ext cx="1312545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900"/>
              </a:lnSpc>
              <a:spcBef>
                <a:spcPts val="100"/>
              </a:spcBef>
            </a:pPr>
            <a:r>
              <a:rPr sz="1600" i="1" spc="-5" dirty="0">
                <a:latin typeface="Arial"/>
                <a:cs typeface="Arial"/>
              </a:rPr>
              <a:t>getBa</a:t>
            </a:r>
            <a:r>
              <a:rPr sz="1600" i="1" dirty="0">
                <a:latin typeface="Arial"/>
                <a:cs typeface="Arial"/>
              </a:rPr>
              <a:t>l</a:t>
            </a:r>
            <a:r>
              <a:rPr sz="1600" i="1" spc="-5" dirty="0">
                <a:latin typeface="Arial"/>
                <a:cs typeface="Arial"/>
              </a:rPr>
              <a:t>an</a:t>
            </a:r>
            <a:r>
              <a:rPr sz="1600" i="1" dirty="0">
                <a:latin typeface="Arial"/>
                <a:cs typeface="Arial"/>
              </a:rPr>
              <a:t>c</a:t>
            </a:r>
            <a:r>
              <a:rPr sz="1600" i="1" spc="-5" dirty="0">
                <a:latin typeface="Arial"/>
                <a:cs typeface="Arial"/>
              </a:rPr>
              <a:t>e</a:t>
            </a:r>
            <a:r>
              <a:rPr sz="1600" i="1" spc="-10" dirty="0">
                <a:latin typeface="Arial"/>
                <a:cs typeface="Arial"/>
              </a:rPr>
              <a:t>(</a:t>
            </a:r>
            <a:r>
              <a:rPr sz="1600" i="1" spc="-5" dirty="0">
                <a:latin typeface="Arial"/>
                <a:cs typeface="Arial"/>
              </a:rPr>
              <a:t>A)  deposit(B,3);</a:t>
            </a:r>
            <a:endParaRPr sz="16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1052" y="4310886"/>
            <a:ext cx="16573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Replica</a:t>
            </a:r>
            <a:r>
              <a:rPr sz="1600" spc="-8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managers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676788" y="5290817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Y</a:t>
            </a:r>
            <a:endParaRPr sz="16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368427" y="4300218"/>
            <a:ext cx="1943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147182" y="4539996"/>
            <a:ext cx="822960" cy="1015365"/>
          </a:xfrm>
          <a:custGeom>
            <a:avLst/>
            <a:gdLst/>
            <a:ahLst/>
            <a:cxnLst/>
            <a:rect l="l" t="t" r="r" b="b"/>
            <a:pathLst>
              <a:path w="822959" h="1015364">
                <a:moveTo>
                  <a:pt x="0" y="0"/>
                </a:moveTo>
                <a:lnTo>
                  <a:pt x="0" y="1014984"/>
                </a:lnTo>
                <a:lnTo>
                  <a:pt x="822960" y="1014984"/>
                </a:lnTo>
                <a:lnTo>
                  <a:pt x="822960" y="0"/>
                </a:lnTo>
                <a:lnTo>
                  <a:pt x="0" y="0"/>
                </a:lnTo>
                <a:close/>
              </a:path>
            </a:pathLst>
          </a:custGeom>
          <a:solidFill>
            <a:srgbClr val="D9A9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375782" y="4812792"/>
            <a:ext cx="365760" cy="396240"/>
          </a:xfrm>
          <a:custGeom>
            <a:avLst/>
            <a:gdLst/>
            <a:ahLst/>
            <a:cxnLst/>
            <a:rect l="l" t="t" r="r" b="b"/>
            <a:pathLst>
              <a:path w="365759" h="396239">
                <a:moveTo>
                  <a:pt x="365760" y="198120"/>
                </a:moveTo>
                <a:lnTo>
                  <a:pt x="360908" y="152595"/>
                </a:lnTo>
                <a:lnTo>
                  <a:pt x="347098" y="110856"/>
                </a:lnTo>
                <a:lnTo>
                  <a:pt x="325451" y="74076"/>
                </a:lnTo>
                <a:lnTo>
                  <a:pt x="297086" y="43427"/>
                </a:lnTo>
                <a:lnTo>
                  <a:pt x="263123" y="20083"/>
                </a:lnTo>
                <a:lnTo>
                  <a:pt x="224681" y="5216"/>
                </a:lnTo>
                <a:lnTo>
                  <a:pt x="182880" y="0"/>
                </a:lnTo>
                <a:lnTo>
                  <a:pt x="141078" y="5216"/>
                </a:lnTo>
                <a:lnTo>
                  <a:pt x="102636" y="20083"/>
                </a:lnTo>
                <a:lnTo>
                  <a:pt x="68673" y="43427"/>
                </a:lnTo>
                <a:lnTo>
                  <a:pt x="40308" y="74076"/>
                </a:lnTo>
                <a:lnTo>
                  <a:pt x="18661" y="110856"/>
                </a:lnTo>
                <a:lnTo>
                  <a:pt x="4851" y="152595"/>
                </a:lnTo>
                <a:lnTo>
                  <a:pt x="0" y="198120"/>
                </a:lnTo>
                <a:lnTo>
                  <a:pt x="4851" y="243644"/>
                </a:lnTo>
                <a:lnTo>
                  <a:pt x="18661" y="285383"/>
                </a:lnTo>
                <a:lnTo>
                  <a:pt x="40308" y="322163"/>
                </a:lnTo>
                <a:lnTo>
                  <a:pt x="68673" y="352812"/>
                </a:lnTo>
                <a:lnTo>
                  <a:pt x="102636" y="376156"/>
                </a:lnTo>
                <a:lnTo>
                  <a:pt x="141078" y="391023"/>
                </a:lnTo>
                <a:lnTo>
                  <a:pt x="182880" y="396240"/>
                </a:lnTo>
                <a:lnTo>
                  <a:pt x="224681" y="391023"/>
                </a:lnTo>
                <a:lnTo>
                  <a:pt x="263123" y="376156"/>
                </a:lnTo>
                <a:lnTo>
                  <a:pt x="297086" y="352812"/>
                </a:lnTo>
                <a:lnTo>
                  <a:pt x="325451" y="322163"/>
                </a:lnTo>
                <a:lnTo>
                  <a:pt x="347098" y="285383"/>
                </a:lnTo>
                <a:lnTo>
                  <a:pt x="360908" y="243644"/>
                </a:lnTo>
                <a:lnTo>
                  <a:pt x="365760" y="198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357494" y="4794504"/>
            <a:ext cx="402590" cy="433070"/>
          </a:xfrm>
          <a:custGeom>
            <a:avLst/>
            <a:gdLst/>
            <a:ahLst/>
            <a:cxnLst/>
            <a:rect l="l" t="t" r="r" b="b"/>
            <a:pathLst>
              <a:path w="402590" h="433070">
                <a:moveTo>
                  <a:pt x="402336" y="214884"/>
                </a:moveTo>
                <a:lnTo>
                  <a:pt x="397764" y="172212"/>
                </a:lnTo>
                <a:lnTo>
                  <a:pt x="385572" y="131064"/>
                </a:lnTo>
                <a:lnTo>
                  <a:pt x="367284" y="94488"/>
                </a:lnTo>
                <a:lnTo>
                  <a:pt x="342900" y="62484"/>
                </a:lnTo>
                <a:lnTo>
                  <a:pt x="312420" y="36576"/>
                </a:lnTo>
                <a:lnTo>
                  <a:pt x="278892" y="16764"/>
                </a:lnTo>
                <a:lnTo>
                  <a:pt x="240792" y="3048"/>
                </a:lnTo>
                <a:lnTo>
                  <a:pt x="220980" y="0"/>
                </a:lnTo>
                <a:lnTo>
                  <a:pt x="179832" y="0"/>
                </a:lnTo>
                <a:lnTo>
                  <a:pt x="140208" y="9144"/>
                </a:lnTo>
                <a:lnTo>
                  <a:pt x="103632" y="25908"/>
                </a:lnTo>
                <a:lnTo>
                  <a:pt x="71628" y="50292"/>
                </a:lnTo>
                <a:lnTo>
                  <a:pt x="45720" y="79248"/>
                </a:lnTo>
                <a:lnTo>
                  <a:pt x="15240" y="132588"/>
                </a:lnTo>
                <a:lnTo>
                  <a:pt x="4572" y="173736"/>
                </a:lnTo>
                <a:lnTo>
                  <a:pt x="0" y="216408"/>
                </a:lnTo>
                <a:lnTo>
                  <a:pt x="1524" y="239268"/>
                </a:lnTo>
                <a:lnTo>
                  <a:pt x="4572" y="260604"/>
                </a:lnTo>
                <a:lnTo>
                  <a:pt x="9144" y="280416"/>
                </a:lnTo>
                <a:lnTo>
                  <a:pt x="24384" y="320040"/>
                </a:lnTo>
                <a:lnTo>
                  <a:pt x="36576" y="339198"/>
                </a:lnTo>
                <a:lnTo>
                  <a:pt x="36576" y="214884"/>
                </a:lnTo>
                <a:lnTo>
                  <a:pt x="38100" y="196596"/>
                </a:lnTo>
                <a:lnTo>
                  <a:pt x="50292" y="144780"/>
                </a:lnTo>
                <a:lnTo>
                  <a:pt x="74676" y="100584"/>
                </a:lnTo>
                <a:lnTo>
                  <a:pt x="111252" y="65532"/>
                </a:lnTo>
                <a:lnTo>
                  <a:pt x="169164" y="39624"/>
                </a:lnTo>
                <a:lnTo>
                  <a:pt x="185928" y="36576"/>
                </a:lnTo>
                <a:lnTo>
                  <a:pt x="219456" y="36576"/>
                </a:lnTo>
                <a:lnTo>
                  <a:pt x="265176" y="50292"/>
                </a:lnTo>
                <a:lnTo>
                  <a:pt x="306324" y="77724"/>
                </a:lnTo>
                <a:lnTo>
                  <a:pt x="336804" y="115824"/>
                </a:lnTo>
                <a:lnTo>
                  <a:pt x="358140" y="163068"/>
                </a:lnTo>
                <a:lnTo>
                  <a:pt x="365760" y="216408"/>
                </a:lnTo>
                <a:lnTo>
                  <a:pt x="365760" y="339471"/>
                </a:lnTo>
                <a:lnTo>
                  <a:pt x="368808" y="335280"/>
                </a:lnTo>
                <a:lnTo>
                  <a:pt x="387096" y="298704"/>
                </a:lnTo>
                <a:lnTo>
                  <a:pt x="397764" y="259080"/>
                </a:lnTo>
                <a:lnTo>
                  <a:pt x="400812" y="237744"/>
                </a:lnTo>
                <a:lnTo>
                  <a:pt x="402336" y="214884"/>
                </a:lnTo>
                <a:close/>
              </a:path>
              <a:path w="402590" h="433070">
                <a:moveTo>
                  <a:pt x="365760" y="339471"/>
                </a:moveTo>
                <a:lnTo>
                  <a:pt x="365760" y="216408"/>
                </a:lnTo>
                <a:lnTo>
                  <a:pt x="364236" y="236220"/>
                </a:lnTo>
                <a:lnTo>
                  <a:pt x="361188" y="252984"/>
                </a:lnTo>
                <a:lnTo>
                  <a:pt x="336804" y="318516"/>
                </a:lnTo>
                <a:lnTo>
                  <a:pt x="304800" y="356616"/>
                </a:lnTo>
                <a:lnTo>
                  <a:pt x="263652" y="382524"/>
                </a:lnTo>
                <a:lnTo>
                  <a:pt x="216408" y="396240"/>
                </a:lnTo>
                <a:lnTo>
                  <a:pt x="199644" y="396240"/>
                </a:lnTo>
                <a:lnTo>
                  <a:pt x="152400" y="388620"/>
                </a:lnTo>
                <a:lnTo>
                  <a:pt x="109728" y="365760"/>
                </a:lnTo>
                <a:lnTo>
                  <a:pt x="74676" y="330708"/>
                </a:lnTo>
                <a:lnTo>
                  <a:pt x="50292" y="286512"/>
                </a:lnTo>
                <a:lnTo>
                  <a:pt x="36576" y="214884"/>
                </a:lnTo>
                <a:lnTo>
                  <a:pt x="36576" y="339198"/>
                </a:lnTo>
                <a:lnTo>
                  <a:pt x="73152" y="384048"/>
                </a:lnTo>
                <a:lnTo>
                  <a:pt x="105156" y="406908"/>
                </a:lnTo>
                <a:lnTo>
                  <a:pt x="141732" y="423672"/>
                </a:lnTo>
                <a:lnTo>
                  <a:pt x="181356" y="431292"/>
                </a:lnTo>
                <a:lnTo>
                  <a:pt x="202692" y="432816"/>
                </a:lnTo>
                <a:lnTo>
                  <a:pt x="222504" y="431292"/>
                </a:lnTo>
                <a:lnTo>
                  <a:pt x="262128" y="422148"/>
                </a:lnTo>
                <a:lnTo>
                  <a:pt x="298704" y="405384"/>
                </a:lnTo>
                <a:lnTo>
                  <a:pt x="330708" y="382524"/>
                </a:lnTo>
                <a:lnTo>
                  <a:pt x="344424" y="368808"/>
                </a:lnTo>
                <a:lnTo>
                  <a:pt x="365760" y="3394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8488053" y="4861049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224402" y="5242049"/>
            <a:ext cx="1720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851026" y="4826508"/>
            <a:ext cx="388620" cy="396240"/>
          </a:xfrm>
          <a:custGeom>
            <a:avLst/>
            <a:gdLst/>
            <a:ahLst/>
            <a:cxnLst/>
            <a:rect l="l" t="t" r="r" b="b"/>
            <a:pathLst>
              <a:path w="388620" h="396239">
                <a:moveTo>
                  <a:pt x="388620" y="198120"/>
                </a:moveTo>
                <a:lnTo>
                  <a:pt x="383497" y="152595"/>
                </a:lnTo>
                <a:lnTo>
                  <a:pt x="368910" y="110856"/>
                </a:lnTo>
                <a:lnTo>
                  <a:pt x="346032" y="74076"/>
                </a:lnTo>
                <a:lnTo>
                  <a:pt x="316036" y="43427"/>
                </a:lnTo>
                <a:lnTo>
                  <a:pt x="280096" y="20083"/>
                </a:lnTo>
                <a:lnTo>
                  <a:pt x="239383" y="5216"/>
                </a:lnTo>
                <a:lnTo>
                  <a:pt x="195072" y="0"/>
                </a:lnTo>
                <a:lnTo>
                  <a:pt x="150676" y="5216"/>
                </a:lnTo>
                <a:lnTo>
                  <a:pt x="109745" y="20083"/>
                </a:lnTo>
                <a:lnTo>
                  <a:pt x="73507" y="43427"/>
                </a:lnTo>
                <a:lnTo>
                  <a:pt x="43187" y="74076"/>
                </a:lnTo>
                <a:lnTo>
                  <a:pt x="20011" y="110856"/>
                </a:lnTo>
                <a:lnTo>
                  <a:pt x="5207" y="152595"/>
                </a:lnTo>
                <a:lnTo>
                  <a:pt x="0" y="198120"/>
                </a:lnTo>
                <a:lnTo>
                  <a:pt x="5207" y="243644"/>
                </a:lnTo>
                <a:lnTo>
                  <a:pt x="20011" y="285383"/>
                </a:lnTo>
                <a:lnTo>
                  <a:pt x="43187" y="322163"/>
                </a:lnTo>
                <a:lnTo>
                  <a:pt x="73507" y="352812"/>
                </a:lnTo>
                <a:lnTo>
                  <a:pt x="109745" y="376156"/>
                </a:lnTo>
                <a:lnTo>
                  <a:pt x="150676" y="391023"/>
                </a:lnTo>
                <a:lnTo>
                  <a:pt x="195072" y="396240"/>
                </a:lnTo>
                <a:lnTo>
                  <a:pt x="239383" y="391023"/>
                </a:lnTo>
                <a:lnTo>
                  <a:pt x="280096" y="376156"/>
                </a:lnTo>
                <a:lnTo>
                  <a:pt x="316036" y="352812"/>
                </a:lnTo>
                <a:lnTo>
                  <a:pt x="346032" y="322163"/>
                </a:lnTo>
                <a:lnTo>
                  <a:pt x="368910" y="285383"/>
                </a:lnTo>
                <a:lnTo>
                  <a:pt x="383497" y="243644"/>
                </a:lnTo>
                <a:lnTo>
                  <a:pt x="388620" y="198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34262" y="4808220"/>
            <a:ext cx="424180" cy="433070"/>
          </a:xfrm>
          <a:custGeom>
            <a:avLst/>
            <a:gdLst/>
            <a:ahLst/>
            <a:cxnLst/>
            <a:rect l="l" t="t" r="r" b="b"/>
            <a:pathLst>
              <a:path w="424179" h="433070">
                <a:moveTo>
                  <a:pt x="423672" y="237744"/>
                </a:moveTo>
                <a:lnTo>
                  <a:pt x="423672" y="193548"/>
                </a:lnTo>
                <a:lnTo>
                  <a:pt x="414528" y="150876"/>
                </a:lnTo>
                <a:lnTo>
                  <a:pt x="397764" y="112776"/>
                </a:lnTo>
                <a:lnTo>
                  <a:pt x="374904" y="77724"/>
                </a:lnTo>
                <a:lnTo>
                  <a:pt x="345948" y="48768"/>
                </a:lnTo>
                <a:lnTo>
                  <a:pt x="312420" y="25908"/>
                </a:lnTo>
                <a:lnTo>
                  <a:pt x="274320" y="9144"/>
                </a:lnTo>
                <a:lnTo>
                  <a:pt x="233172" y="1524"/>
                </a:lnTo>
                <a:lnTo>
                  <a:pt x="210312" y="0"/>
                </a:lnTo>
                <a:lnTo>
                  <a:pt x="188976" y="1524"/>
                </a:lnTo>
                <a:lnTo>
                  <a:pt x="128016" y="16764"/>
                </a:lnTo>
                <a:lnTo>
                  <a:pt x="91440" y="38100"/>
                </a:lnTo>
                <a:lnTo>
                  <a:pt x="60960" y="64008"/>
                </a:lnTo>
                <a:lnTo>
                  <a:pt x="35052" y="96012"/>
                </a:lnTo>
                <a:lnTo>
                  <a:pt x="15240" y="134112"/>
                </a:lnTo>
                <a:lnTo>
                  <a:pt x="3048" y="173736"/>
                </a:lnTo>
                <a:lnTo>
                  <a:pt x="0" y="195072"/>
                </a:lnTo>
                <a:lnTo>
                  <a:pt x="0" y="239268"/>
                </a:lnTo>
                <a:lnTo>
                  <a:pt x="9144" y="281940"/>
                </a:lnTo>
                <a:lnTo>
                  <a:pt x="25908" y="320040"/>
                </a:lnTo>
                <a:lnTo>
                  <a:pt x="35052" y="335715"/>
                </a:lnTo>
                <a:lnTo>
                  <a:pt x="35052" y="216408"/>
                </a:lnTo>
                <a:lnTo>
                  <a:pt x="36576" y="198120"/>
                </a:lnTo>
                <a:lnTo>
                  <a:pt x="50292" y="146304"/>
                </a:lnTo>
                <a:lnTo>
                  <a:pt x="67056" y="115824"/>
                </a:lnTo>
                <a:lnTo>
                  <a:pt x="76200" y="100584"/>
                </a:lnTo>
                <a:lnTo>
                  <a:pt x="128016" y="57912"/>
                </a:lnTo>
                <a:lnTo>
                  <a:pt x="176784" y="39624"/>
                </a:lnTo>
                <a:lnTo>
                  <a:pt x="195072" y="36576"/>
                </a:lnTo>
                <a:lnTo>
                  <a:pt x="213360" y="36576"/>
                </a:lnTo>
                <a:lnTo>
                  <a:pt x="230124" y="38100"/>
                </a:lnTo>
                <a:lnTo>
                  <a:pt x="248412" y="39624"/>
                </a:lnTo>
                <a:lnTo>
                  <a:pt x="295656" y="57912"/>
                </a:lnTo>
                <a:lnTo>
                  <a:pt x="336804" y="89916"/>
                </a:lnTo>
                <a:lnTo>
                  <a:pt x="367284" y="131064"/>
                </a:lnTo>
                <a:lnTo>
                  <a:pt x="384048" y="181356"/>
                </a:lnTo>
                <a:lnTo>
                  <a:pt x="387096" y="199644"/>
                </a:lnTo>
                <a:lnTo>
                  <a:pt x="387096" y="338899"/>
                </a:lnTo>
                <a:lnTo>
                  <a:pt x="388620" y="336804"/>
                </a:lnTo>
                <a:lnTo>
                  <a:pt x="399288" y="318516"/>
                </a:lnTo>
                <a:lnTo>
                  <a:pt x="408432" y="300228"/>
                </a:lnTo>
                <a:lnTo>
                  <a:pt x="414528" y="280416"/>
                </a:lnTo>
                <a:lnTo>
                  <a:pt x="420624" y="259080"/>
                </a:lnTo>
                <a:lnTo>
                  <a:pt x="423672" y="237744"/>
                </a:lnTo>
                <a:close/>
              </a:path>
              <a:path w="424179" h="433070">
                <a:moveTo>
                  <a:pt x="387096" y="338899"/>
                </a:moveTo>
                <a:lnTo>
                  <a:pt x="387096" y="236220"/>
                </a:lnTo>
                <a:lnTo>
                  <a:pt x="384048" y="254508"/>
                </a:lnTo>
                <a:lnTo>
                  <a:pt x="379476" y="271272"/>
                </a:lnTo>
                <a:lnTo>
                  <a:pt x="356616" y="318516"/>
                </a:lnTo>
                <a:lnTo>
                  <a:pt x="323088" y="356616"/>
                </a:lnTo>
                <a:lnTo>
                  <a:pt x="263652" y="388620"/>
                </a:lnTo>
                <a:lnTo>
                  <a:pt x="228600" y="396240"/>
                </a:lnTo>
                <a:lnTo>
                  <a:pt x="193548" y="396240"/>
                </a:lnTo>
                <a:lnTo>
                  <a:pt x="143256" y="382524"/>
                </a:lnTo>
                <a:lnTo>
                  <a:pt x="99060" y="355092"/>
                </a:lnTo>
                <a:lnTo>
                  <a:pt x="65532" y="316992"/>
                </a:lnTo>
                <a:lnTo>
                  <a:pt x="44196" y="269748"/>
                </a:lnTo>
                <a:lnTo>
                  <a:pt x="35052" y="216408"/>
                </a:lnTo>
                <a:lnTo>
                  <a:pt x="35052" y="335715"/>
                </a:lnTo>
                <a:lnTo>
                  <a:pt x="62484" y="370332"/>
                </a:lnTo>
                <a:lnTo>
                  <a:pt x="92964" y="396240"/>
                </a:lnTo>
                <a:lnTo>
                  <a:pt x="129540" y="416052"/>
                </a:lnTo>
                <a:lnTo>
                  <a:pt x="169164" y="429768"/>
                </a:lnTo>
                <a:lnTo>
                  <a:pt x="190500" y="432816"/>
                </a:lnTo>
                <a:lnTo>
                  <a:pt x="234696" y="432816"/>
                </a:lnTo>
                <a:lnTo>
                  <a:pt x="275844" y="423672"/>
                </a:lnTo>
                <a:lnTo>
                  <a:pt x="313944" y="406908"/>
                </a:lnTo>
                <a:lnTo>
                  <a:pt x="347472" y="382524"/>
                </a:lnTo>
                <a:lnTo>
                  <a:pt x="376428" y="353568"/>
                </a:lnTo>
                <a:lnTo>
                  <a:pt x="387096" y="3388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3973968" y="4909818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5541142" y="3872484"/>
            <a:ext cx="367665" cy="394970"/>
          </a:xfrm>
          <a:custGeom>
            <a:avLst/>
            <a:gdLst/>
            <a:ahLst/>
            <a:cxnLst/>
            <a:rect l="l" t="t" r="r" b="b"/>
            <a:pathLst>
              <a:path w="367664" h="394970">
                <a:moveTo>
                  <a:pt x="367284" y="198120"/>
                </a:moveTo>
                <a:lnTo>
                  <a:pt x="362432" y="152595"/>
                </a:lnTo>
                <a:lnTo>
                  <a:pt x="348622" y="110856"/>
                </a:lnTo>
                <a:lnTo>
                  <a:pt x="326975" y="74076"/>
                </a:lnTo>
                <a:lnTo>
                  <a:pt x="298610" y="43427"/>
                </a:lnTo>
                <a:lnTo>
                  <a:pt x="264647" y="20083"/>
                </a:lnTo>
                <a:lnTo>
                  <a:pt x="226205" y="5216"/>
                </a:lnTo>
                <a:lnTo>
                  <a:pt x="184404" y="0"/>
                </a:lnTo>
                <a:lnTo>
                  <a:pt x="142038" y="5216"/>
                </a:lnTo>
                <a:lnTo>
                  <a:pt x="103192" y="20083"/>
                </a:lnTo>
                <a:lnTo>
                  <a:pt x="68957" y="43427"/>
                </a:lnTo>
                <a:lnTo>
                  <a:pt x="40428" y="74076"/>
                </a:lnTo>
                <a:lnTo>
                  <a:pt x="18696" y="110856"/>
                </a:lnTo>
                <a:lnTo>
                  <a:pt x="4856" y="152595"/>
                </a:lnTo>
                <a:lnTo>
                  <a:pt x="0" y="198120"/>
                </a:lnTo>
                <a:lnTo>
                  <a:pt x="4856" y="243080"/>
                </a:lnTo>
                <a:lnTo>
                  <a:pt x="18696" y="284414"/>
                </a:lnTo>
                <a:lnTo>
                  <a:pt x="40428" y="320924"/>
                </a:lnTo>
                <a:lnTo>
                  <a:pt x="68957" y="351408"/>
                </a:lnTo>
                <a:lnTo>
                  <a:pt x="103192" y="374668"/>
                </a:lnTo>
                <a:lnTo>
                  <a:pt x="142038" y="389504"/>
                </a:lnTo>
                <a:lnTo>
                  <a:pt x="184404" y="394716"/>
                </a:lnTo>
                <a:lnTo>
                  <a:pt x="232875" y="387667"/>
                </a:lnTo>
                <a:lnTo>
                  <a:pt x="276521" y="367792"/>
                </a:lnTo>
                <a:lnTo>
                  <a:pt x="313563" y="336994"/>
                </a:lnTo>
                <a:lnTo>
                  <a:pt x="342222" y="297180"/>
                </a:lnTo>
                <a:lnTo>
                  <a:pt x="360722" y="250253"/>
                </a:lnTo>
                <a:lnTo>
                  <a:pt x="367284" y="198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522854" y="3854196"/>
            <a:ext cx="403860" cy="431800"/>
          </a:xfrm>
          <a:custGeom>
            <a:avLst/>
            <a:gdLst/>
            <a:ahLst/>
            <a:cxnLst/>
            <a:rect l="l" t="t" r="r" b="b"/>
            <a:pathLst>
              <a:path w="403860" h="431800">
                <a:moveTo>
                  <a:pt x="403860" y="214884"/>
                </a:moveTo>
                <a:lnTo>
                  <a:pt x="399288" y="172212"/>
                </a:lnTo>
                <a:lnTo>
                  <a:pt x="387096" y="131064"/>
                </a:lnTo>
                <a:lnTo>
                  <a:pt x="368808" y="94488"/>
                </a:lnTo>
                <a:lnTo>
                  <a:pt x="344424" y="62484"/>
                </a:lnTo>
                <a:lnTo>
                  <a:pt x="313944" y="36576"/>
                </a:lnTo>
                <a:lnTo>
                  <a:pt x="280416" y="16764"/>
                </a:lnTo>
                <a:lnTo>
                  <a:pt x="242316" y="4572"/>
                </a:lnTo>
                <a:lnTo>
                  <a:pt x="201168" y="0"/>
                </a:lnTo>
                <a:lnTo>
                  <a:pt x="179832" y="1524"/>
                </a:lnTo>
                <a:lnTo>
                  <a:pt x="140208" y="10668"/>
                </a:lnTo>
                <a:lnTo>
                  <a:pt x="105156" y="27432"/>
                </a:lnTo>
                <a:lnTo>
                  <a:pt x="73152" y="50292"/>
                </a:lnTo>
                <a:lnTo>
                  <a:pt x="45720" y="79248"/>
                </a:lnTo>
                <a:lnTo>
                  <a:pt x="15240" y="132588"/>
                </a:lnTo>
                <a:lnTo>
                  <a:pt x="4572" y="173736"/>
                </a:lnTo>
                <a:lnTo>
                  <a:pt x="0" y="216408"/>
                </a:lnTo>
                <a:lnTo>
                  <a:pt x="1524" y="239268"/>
                </a:lnTo>
                <a:lnTo>
                  <a:pt x="9144" y="280416"/>
                </a:lnTo>
                <a:lnTo>
                  <a:pt x="24384" y="318516"/>
                </a:lnTo>
                <a:lnTo>
                  <a:pt x="36576" y="338899"/>
                </a:lnTo>
                <a:lnTo>
                  <a:pt x="36576" y="214884"/>
                </a:lnTo>
                <a:lnTo>
                  <a:pt x="38100" y="196596"/>
                </a:lnTo>
                <a:lnTo>
                  <a:pt x="50292" y="144780"/>
                </a:lnTo>
                <a:lnTo>
                  <a:pt x="76200" y="100584"/>
                </a:lnTo>
                <a:lnTo>
                  <a:pt x="111252" y="65532"/>
                </a:lnTo>
                <a:lnTo>
                  <a:pt x="153924" y="44196"/>
                </a:lnTo>
                <a:lnTo>
                  <a:pt x="185928" y="36576"/>
                </a:lnTo>
                <a:lnTo>
                  <a:pt x="202692" y="36576"/>
                </a:lnTo>
                <a:lnTo>
                  <a:pt x="251460" y="44196"/>
                </a:lnTo>
                <a:lnTo>
                  <a:pt x="294132" y="67056"/>
                </a:lnTo>
                <a:lnTo>
                  <a:pt x="329184" y="102108"/>
                </a:lnTo>
                <a:lnTo>
                  <a:pt x="353568" y="146304"/>
                </a:lnTo>
                <a:lnTo>
                  <a:pt x="367284" y="216408"/>
                </a:lnTo>
                <a:lnTo>
                  <a:pt x="367284" y="339471"/>
                </a:lnTo>
                <a:lnTo>
                  <a:pt x="370332" y="335280"/>
                </a:lnTo>
                <a:lnTo>
                  <a:pt x="388620" y="298704"/>
                </a:lnTo>
                <a:lnTo>
                  <a:pt x="394716" y="278892"/>
                </a:lnTo>
                <a:lnTo>
                  <a:pt x="399288" y="257556"/>
                </a:lnTo>
                <a:lnTo>
                  <a:pt x="402336" y="236220"/>
                </a:lnTo>
                <a:lnTo>
                  <a:pt x="403860" y="214884"/>
                </a:lnTo>
                <a:close/>
              </a:path>
              <a:path w="403860" h="431800">
                <a:moveTo>
                  <a:pt x="367284" y="339471"/>
                </a:moveTo>
                <a:lnTo>
                  <a:pt x="367284" y="216408"/>
                </a:lnTo>
                <a:lnTo>
                  <a:pt x="365760" y="234696"/>
                </a:lnTo>
                <a:lnTo>
                  <a:pt x="362712" y="252984"/>
                </a:lnTo>
                <a:lnTo>
                  <a:pt x="345948" y="303276"/>
                </a:lnTo>
                <a:lnTo>
                  <a:pt x="316992" y="344424"/>
                </a:lnTo>
                <a:lnTo>
                  <a:pt x="278892" y="374904"/>
                </a:lnTo>
                <a:lnTo>
                  <a:pt x="234696" y="391668"/>
                </a:lnTo>
                <a:lnTo>
                  <a:pt x="217932" y="394716"/>
                </a:lnTo>
                <a:lnTo>
                  <a:pt x="184404" y="394716"/>
                </a:lnTo>
                <a:lnTo>
                  <a:pt x="137160" y="381000"/>
                </a:lnTo>
                <a:lnTo>
                  <a:pt x="85344" y="342900"/>
                </a:lnTo>
                <a:lnTo>
                  <a:pt x="56388" y="301752"/>
                </a:lnTo>
                <a:lnTo>
                  <a:pt x="39624" y="251460"/>
                </a:lnTo>
                <a:lnTo>
                  <a:pt x="36576" y="214884"/>
                </a:lnTo>
                <a:lnTo>
                  <a:pt x="36576" y="338899"/>
                </a:lnTo>
                <a:lnTo>
                  <a:pt x="74676" y="382524"/>
                </a:lnTo>
                <a:lnTo>
                  <a:pt x="106680" y="405384"/>
                </a:lnTo>
                <a:lnTo>
                  <a:pt x="143256" y="422148"/>
                </a:lnTo>
                <a:lnTo>
                  <a:pt x="182880" y="431292"/>
                </a:lnTo>
                <a:lnTo>
                  <a:pt x="202692" y="431292"/>
                </a:lnTo>
                <a:lnTo>
                  <a:pt x="243840" y="426720"/>
                </a:lnTo>
                <a:lnTo>
                  <a:pt x="281940" y="414528"/>
                </a:lnTo>
                <a:lnTo>
                  <a:pt x="315468" y="394716"/>
                </a:lnTo>
                <a:lnTo>
                  <a:pt x="345948" y="367284"/>
                </a:lnTo>
                <a:lnTo>
                  <a:pt x="358140" y="352044"/>
                </a:lnTo>
                <a:lnTo>
                  <a:pt x="367284" y="3394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5654939" y="3919218"/>
            <a:ext cx="1606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i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048134" y="4718304"/>
            <a:ext cx="152400" cy="1874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121286" y="3777996"/>
            <a:ext cx="594360" cy="969644"/>
          </a:xfrm>
          <a:custGeom>
            <a:avLst/>
            <a:gdLst/>
            <a:ahLst/>
            <a:cxnLst/>
            <a:rect l="l" t="t" r="r" b="b"/>
            <a:pathLst>
              <a:path w="594360" h="969645">
                <a:moveTo>
                  <a:pt x="593784" y="0"/>
                </a:moveTo>
                <a:lnTo>
                  <a:pt x="552017" y="0"/>
                </a:lnTo>
                <a:lnTo>
                  <a:pt x="0" y="950975"/>
                </a:lnTo>
                <a:lnTo>
                  <a:pt x="32004" y="969263"/>
                </a:lnTo>
                <a:lnTo>
                  <a:pt x="5937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362834" y="3852672"/>
            <a:ext cx="176784" cy="163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59863" y="3777996"/>
            <a:ext cx="330835" cy="160020"/>
          </a:xfrm>
          <a:custGeom>
            <a:avLst/>
            <a:gdLst/>
            <a:ahLst/>
            <a:cxnLst/>
            <a:rect l="l" t="t" r="r" b="b"/>
            <a:pathLst>
              <a:path w="330835" h="160020">
                <a:moveTo>
                  <a:pt x="330402" y="128015"/>
                </a:moveTo>
                <a:lnTo>
                  <a:pt x="79491" y="0"/>
                </a:lnTo>
                <a:lnTo>
                  <a:pt x="0" y="0"/>
                </a:lnTo>
                <a:lnTo>
                  <a:pt x="313638" y="160019"/>
                </a:lnTo>
                <a:lnTo>
                  <a:pt x="330402" y="1280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128394" y="4695444"/>
            <a:ext cx="152042" cy="1859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225930" y="3777996"/>
            <a:ext cx="800735" cy="970915"/>
          </a:xfrm>
          <a:custGeom>
            <a:avLst/>
            <a:gdLst/>
            <a:ahLst/>
            <a:cxnLst/>
            <a:rect l="l" t="t" r="r" b="b"/>
            <a:pathLst>
              <a:path w="800735" h="970914">
                <a:moveTo>
                  <a:pt x="800437" y="0"/>
                </a:moveTo>
                <a:lnTo>
                  <a:pt x="753314" y="0"/>
                </a:lnTo>
                <a:lnTo>
                  <a:pt x="0" y="947927"/>
                </a:lnTo>
                <a:lnTo>
                  <a:pt x="28956" y="970787"/>
                </a:lnTo>
                <a:lnTo>
                  <a:pt x="8004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243194" y="4718304"/>
            <a:ext cx="173164" cy="1609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75478" y="3777996"/>
            <a:ext cx="1320165" cy="1000125"/>
          </a:xfrm>
          <a:custGeom>
            <a:avLst/>
            <a:gdLst/>
            <a:ahLst/>
            <a:cxnLst/>
            <a:rect l="l" t="t" r="r" b="b"/>
            <a:pathLst>
              <a:path w="1320165" h="1000125">
                <a:moveTo>
                  <a:pt x="1319532" y="970787"/>
                </a:moveTo>
                <a:lnTo>
                  <a:pt x="60416" y="0"/>
                </a:lnTo>
                <a:lnTo>
                  <a:pt x="0" y="0"/>
                </a:lnTo>
                <a:lnTo>
                  <a:pt x="1296672" y="999743"/>
                </a:lnTo>
                <a:lnTo>
                  <a:pt x="1319532" y="9707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8174614" y="4867655"/>
            <a:ext cx="175260" cy="1371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877946" y="4102608"/>
            <a:ext cx="2321560" cy="850900"/>
          </a:xfrm>
          <a:custGeom>
            <a:avLst/>
            <a:gdLst/>
            <a:ahLst/>
            <a:cxnLst/>
            <a:rect l="l" t="t" r="r" b="b"/>
            <a:pathLst>
              <a:path w="2321559" h="850900">
                <a:moveTo>
                  <a:pt x="2321052" y="816864"/>
                </a:moveTo>
                <a:lnTo>
                  <a:pt x="12192" y="0"/>
                </a:lnTo>
                <a:lnTo>
                  <a:pt x="0" y="35052"/>
                </a:lnTo>
                <a:lnTo>
                  <a:pt x="2308860" y="850392"/>
                </a:lnTo>
                <a:lnTo>
                  <a:pt x="2321052" y="8168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505833" y="4792980"/>
            <a:ext cx="175260" cy="163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827654" y="4204716"/>
            <a:ext cx="731520" cy="646430"/>
          </a:xfrm>
          <a:custGeom>
            <a:avLst/>
            <a:gdLst/>
            <a:ahLst/>
            <a:cxnLst/>
            <a:rect l="l" t="t" r="r" b="b"/>
            <a:pathLst>
              <a:path w="731520" h="646429">
                <a:moveTo>
                  <a:pt x="731520" y="618744"/>
                </a:moveTo>
                <a:lnTo>
                  <a:pt x="22860" y="0"/>
                </a:lnTo>
                <a:lnTo>
                  <a:pt x="0" y="27432"/>
                </a:lnTo>
                <a:lnTo>
                  <a:pt x="707136" y="646176"/>
                </a:lnTo>
                <a:lnTo>
                  <a:pt x="731520" y="6187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209678" y="5041392"/>
            <a:ext cx="173736" cy="13563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87986" y="5041392"/>
            <a:ext cx="1440180" cy="85725"/>
          </a:xfrm>
          <a:custGeom>
            <a:avLst/>
            <a:gdLst/>
            <a:ahLst/>
            <a:cxnLst/>
            <a:rect l="l" t="t" r="r" b="b"/>
            <a:pathLst>
              <a:path w="1440179" h="85725">
                <a:moveTo>
                  <a:pt x="1440180" y="36576"/>
                </a:moveTo>
                <a:lnTo>
                  <a:pt x="1440180" y="0"/>
                </a:lnTo>
                <a:lnTo>
                  <a:pt x="0" y="48768"/>
                </a:lnTo>
                <a:lnTo>
                  <a:pt x="1524" y="85344"/>
                </a:lnTo>
                <a:lnTo>
                  <a:pt x="1440180" y="365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Object</a:t>
            </a:r>
            <a:r>
              <a:rPr spc="-15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5217" y="1228445"/>
            <a:ext cx="8577580" cy="106172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622300" indent="-609600">
              <a:lnSpc>
                <a:spcPct val="100000"/>
              </a:lnSpc>
              <a:spcBef>
                <a:spcPts val="580"/>
              </a:spcBef>
              <a:buAutoNum type="alphaLcParenR"/>
              <a:tabLst>
                <a:tab pos="621665" algn="l"/>
                <a:tab pos="622935" algn="l"/>
              </a:tabLst>
            </a:pP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remote </a:t>
            </a:r>
            <a:r>
              <a:rPr sz="2000" dirty="0">
                <a:latin typeface="Arial"/>
                <a:cs typeface="Arial"/>
              </a:rPr>
              <a:t>object capable of handling concurrent </a:t>
            </a:r>
            <a:r>
              <a:rPr sz="2000" spc="-5" dirty="0">
                <a:latin typeface="Arial"/>
                <a:cs typeface="Arial"/>
              </a:rPr>
              <a:t>invocations </a:t>
            </a:r>
            <a:r>
              <a:rPr sz="2000" dirty="0">
                <a:latin typeface="Arial"/>
                <a:cs typeface="Arial"/>
              </a:rPr>
              <a:t>on </a:t>
            </a:r>
            <a:r>
              <a:rPr sz="2000" spc="-5" dirty="0">
                <a:latin typeface="Arial"/>
                <a:cs typeface="Arial"/>
              </a:rPr>
              <a:t>its</a:t>
            </a:r>
            <a:r>
              <a:rPr sz="2000" spc="-1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own.</a:t>
            </a:r>
            <a:endParaRPr sz="2000">
              <a:latin typeface="Arial"/>
              <a:cs typeface="Arial"/>
            </a:endParaRPr>
          </a:p>
          <a:p>
            <a:pPr marL="622300" marR="683895" indent="-609600">
              <a:lnSpc>
                <a:spcPct val="100000"/>
              </a:lnSpc>
              <a:spcBef>
                <a:spcPts val="480"/>
              </a:spcBef>
              <a:buAutoNum type="alphaLcParenR"/>
              <a:tabLst>
                <a:tab pos="621665" algn="l"/>
                <a:tab pos="622935" algn="l"/>
              </a:tabLst>
            </a:pP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remote </a:t>
            </a:r>
            <a:r>
              <a:rPr sz="2000" dirty="0">
                <a:latin typeface="Arial"/>
                <a:cs typeface="Arial"/>
              </a:rPr>
              <a:t>object </a:t>
            </a:r>
            <a:r>
              <a:rPr sz="2000" spc="-5" dirty="0">
                <a:latin typeface="Arial"/>
                <a:cs typeface="Arial"/>
              </a:rPr>
              <a:t>for </a:t>
            </a:r>
            <a:r>
              <a:rPr sz="2000" dirty="0">
                <a:latin typeface="Arial"/>
                <a:cs typeface="Arial"/>
              </a:rPr>
              <a:t>which an object adapter </a:t>
            </a:r>
            <a:r>
              <a:rPr sz="2000" spc="-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required </a:t>
            </a:r>
            <a:r>
              <a:rPr sz="2000" spc="-5" dirty="0">
                <a:latin typeface="Arial"/>
                <a:cs typeface="Arial"/>
              </a:rPr>
              <a:t>to</a:t>
            </a:r>
            <a:r>
              <a:rPr sz="2000" spc="-2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handle  concurrent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invocations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66901" y="2495911"/>
            <a:ext cx="7887119" cy="364215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16033" y="6201156"/>
            <a:ext cx="8404860" cy="521334"/>
          </a:xfrm>
          <a:custGeom>
            <a:avLst/>
            <a:gdLst/>
            <a:ahLst/>
            <a:cxnLst/>
            <a:rect l="l" t="t" r="r" b="b"/>
            <a:pathLst>
              <a:path w="8404860" h="521334">
                <a:moveTo>
                  <a:pt x="8404857" y="521208"/>
                </a:moveTo>
                <a:lnTo>
                  <a:pt x="8404857" y="0"/>
                </a:lnTo>
                <a:lnTo>
                  <a:pt x="0" y="0"/>
                </a:lnTo>
                <a:lnTo>
                  <a:pt x="0" y="521208"/>
                </a:lnTo>
                <a:lnTo>
                  <a:pt x="15240" y="521208"/>
                </a:lnTo>
                <a:lnTo>
                  <a:pt x="15240" y="32004"/>
                </a:lnTo>
                <a:lnTo>
                  <a:pt x="32004" y="15240"/>
                </a:lnTo>
                <a:lnTo>
                  <a:pt x="32004" y="32004"/>
                </a:lnTo>
                <a:lnTo>
                  <a:pt x="8372853" y="32004"/>
                </a:lnTo>
                <a:lnTo>
                  <a:pt x="8372853" y="15240"/>
                </a:lnTo>
                <a:lnTo>
                  <a:pt x="8388093" y="32004"/>
                </a:lnTo>
                <a:lnTo>
                  <a:pt x="8388093" y="521208"/>
                </a:lnTo>
                <a:lnTo>
                  <a:pt x="8404857" y="521208"/>
                </a:lnTo>
                <a:close/>
              </a:path>
              <a:path w="8404860" h="521334">
                <a:moveTo>
                  <a:pt x="32004" y="32004"/>
                </a:moveTo>
                <a:lnTo>
                  <a:pt x="32004" y="15240"/>
                </a:lnTo>
                <a:lnTo>
                  <a:pt x="15240" y="32004"/>
                </a:lnTo>
                <a:lnTo>
                  <a:pt x="32004" y="32004"/>
                </a:lnTo>
                <a:close/>
              </a:path>
              <a:path w="8404860" h="521334">
                <a:moveTo>
                  <a:pt x="32004" y="489204"/>
                </a:moveTo>
                <a:lnTo>
                  <a:pt x="32004" y="32004"/>
                </a:lnTo>
                <a:lnTo>
                  <a:pt x="15240" y="32004"/>
                </a:lnTo>
                <a:lnTo>
                  <a:pt x="15240" y="489204"/>
                </a:lnTo>
                <a:lnTo>
                  <a:pt x="32004" y="489204"/>
                </a:lnTo>
                <a:close/>
              </a:path>
              <a:path w="8404860" h="521334">
                <a:moveTo>
                  <a:pt x="8388093" y="489204"/>
                </a:moveTo>
                <a:lnTo>
                  <a:pt x="15240" y="489204"/>
                </a:lnTo>
                <a:lnTo>
                  <a:pt x="32004" y="504444"/>
                </a:lnTo>
                <a:lnTo>
                  <a:pt x="32004" y="521208"/>
                </a:lnTo>
                <a:lnTo>
                  <a:pt x="8372853" y="521208"/>
                </a:lnTo>
                <a:lnTo>
                  <a:pt x="8372853" y="504444"/>
                </a:lnTo>
                <a:lnTo>
                  <a:pt x="8388093" y="489204"/>
                </a:lnTo>
                <a:close/>
              </a:path>
              <a:path w="8404860" h="521334">
                <a:moveTo>
                  <a:pt x="32004" y="521208"/>
                </a:moveTo>
                <a:lnTo>
                  <a:pt x="32004" y="504444"/>
                </a:lnTo>
                <a:lnTo>
                  <a:pt x="15240" y="489204"/>
                </a:lnTo>
                <a:lnTo>
                  <a:pt x="15240" y="521208"/>
                </a:lnTo>
                <a:lnTo>
                  <a:pt x="32004" y="521208"/>
                </a:lnTo>
                <a:close/>
              </a:path>
              <a:path w="8404860" h="521334">
                <a:moveTo>
                  <a:pt x="8388093" y="32004"/>
                </a:moveTo>
                <a:lnTo>
                  <a:pt x="8372853" y="15240"/>
                </a:lnTo>
                <a:lnTo>
                  <a:pt x="8372853" y="32004"/>
                </a:lnTo>
                <a:lnTo>
                  <a:pt x="8388093" y="32004"/>
                </a:lnTo>
                <a:close/>
              </a:path>
              <a:path w="8404860" h="521334">
                <a:moveTo>
                  <a:pt x="8388093" y="489204"/>
                </a:moveTo>
                <a:lnTo>
                  <a:pt x="8388093" y="32004"/>
                </a:lnTo>
                <a:lnTo>
                  <a:pt x="8372853" y="32004"/>
                </a:lnTo>
                <a:lnTo>
                  <a:pt x="8372853" y="489204"/>
                </a:lnTo>
                <a:lnTo>
                  <a:pt x="8388093" y="489204"/>
                </a:lnTo>
                <a:close/>
              </a:path>
              <a:path w="8404860" h="521334">
                <a:moveTo>
                  <a:pt x="8388093" y="521208"/>
                </a:moveTo>
                <a:lnTo>
                  <a:pt x="8388093" y="489204"/>
                </a:lnTo>
                <a:lnTo>
                  <a:pt x="8372853" y="504444"/>
                </a:lnTo>
                <a:lnTo>
                  <a:pt x="8372853" y="521208"/>
                </a:lnTo>
                <a:lnTo>
                  <a:pt x="8388093" y="5212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10017" y="6247889"/>
            <a:ext cx="816355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ahoma"/>
                <a:cs typeface="Tahoma"/>
              </a:rPr>
              <a:t>Concurrency-aware </a:t>
            </a:r>
            <a:r>
              <a:rPr sz="2400" spc="-5" dirty="0">
                <a:latin typeface="Tahoma"/>
                <a:cs typeface="Tahoma"/>
              </a:rPr>
              <a:t>objects </a:t>
            </a:r>
            <a:r>
              <a:rPr sz="2400" dirty="0">
                <a:latin typeface="Tahoma"/>
                <a:cs typeface="Tahoma"/>
              </a:rPr>
              <a:t>vs </a:t>
            </a:r>
            <a:r>
              <a:rPr sz="2400" spc="-5" dirty="0">
                <a:latin typeface="Tahoma"/>
                <a:cs typeface="Tahoma"/>
              </a:rPr>
              <a:t>system-managed</a:t>
            </a:r>
            <a:r>
              <a:rPr sz="2400" spc="25" dirty="0">
                <a:latin typeface="Tahoma"/>
                <a:cs typeface="Tahoma"/>
              </a:rPr>
              <a:t> </a:t>
            </a:r>
            <a:r>
              <a:rPr sz="2400" spc="-5" dirty="0">
                <a:latin typeface="Tahoma"/>
                <a:cs typeface="Tahoma"/>
              </a:rPr>
              <a:t>concurrency</a:t>
            </a:r>
            <a:endParaRPr sz="2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2616" y="488695"/>
            <a:ext cx="456628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Object</a:t>
            </a:r>
            <a:r>
              <a:rPr spc="-15" dirty="0"/>
              <a:t> </a:t>
            </a:r>
            <a:r>
              <a:rPr spc="-5" dirty="0"/>
              <a:t>Replication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914281" y="5366004"/>
            <a:ext cx="8789035" cy="1016635"/>
          </a:xfrm>
          <a:custGeom>
            <a:avLst/>
            <a:gdLst/>
            <a:ahLst/>
            <a:cxnLst/>
            <a:rect l="l" t="t" r="r" b="b"/>
            <a:pathLst>
              <a:path w="8789035" h="1016635">
                <a:moveTo>
                  <a:pt x="8788905" y="1016508"/>
                </a:moveTo>
                <a:lnTo>
                  <a:pt x="8788905" y="0"/>
                </a:lnTo>
                <a:lnTo>
                  <a:pt x="0" y="0"/>
                </a:lnTo>
                <a:lnTo>
                  <a:pt x="0" y="1016508"/>
                </a:lnTo>
                <a:lnTo>
                  <a:pt x="12192" y="1016508"/>
                </a:lnTo>
                <a:lnTo>
                  <a:pt x="12192" y="25908"/>
                </a:lnTo>
                <a:lnTo>
                  <a:pt x="25908" y="12192"/>
                </a:lnTo>
                <a:lnTo>
                  <a:pt x="25908" y="25908"/>
                </a:lnTo>
                <a:lnTo>
                  <a:pt x="8762997" y="25908"/>
                </a:lnTo>
                <a:lnTo>
                  <a:pt x="8762997" y="12192"/>
                </a:lnTo>
                <a:lnTo>
                  <a:pt x="8775189" y="25908"/>
                </a:lnTo>
                <a:lnTo>
                  <a:pt x="8775189" y="1016508"/>
                </a:lnTo>
                <a:lnTo>
                  <a:pt x="8788905" y="1016508"/>
                </a:lnTo>
                <a:close/>
              </a:path>
              <a:path w="8789035" h="1016635">
                <a:moveTo>
                  <a:pt x="25908" y="25908"/>
                </a:moveTo>
                <a:lnTo>
                  <a:pt x="25908" y="12192"/>
                </a:lnTo>
                <a:lnTo>
                  <a:pt x="12192" y="25908"/>
                </a:lnTo>
                <a:lnTo>
                  <a:pt x="25908" y="25908"/>
                </a:lnTo>
                <a:close/>
              </a:path>
              <a:path w="8789035" h="1016635">
                <a:moveTo>
                  <a:pt x="25908" y="990600"/>
                </a:moveTo>
                <a:lnTo>
                  <a:pt x="25908" y="25908"/>
                </a:lnTo>
                <a:lnTo>
                  <a:pt x="12192" y="25908"/>
                </a:lnTo>
                <a:lnTo>
                  <a:pt x="12192" y="990600"/>
                </a:lnTo>
                <a:lnTo>
                  <a:pt x="25908" y="990600"/>
                </a:lnTo>
                <a:close/>
              </a:path>
              <a:path w="8789035" h="1016635">
                <a:moveTo>
                  <a:pt x="8775189" y="990600"/>
                </a:moveTo>
                <a:lnTo>
                  <a:pt x="12192" y="990600"/>
                </a:lnTo>
                <a:lnTo>
                  <a:pt x="25908" y="1002792"/>
                </a:lnTo>
                <a:lnTo>
                  <a:pt x="25908" y="1016508"/>
                </a:lnTo>
                <a:lnTo>
                  <a:pt x="8762997" y="1016508"/>
                </a:lnTo>
                <a:lnTo>
                  <a:pt x="8762997" y="1002792"/>
                </a:lnTo>
                <a:lnTo>
                  <a:pt x="8775189" y="990600"/>
                </a:lnTo>
                <a:close/>
              </a:path>
              <a:path w="8789035" h="1016635">
                <a:moveTo>
                  <a:pt x="25908" y="1016508"/>
                </a:moveTo>
                <a:lnTo>
                  <a:pt x="25908" y="1002792"/>
                </a:lnTo>
                <a:lnTo>
                  <a:pt x="12192" y="990600"/>
                </a:lnTo>
                <a:lnTo>
                  <a:pt x="12192" y="1016508"/>
                </a:lnTo>
                <a:lnTo>
                  <a:pt x="25908" y="1016508"/>
                </a:lnTo>
                <a:close/>
              </a:path>
              <a:path w="8789035" h="1016635">
                <a:moveTo>
                  <a:pt x="8775189" y="25908"/>
                </a:moveTo>
                <a:lnTo>
                  <a:pt x="8762997" y="12192"/>
                </a:lnTo>
                <a:lnTo>
                  <a:pt x="8762997" y="25908"/>
                </a:lnTo>
                <a:lnTo>
                  <a:pt x="8775189" y="25908"/>
                </a:lnTo>
                <a:close/>
              </a:path>
              <a:path w="8789035" h="1016635">
                <a:moveTo>
                  <a:pt x="8775189" y="990600"/>
                </a:moveTo>
                <a:lnTo>
                  <a:pt x="8775189" y="25908"/>
                </a:lnTo>
                <a:lnTo>
                  <a:pt x="8762997" y="25908"/>
                </a:lnTo>
                <a:lnTo>
                  <a:pt x="8762997" y="990600"/>
                </a:lnTo>
                <a:lnTo>
                  <a:pt x="8775189" y="990600"/>
                </a:lnTo>
                <a:close/>
              </a:path>
              <a:path w="8789035" h="1016635">
                <a:moveTo>
                  <a:pt x="8775189" y="1016508"/>
                </a:moveTo>
                <a:lnTo>
                  <a:pt x="8775189" y="990600"/>
                </a:lnTo>
                <a:lnTo>
                  <a:pt x="8762997" y="1002792"/>
                </a:lnTo>
                <a:lnTo>
                  <a:pt x="8762997" y="1016508"/>
                </a:lnTo>
                <a:lnTo>
                  <a:pt x="8775189" y="10165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2790" y="1436348"/>
            <a:ext cx="8538074" cy="2747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3881" y="4375404"/>
            <a:ext cx="6868795" cy="448309"/>
          </a:xfrm>
          <a:custGeom>
            <a:avLst/>
            <a:gdLst/>
            <a:ahLst/>
            <a:cxnLst/>
            <a:rect l="l" t="t" r="r" b="b"/>
            <a:pathLst>
              <a:path w="6868795" h="448310">
                <a:moveTo>
                  <a:pt x="6868665" y="448056"/>
                </a:moveTo>
                <a:lnTo>
                  <a:pt x="6868665" y="0"/>
                </a:lnTo>
                <a:lnTo>
                  <a:pt x="0" y="0"/>
                </a:lnTo>
                <a:lnTo>
                  <a:pt x="0" y="448056"/>
                </a:lnTo>
                <a:lnTo>
                  <a:pt x="12188" y="448056"/>
                </a:lnTo>
                <a:lnTo>
                  <a:pt x="12188" y="25908"/>
                </a:lnTo>
                <a:lnTo>
                  <a:pt x="25904" y="12192"/>
                </a:lnTo>
                <a:lnTo>
                  <a:pt x="25904" y="25908"/>
                </a:lnTo>
                <a:lnTo>
                  <a:pt x="6844281" y="25908"/>
                </a:lnTo>
                <a:lnTo>
                  <a:pt x="6844281" y="12192"/>
                </a:lnTo>
                <a:lnTo>
                  <a:pt x="6856473" y="25908"/>
                </a:lnTo>
                <a:lnTo>
                  <a:pt x="6856473" y="448056"/>
                </a:lnTo>
                <a:lnTo>
                  <a:pt x="6868665" y="448056"/>
                </a:lnTo>
                <a:close/>
              </a:path>
              <a:path w="6868795" h="448310">
                <a:moveTo>
                  <a:pt x="25904" y="25908"/>
                </a:moveTo>
                <a:lnTo>
                  <a:pt x="25904" y="12192"/>
                </a:lnTo>
                <a:lnTo>
                  <a:pt x="12188" y="25908"/>
                </a:lnTo>
                <a:lnTo>
                  <a:pt x="25904" y="25908"/>
                </a:lnTo>
                <a:close/>
              </a:path>
              <a:path w="6868795" h="448310">
                <a:moveTo>
                  <a:pt x="25904" y="422148"/>
                </a:moveTo>
                <a:lnTo>
                  <a:pt x="25904" y="25908"/>
                </a:lnTo>
                <a:lnTo>
                  <a:pt x="12188" y="25908"/>
                </a:lnTo>
                <a:lnTo>
                  <a:pt x="12188" y="422148"/>
                </a:lnTo>
                <a:lnTo>
                  <a:pt x="25904" y="422148"/>
                </a:lnTo>
                <a:close/>
              </a:path>
              <a:path w="6868795" h="448310">
                <a:moveTo>
                  <a:pt x="6856473" y="422148"/>
                </a:moveTo>
                <a:lnTo>
                  <a:pt x="12188" y="422148"/>
                </a:lnTo>
                <a:lnTo>
                  <a:pt x="25904" y="435864"/>
                </a:lnTo>
                <a:lnTo>
                  <a:pt x="25904" y="448056"/>
                </a:lnTo>
                <a:lnTo>
                  <a:pt x="6844281" y="448056"/>
                </a:lnTo>
                <a:lnTo>
                  <a:pt x="6844281" y="435864"/>
                </a:lnTo>
                <a:lnTo>
                  <a:pt x="6856473" y="422148"/>
                </a:lnTo>
                <a:close/>
              </a:path>
              <a:path w="6868795" h="448310">
                <a:moveTo>
                  <a:pt x="25904" y="448056"/>
                </a:moveTo>
                <a:lnTo>
                  <a:pt x="25904" y="435864"/>
                </a:lnTo>
                <a:lnTo>
                  <a:pt x="12188" y="422148"/>
                </a:lnTo>
                <a:lnTo>
                  <a:pt x="12188" y="448056"/>
                </a:lnTo>
                <a:lnTo>
                  <a:pt x="25904" y="448056"/>
                </a:lnTo>
                <a:close/>
              </a:path>
              <a:path w="6868795" h="448310">
                <a:moveTo>
                  <a:pt x="6856473" y="25908"/>
                </a:moveTo>
                <a:lnTo>
                  <a:pt x="6844281" y="12192"/>
                </a:lnTo>
                <a:lnTo>
                  <a:pt x="6844281" y="25908"/>
                </a:lnTo>
                <a:lnTo>
                  <a:pt x="6856473" y="25908"/>
                </a:lnTo>
                <a:close/>
              </a:path>
              <a:path w="6868795" h="448310">
                <a:moveTo>
                  <a:pt x="6856473" y="422148"/>
                </a:moveTo>
                <a:lnTo>
                  <a:pt x="6856473" y="25908"/>
                </a:lnTo>
                <a:lnTo>
                  <a:pt x="6844281" y="25908"/>
                </a:lnTo>
                <a:lnTo>
                  <a:pt x="6844281" y="422148"/>
                </a:lnTo>
                <a:lnTo>
                  <a:pt x="6856473" y="422148"/>
                </a:lnTo>
                <a:close/>
              </a:path>
              <a:path w="6868795" h="448310">
                <a:moveTo>
                  <a:pt x="6856473" y="448056"/>
                </a:moveTo>
                <a:lnTo>
                  <a:pt x="6856473" y="422148"/>
                </a:lnTo>
                <a:lnTo>
                  <a:pt x="6844281" y="435864"/>
                </a:lnTo>
                <a:lnTo>
                  <a:pt x="6844281" y="448056"/>
                </a:lnTo>
                <a:lnTo>
                  <a:pt x="6856473" y="4480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05212" y="4404616"/>
            <a:ext cx="8312150" cy="182943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622300">
              <a:lnSpc>
                <a:spcPct val="100000"/>
              </a:lnSpc>
              <a:spcBef>
                <a:spcPts val="114"/>
              </a:spcBef>
            </a:pPr>
            <a:r>
              <a:rPr sz="2100" i="1" spc="-55" dirty="0">
                <a:latin typeface="Tahoma"/>
                <a:cs typeface="Tahoma"/>
              </a:rPr>
              <a:t>Replication-aware </a:t>
            </a:r>
            <a:r>
              <a:rPr sz="2100" i="1" spc="-45" dirty="0">
                <a:latin typeface="Tahoma"/>
                <a:cs typeface="Tahoma"/>
              </a:rPr>
              <a:t>objects </a:t>
            </a:r>
            <a:r>
              <a:rPr sz="2100" i="1" spc="-55" dirty="0">
                <a:latin typeface="Tahoma"/>
                <a:cs typeface="Tahoma"/>
              </a:rPr>
              <a:t>can adopt </a:t>
            </a:r>
            <a:r>
              <a:rPr sz="2100" i="1" spc="-50" dirty="0">
                <a:latin typeface="Tahoma"/>
                <a:cs typeface="Tahoma"/>
              </a:rPr>
              <a:t>object-specific </a:t>
            </a:r>
            <a:r>
              <a:rPr sz="2100" i="1" spc="-45" dirty="0">
                <a:latin typeface="Tahoma"/>
                <a:cs typeface="Tahoma"/>
              </a:rPr>
              <a:t>policies</a:t>
            </a:r>
            <a:endParaRPr sz="2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622300" indent="-609600">
              <a:lnSpc>
                <a:spcPct val="100000"/>
              </a:lnSpc>
              <a:buAutoNum type="alphaLcParenR"/>
              <a:tabLst>
                <a:tab pos="621665" algn="l"/>
                <a:tab pos="622935" algn="l"/>
              </a:tabLst>
            </a:pPr>
            <a:r>
              <a:rPr sz="2400" spc="-5" dirty="0">
                <a:latin typeface="Arial"/>
                <a:cs typeface="Arial"/>
              </a:rPr>
              <a:t>Replication-aware distributed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objects.</a:t>
            </a:r>
            <a:endParaRPr sz="2400">
              <a:latin typeface="Arial"/>
              <a:cs typeface="Arial"/>
            </a:endParaRPr>
          </a:p>
          <a:p>
            <a:pPr marL="622300" indent="-609600">
              <a:lnSpc>
                <a:spcPct val="100000"/>
              </a:lnSpc>
              <a:spcBef>
                <a:spcPts val="575"/>
              </a:spcBef>
              <a:buAutoNum type="alphaLcParenR"/>
              <a:tabLst>
                <a:tab pos="621665" algn="l"/>
                <a:tab pos="622935" algn="l"/>
              </a:tabLst>
            </a:pP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distributed system responsible for replica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management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93580" y="831595"/>
            <a:ext cx="590296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Operation on data store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73071"/>
            <a:ext cx="7919720" cy="4013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10" dirty="0">
                <a:latin typeface="Arial"/>
                <a:cs typeface="Arial"/>
              </a:rPr>
              <a:t>Read</a:t>
            </a:r>
            <a:r>
              <a:rPr sz="2800" spc="-10" dirty="0">
                <a:latin typeface="Arial"/>
                <a:cs typeface="Arial"/>
              </a:rPr>
              <a:t>. </a:t>
            </a:r>
            <a:r>
              <a:rPr sz="2800" spc="-5" dirty="0">
                <a:latin typeface="Arial"/>
                <a:cs typeface="Arial"/>
              </a:rPr>
              <a:t>Ri(x)b -&gt; Client i performs a read for data  item x and it returns</a:t>
            </a:r>
            <a:r>
              <a:rPr sz="2800" spc="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b</a:t>
            </a:r>
            <a:endParaRPr sz="2800">
              <a:latin typeface="Arial"/>
              <a:cs typeface="Arial"/>
            </a:endParaRPr>
          </a:p>
          <a:p>
            <a:pPr marL="355600" marR="187960" indent="-3429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Write</a:t>
            </a:r>
            <a:r>
              <a:rPr sz="2800" spc="-5" dirty="0">
                <a:latin typeface="Arial"/>
                <a:cs typeface="Arial"/>
              </a:rPr>
              <a:t>. Wi(x)a -&gt; Client i performs write on data  item x setting it to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Operations depends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on: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90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Time of issue (when request is sent by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client)</a:t>
            </a:r>
            <a:endParaRPr sz="2400">
              <a:latin typeface="Arial"/>
              <a:cs typeface="Arial"/>
            </a:endParaRPr>
          </a:p>
          <a:p>
            <a:pPr marL="756285" marR="512445" lvl="1" indent="-286385">
              <a:lnSpc>
                <a:spcPct val="100000"/>
              </a:lnSpc>
              <a:spcBef>
                <a:spcPts val="57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Time of execution (when request is executed at </a:t>
            </a:r>
            <a:r>
              <a:rPr sz="2400" dirty="0">
                <a:latin typeface="Arial"/>
                <a:cs typeface="Arial"/>
              </a:rPr>
              <a:t>a  </a:t>
            </a:r>
            <a:r>
              <a:rPr sz="2400" spc="-5" dirty="0">
                <a:latin typeface="Arial"/>
                <a:cs typeface="Arial"/>
              </a:rPr>
              <a:t>replica)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7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Time of completion (when reply is received by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client)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35640" y="831595"/>
            <a:ext cx="341757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69431"/>
            <a:ext cx="7997825" cy="427418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94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Data: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How old is the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data?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How old is the data allowed to</a:t>
            </a:r>
            <a:r>
              <a:rPr sz="2800" spc="5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be?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Time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modified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Versions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Operation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order: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Were operations performed in the right</a:t>
            </a:r>
            <a:r>
              <a:rPr sz="2800" spc="14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order?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What orderings are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allowed?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7852" y="831595"/>
            <a:ext cx="307467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70022"/>
            <a:ext cx="8012430" cy="3563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Clients </a:t>
            </a:r>
            <a:r>
              <a:rPr sz="3200" b="1" spc="-5" dirty="0">
                <a:latin typeface="Arial"/>
                <a:cs typeface="Arial"/>
              </a:rPr>
              <a:t>can modify </a:t>
            </a:r>
            <a:r>
              <a:rPr sz="3200" spc="-5" dirty="0">
                <a:latin typeface="Arial"/>
                <a:cs typeface="Arial"/>
              </a:rPr>
              <a:t>resource on any of the  replicas.</a:t>
            </a:r>
            <a:endParaRPr sz="3200">
              <a:latin typeface="Arial"/>
              <a:cs typeface="Arial"/>
            </a:endParaRPr>
          </a:p>
          <a:p>
            <a:pPr marL="355600" marR="49784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What </a:t>
            </a:r>
            <a:r>
              <a:rPr sz="3200" spc="-10" dirty="0">
                <a:latin typeface="Arial"/>
                <a:cs typeface="Arial"/>
              </a:rPr>
              <a:t>happens </a:t>
            </a:r>
            <a:r>
              <a:rPr sz="3200" spc="-5" dirty="0">
                <a:latin typeface="Arial"/>
                <a:cs typeface="Arial"/>
              </a:rPr>
              <a:t>if </a:t>
            </a:r>
            <a:r>
              <a:rPr sz="3200" spc="-10" dirty="0">
                <a:latin typeface="Arial"/>
                <a:cs typeface="Arial"/>
              </a:rPr>
              <a:t>another </a:t>
            </a:r>
            <a:r>
              <a:rPr sz="3200" spc="-5" dirty="0">
                <a:latin typeface="Arial"/>
                <a:cs typeface="Arial"/>
              </a:rPr>
              <a:t>client requests  resource before replica has informed  others of modification, as in cache  consistency in distributed file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systems?</a:t>
            </a:r>
            <a:endParaRPr sz="32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  <a:spcBef>
                <a:spcPts val="690"/>
              </a:spcBef>
            </a:pPr>
            <a:r>
              <a:rPr sz="2800" spc="-5" dirty="0">
                <a:latin typeface="Arial"/>
                <a:cs typeface="Arial"/>
              </a:rPr>
              <a:t>– Answer depends upon</a:t>
            </a:r>
            <a:r>
              <a:rPr sz="2800" spc="-2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application...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7852" y="831595"/>
            <a:ext cx="307467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85302"/>
            <a:ext cx="7121525" cy="422973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5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Non-distributed data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store: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0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Program order is</a:t>
            </a:r>
            <a:r>
              <a:rPr sz="2400" spc="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maintained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ts val="3190"/>
              </a:lnSpc>
              <a:spcBef>
                <a:spcPts val="32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Updates and concurrency may result</a:t>
            </a:r>
            <a:r>
              <a:rPr sz="2800" spc="5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in</a:t>
            </a:r>
            <a:endParaRPr sz="2800">
              <a:latin typeface="Arial"/>
              <a:cs typeface="Arial"/>
            </a:endParaRPr>
          </a:p>
          <a:p>
            <a:pPr marL="354965">
              <a:lnSpc>
                <a:spcPts val="3190"/>
              </a:lnSpc>
            </a:pPr>
            <a:r>
              <a:rPr sz="2800" b="1" spc="-5" dirty="0">
                <a:latin typeface="Arial"/>
                <a:cs typeface="Arial"/>
              </a:rPr>
              <a:t>conflicting</a:t>
            </a:r>
            <a:r>
              <a:rPr sz="2800" b="1" spc="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operations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Conflicting Operations: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05"/>
              </a:spcBef>
              <a:buFont typeface="Arial"/>
              <a:buChar char="–"/>
              <a:tabLst>
                <a:tab pos="756920" algn="l"/>
              </a:tabLst>
            </a:pPr>
            <a:r>
              <a:rPr sz="2400" b="1" dirty="0">
                <a:latin typeface="Arial"/>
                <a:cs typeface="Arial"/>
              </a:rPr>
              <a:t>Read-write </a:t>
            </a:r>
            <a:r>
              <a:rPr sz="2400" spc="-5" dirty="0">
                <a:latin typeface="Arial"/>
                <a:cs typeface="Arial"/>
              </a:rPr>
              <a:t>conflict (only </a:t>
            </a:r>
            <a:r>
              <a:rPr sz="2400" dirty="0">
                <a:latin typeface="Arial"/>
                <a:cs typeface="Arial"/>
              </a:rPr>
              <a:t>1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write)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285"/>
              </a:spcBef>
              <a:buFont typeface="Arial"/>
              <a:buChar char="–"/>
              <a:tabLst>
                <a:tab pos="756920" algn="l"/>
              </a:tabLst>
            </a:pPr>
            <a:r>
              <a:rPr sz="2400" b="1" spc="-5" dirty="0">
                <a:latin typeface="Arial"/>
                <a:cs typeface="Arial"/>
              </a:rPr>
              <a:t>Write-write </a:t>
            </a:r>
            <a:r>
              <a:rPr sz="2400" spc="-5" dirty="0">
                <a:latin typeface="Arial"/>
                <a:cs typeface="Arial"/>
              </a:rPr>
              <a:t>conflict (multiple concurrent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writes)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2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Consistency:</a:t>
            </a:r>
            <a:endParaRPr sz="2800">
              <a:latin typeface="Arial"/>
              <a:cs typeface="Arial"/>
            </a:endParaRPr>
          </a:p>
          <a:p>
            <a:pPr marL="756285" marR="305435" lvl="1" indent="-286385">
              <a:lnSpc>
                <a:spcPts val="2590"/>
              </a:lnSpc>
              <a:spcBef>
                <a:spcPts val="635"/>
              </a:spcBef>
              <a:buChar char="–"/>
              <a:tabLst>
                <a:tab pos="756920" algn="l"/>
              </a:tabLst>
            </a:pPr>
            <a:r>
              <a:rPr sz="2400" spc="-5" dirty="0">
                <a:latin typeface="Arial"/>
                <a:cs typeface="Arial"/>
              </a:rPr>
              <a:t>The </a:t>
            </a:r>
            <a:r>
              <a:rPr sz="2400" b="1" spc="-5" dirty="0">
                <a:latin typeface="Arial"/>
                <a:cs typeface="Arial"/>
              </a:rPr>
              <a:t>order </a:t>
            </a:r>
            <a:r>
              <a:rPr sz="2400" spc="-5" dirty="0">
                <a:latin typeface="Arial"/>
                <a:cs typeface="Arial"/>
              </a:rPr>
              <a:t>in which conflicting operations are  performed affects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consistency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31167" y="831595"/>
            <a:ext cx="18288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Contoh</a:t>
            </a:r>
          </a:p>
        </p:txBody>
      </p:sp>
      <p:sp>
        <p:nvSpPr>
          <p:cNvPr id="3" name="object 3"/>
          <p:cNvSpPr/>
          <p:nvPr/>
        </p:nvSpPr>
        <p:spPr>
          <a:xfrm>
            <a:off x="1492528" y="2247439"/>
            <a:ext cx="7498080" cy="37894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70492" y="785875"/>
            <a:ext cx="639762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Consider three</a:t>
            </a:r>
            <a:r>
              <a:rPr spc="-15" dirty="0"/>
              <a:t> </a:t>
            </a:r>
            <a:r>
              <a:rPr spc="-5" dirty="0"/>
              <a:t>processes</a:t>
            </a:r>
          </a:p>
        </p:txBody>
      </p:sp>
      <p:sp>
        <p:nvSpPr>
          <p:cNvPr id="3" name="object 3"/>
          <p:cNvSpPr/>
          <p:nvPr/>
        </p:nvSpPr>
        <p:spPr>
          <a:xfrm>
            <a:off x="2048332" y="2252864"/>
            <a:ext cx="6293600" cy="10286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38617" y="4211216"/>
            <a:ext cx="7160895" cy="198882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Three shared variables: </a:t>
            </a:r>
            <a:r>
              <a:rPr sz="2800" i="1" spc="-5" dirty="0">
                <a:latin typeface="Arial"/>
                <a:cs typeface="Arial"/>
              </a:rPr>
              <a:t>x, y,</a:t>
            </a:r>
            <a:r>
              <a:rPr sz="2800" i="1" spc="10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z</a:t>
            </a:r>
            <a:endParaRPr sz="28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  <a:spcBef>
                <a:spcPts val="675"/>
              </a:spcBef>
            </a:pPr>
            <a:r>
              <a:rPr sz="2800" spc="-5" dirty="0">
                <a:latin typeface="Arial"/>
                <a:cs typeface="Arial"/>
              </a:rPr>
              <a:t>– Initialized to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zero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Each updates one variable, and then reads  and prints other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two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9869" y="863599"/>
            <a:ext cx="73914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Four </a:t>
            </a:r>
            <a:r>
              <a:rPr sz="4000" spc="-5" dirty="0"/>
              <a:t>Valid Execution</a:t>
            </a:r>
            <a:r>
              <a:rPr sz="4000" spc="5" dirty="0"/>
              <a:t> </a:t>
            </a:r>
            <a:r>
              <a:rPr sz="4000" spc="-10" dirty="0"/>
              <a:t>Sequences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648708" y="2021337"/>
            <a:ext cx="7458709" cy="29323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0408" y="831595"/>
            <a:ext cx="636841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Coherence </a:t>
            </a:r>
            <a:r>
              <a:rPr dirty="0"/>
              <a:t>vs</a:t>
            </a:r>
            <a:r>
              <a:rPr spc="-5" dirty="0"/>
              <a:t> Cosistency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21255"/>
            <a:ext cx="7957184" cy="3637279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55600" marR="356235" indent="-342900">
              <a:lnSpc>
                <a:spcPts val="3460"/>
              </a:lnSpc>
              <a:spcBef>
                <a:spcPts val="53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Data </a:t>
            </a:r>
            <a:r>
              <a:rPr sz="3200" b="1" spc="-5" dirty="0">
                <a:latin typeface="Arial"/>
                <a:cs typeface="Arial"/>
              </a:rPr>
              <a:t>Coherence</a:t>
            </a:r>
            <a:r>
              <a:rPr sz="3200" spc="-5" dirty="0">
                <a:latin typeface="Arial"/>
                <a:cs typeface="Arial"/>
              </a:rPr>
              <a:t>: ordering of </a:t>
            </a:r>
            <a:r>
              <a:rPr sz="3200" spc="-10" dirty="0">
                <a:latin typeface="Arial"/>
                <a:cs typeface="Arial"/>
              </a:rPr>
              <a:t>operations  </a:t>
            </a:r>
            <a:r>
              <a:rPr sz="3200" spc="-5" dirty="0">
                <a:latin typeface="Arial"/>
                <a:cs typeface="Arial"/>
              </a:rPr>
              <a:t>for </a:t>
            </a:r>
            <a:r>
              <a:rPr sz="3200" b="1" spc="-5" dirty="0">
                <a:latin typeface="Arial"/>
                <a:cs typeface="Arial"/>
              </a:rPr>
              <a:t>single data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item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ts val="3190"/>
              </a:lnSpc>
              <a:spcBef>
                <a:spcPts val="29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e.g. a read of x will return the </a:t>
            </a:r>
            <a:r>
              <a:rPr sz="2800" b="1" spc="-5" dirty="0">
                <a:latin typeface="Arial"/>
                <a:cs typeface="Arial"/>
              </a:rPr>
              <a:t>most</a:t>
            </a:r>
            <a:r>
              <a:rPr sz="2800" b="1" spc="9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recently</a:t>
            </a:r>
            <a:endParaRPr sz="2800">
              <a:latin typeface="Arial"/>
              <a:cs typeface="Arial"/>
            </a:endParaRPr>
          </a:p>
          <a:p>
            <a:pPr marL="756285">
              <a:lnSpc>
                <a:spcPts val="3190"/>
              </a:lnSpc>
            </a:pPr>
            <a:r>
              <a:rPr sz="2800" spc="-5" dirty="0">
                <a:latin typeface="Arial"/>
                <a:cs typeface="Arial"/>
              </a:rPr>
              <a:t>written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value</a:t>
            </a:r>
            <a:endParaRPr sz="2800">
              <a:latin typeface="Arial"/>
              <a:cs typeface="Arial"/>
            </a:endParaRPr>
          </a:p>
          <a:p>
            <a:pPr marL="355600" marR="40640" indent="-342900">
              <a:lnSpc>
                <a:spcPts val="3460"/>
              </a:lnSpc>
              <a:spcBef>
                <a:spcPts val="80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Data </a:t>
            </a:r>
            <a:r>
              <a:rPr sz="3200" b="1" spc="-5" dirty="0">
                <a:latin typeface="Arial"/>
                <a:cs typeface="Arial"/>
              </a:rPr>
              <a:t>Consistency</a:t>
            </a:r>
            <a:r>
              <a:rPr sz="3200" spc="-5" dirty="0">
                <a:latin typeface="Arial"/>
                <a:cs typeface="Arial"/>
              </a:rPr>
              <a:t>: ordering of </a:t>
            </a:r>
            <a:r>
              <a:rPr sz="3200" spc="-10" dirty="0">
                <a:latin typeface="Arial"/>
                <a:cs typeface="Arial"/>
              </a:rPr>
              <a:t>operations  </a:t>
            </a:r>
            <a:r>
              <a:rPr sz="3200" spc="-5" dirty="0">
                <a:latin typeface="Arial"/>
                <a:cs typeface="Arial"/>
              </a:rPr>
              <a:t>for </a:t>
            </a:r>
            <a:r>
              <a:rPr sz="3200" b="1" spc="-5" dirty="0">
                <a:latin typeface="Arial"/>
                <a:cs typeface="Arial"/>
              </a:rPr>
              <a:t>whole data</a:t>
            </a:r>
            <a:r>
              <a:rPr sz="3200" b="1" spc="-7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store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ts val="3190"/>
              </a:lnSpc>
              <a:spcBef>
                <a:spcPts val="29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includes ordering of operations on </a:t>
            </a:r>
            <a:r>
              <a:rPr sz="2800" b="1" spc="-5" dirty="0">
                <a:latin typeface="Arial"/>
                <a:cs typeface="Arial"/>
              </a:rPr>
              <a:t>other</a:t>
            </a:r>
            <a:r>
              <a:rPr sz="2800" b="1" spc="15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756285">
              <a:lnSpc>
                <a:spcPts val="3190"/>
              </a:lnSpc>
            </a:pPr>
            <a:r>
              <a:rPr sz="2800" spc="-5" dirty="0">
                <a:latin typeface="Arial"/>
                <a:cs typeface="Arial"/>
              </a:rPr>
              <a:t>items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too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1176" y="831595"/>
            <a:ext cx="474853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Consistency</a:t>
            </a:r>
            <a:r>
              <a:rPr spc="-55" dirty="0"/>
              <a:t> </a:t>
            </a:r>
            <a:r>
              <a:rPr spc="-5" dirty="0"/>
              <a:t>Model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78421"/>
            <a:ext cx="4467860" cy="4522470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Data</a:t>
            </a:r>
            <a:r>
              <a:rPr sz="3000" b="1" spc="-4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centric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30"/>
              </a:spcBef>
              <a:buChar char="–"/>
              <a:tabLst>
                <a:tab pos="756920" algn="l"/>
              </a:tabLst>
            </a:pPr>
            <a:r>
              <a:rPr sz="2600" spc="-5" dirty="0">
                <a:latin typeface="Arial"/>
                <a:cs typeface="Arial"/>
              </a:rPr>
              <a:t>Strict</a:t>
            </a:r>
            <a:r>
              <a:rPr sz="2600" spc="-2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consistency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Sequential</a:t>
            </a:r>
            <a:r>
              <a:rPr sz="2600" spc="-9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consistency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Release</a:t>
            </a:r>
            <a:r>
              <a:rPr sz="2600" spc="-9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consistency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Lazy release</a:t>
            </a:r>
            <a:r>
              <a:rPr sz="2600" spc="-9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consistency</a:t>
            </a:r>
            <a:endParaRPr sz="2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4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Client </a:t>
            </a:r>
            <a:r>
              <a:rPr sz="3000" spc="-5" dirty="0">
                <a:latin typeface="Arial"/>
                <a:cs typeface="Arial"/>
              </a:rPr>
              <a:t>centric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3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Monotonic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reads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Monotonic</a:t>
            </a:r>
            <a:r>
              <a:rPr sz="2600" spc="-10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writes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dirty="0">
                <a:latin typeface="Arial"/>
                <a:cs typeface="Arial"/>
              </a:rPr>
              <a:t>Read your</a:t>
            </a:r>
            <a:r>
              <a:rPr sz="2600" spc="-10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writes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5" dirty="0">
                <a:latin typeface="Arial"/>
                <a:cs typeface="Arial"/>
              </a:rPr>
              <a:t>Write follows</a:t>
            </a:r>
            <a:r>
              <a:rPr sz="2600" spc="-3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read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3941" y="831595"/>
            <a:ext cx="77628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 centric consistency</a:t>
            </a:r>
            <a:r>
              <a:rPr spc="-10" dirty="0"/>
              <a:t> </a:t>
            </a:r>
            <a:r>
              <a:rPr spc="-5" dirty="0"/>
              <a:t>model</a:t>
            </a:r>
          </a:p>
        </p:txBody>
      </p:sp>
      <p:sp>
        <p:nvSpPr>
          <p:cNvPr id="3" name="object 3"/>
          <p:cNvSpPr/>
          <p:nvPr/>
        </p:nvSpPr>
        <p:spPr>
          <a:xfrm>
            <a:off x="1500917" y="2092362"/>
            <a:ext cx="7862881" cy="43390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9856" y="831595"/>
            <a:ext cx="300926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</a:t>
            </a:r>
            <a:r>
              <a:rPr spc="-60" dirty="0"/>
              <a:t> </a:t>
            </a:r>
            <a:r>
              <a:rPr spc="-5" dirty="0"/>
              <a:t>centric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73071"/>
            <a:ext cx="8007984" cy="4121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6096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Contract between processes and the data store.  If processes obey certain rules, data store will  work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correctly</a:t>
            </a:r>
            <a:endParaRPr sz="2800">
              <a:latin typeface="Arial"/>
              <a:cs typeface="Arial"/>
            </a:endParaRPr>
          </a:p>
          <a:p>
            <a:pPr marL="355600" marR="79375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Normally one would like: “</a:t>
            </a:r>
            <a:r>
              <a:rPr sz="2800" i="1" spc="-5" dirty="0">
                <a:latin typeface="Arial"/>
                <a:cs typeface="Arial"/>
              </a:rPr>
              <a:t>read returns the result  of most recent</a:t>
            </a:r>
            <a:r>
              <a:rPr sz="2800" i="1" spc="-1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write</a:t>
            </a:r>
            <a:r>
              <a:rPr sz="2800" spc="-5" dirty="0">
                <a:latin typeface="Arial"/>
                <a:cs typeface="Arial"/>
              </a:rPr>
              <a:t>”</a:t>
            </a:r>
            <a:endParaRPr sz="2800">
              <a:latin typeface="Arial"/>
              <a:cs typeface="Arial"/>
            </a:endParaRPr>
          </a:p>
          <a:p>
            <a:pPr marL="355600" marR="207645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However</a:t>
            </a:r>
            <a:r>
              <a:rPr sz="2800" spc="-5" dirty="0">
                <a:latin typeface="Arial"/>
                <a:cs typeface="Arial"/>
              </a:rPr>
              <a:t>: </a:t>
            </a:r>
            <a:r>
              <a:rPr sz="2800" spc="-10" dirty="0">
                <a:latin typeface="Arial"/>
                <a:cs typeface="Arial"/>
              </a:rPr>
              <a:t>No </a:t>
            </a:r>
            <a:r>
              <a:rPr sz="2800" spc="-5" dirty="0">
                <a:latin typeface="Arial"/>
                <a:cs typeface="Arial"/>
              </a:rPr>
              <a:t>global clock! What is most recent  (last)</a:t>
            </a:r>
            <a:r>
              <a:rPr sz="2800" spc="-2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write?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latin typeface="Arial"/>
                <a:cs typeface="Arial"/>
              </a:rPr>
              <a:t>Conflict</a:t>
            </a:r>
            <a:r>
              <a:rPr sz="2800" spc="-5" dirty="0">
                <a:latin typeface="Arial"/>
                <a:cs typeface="Arial"/>
              </a:rPr>
              <a:t>: </a:t>
            </a:r>
            <a:r>
              <a:rPr sz="2800" spc="-10" dirty="0">
                <a:latin typeface="Arial"/>
                <a:cs typeface="Arial"/>
              </a:rPr>
              <a:t>Two </a:t>
            </a:r>
            <a:r>
              <a:rPr sz="2800" spc="-5" dirty="0">
                <a:latin typeface="Arial"/>
                <a:cs typeface="Arial"/>
              </a:rPr>
              <a:t>operations in the same interval on  the same data item and at least one is a</a:t>
            </a:r>
            <a:r>
              <a:rPr sz="2800" spc="10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write.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76887" y="831595"/>
            <a:ext cx="173672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</a:t>
            </a:r>
            <a:r>
              <a:rPr spc="0" dirty="0"/>
              <a:t>i</a:t>
            </a:r>
            <a:r>
              <a:rPr dirty="0"/>
              <a:t>m</a:t>
            </a:r>
            <a:r>
              <a:rPr spc="-5" dirty="0"/>
              <a:t>bo</a:t>
            </a:r>
            <a:r>
              <a:rPr dirty="0"/>
              <a:t>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70022"/>
            <a:ext cx="7944484" cy="4660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930275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W(x) a</a:t>
            </a:r>
            <a:r>
              <a:rPr sz="3200" spc="-5" dirty="0">
                <a:latin typeface="Arial"/>
                <a:cs typeface="Arial"/>
              </a:rPr>
              <a:t>, berarti client tertentu menulis  sesuatu bernilai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a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Ex: x =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Tanda </a:t>
            </a:r>
            <a:r>
              <a:rPr sz="3200" spc="-10" dirty="0">
                <a:latin typeface="Arial"/>
                <a:cs typeface="Arial"/>
              </a:rPr>
              <a:t>panah </a:t>
            </a:r>
            <a:r>
              <a:rPr sz="3200" spc="-5" dirty="0">
                <a:latin typeface="Arial"/>
                <a:cs typeface="Arial"/>
              </a:rPr>
              <a:t>merah, berarti client tertentu  menulis di tempat client lain, sehingga  bisa menyebabkan ketidak konsisten</a:t>
            </a:r>
            <a:r>
              <a:rPr sz="3200" spc="-114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an</a:t>
            </a:r>
            <a:endParaRPr sz="3200">
              <a:latin typeface="Arial"/>
              <a:cs typeface="Arial"/>
            </a:endParaRPr>
          </a:p>
          <a:p>
            <a:pPr marL="355600" marR="634365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R(x) a</a:t>
            </a:r>
            <a:r>
              <a:rPr sz="3200" spc="-5" dirty="0">
                <a:latin typeface="Arial"/>
                <a:cs typeface="Arial"/>
              </a:rPr>
              <a:t>, berarti client tertentu membaca  nilai variabel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a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Ex: print(x) -&gt;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5580" y="831595"/>
            <a:ext cx="437769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Strict</a:t>
            </a:r>
            <a:r>
              <a:rPr spc="-30" dirty="0"/>
              <a:t> </a:t>
            </a:r>
            <a:r>
              <a:rPr spc="-5" dirty="0"/>
              <a:t>consistency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20685" y="1787143"/>
            <a:ext cx="8045450" cy="2439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31369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Any </a:t>
            </a:r>
            <a:r>
              <a:rPr sz="2400" b="1" spc="-5" dirty="0">
                <a:latin typeface="Arial"/>
                <a:cs typeface="Arial"/>
              </a:rPr>
              <a:t>read </a:t>
            </a:r>
            <a:r>
              <a:rPr sz="2400" spc="-5" dirty="0">
                <a:latin typeface="Arial"/>
                <a:cs typeface="Arial"/>
              </a:rPr>
              <a:t>on data item </a:t>
            </a:r>
            <a:r>
              <a:rPr sz="2400" dirty="0">
                <a:latin typeface="Arial"/>
                <a:cs typeface="Arial"/>
              </a:rPr>
              <a:t>x </a:t>
            </a:r>
            <a:r>
              <a:rPr sz="2400" spc="-5" dirty="0">
                <a:latin typeface="Arial"/>
                <a:cs typeface="Arial"/>
              </a:rPr>
              <a:t>returns 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value corresponding 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the results of the </a:t>
            </a:r>
            <a:r>
              <a:rPr sz="2400" b="1" spc="-5" dirty="0">
                <a:latin typeface="Arial"/>
                <a:cs typeface="Arial"/>
              </a:rPr>
              <a:t>most recent </a:t>
            </a:r>
            <a:r>
              <a:rPr sz="2400" b="1" spc="0" dirty="0">
                <a:latin typeface="Arial"/>
                <a:cs typeface="Arial"/>
              </a:rPr>
              <a:t>write </a:t>
            </a:r>
            <a:r>
              <a:rPr sz="2400" spc="-5" dirty="0">
                <a:latin typeface="Arial"/>
                <a:cs typeface="Arial"/>
              </a:rPr>
              <a:t>on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x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Implicitly assumes the presence of 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global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clock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write is immediately visible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all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processes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Hard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implement on distributed system because of  “</a:t>
            </a:r>
            <a:r>
              <a:rPr sz="2400" b="1" spc="-5" dirty="0">
                <a:latin typeface="Arial"/>
                <a:cs typeface="Arial"/>
              </a:rPr>
              <a:t>most recent</a:t>
            </a:r>
            <a:r>
              <a:rPr sz="2400" spc="-5" dirty="0">
                <a:latin typeface="Arial"/>
                <a:cs typeface="Arial"/>
              </a:rPr>
              <a:t>” due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network delays and no global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clock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64571" y="4570476"/>
            <a:ext cx="8953498" cy="21625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8820" y="831595"/>
            <a:ext cx="587184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Sequential</a:t>
            </a:r>
            <a:r>
              <a:rPr spc="-15" dirty="0"/>
              <a:t> </a:t>
            </a:r>
            <a:r>
              <a:rPr spc="-5" dirty="0"/>
              <a:t>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73096"/>
            <a:ext cx="7856855" cy="119634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All </a:t>
            </a:r>
            <a:r>
              <a:rPr sz="3200" b="1" dirty="0">
                <a:latin typeface="Arial"/>
                <a:cs typeface="Arial"/>
              </a:rPr>
              <a:t>write </a:t>
            </a:r>
            <a:r>
              <a:rPr sz="3200" spc="-5" dirty="0">
                <a:latin typeface="Arial"/>
                <a:cs typeface="Arial"/>
              </a:rPr>
              <a:t>operation are </a:t>
            </a:r>
            <a:r>
              <a:rPr sz="3200" spc="-10" dirty="0">
                <a:latin typeface="Arial"/>
                <a:cs typeface="Arial"/>
              </a:rPr>
              <a:t>done</a:t>
            </a:r>
            <a:r>
              <a:rPr sz="3200" spc="-11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sequentially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Not ordered according to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“time”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11260" y="3367882"/>
            <a:ext cx="8315696" cy="35257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6960" y="831595"/>
            <a:ext cx="515683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Release</a:t>
            </a:r>
            <a:r>
              <a:rPr spc="-10" dirty="0"/>
              <a:t> </a:t>
            </a:r>
            <a:r>
              <a:rPr spc="-5" dirty="0"/>
              <a:t>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78421"/>
            <a:ext cx="7726045" cy="444690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70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dirty="0">
                <a:latin typeface="Arial"/>
                <a:cs typeface="Arial"/>
              </a:rPr>
              <a:t>Explicit </a:t>
            </a:r>
            <a:r>
              <a:rPr sz="3000" spc="-5" dirty="0">
                <a:latin typeface="Arial"/>
                <a:cs typeface="Arial"/>
              </a:rPr>
              <a:t>separation </a:t>
            </a:r>
            <a:r>
              <a:rPr sz="3000" dirty="0">
                <a:latin typeface="Arial"/>
                <a:cs typeface="Arial"/>
              </a:rPr>
              <a:t>of </a:t>
            </a:r>
            <a:r>
              <a:rPr sz="3000" spc="-5" dirty="0">
                <a:latin typeface="Arial"/>
                <a:cs typeface="Arial"/>
              </a:rPr>
              <a:t>synchronization</a:t>
            </a:r>
            <a:r>
              <a:rPr sz="3000" spc="-9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task</a:t>
            </a:r>
            <a:endParaRPr sz="3000">
              <a:latin typeface="Arial"/>
              <a:cs typeface="Arial"/>
            </a:endParaRPr>
          </a:p>
          <a:p>
            <a:pPr marL="756285" marR="5080" lvl="1" indent="-286385">
              <a:lnSpc>
                <a:spcPts val="2810"/>
              </a:lnSpc>
              <a:spcBef>
                <a:spcPts val="680"/>
              </a:spcBef>
              <a:buFont typeface="Arial"/>
              <a:buChar char="–"/>
              <a:tabLst>
                <a:tab pos="756920" algn="l"/>
              </a:tabLst>
            </a:pPr>
            <a:r>
              <a:rPr sz="2600" b="1" dirty="0">
                <a:latin typeface="Arial"/>
                <a:cs typeface="Arial"/>
              </a:rPr>
              <a:t>Acquire </a:t>
            </a:r>
            <a:r>
              <a:rPr sz="2600" spc="-5" dirty="0">
                <a:latin typeface="Arial"/>
                <a:cs typeface="Arial"/>
              </a:rPr>
              <a:t>-&gt; </a:t>
            </a:r>
            <a:r>
              <a:rPr sz="2600" dirty="0">
                <a:latin typeface="Arial"/>
                <a:cs typeface="Arial"/>
              </a:rPr>
              <a:t>proses pengaksesan data </a:t>
            </a:r>
            <a:r>
              <a:rPr sz="2600" spc="-5" dirty="0">
                <a:latin typeface="Arial"/>
                <a:cs typeface="Arial"/>
              </a:rPr>
              <a:t>ter-up-to-  </a:t>
            </a:r>
            <a:r>
              <a:rPr sz="2600" dirty="0">
                <a:latin typeface="Arial"/>
                <a:cs typeface="Arial"/>
              </a:rPr>
              <a:t>date</a:t>
            </a:r>
            <a:endParaRPr sz="2600">
              <a:latin typeface="Arial"/>
              <a:cs typeface="Arial"/>
            </a:endParaRPr>
          </a:p>
          <a:p>
            <a:pPr marL="756285" marR="629285" lvl="1" indent="-286385">
              <a:lnSpc>
                <a:spcPts val="2810"/>
              </a:lnSpc>
              <a:spcBef>
                <a:spcPts val="620"/>
              </a:spcBef>
              <a:buFont typeface="Arial"/>
              <a:buChar char="–"/>
              <a:tabLst>
                <a:tab pos="756920" algn="l"/>
              </a:tabLst>
            </a:pPr>
            <a:r>
              <a:rPr sz="2600" b="1" dirty="0">
                <a:latin typeface="Arial"/>
                <a:cs typeface="Arial"/>
              </a:rPr>
              <a:t>Release </a:t>
            </a:r>
            <a:r>
              <a:rPr sz="2600" spc="-5" dirty="0">
                <a:latin typeface="Arial"/>
                <a:cs typeface="Arial"/>
              </a:rPr>
              <a:t>-&gt; </a:t>
            </a:r>
            <a:r>
              <a:rPr sz="2600" dirty="0">
                <a:latin typeface="Arial"/>
                <a:cs typeface="Arial"/>
              </a:rPr>
              <a:t>proses melepas semua data</a:t>
            </a:r>
            <a:r>
              <a:rPr sz="2600" spc="-114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yg  dipegangnya</a:t>
            </a:r>
            <a:endParaRPr sz="2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spc="-5" dirty="0">
                <a:latin typeface="Arial"/>
                <a:cs typeface="Arial"/>
              </a:rPr>
              <a:t>Orders are </a:t>
            </a:r>
            <a:r>
              <a:rPr sz="3000" b="1" spc="-5" dirty="0">
                <a:latin typeface="Arial"/>
                <a:cs typeface="Arial"/>
              </a:rPr>
              <a:t>FIFO</a:t>
            </a:r>
            <a:endParaRPr sz="3000">
              <a:latin typeface="Arial"/>
              <a:cs typeface="Arial"/>
            </a:endParaRPr>
          </a:p>
          <a:p>
            <a:pPr marL="355600" marR="108585" indent="-342900">
              <a:lnSpc>
                <a:spcPts val="324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Release </a:t>
            </a:r>
            <a:r>
              <a:rPr sz="3000" dirty="0">
                <a:latin typeface="Arial"/>
                <a:cs typeface="Arial"/>
              </a:rPr>
              <a:t>only </a:t>
            </a:r>
            <a:r>
              <a:rPr sz="3000" spc="-5" dirty="0">
                <a:latin typeface="Arial"/>
                <a:cs typeface="Arial"/>
              </a:rPr>
              <a:t>after </a:t>
            </a:r>
            <a:r>
              <a:rPr sz="3000" dirty="0">
                <a:latin typeface="Arial"/>
                <a:cs typeface="Arial"/>
              </a:rPr>
              <a:t>all </a:t>
            </a:r>
            <a:r>
              <a:rPr sz="3000" spc="-5" dirty="0">
                <a:latin typeface="Arial"/>
                <a:cs typeface="Arial"/>
              </a:rPr>
              <a:t>read/write </a:t>
            </a:r>
            <a:r>
              <a:rPr sz="3000" dirty="0">
                <a:latin typeface="Arial"/>
                <a:cs typeface="Arial"/>
              </a:rPr>
              <a:t>by client</a:t>
            </a:r>
            <a:r>
              <a:rPr sz="3000" spc="-11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is  </a:t>
            </a:r>
            <a:r>
              <a:rPr sz="3000" spc="-5" dirty="0">
                <a:latin typeface="Arial"/>
                <a:cs typeface="Arial"/>
              </a:rPr>
              <a:t>completed</a:t>
            </a:r>
            <a:endParaRPr sz="3000">
              <a:latin typeface="Arial"/>
              <a:cs typeface="Arial"/>
            </a:endParaRPr>
          </a:p>
          <a:p>
            <a:pPr marL="355600" marR="43815" indent="-342900">
              <a:lnSpc>
                <a:spcPts val="3240"/>
              </a:lnSpc>
              <a:spcBef>
                <a:spcPts val="720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spc="-5" dirty="0">
                <a:latin typeface="Arial"/>
                <a:cs typeface="Arial"/>
              </a:rPr>
              <a:t>Read/write </a:t>
            </a:r>
            <a:r>
              <a:rPr sz="3000" dirty="0">
                <a:latin typeface="Arial"/>
                <a:cs typeface="Arial"/>
              </a:rPr>
              <a:t>only </a:t>
            </a:r>
            <a:r>
              <a:rPr sz="3000" spc="-5" dirty="0">
                <a:latin typeface="Arial"/>
                <a:cs typeface="Arial"/>
              </a:rPr>
              <a:t>after </a:t>
            </a:r>
            <a:r>
              <a:rPr sz="3000" dirty="0">
                <a:latin typeface="Arial"/>
                <a:cs typeface="Arial"/>
              </a:rPr>
              <a:t>all </a:t>
            </a:r>
            <a:r>
              <a:rPr sz="3000" b="1" spc="-5" dirty="0">
                <a:latin typeface="Arial"/>
                <a:cs typeface="Arial"/>
              </a:rPr>
              <a:t>acquire </a:t>
            </a:r>
            <a:r>
              <a:rPr sz="3000" dirty="0">
                <a:latin typeface="Arial"/>
                <a:cs typeface="Arial"/>
              </a:rPr>
              <a:t>by client</a:t>
            </a:r>
            <a:r>
              <a:rPr sz="3000" spc="-9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is  </a:t>
            </a:r>
            <a:r>
              <a:rPr sz="3000" spc="-5" dirty="0">
                <a:latin typeface="Arial"/>
                <a:cs typeface="Arial"/>
              </a:rPr>
              <a:t>completed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42476" y="831595"/>
            <a:ext cx="68046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Eager Release</a:t>
            </a:r>
            <a:r>
              <a:rPr spc="5" dirty="0"/>
              <a:t> </a:t>
            </a:r>
            <a:r>
              <a:rPr spc="-5" dirty="0"/>
              <a:t>consistency</a:t>
            </a:r>
          </a:p>
        </p:txBody>
      </p:sp>
      <p:sp>
        <p:nvSpPr>
          <p:cNvPr id="3" name="object 3"/>
          <p:cNvSpPr/>
          <p:nvPr/>
        </p:nvSpPr>
        <p:spPr>
          <a:xfrm>
            <a:off x="1380422" y="2050100"/>
            <a:ext cx="8001487" cy="43677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6964" y="831595"/>
            <a:ext cx="6617334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Lazy Release</a:t>
            </a:r>
            <a:r>
              <a:rPr spc="0" dirty="0"/>
              <a:t> </a:t>
            </a:r>
            <a:r>
              <a:rPr spc="-5" dirty="0"/>
              <a:t>Consistency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73096"/>
            <a:ext cx="7407275" cy="178117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Don't </a:t>
            </a:r>
            <a:r>
              <a:rPr sz="3200" spc="-5" dirty="0">
                <a:latin typeface="Arial"/>
                <a:cs typeface="Arial"/>
              </a:rPr>
              <a:t>send </a:t>
            </a:r>
            <a:r>
              <a:rPr sz="3200" spc="-10" dirty="0">
                <a:latin typeface="Arial"/>
                <a:cs typeface="Arial"/>
              </a:rPr>
              <a:t>updates </a:t>
            </a:r>
            <a:r>
              <a:rPr sz="3200" spc="-5" dirty="0">
                <a:latin typeface="Arial"/>
                <a:cs typeface="Arial"/>
              </a:rPr>
              <a:t>on</a:t>
            </a:r>
            <a:r>
              <a:rPr sz="3200" spc="-6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release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Acquire </a:t>
            </a:r>
            <a:r>
              <a:rPr sz="3200" spc="-5" dirty="0">
                <a:latin typeface="Arial"/>
                <a:cs typeface="Arial"/>
              </a:rPr>
              <a:t>cause clients get newest</a:t>
            </a:r>
            <a:r>
              <a:rPr sz="3200" spc="-8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state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6235" algn="l"/>
              </a:tabLst>
            </a:pPr>
            <a:r>
              <a:rPr sz="3200" spc="-5" dirty="0">
                <a:latin typeface="Arial"/>
                <a:cs typeface="Arial"/>
              </a:rPr>
              <a:t>Done by client </a:t>
            </a:r>
            <a:r>
              <a:rPr sz="3200" dirty="0">
                <a:latin typeface="Arial"/>
                <a:cs typeface="Arial"/>
              </a:rPr>
              <a:t>-&gt; </a:t>
            </a:r>
            <a:r>
              <a:rPr sz="3200" b="1" spc="-5" dirty="0">
                <a:latin typeface="Arial"/>
                <a:cs typeface="Arial"/>
              </a:rPr>
              <a:t>more</a:t>
            </a:r>
            <a:r>
              <a:rPr sz="3200" b="1" spc="-7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efficient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84408" y="3930456"/>
            <a:ext cx="8267700" cy="27061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53928" y="831595"/>
            <a:ext cx="33813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Client</a:t>
            </a:r>
            <a:r>
              <a:rPr spc="-80" dirty="0"/>
              <a:t> </a:t>
            </a:r>
            <a:r>
              <a:rPr spc="-5" dirty="0"/>
              <a:t>Centric</a:t>
            </a:r>
          </a:p>
        </p:txBody>
      </p:sp>
      <p:sp>
        <p:nvSpPr>
          <p:cNvPr id="3" name="object 3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10017" y="1925827"/>
            <a:ext cx="7944484" cy="423164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983615" indent="-342900">
              <a:lnSpc>
                <a:spcPts val="3240"/>
              </a:lnSpc>
              <a:spcBef>
                <a:spcPts val="505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spc="-5" dirty="0">
                <a:latin typeface="Arial"/>
                <a:cs typeface="Arial"/>
              </a:rPr>
              <a:t>Provides </a:t>
            </a:r>
            <a:r>
              <a:rPr sz="3000" b="1" spc="-5" dirty="0">
                <a:latin typeface="Arial"/>
                <a:cs typeface="Arial"/>
              </a:rPr>
              <a:t>guarantees </a:t>
            </a:r>
            <a:r>
              <a:rPr sz="3000" dirty="0">
                <a:latin typeface="Arial"/>
                <a:cs typeface="Arial"/>
              </a:rPr>
              <a:t>about </a:t>
            </a:r>
            <a:r>
              <a:rPr sz="3000" spc="-5" dirty="0">
                <a:latin typeface="Arial"/>
                <a:cs typeface="Arial"/>
              </a:rPr>
              <a:t>ordering</a:t>
            </a:r>
            <a:r>
              <a:rPr sz="3000" spc="-7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of  </a:t>
            </a:r>
            <a:r>
              <a:rPr sz="3000" spc="-5" dirty="0">
                <a:latin typeface="Arial"/>
                <a:cs typeface="Arial"/>
              </a:rPr>
              <a:t>operation for </a:t>
            </a:r>
            <a:r>
              <a:rPr sz="3000" b="1" spc="-5" dirty="0">
                <a:latin typeface="Arial"/>
                <a:cs typeface="Arial"/>
              </a:rPr>
              <a:t>single</a:t>
            </a:r>
            <a:r>
              <a:rPr sz="3000" b="1" spc="-1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client</a:t>
            </a:r>
            <a:endParaRPr sz="3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b="1" spc="-5" dirty="0">
                <a:latin typeface="Arial"/>
                <a:cs typeface="Arial"/>
              </a:rPr>
              <a:t>Single client </a:t>
            </a:r>
            <a:r>
              <a:rPr sz="3000" dirty="0">
                <a:latin typeface="Arial"/>
                <a:cs typeface="Arial"/>
              </a:rPr>
              <a:t>access </a:t>
            </a:r>
            <a:r>
              <a:rPr sz="3000" spc="-5" dirty="0">
                <a:latin typeface="Arial"/>
                <a:cs typeface="Arial"/>
              </a:rPr>
              <a:t>data</a:t>
            </a:r>
            <a:r>
              <a:rPr sz="300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store</a:t>
            </a:r>
            <a:endParaRPr sz="3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59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Client accesses </a:t>
            </a:r>
            <a:r>
              <a:rPr sz="3000" b="1" spc="-5" dirty="0">
                <a:latin typeface="Arial"/>
                <a:cs typeface="Arial"/>
              </a:rPr>
              <a:t>different</a:t>
            </a:r>
            <a:r>
              <a:rPr sz="3000" b="1" spc="-5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replicas</a:t>
            </a:r>
            <a:endParaRPr sz="3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59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spc="-5" dirty="0">
                <a:latin typeface="Arial"/>
                <a:cs typeface="Arial"/>
              </a:rPr>
              <a:t>Data </a:t>
            </a:r>
            <a:r>
              <a:rPr sz="3000" b="1" spc="-5" dirty="0">
                <a:latin typeface="Arial"/>
                <a:cs typeface="Arial"/>
              </a:rPr>
              <a:t>isn't shared </a:t>
            </a:r>
            <a:r>
              <a:rPr sz="3000" dirty="0">
                <a:latin typeface="Arial"/>
                <a:cs typeface="Arial"/>
              </a:rPr>
              <a:t>by</a:t>
            </a:r>
            <a:r>
              <a:rPr sz="3000" spc="-5" dirty="0">
                <a:latin typeface="Arial"/>
                <a:cs typeface="Arial"/>
              </a:rPr>
              <a:t> clients</a:t>
            </a:r>
            <a:endParaRPr sz="3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59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dirty="0">
                <a:latin typeface="Arial"/>
                <a:cs typeface="Arial"/>
              </a:rPr>
              <a:t>Each client will see </a:t>
            </a:r>
            <a:r>
              <a:rPr sz="3000" b="1" spc="-5" dirty="0">
                <a:latin typeface="Arial"/>
                <a:cs typeface="Arial"/>
              </a:rPr>
              <a:t>different</a:t>
            </a:r>
            <a:r>
              <a:rPr sz="3000" b="1" spc="-8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orderings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ts val="3240"/>
              </a:lnSpc>
              <a:spcBef>
                <a:spcPts val="765"/>
              </a:spcBef>
              <a:buChar char="•"/>
              <a:tabLst>
                <a:tab pos="354965" algn="l"/>
                <a:tab pos="356235" algn="l"/>
              </a:tabLst>
            </a:pPr>
            <a:r>
              <a:rPr sz="3000" spc="-5" dirty="0">
                <a:latin typeface="Arial"/>
                <a:cs typeface="Arial"/>
              </a:rPr>
              <a:t>Effects </a:t>
            </a:r>
            <a:r>
              <a:rPr sz="3000" dirty="0">
                <a:latin typeface="Arial"/>
                <a:cs typeface="Arial"/>
              </a:rPr>
              <a:t>on </a:t>
            </a:r>
            <a:r>
              <a:rPr sz="3000" spc="-5" dirty="0">
                <a:latin typeface="Arial"/>
                <a:cs typeface="Arial"/>
              </a:rPr>
              <a:t>operation </a:t>
            </a:r>
            <a:r>
              <a:rPr sz="3000" b="1" dirty="0">
                <a:latin typeface="Arial"/>
                <a:cs typeface="Arial"/>
              </a:rPr>
              <a:t>depends on </a:t>
            </a:r>
            <a:r>
              <a:rPr sz="3000" spc="-5" dirty="0">
                <a:latin typeface="Arial"/>
                <a:cs typeface="Arial"/>
              </a:rPr>
              <a:t>the </a:t>
            </a:r>
            <a:r>
              <a:rPr sz="3000" b="1" spc="-5" dirty="0">
                <a:latin typeface="Arial"/>
                <a:cs typeface="Arial"/>
              </a:rPr>
              <a:t>clients  </a:t>
            </a:r>
            <a:r>
              <a:rPr sz="3000" spc="-5" dirty="0">
                <a:latin typeface="Arial"/>
                <a:cs typeface="Arial"/>
              </a:rPr>
              <a:t>itself </a:t>
            </a:r>
            <a:r>
              <a:rPr sz="3000" dirty="0">
                <a:latin typeface="Arial"/>
                <a:cs typeface="Arial"/>
              </a:rPr>
              <a:t>and also </a:t>
            </a:r>
            <a:r>
              <a:rPr sz="3000" spc="-5" dirty="0">
                <a:latin typeface="Arial"/>
                <a:cs typeface="Arial"/>
              </a:rPr>
              <a:t>from historical operations the  </a:t>
            </a:r>
            <a:r>
              <a:rPr sz="3000" b="1" spc="-5" dirty="0">
                <a:latin typeface="Arial"/>
                <a:cs typeface="Arial"/>
              </a:rPr>
              <a:t>client </a:t>
            </a:r>
            <a:r>
              <a:rPr sz="3000" dirty="0">
                <a:latin typeface="Arial"/>
                <a:cs typeface="Arial"/>
              </a:rPr>
              <a:t>has</a:t>
            </a:r>
            <a:r>
              <a:rPr sz="3000" spc="-1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performed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42476" y="366776"/>
            <a:ext cx="71094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Client </a:t>
            </a:r>
            <a:r>
              <a:rPr spc="-5" dirty="0"/>
              <a:t>Centric </a:t>
            </a:r>
            <a:r>
              <a:rPr dirty="0"/>
              <a:t>: Mobile</a:t>
            </a:r>
            <a:r>
              <a:rPr spc="-95" dirty="0"/>
              <a:t> </a:t>
            </a:r>
            <a:r>
              <a:rPr dirty="0"/>
              <a:t>Users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86217" y="5648043"/>
            <a:ext cx="7600950" cy="136652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2000" spc="-5" dirty="0">
                <a:latin typeface="Arial"/>
                <a:cs typeface="Arial"/>
              </a:rPr>
              <a:t>Mobile </a:t>
            </a:r>
            <a:r>
              <a:rPr sz="2000" dirty="0">
                <a:latin typeface="Arial"/>
                <a:cs typeface="Arial"/>
              </a:rPr>
              <a:t>users present a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challenge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4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Client may access replica 1, make some</a:t>
            </a:r>
            <a:r>
              <a:rPr sz="2000" spc="-1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updates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4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Client </a:t>
            </a:r>
            <a:r>
              <a:rPr sz="2000" spc="-5" dirty="0">
                <a:latin typeface="Arial"/>
                <a:cs typeface="Arial"/>
              </a:rPr>
              <a:t>moves, </a:t>
            </a:r>
            <a:r>
              <a:rPr sz="2000" dirty="0">
                <a:latin typeface="Arial"/>
                <a:cs typeface="Arial"/>
              </a:rPr>
              <a:t>accesses replica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2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4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spc="-5" dirty="0">
                <a:latin typeface="Arial"/>
                <a:cs typeface="Arial"/>
              </a:rPr>
              <a:t>Modifications to </a:t>
            </a:r>
            <a:r>
              <a:rPr sz="2000" dirty="0">
                <a:latin typeface="Arial"/>
                <a:cs typeface="Arial"/>
              </a:rPr>
              <a:t>replica 1 may not </a:t>
            </a:r>
            <a:r>
              <a:rPr sz="2000" spc="-5" dirty="0">
                <a:latin typeface="Arial"/>
                <a:cs typeface="Arial"/>
              </a:rPr>
              <a:t>have migrated to </a:t>
            </a:r>
            <a:r>
              <a:rPr sz="2000" dirty="0">
                <a:latin typeface="Arial"/>
                <a:cs typeface="Arial"/>
              </a:rPr>
              <a:t>replica 2</a:t>
            </a:r>
            <a:r>
              <a:rPr sz="2000" spc="-1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yet!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31271" y="958595"/>
            <a:ext cx="7344156" cy="46344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7104" y="622807"/>
            <a:ext cx="437642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Monotonic</a:t>
            </a:r>
            <a:r>
              <a:rPr spc="-60" dirty="0"/>
              <a:t> </a:t>
            </a:r>
            <a:r>
              <a:rPr spc="-5" dirty="0"/>
              <a:t>Reads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528063"/>
            <a:ext cx="7987665" cy="246443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5600" marR="898525" indent="-342900">
              <a:lnSpc>
                <a:spcPct val="80000"/>
              </a:lnSpc>
              <a:spcBef>
                <a:spcPts val="58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The read operations performed by a single process </a:t>
            </a:r>
            <a:r>
              <a:rPr sz="2000" i="1" dirty="0">
                <a:latin typeface="Arial"/>
                <a:cs typeface="Arial"/>
              </a:rPr>
              <a:t>P </a:t>
            </a:r>
            <a:r>
              <a:rPr sz="2000" dirty="0">
                <a:latin typeface="Arial"/>
                <a:cs typeface="Arial"/>
              </a:rPr>
              <a:t>at</a:t>
            </a:r>
            <a:r>
              <a:rPr sz="2000" spc="-2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  different </a:t>
            </a:r>
            <a:r>
              <a:rPr sz="2000" dirty="0">
                <a:latin typeface="Arial"/>
                <a:cs typeface="Arial"/>
              </a:rPr>
              <a:t>local copies (R1 and r2) of </a:t>
            </a: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same </a:t>
            </a:r>
            <a:r>
              <a:rPr sz="2000" spc="-5" dirty="0">
                <a:latin typeface="Arial"/>
                <a:cs typeface="Arial"/>
              </a:rPr>
              <a:t>data</a:t>
            </a:r>
            <a:r>
              <a:rPr sz="2000" spc="-2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store.</a:t>
            </a:r>
            <a:endParaRPr sz="2000">
              <a:latin typeface="Arial"/>
              <a:cs typeface="Arial"/>
            </a:endParaRPr>
          </a:p>
          <a:p>
            <a:pPr marL="355600" marR="350520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spc="-5" dirty="0">
                <a:latin typeface="Arial"/>
                <a:cs typeface="Arial"/>
              </a:rPr>
              <a:t>If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client </a:t>
            </a:r>
            <a:r>
              <a:rPr sz="2000" b="1" dirty="0">
                <a:latin typeface="Arial"/>
                <a:cs typeface="Arial"/>
              </a:rPr>
              <a:t>has seen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value </a:t>
            </a:r>
            <a:r>
              <a:rPr sz="2000" dirty="0">
                <a:latin typeface="Arial"/>
                <a:cs typeface="Arial"/>
              </a:rPr>
              <a:t>of x at a </a:t>
            </a:r>
            <a:r>
              <a:rPr sz="2000" spc="-5" dirty="0">
                <a:latin typeface="Arial"/>
                <a:cs typeface="Arial"/>
              </a:rPr>
              <a:t>time t, it will </a:t>
            </a:r>
            <a:r>
              <a:rPr sz="2000" b="1" spc="-5" dirty="0">
                <a:latin typeface="Arial"/>
                <a:cs typeface="Arial"/>
              </a:rPr>
              <a:t>never </a:t>
            </a:r>
            <a:r>
              <a:rPr sz="2000" dirty="0">
                <a:latin typeface="Arial"/>
                <a:cs typeface="Arial"/>
              </a:rPr>
              <a:t>see older  </a:t>
            </a:r>
            <a:r>
              <a:rPr sz="2000" spc="-5" dirty="0">
                <a:latin typeface="Arial"/>
                <a:cs typeface="Arial"/>
              </a:rPr>
              <a:t>version </a:t>
            </a:r>
            <a:r>
              <a:rPr sz="2000" dirty="0">
                <a:latin typeface="Arial"/>
                <a:cs typeface="Arial"/>
              </a:rPr>
              <a:t>of x </a:t>
            </a:r>
            <a:r>
              <a:rPr sz="2000" spc="-5" dirty="0">
                <a:latin typeface="Arial"/>
                <a:cs typeface="Arial"/>
              </a:rPr>
              <a:t>in 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future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Reading incoming </a:t>
            </a:r>
            <a:r>
              <a:rPr sz="2000" spc="-5" dirty="0">
                <a:latin typeface="Arial"/>
                <a:cs typeface="Arial"/>
              </a:rPr>
              <a:t>email </a:t>
            </a:r>
            <a:r>
              <a:rPr sz="2000" dirty="0">
                <a:latin typeface="Arial"/>
                <a:cs typeface="Arial"/>
              </a:rPr>
              <a:t>messages </a:t>
            </a:r>
            <a:r>
              <a:rPr sz="2000" spc="-5" dirty="0">
                <a:latin typeface="Arial"/>
                <a:cs typeface="Arial"/>
              </a:rPr>
              <a:t>will fetches the latest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updates</a:t>
            </a:r>
            <a:endParaRPr sz="2000">
              <a:latin typeface="Arial"/>
              <a:cs typeface="Arial"/>
            </a:endParaRPr>
          </a:p>
          <a:p>
            <a:pPr marL="355600" marR="5080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54965" algn="l"/>
                <a:tab pos="356235" algn="l"/>
              </a:tabLst>
            </a:pPr>
            <a:r>
              <a:rPr sz="2000" spc="-5" dirty="0">
                <a:latin typeface="Arial"/>
                <a:cs typeface="Arial"/>
              </a:rPr>
              <a:t>Automatically </a:t>
            </a:r>
            <a:r>
              <a:rPr sz="2000" dirty="0">
                <a:latin typeface="Arial"/>
                <a:cs typeface="Arial"/>
              </a:rPr>
              <a:t>reading </a:t>
            </a:r>
            <a:r>
              <a:rPr sz="2000" spc="-5" dirty="0">
                <a:latin typeface="Arial"/>
                <a:cs typeface="Arial"/>
              </a:rPr>
              <a:t>your </a:t>
            </a:r>
            <a:r>
              <a:rPr sz="2000" dirty="0">
                <a:latin typeface="Arial"/>
                <a:cs typeface="Arial"/>
              </a:rPr>
              <a:t>personal calendar </a:t>
            </a:r>
            <a:r>
              <a:rPr sz="2000" spc="-5" dirty="0">
                <a:latin typeface="Arial"/>
                <a:cs typeface="Arial"/>
              </a:rPr>
              <a:t>updates from different  </a:t>
            </a:r>
            <a:r>
              <a:rPr sz="2000" dirty="0">
                <a:latin typeface="Arial"/>
                <a:cs typeface="Arial"/>
              </a:rPr>
              <a:t>servers. </a:t>
            </a:r>
            <a:r>
              <a:rPr sz="2000" spc="-5" dirty="0">
                <a:latin typeface="Arial"/>
                <a:cs typeface="Arial"/>
              </a:rPr>
              <a:t>Monotonic </a:t>
            </a:r>
            <a:r>
              <a:rPr sz="2000" dirty="0">
                <a:latin typeface="Arial"/>
                <a:cs typeface="Arial"/>
              </a:rPr>
              <a:t>Reads guarantees </a:t>
            </a:r>
            <a:r>
              <a:rPr sz="2000" spc="-5" dirty="0">
                <a:latin typeface="Arial"/>
                <a:cs typeface="Arial"/>
              </a:rPr>
              <a:t>that the </a:t>
            </a:r>
            <a:r>
              <a:rPr sz="2000" dirty="0">
                <a:latin typeface="Arial"/>
                <a:cs typeface="Arial"/>
              </a:rPr>
              <a:t>user sees </a:t>
            </a:r>
            <a:r>
              <a:rPr sz="2000" spc="-5" dirty="0">
                <a:latin typeface="Arial"/>
                <a:cs typeface="Arial"/>
              </a:rPr>
              <a:t>all  </a:t>
            </a:r>
            <a:r>
              <a:rPr sz="2000" dirty="0">
                <a:latin typeface="Arial"/>
                <a:cs typeface="Arial"/>
              </a:rPr>
              <a:t>updates, no </a:t>
            </a:r>
            <a:r>
              <a:rPr sz="2000" spc="-5" dirty="0">
                <a:latin typeface="Arial"/>
                <a:cs typeface="Arial"/>
              </a:rPr>
              <a:t>matter from </a:t>
            </a:r>
            <a:r>
              <a:rPr sz="2000" dirty="0">
                <a:latin typeface="Arial"/>
                <a:cs typeface="Arial"/>
              </a:rPr>
              <a:t>which server </a:t>
            </a:r>
            <a:r>
              <a:rPr sz="2000" spc="-5" dirty="0">
                <a:latin typeface="Arial"/>
                <a:cs typeface="Arial"/>
              </a:rPr>
              <a:t>the automatic </a:t>
            </a:r>
            <a:r>
              <a:rPr sz="2000" dirty="0">
                <a:latin typeface="Arial"/>
                <a:cs typeface="Arial"/>
              </a:rPr>
              <a:t>reading </a:t>
            </a:r>
            <a:r>
              <a:rPr sz="2000" spc="-5" dirty="0">
                <a:latin typeface="Arial"/>
                <a:cs typeface="Arial"/>
              </a:rPr>
              <a:t>takes  </a:t>
            </a:r>
            <a:r>
              <a:rPr sz="2000" dirty="0">
                <a:latin typeface="Arial"/>
                <a:cs typeface="Arial"/>
              </a:rPr>
              <a:t>place.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74680" y="4730496"/>
            <a:ext cx="8543925" cy="22669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2552" y="831595"/>
            <a:ext cx="406463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Monotonic</a:t>
            </a:r>
            <a:r>
              <a:rPr spc="-60" dirty="0"/>
              <a:t> </a:t>
            </a:r>
            <a:r>
              <a:rPr spc="-5" dirty="0"/>
              <a:t>Write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898395"/>
            <a:ext cx="7889240" cy="2463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2700"/>
              </a:lnSpc>
              <a:spcBef>
                <a:spcPts val="95"/>
              </a:spcBef>
              <a:buChar char="•"/>
              <a:tabLst>
                <a:tab pos="354965" algn="l"/>
                <a:tab pos="356235" algn="l"/>
              </a:tabLst>
            </a:pPr>
            <a:r>
              <a:rPr sz="2500" spc="-5" dirty="0">
                <a:latin typeface="Arial"/>
                <a:cs typeface="Arial"/>
              </a:rPr>
              <a:t>The write operations performed by a single process</a:t>
            </a:r>
            <a:r>
              <a:rPr sz="2500" spc="10" dirty="0">
                <a:latin typeface="Arial"/>
                <a:cs typeface="Arial"/>
              </a:rPr>
              <a:t> </a:t>
            </a:r>
            <a:r>
              <a:rPr sz="2500" i="1" spc="-5" dirty="0">
                <a:latin typeface="Arial"/>
                <a:cs typeface="Arial"/>
              </a:rPr>
              <a:t>P</a:t>
            </a:r>
            <a:endParaRPr sz="2500">
              <a:latin typeface="Arial"/>
              <a:cs typeface="Arial"/>
            </a:endParaRPr>
          </a:p>
          <a:p>
            <a:pPr marL="354965">
              <a:lnSpc>
                <a:spcPts val="2700"/>
              </a:lnSpc>
            </a:pPr>
            <a:r>
              <a:rPr sz="2500" spc="-5" dirty="0">
                <a:latin typeface="Arial"/>
                <a:cs typeface="Arial"/>
              </a:rPr>
              <a:t>at two different local copies of the same data</a:t>
            </a:r>
            <a:r>
              <a:rPr sz="2500" spc="3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store</a:t>
            </a:r>
            <a:endParaRPr sz="2500">
              <a:latin typeface="Arial"/>
              <a:cs typeface="Arial"/>
            </a:endParaRPr>
          </a:p>
          <a:p>
            <a:pPr marL="355600" marR="5080" indent="-342900">
              <a:lnSpc>
                <a:spcPts val="2400"/>
              </a:lnSpc>
              <a:spcBef>
                <a:spcPts val="580"/>
              </a:spcBef>
              <a:buChar char="•"/>
              <a:tabLst>
                <a:tab pos="354965" algn="l"/>
                <a:tab pos="356235" algn="l"/>
              </a:tabLst>
            </a:pPr>
            <a:r>
              <a:rPr sz="2500" spc="-5" dirty="0">
                <a:latin typeface="Arial"/>
                <a:cs typeface="Arial"/>
              </a:rPr>
              <a:t>A </a:t>
            </a:r>
            <a:r>
              <a:rPr sz="2500" b="1" dirty="0">
                <a:latin typeface="Arial"/>
                <a:cs typeface="Arial"/>
              </a:rPr>
              <a:t>write </a:t>
            </a:r>
            <a:r>
              <a:rPr sz="2500" spc="-5" dirty="0">
                <a:latin typeface="Arial"/>
                <a:cs typeface="Arial"/>
              </a:rPr>
              <a:t>operation on data item x is </a:t>
            </a:r>
            <a:r>
              <a:rPr sz="2500" b="1" spc="-5" dirty="0">
                <a:latin typeface="Arial"/>
                <a:cs typeface="Arial"/>
              </a:rPr>
              <a:t>completed </a:t>
            </a:r>
            <a:r>
              <a:rPr sz="2500" spc="-5" dirty="0">
                <a:latin typeface="Arial"/>
                <a:cs typeface="Arial"/>
              </a:rPr>
              <a:t>before  any successive write on x by the same</a:t>
            </a:r>
            <a:r>
              <a:rPr sz="2500" spc="5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client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0"/>
              </a:spcBef>
              <a:buChar char="•"/>
              <a:tabLst>
                <a:tab pos="354965" algn="l"/>
                <a:tab pos="356235" algn="l"/>
              </a:tabLst>
            </a:pPr>
            <a:r>
              <a:rPr sz="2500" spc="-5" dirty="0">
                <a:latin typeface="Arial"/>
                <a:cs typeface="Arial"/>
              </a:rPr>
              <a:t>All writes by single client are sequentially</a:t>
            </a:r>
            <a:r>
              <a:rPr sz="2500" spc="-2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ordered</a:t>
            </a:r>
            <a:endParaRPr sz="2500">
              <a:latin typeface="Arial"/>
              <a:cs typeface="Arial"/>
            </a:endParaRPr>
          </a:p>
          <a:p>
            <a:pPr marL="355600" marR="277495" indent="-342900">
              <a:lnSpc>
                <a:spcPct val="80000"/>
              </a:lnSpc>
              <a:spcBef>
                <a:spcPts val="600"/>
              </a:spcBef>
              <a:buChar char="•"/>
              <a:tabLst>
                <a:tab pos="354965" algn="l"/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Eg.: maintaining version of replicated files in correct  order</a:t>
            </a:r>
            <a:r>
              <a:rPr sz="2500" spc="-1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everywhere</a:t>
            </a:r>
            <a:endParaRPr sz="2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41348" y="4707635"/>
            <a:ext cx="8219708" cy="17910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2552" y="831595"/>
            <a:ext cx="406463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Read your</a:t>
            </a:r>
            <a:r>
              <a:rPr spc="-55" dirty="0"/>
              <a:t> </a:t>
            </a:r>
            <a:r>
              <a:rPr spc="-5" dirty="0"/>
              <a:t>Write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73071"/>
            <a:ext cx="7586345" cy="18173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Effect of a </a:t>
            </a:r>
            <a:r>
              <a:rPr sz="2800" b="1" spc="-5" dirty="0">
                <a:latin typeface="Arial"/>
                <a:cs typeface="Arial"/>
              </a:rPr>
              <a:t>write </a:t>
            </a:r>
            <a:r>
              <a:rPr sz="2800" spc="-5" dirty="0">
                <a:latin typeface="Arial"/>
                <a:cs typeface="Arial"/>
              </a:rPr>
              <a:t>on x will always be seen by</a:t>
            </a:r>
            <a:r>
              <a:rPr sz="2800" spc="8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354965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successive read </a:t>
            </a:r>
            <a:r>
              <a:rPr sz="2800" spc="-5" dirty="0">
                <a:latin typeface="Arial"/>
                <a:cs typeface="Arial"/>
              </a:rPr>
              <a:t>of x by same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client</a:t>
            </a:r>
            <a:endParaRPr sz="2800">
              <a:latin typeface="Arial"/>
              <a:cs typeface="Arial"/>
            </a:endParaRPr>
          </a:p>
          <a:p>
            <a:pPr marL="355600" marR="236220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6235" algn="l"/>
              </a:tabLst>
            </a:pPr>
            <a:r>
              <a:rPr sz="2800" spc="-5" dirty="0">
                <a:latin typeface="Arial"/>
                <a:cs typeface="Arial"/>
              </a:rPr>
              <a:t>Ex: editor and browser, if not integrated, you  may not read-your-writes of an </a:t>
            </a:r>
            <a:r>
              <a:rPr sz="2800" spc="-10" dirty="0">
                <a:latin typeface="Arial"/>
                <a:cs typeface="Arial"/>
              </a:rPr>
              <a:t>HTML</a:t>
            </a:r>
            <a:r>
              <a:rPr sz="2800" spc="10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page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17730" y="4635672"/>
            <a:ext cx="8372099" cy="21247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11384" y="831595"/>
            <a:ext cx="446659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Write follow</a:t>
            </a:r>
            <a:r>
              <a:rPr spc="-65" dirty="0"/>
              <a:t> </a:t>
            </a:r>
            <a:r>
              <a:rPr spc="-5" dirty="0"/>
              <a:t>reads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061" y="1890775"/>
            <a:ext cx="7970520" cy="216535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745"/>
              </a:spcBef>
              <a:buChar char="•"/>
              <a:tabLst>
                <a:tab pos="354965" algn="l"/>
                <a:tab pos="356235" algn="l"/>
              </a:tabLst>
            </a:pPr>
            <a:r>
              <a:rPr sz="2700" dirty="0">
                <a:latin typeface="Arial"/>
                <a:cs typeface="Arial"/>
              </a:rPr>
              <a:t>A </a:t>
            </a:r>
            <a:r>
              <a:rPr sz="2700" spc="-5" dirty="0">
                <a:latin typeface="Arial"/>
                <a:cs typeface="Arial"/>
              </a:rPr>
              <a:t>write operation on </a:t>
            </a:r>
            <a:r>
              <a:rPr sz="2700" dirty="0">
                <a:latin typeface="Arial"/>
                <a:cs typeface="Arial"/>
              </a:rPr>
              <a:t>x </a:t>
            </a:r>
            <a:r>
              <a:rPr sz="2700" spc="-5" dirty="0">
                <a:latin typeface="Arial"/>
                <a:cs typeface="Arial"/>
              </a:rPr>
              <a:t>will be performed on </a:t>
            </a:r>
            <a:r>
              <a:rPr sz="2700" dirty="0">
                <a:latin typeface="Arial"/>
                <a:cs typeface="Arial"/>
              </a:rPr>
              <a:t>a </a:t>
            </a:r>
            <a:r>
              <a:rPr sz="2700" spc="-5" dirty="0">
                <a:latin typeface="Arial"/>
                <a:cs typeface="Arial"/>
              </a:rPr>
              <a:t>copy  of </a:t>
            </a:r>
            <a:r>
              <a:rPr sz="2700" dirty="0">
                <a:latin typeface="Arial"/>
                <a:cs typeface="Arial"/>
              </a:rPr>
              <a:t>x </a:t>
            </a:r>
            <a:r>
              <a:rPr sz="2700" spc="-5" dirty="0">
                <a:latin typeface="Arial"/>
                <a:cs typeface="Arial"/>
              </a:rPr>
              <a:t>that </a:t>
            </a:r>
            <a:r>
              <a:rPr sz="2700" dirty="0">
                <a:latin typeface="Arial"/>
                <a:cs typeface="Arial"/>
              </a:rPr>
              <a:t>is </a:t>
            </a:r>
            <a:r>
              <a:rPr sz="2700" b="1" spc="-5" dirty="0">
                <a:latin typeface="Arial"/>
                <a:cs typeface="Arial"/>
              </a:rPr>
              <a:t>up </a:t>
            </a:r>
            <a:r>
              <a:rPr sz="2700" b="1" dirty="0">
                <a:latin typeface="Arial"/>
                <a:cs typeface="Arial"/>
              </a:rPr>
              <a:t>to </a:t>
            </a:r>
            <a:r>
              <a:rPr sz="2700" b="1" spc="-5" dirty="0">
                <a:latin typeface="Arial"/>
                <a:cs typeface="Arial"/>
              </a:rPr>
              <a:t>date </a:t>
            </a:r>
            <a:r>
              <a:rPr sz="2700" spc="-5" dirty="0">
                <a:latin typeface="Arial"/>
                <a:cs typeface="Arial"/>
              </a:rPr>
              <a:t>with the values most  recently read by the same</a:t>
            </a:r>
            <a:r>
              <a:rPr sz="2700" spc="-3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client</a:t>
            </a:r>
            <a:endParaRPr sz="2700">
              <a:latin typeface="Arial"/>
              <a:cs typeface="Arial"/>
            </a:endParaRPr>
          </a:p>
          <a:p>
            <a:pPr marL="355600" marR="196215" indent="-342900">
              <a:lnSpc>
                <a:spcPct val="80000"/>
              </a:lnSpc>
              <a:spcBef>
                <a:spcPts val="650"/>
              </a:spcBef>
              <a:buChar char="•"/>
              <a:tabLst>
                <a:tab pos="354965" algn="l"/>
                <a:tab pos="356235" algn="l"/>
                <a:tab pos="5156200" algn="l"/>
              </a:tabLst>
            </a:pPr>
            <a:r>
              <a:rPr sz="2700" spc="-5" dirty="0">
                <a:latin typeface="Arial"/>
                <a:cs typeface="Arial"/>
              </a:rPr>
              <a:t>Ex: comments on</a:t>
            </a:r>
            <a:r>
              <a:rPr sz="2700" spc="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news</a:t>
            </a:r>
            <a:r>
              <a:rPr sz="2700" spc="1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group,	let </a:t>
            </a:r>
            <a:r>
              <a:rPr sz="2700" dirty="0">
                <a:latin typeface="Arial"/>
                <a:cs typeface="Arial"/>
              </a:rPr>
              <a:t>A </a:t>
            </a:r>
            <a:r>
              <a:rPr sz="2700" spc="-5" dirty="0">
                <a:latin typeface="Arial"/>
                <a:cs typeface="Arial"/>
              </a:rPr>
              <a:t>an article  read recently, </a:t>
            </a:r>
            <a:r>
              <a:rPr sz="2700" dirty="0">
                <a:latin typeface="Arial"/>
                <a:cs typeface="Arial"/>
              </a:rPr>
              <a:t>R </a:t>
            </a:r>
            <a:r>
              <a:rPr sz="2700" spc="-5" dirty="0">
                <a:latin typeface="Arial"/>
                <a:cs typeface="Arial"/>
              </a:rPr>
              <a:t>the response </a:t>
            </a:r>
            <a:r>
              <a:rPr sz="2700" dirty="0">
                <a:latin typeface="Arial"/>
                <a:cs typeface="Arial"/>
              </a:rPr>
              <a:t>to </a:t>
            </a:r>
            <a:r>
              <a:rPr sz="2700" spc="-5" dirty="0">
                <a:latin typeface="Arial"/>
                <a:cs typeface="Arial"/>
              </a:rPr>
              <a:t>that article, then  </a:t>
            </a:r>
            <a:r>
              <a:rPr sz="2700" dirty="0">
                <a:latin typeface="Arial"/>
                <a:cs typeface="Arial"/>
              </a:rPr>
              <a:t>R </a:t>
            </a:r>
            <a:r>
              <a:rPr sz="2700" spc="-5" dirty="0">
                <a:latin typeface="Arial"/>
                <a:cs typeface="Arial"/>
              </a:rPr>
              <a:t>must follows</a:t>
            </a:r>
            <a:r>
              <a:rPr sz="2700" spc="-25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A.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93808" y="831595"/>
            <a:ext cx="530352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Update</a:t>
            </a:r>
            <a:r>
              <a:rPr b="1" spc="-5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propagation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277093" y="2488691"/>
            <a:ext cx="8110463" cy="3511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06684" y="831595"/>
            <a:ext cx="347662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Pull </a:t>
            </a:r>
            <a:r>
              <a:rPr spc="-5" dirty="0"/>
              <a:t>dan</a:t>
            </a:r>
            <a:r>
              <a:rPr spc="-90" dirty="0"/>
              <a:t> </a:t>
            </a:r>
            <a:r>
              <a:rPr dirty="0"/>
              <a:t>Push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017" y="1907539"/>
            <a:ext cx="7618730" cy="4293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6235" algn="l"/>
              </a:tabLst>
            </a:pPr>
            <a:r>
              <a:rPr sz="2200" spc="-5" dirty="0">
                <a:latin typeface="Arial"/>
                <a:cs typeface="Arial"/>
              </a:rPr>
              <a:t>Pull</a:t>
            </a:r>
            <a:endParaRPr sz="2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5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On request by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read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Client-based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pull</a:t>
            </a:r>
            <a:endParaRPr sz="2000">
              <a:latin typeface="Arial"/>
              <a:cs typeface="Arial"/>
            </a:endParaRPr>
          </a:p>
          <a:p>
            <a:pPr marL="756285" marR="5080" lvl="1" indent="-286385">
              <a:lnSpc>
                <a:spcPts val="1920"/>
              </a:lnSpc>
              <a:spcBef>
                <a:spcPts val="465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spc="-5" dirty="0">
                <a:latin typeface="Arial"/>
                <a:cs typeface="Arial"/>
              </a:rPr>
              <a:t>client </a:t>
            </a:r>
            <a:r>
              <a:rPr sz="2000" dirty="0">
                <a:latin typeface="Arial"/>
                <a:cs typeface="Arial"/>
              </a:rPr>
              <a:t>requests another server </a:t>
            </a:r>
            <a:r>
              <a:rPr sz="2000" spc="-5" dirty="0">
                <a:latin typeface="Arial"/>
                <a:cs typeface="Arial"/>
              </a:rPr>
              <a:t>to </a:t>
            </a:r>
            <a:r>
              <a:rPr sz="2000" dirty="0">
                <a:latin typeface="Arial"/>
                <a:cs typeface="Arial"/>
              </a:rPr>
              <a:t>send </a:t>
            </a:r>
            <a:r>
              <a:rPr sz="2000" spc="-5" dirty="0">
                <a:latin typeface="Arial"/>
                <a:cs typeface="Arial"/>
              </a:rPr>
              <a:t>it </a:t>
            </a:r>
            <a:r>
              <a:rPr sz="2000" dirty="0">
                <a:latin typeface="Arial"/>
                <a:cs typeface="Arial"/>
              </a:rPr>
              <a:t>any </a:t>
            </a:r>
            <a:r>
              <a:rPr sz="2000" spc="-5" dirty="0">
                <a:latin typeface="Arial"/>
                <a:cs typeface="Arial"/>
              </a:rPr>
              <a:t>updates it </a:t>
            </a:r>
            <a:r>
              <a:rPr sz="2000" dirty="0">
                <a:latin typeface="Arial"/>
                <a:cs typeface="Arial"/>
              </a:rPr>
              <a:t>has</a:t>
            </a:r>
            <a:r>
              <a:rPr sz="2000" spc="-2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at  </a:t>
            </a:r>
            <a:r>
              <a:rPr sz="2000" spc="-5" dirty="0">
                <a:latin typeface="Arial"/>
                <a:cs typeface="Arial"/>
              </a:rPr>
              <a:t>that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moment.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5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spc="-5" dirty="0">
                <a:latin typeface="Arial"/>
                <a:cs typeface="Arial"/>
              </a:rPr>
              <a:t>R/W </a:t>
            </a:r>
            <a:r>
              <a:rPr sz="2000" dirty="0">
                <a:latin typeface="Arial"/>
                <a:cs typeface="Arial"/>
              </a:rPr>
              <a:t>low (depends on read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frequently)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ts val="2395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spc="-5" dirty="0">
                <a:latin typeface="Arial"/>
                <a:cs typeface="Arial"/>
              </a:rPr>
              <a:t>polling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delay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ts val="2635"/>
              </a:lnSpc>
              <a:buChar char="•"/>
              <a:tabLst>
                <a:tab pos="354965" algn="l"/>
                <a:tab pos="356235" algn="l"/>
              </a:tabLst>
            </a:pPr>
            <a:r>
              <a:rPr sz="2200" spc="-5" dirty="0">
                <a:latin typeface="Arial"/>
                <a:cs typeface="Arial"/>
              </a:rPr>
              <a:t>Push</a:t>
            </a:r>
            <a:endParaRPr sz="2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0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When </a:t>
            </a:r>
            <a:r>
              <a:rPr sz="2000" spc="-5" dirty="0">
                <a:latin typeface="Arial"/>
                <a:cs typeface="Arial"/>
              </a:rPr>
              <a:t>client writes, it </a:t>
            </a:r>
            <a:r>
              <a:rPr sz="2000" dirty="0">
                <a:latin typeface="Arial"/>
                <a:cs typeface="Arial"/>
              </a:rPr>
              <a:t>pushes </a:t>
            </a:r>
            <a:r>
              <a:rPr sz="2000" spc="-5" dirty="0">
                <a:latin typeface="Arial"/>
                <a:cs typeface="Arial"/>
              </a:rPr>
              <a:t>to all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replicas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updates are propagated </a:t>
            </a:r>
            <a:r>
              <a:rPr sz="2000" spc="-5" dirty="0">
                <a:latin typeface="Arial"/>
                <a:cs typeface="Arial"/>
              </a:rPr>
              <a:t>to other </a:t>
            </a:r>
            <a:r>
              <a:rPr sz="2000" dirty="0">
                <a:latin typeface="Arial"/>
                <a:cs typeface="Arial"/>
              </a:rPr>
              <a:t>copies</a:t>
            </a:r>
            <a:r>
              <a:rPr sz="2000" spc="-1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actively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spc="-5" dirty="0">
                <a:latin typeface="Arial"/>
                <a:cs typeface="Arial"/>
              </a:rPr>
              <a:t>Server-based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push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spc="-5" dirty="0">
                <a:latin typeface="Arial"/>
                <a:cs typeface="Arial"/>
              </a:rPr>
              <a:t>Have to </a:t>
            </a:r>
            <a:r>
              <a:rPr sz="2000" dirty="0">
                <a:latin typeface="Arial"/>
                <a:cs typeface="Arial"/>
              </a:rPr>
              <a:t>keep </a:t>
            </a:r>
            <a:r>
              <a:rPr sz="2000" spc="-5" dirty="0">
                <a:latin typeface="Arial"/>
                <a:cs typeface="Arial"/>
              </a:rPr>
              <a:t>track all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replicas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R &lt;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Use lease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time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4824" y="831595"/>
            <a:ext cx="276225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Perbedaan</a:t>
            </a:r>
          </a:p>
        </p:txBody>
      </p:sp>
      <p:sp>
        <p:nvSpPr>
          <p:cNvPr id="3" name="object 3"/>
          <p:cNvSpPr/>
          <p:nvPr/>
        </p:nvSpPr>
        <p:spPr>
          <a:xfrm>
            <a:off x="1488829" y="2206751"/>
            <a:ext cx="7871456" cy="15712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74073" y="3777996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3996" y="3428999"/>
                </a:moveTo>
                <a:lnTo>
                  <a:pt x="9143996" y="0"/>
                </a:lnTo>
                <a:lnTo>
                  <a:pt x="0" y="0"/>
                </a:lnTo>
                <a:lnTo>
                  <a:pt x="0" y="3428999"/>
                </a:lnTo>
                <a:lnTo>
                  <a:pt x="9143996" y="3428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88829" y="3777995"/>
            <a:ext cx="7871456" cy="11704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475113" y="2193036"/>
          <a:ext cx="7869555" cy="2740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87220"/>
                <a:gridCol w="4023995"/>
                <a:gridCol w="1958340"/>
              </a:tblGrid>
              <a:tr h="680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Issue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794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Push-based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8575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Pull-based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75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03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State of</a:t>
                      </a:r>
                      <a:r>
                        <a:rPr sz="1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server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73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List of client replicas and</a:t>
                      </a:r>
                      <a:r>
                        <a:rPr sz="1400" b="1" spc="-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caches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79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None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74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6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Messages</a:t>
                      </a:r>
                      <a:r>
                        <a:rPr sz="1400" b="1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sent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6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Update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all</a:t>
                      </a:r>
                      <a:r>
                        <a:rPr sz="1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clients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79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Poll and</a:t>
                      </a:r>
                      <a:r>
                        <a:rPr sz="140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update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105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723900" marR="189230" indent="-500380">
                        <a:lnSpc>
                          <a:spcPct val="10000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Response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time</a:t>
                      </a:r>
                      <a:r>
                        <a:rPr sz="1400" b="1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at  client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26670" algn="ctr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Immediate (or fetch-update</a:t>
                      </a:r>
                      <a:r>
                        <a:rPr sz="14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time)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26670" algn="ctr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Fetch-update</a:t>
                      </a:r>
                      <a:r>
                        <a:rPr sz="14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time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1811</Words>
  <Application>Microsoft Office PowerPoint</Application>
  <PresentationFormat>Custom</PresentationFormat>
  <Paragraphs>356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Office Theme</vt:lpstr>
      <vt:lpstr>PowerPoint Presentation</vt:lpstr>
      <vt:lpstr>Masalah yang terjadi pada Sistem</vt:lpstr>
      <vt:lpstr>Replication</vt:lpstr>
      <vt:lpstr>Server Replication</vt:lpstr>
      <vt:lpstr>Why Replication?</vt:lpstr>
      <vt:lpstr>Reasons detail</vt:lpstr>
      <vt:lpstr>Reasons detail</vt:lpstr>
      <vt:lpstr>Example: DNS</vt:lpstr>
      <vt:lpstr>Issue-issue</vt:lpstr>
      <vt:lpstr>Replication</vt:lpstr>
      <vt:lpstr>General Approach</vt:lpstr>
      <vt:lpstr>Model</vt:lpstr>
      <vt:lpstr>The truth</vt:lpstr>
      <vt:lpstr>Rules</vt:lpstr>
      <vt:lpstr>Caching</vt:lpstr>
      <vt:lpstr>Control Replication</vt:lpstr>
      <vt:lpstr>Arsitektur Replikasi</vt:lpstr>
      <vt:lpstr>Services provided for process groups</vt:lpstr>
      <vt:lpstr>View-synchronous group  communication</vt:lpstr>
      <vt:lpstr>Replication Management</vt:lpstr>
      <vt:lpstr>Passive Replication</vt:lpstr>
      <vt:lpstr>Passive Replication</vt:lpstr>
      <vt:lpstr>Active Replication</vt:lpstr>
      <vt:lpstr>Active Replication</vt:lpstr>
      <vt:lpstr>Physical &amp; Logical Object</vt:lpstr>
      <vt:lpstr>Transactions on replicated data</vt:lpstr>
      <vt:lpstr>vailable copies</vt:lpstr>
      <vt:lpstr>Object Replication</vt:lpstr>
      <vt:lpstr>Object Replication</vt:lpstr>
      <vt:lpstr>Operation on data store</vt:lpstr>
      <vt:lpstr>Inconsistency</vt:lpstr>
      <vt:lpstr>Consistency</vt:lpstr>
      <vt:lpstr>Consistency</vt:lpstr>
      <vt:lpstr>Contoh</vt:lpstr>
      <vt:lpstr>Consider three processes</vt:lpstr>
      <vt:lpstr>Four Valid Execution Sequences</vt:lpstr>
      <vt:lpstr>Coherence vs Cosistency</vt:lpstr>
      <vt:lpstr>Consistency Model</vt:lpstr>
      <vt:lpstr>Data centric consistency model</vt:lpstr>
      <vt:lpstr>Data centric</vt:lpstr>
      <vt:lpstr>Simbol</vt:lpstr>
      <vt:lpstr>Strict consistency</vt:lpstr>
      <vt:lpstr>Sequential Consistency</vt:lpstr>
      <vt:lpstr>Release consistency</vt:lpstr>
      <vt:lpstr>Eager Release consistency</vt:lpstr>
      <vt:lpstr>Lazy Release Consistency</vt:lpstr>
      <vt:lpstr>Client Centric</vt:lpstr>
      <vt:lpstr>Client Centric : Mobile Users</vt:lpstr>
      <vt:lpstr>Monotonic Reads</vt:lpstr>
      <vt:lpstr>Monotonic Write</vt:lpstr>
      <vt:lpstr>Read your Write</vt:lpstr>
      <vt:lpstr>Write follow reads</vt:lpstr>
      <vt:lpstr>Update propagation</vt:lpstr>
      <vt:lpstr>Pull dan Push</vt:lpstr>
      <vt:lpstr>Perbedaan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\376\377\000S\000i\000s\000t\000e\000m\000 \000T\000e\000r\000d\000i\000s\000t\000r\000i\000b\000u\000s\000i\000 \0001\0000</dc:title>
  <dc:creator>\376\377\000A\000n\000t\000o\000n\000i\000u\000s\000 \000R\000a\000c\000h\000m\000a\000t</dc:creator>
  <cp:keywords>()</cp:keywords>
  <cp:lastModifiedBy>ismail - [2010]</cp:lastModifiedBy>
  <cp:revision>1</cp:revision>
  <dcterms:created xsi:type="dcterms:W3CDTF">2017-12-11T19:50:07Z</dcterms:created>
  <dcterms:modified xsi:type="dcterms:W3CDTF">2017-12-12T20:47:37Z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2010-11-18T00:00:00Z</vt:filetime>
  </property>
  <property fmtid="{D5CDD505-2E9C-101B-9397-08002B2CF9AE}" pid="3" name="Creator">
    <vt:lpwstr>\376\377\000P\000D\000F\000C\000r\000e\000a\000t\000o\000r\000 \000V\000e\000r\000s\000i\000o\000n\000 \0001\000.\0000\000.\0002</vt:lpwstr>
  </property>
  <property fmtid="{D5CDD505-2E9C-101B-9397-08002B2CF9AE}" pid="4" name="LastSaved">
    <vt:filetime>2017-12-11T00:00:00Z</vt:filetime>
  </property>
</Properties>
</file>