
<file path=[Content_Types].xml><?xml version="1.0" encoding="utf-8"?>
<Types xmlns="http://schemas.openxmlformats.org/package/2006/content-types">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6985" autoAdjust="0"/>
    <p:restoredTop sz="94660"/>
  </p:normalViewPr>
  <p:slideViewPr>
    <p:cSldViewPr snapToGrid="0">
      <p:cViewPr varScale="1">
        <p:scale>
          <a:sx n="85" d="100"/>
          <a:sy n="85" d="100"/>
        </p:scale>
        <p:origin x="54"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BDF68E2-58F2-4D09-BE8B-E3BD06533059}"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528FC5F6-F338-4AE4-BB23-26385BCFC423}"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113E31D-E2AB-40D1-8B51-AFA5AFEF393A}"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0EBB0C4-6273-4C6E-B9BD-2EDC30F1CD52}"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19AB4D41-86C1-4908-B66A-0B50CEB3BF29}" type="datetimeFigureOut">
              <a:rPr lang="en-US" dirty="0"/>
              <a:t>10/16/2017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E6426E2C-56C1-4E0D-A793-0088A7FDD37E}" type="datetimeFigureOut">
              <a:rPr lang="en-US" dirty="0"/>
              <a:t>10/16/2017</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C8C39B41-D8B5-4052-B551-9B5525EAA8B6}" type="datetimeFigureOut">
              <a:rPr lang="en-US" dirty="0"/>
              <a:t>10/16/2017</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4D94136C-8742-45B2-AF27-D93DF72833A9}" type="datetimeFigureOut">
              <a:rPr lang="en-US" dirty="0"/>
              <a:t>10/16/2017</a:t>
            </a:fld>
            <a:endParaRPr lang="en-US" dirty="0"/>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dirty="0"/>
          </a:p>
        </p:txBody>
      </p:sp>
      <p:sp>
        <p:nvSpPr>
          <p:cNvPr id="9" name="Slide Number Placeholder 8"/>
          <p:cNvSpPr>
            <a:spLocks noGrp="1"/>
          </p:cNvSpPr>
          <p:nvPr>
            <p:ph type="sldNum" sz="quarter" idx="12"/>
          </p:nvPr>
        </p:nvSpPr>
        <p:spPr/>
        <p:txBody>
          <a:bodyPr/>
          <a:lstStyle/>
          <a:p>
            <a:fld id="{4FAB73BC-B049-4115-A692-8D63A059BFB8}"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32ABBEA6-7C60-4B02-AE87-00D78D8422AF}" type="datetimeFigureOut">
              <a:rPr lang="en-US" dirty="0"/>
              <a:t>10/16/2017</a:t>
            </a:fld>
            <a:endParaRPr lang="en-US" dirty="0"/>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dirty="0"/>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4FAB73BC-B049-4115-A692-8D63A059BFB8}"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9CAD897-D46E-4AD2-BD9B-49DD3E640873}" type="datetimeFigureOut">
              <a:rPr lang="en-US" dirty="0"/>
              <a:t>10/16/2017</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2E2D6473-DF6D-4702-B328-E0DD40540A4E}"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26F7E3A-B166-407D-9866-32884E7D5B37}" type="datetimeFigureOut">
              <a:rPr lang="en-US" dirty="0"/>
              <a:t>10/16/2017</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4FAB73BC-B049-4115-A692-8D63A059BFB8}"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98624D31-43A5-475A-80CF-332C9F6DCF35}" type="datetimeFigureOut">
              <a:rPr lang="en-US" dirty="0"/>
              <a:t>10/16/2017</a:t>
            </a:fld>
            <a:endParaRPr lang="en-US" dirty="0"/>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dirty="0"/>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4FAB73BC-B049-4115-A692-8D63A059BFB8}" type="slidenum">
              <a:rPr lang="en-US" dirty="0"/>
              <a:pPr/>
              <a:t>‹#›</a:t>
            </a:fld>
            <a:endParaRPr lang="en-US" dirty="0"/>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cSld>
  <p:clrMap bg1="lt1" tx1="dk1" bg2="lt2" tx2="dk2" accent1="accent1" accent2="accent2" accent3="accent3" accent4="accent4" accent5="accent5" accent6="accent6" hlink="hlink" folHlink="folHlink"/>
  <p:sldLayoutIdLst>
    <p:sldLayoutId id="2147483649" r:id="rId1"/>
    <p:sldLayoutId id="214748366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id-ID" b="1" dirty="0">
                <a:latin typeface="Times New Roman" panose="02020603050405020304" pitchFamily="18" charset="0"/>
                <a:ea typeface="Times New Roman" panose="02020603050405020304" pitchFamily="18" charset="0"/>
              </a:rPr>
              <a:t>CYBER ETHICS</a:t>
            </a:r>
            <a:br>
              <a:rPr lang="id-ID" b="1" dirty="0">
                <a:latin typeface="Times New Roman" panose="02020603050405020304" pitchFamily="18" charset="0"/>
                <a:ea typeface="Times New Roman" panose="02020603050405020304" pitchFamily="18" charset="0"/>
              </a:rPr>
            </a:br>
            <a:endParaRPr lang="id-ID" dirty="0"/>
          </a:p>
        </p:txBody>
      </p:sp>
      <p:sp>
        <p:nvSpPr>
          <p:cNvPr id="3" name="Subtitle 2"/>
          <p:cNvSpPr>
            <a:spLocks noGrp="1"/>
          </p:cNvSpPr>
          <p:nvPr>
            <p:ph type="subTitle" idx="1"/>
          </p:nvPr>
        </p:nvSpPr>
        <p:spPr/>
        <p:txBody>
          <a:bodyPr>
            <a:normAutofit/>
          </a:bodyPr>
          <a:lstStyle/>
          <a:p>
            <a:r>
              <a:rPr lang="id-ID" sz="3200" b="1" dirty="0" smtClean="0"/>
              <a:t>Mochamad fadjar darmaputra se., m.kom</a:t>
            </a:r>
            <a:endParaRPr lang="id-ID" sz="3200" b="1" dirty="0"/>
          </a:p>
        </p:txBody>
      </p:sp>
    </p:spTree>
    <p:extLst>
      <p:ext uri="{BB962C8B-B14F-4D97-AF65-F5344CB8AC3E}">
        <p14:creationId xmlns:p14="http://schemas.microsoft.com/office/powerpoint/2010/main" val="9289766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379141" y="1862254"/>
            <a:ext cx="11641874" cy="3477875"/>
          </a:xfrm>
          <a:prstGeom prst="rect">
            <a:avLst/>
          </a:prstGeom>
        </p:spPr>
        <p:txBody>
          <a:bodyPr wrap="square">
            <a:spAutoFit/>
          </a:bodyPr>
          <a:lstStyle/>
          <a:p>
            <a:pPr algn="just"/>
            <a:r>
              <a:rPr lang="id-ID" sz="4400" b="1" dirty="0">
                <a:latin typeface="Times New Roman" panose="02020603050405020304" pitchFamily="18" charset="0"/>
                <a:ea typeface="Times New Roman" panose="02020603050405020304" pitchFamily="18" charset="0"/>
              </a:rPr>
              <a:t>CYBER </a:t>
            </a:r>
            <a:r>
              <a:rPr lang="id-ID" sz="4400" b="1" dirty="0" smtClean="0">
                <a:latin typeface="Times New Roman" panose="02020603050405020304" pitchFamily="18" charset="0"/>
                <a:ea typeface="Times New Roman" panose="02020603050405020304" pitchFamily="18" charset="0"/>
              </a:rPr>
              <a:t>ETHICS</a:t>
            </a:r>
          </a:p>
          <a:p>
            <a:pPr algn="just"/>
            <a:endParaRPr lang="id-ID" sz="4400" dirty="0">
              <a:latin typeface="Times New Roman" panose="02020603050405020304" pitchFamily="18" charset="0"/>
              <a:ea typeface="Times New Roman" panose="02020603050405020304" pitchFamily="18" charset="0"/>
            </a:endParaRPr>
          </a:p>
          <a:p>
            <a:pPr algn="just"/>
            <a:r>
              <a:rPr lang="id-ID" sz="4400" dirty="0" smtClean="0">
                <a:latin typeface="Times New Roman" panose="02020603050405020304" pitchFamily="18" charset="0"/>
                <a:ea typeface="Times New Roman" panose="02020603050405020304" pitchFamily="18" charset="0"/>
              </a:rPr>
              <a:t>- </a:t>
            </a:r>
            <a:r>
              <a:rPr lang="id-ID" sz="4400" i="1" dirty="0">
                <a:latin typeface="Times New Roman" panose="02020603050405020304" pitchFamily="18" charset="0"/>
                <a:ea typeface="Times New Roman" panose="02020603050405020304" pitchFamily="18" charset="0"/>
              </a:rPr>
              <a:t>Terminologi, Etika Ber-internet</a:t>
            </a:r>
            <a:endParaRPr lang="id-ID" sz="4400" dirty="0">
              <a:latin typeface="Times New Roman" panose="02020603050405020304" pitchFamily="18" charset="0"/>
              <a:ea typeface="Times New Roman" panose="02020603050405020304" pitchFamily="18" charset="0"/>
            </a:endParaRPr>
          </a:p>
          <a:p>
            <a:pPr algn="just"/>
            <a:r>
              <a:rPr lang="id-ID" sz="4400" dirty="0" smtClean="0">
                <a:latin typeface="Times New Roman" panose="02020603050405020304" pitchFamily="18" charset="0"/>
                <a:ea typeface="Times New Roman" panose="02020603050405020304" pitchFamily="18" charset="0"/>
              </a:rPr>
              <a:t>- </a:t>
            </a:r>
            <a:r>
              <a:rPr lang="id-ID" sz="4400" i="1" dirty="0">
                <a:latin typeface="Times New Roman" panose="02020603050405020304" pitchFamily="18" charset="0"/>
                <a:ea typeface="Times New Roman" panose="02020603050405020304" pitchFamily="18" charset="0"/>
              </a:rPr>
              <a:t>Kejahatan Komputer (Virus,SPAM,Carding dll)</a:t>
            </a:r>
            <a:endParaRPr lang="id-ID" sz="4400" dirty="0">
              <a:latin typeface="Times New Roman" panose="02020603050405020304" pitchFamily="18" charset="0"/>
              <a:ea typeface="Times New Roman" panose="02020603050405020304" pitchFamily="18" charset="0"/>
            </a:endParaRPr>
          </a:p>
          <a:p>
            <a:r>
              <a:rPr lang="id-ID" sz="4400" dirty="0" smtClean="0">
                <a:latin typeface="Calibri" panose="020F0502020204030204" pitchFamily="34" charset="0"/>
                <a:ea typeface="Calibri" panose="020F0502020204030204" pitchFamily="34" charset="0"/>
                <a:cs typeface="Times New Roman" panose="02020603050405020304" pitchFamily="18" charset="0"/>
              </a:rPr>
              <a:t>- </a:t>
            </a:r>
            <a:r>
              <a:rPr lang="id-ID" sz="4400" i="1" dirty="0">
                <a:latin typeface="Calibri" panose="020F0502020204030204" pitchFamily="34" charset="0"/>
                <a:ea typeface="Calibri" panose="020F0502020204030204" pitchFamily="34" charset="0"/>
                <a:cs typeface="Times New Roman" panose="02020603050405020304" pitchFamily="18" charset="0"/>
              </a:rPr>
              <a:t>Cyber Crime (blue &amp; white collar crime</a:t>
            </a:r>
            <a:endParaRPr lang="id-ID" sz="4400" dirty="0"/>
          </a:p>
        </p:txBody>
      </p:sp>
    </p:spTree>
    <p:extLst>
      <p:ext uri="{BB962C8B-B14F-4D97-AF65-F5344CB8AC3E}">
        <p14:creationId xmlns:p14="http://schemas.microsoft.com/office/powerpoint/2010/main" val="32635851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34897" y="892767"/>
            <a:ext cx="10894742" cy="3566160"/>
          </a:xfrm>
        </p:spPr>
        <p:txBody>
          <a:bodyPr>
            <a:noAutofit/>
          </a:bodyPr>
          <a:lstStyle/>
          <a:p>
            <a:r>
              <a:rPr lang="id-ID" sz="4000" b="1" dirty="0"/>
              <a:t>TERMINOLOGI CYBER </a:t>
            </a:r>
            <a:r>
              <a:rPr lang="id-ID" sz="4000" b="1" dirty="0" smtClean="0"/>
              <a:t>ETHICS</a:t>
            </a:r>
            <a:br>
              <a:rPr lang="id-ID" sz="4000" b="1" dirty="0" smtClean="0"/>
            </a:br>
            <a:r>
              <a:rPr lang="id-ID" sz="4000" dirty="0"/>
              <a:t/>
            </a:r>
            <a:br>
              <a:rPr lang="id-ID" sz="4000" dirty="0"/>
            </a:br>
            <a:r>
              <a:rPr lang="id-ID" sz="4000" b="1" dirty="0" smtClean="0"/>
              <a:t>1. </a:t>
            </a:r>
            <a:r>
              <a:rPr lang="id-ID" sz="4000" b="1" dirty="0" smtClean="0">
                <a:solidFill>
                  <a:srgbClr val="FF0000"/>
                </a:solidFill>
              </a:rPr>
              <a:t>CYBER </a:t>
            </a:r>
            <a:r>
              <a:rPr lang="id-ID" sz="4000" b="1" dirty="0">
                <a:solidFill>
                  <a:srgbClr val="FF0000"/>
                </a:solidFill>
              </a:rPr>
              <a:t>ETHICS </a:t>
            </a:r>
            <a:r>
              <a:rPr lang="id-ID" sz="4000" b="1" dirty="0"/>
              <a:t>adalah </a:t>
            </a:r>
            <a:r>
              <a:rPr lang="id-ID" sz="4000" b="1" dirty="0" smtClean="0"/>
              <a:t>suatu </a:t>
            </a:r>
            <a:r>
              <a:rPr lang="id-ID" sz="4000" b="1" dirty="0" smtClean="0">
                <a:solidFill>
                  <a:srgbClr val="FF0000"/>
                </a:solidFill>
              </a:rPr>
              <a:t>aturan tak tertulis </a:t>
            </a:r>
            <a:r>
              <a:rPr lang="id-ID" sz="4000" b="1" dirty="0" smtClean="0"/>
              <a:t>yang dikenal di dunia IT. Suatu nilai-nilai yang </a:t>
            </a:r>
            <a:r>
              <a:rPr lang="id-ID" sz="4000" b="1" dirty="0" smtClean="0">
                <a:solidFill>
                  <a:srgbClr val="FF0000"/>
                </a:solidFill>
              </a:rPr>
              <a:t>disepakati</a:t>
            </a:r>
            <a:r>
              <a:rPr lang="id-ID" sz="4000" b="1" dirty="0" smtClean="0"/>
              <a:t> </a:t>
            </a:r>
            <a:r>
              <a:rPr lang="id-ID" sz="4000" b="1" dirty="0"/>
              <a:t>bersama untuk </a:t>
            </a:r>
            <a:r>
              <a:rPr lang="id-ID" sz="4000" b="1" dirty="0">
                <a:solidFill>
                  <a:srgbClr val="FF0000"/>
                </a:solidFill>
              </a:rPr>
              <a:t>dipatuhi</a:t>
            </a:r>
            <a:r>
              <a:rPr lang="id-ID" sz="4000" b="1" dirty="0"/>
              <a:t> dalam interaksi </a:t>
            </a:r>
            <a:r>
              <a:rPr lang="id-ID" sz="4000" b="1" dirty="0" smtClean="0"/>
              <a:t>antar </a:t>
            </a:r>
            <a:r>
              <a:rPr lang="id-ID" sz="4000" b="1" dirty="0"/>
              <a:t>pengguna teknologi khususnya teknologi informasi.  </a:t>
            </a:r>
            <a:br>
              <a:rPr lang="id-ID" sz="4000" b="1" dirty="0"/>
            </a:br>
            <a:endParaRPr lang="id-ID" sz="4000" b="1" dirty="0"/>
          </a:p>
        </p:txBody>
      </p:sp>
    </p:spTree>
    <p:extLst>
      <p:ext uri="{BB962C8B-B14F-4D97-AF65-F5344CB8AC3E}">
        <p14:creationId xmlns:p14="http://schemas.microsoft.com/office/powerpoint/2010/main" val="41771111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normAutofit/>
          </a:bodyPr>
          <a:lstStyle/>
          <a:p>
            <a:pPr algn="just"/>
            <a:r>
              <a:rPr lang="id-ID" sz="4000" dirty="0" smtClean="0">
                <a:latin typeface="Calibri" panose="020F0502020204030204" pitchFamily="34" charset="0"/>
                <a:ea typeface="Calibri" panose="020F0502020204030204" pitchFamily="34" charset="0"/>
                <a:cs typeface="Times New Roman" panose="02020603050405020304" pitchFamily="18" charset="0"/>
              </a:rPr>
              <a:t>2. </a:t>
            </a:r>
            <a:r>
              <a:rPr lang="id-ID" sz="4000" dirty="0" smtClean="0">
                <a:solidFill>
                  <a:srgbClr val="FF0000"/>
                </a:solidFill>
                <a:latin typeface="Calibri" panose="020F0502020204030204" pitchFamily="34" charset="0"/>
                <a:ea typeface="Calibri" panose="020F0502020204030204" pitchFamily="34" charset="0"/>
                <a:cs typeface="Times New Roman" panose="02020603050405020304" pitchFamily="18" charset="0"/>
              </a:rPr>
              <a:t>Tidak </a:t>
            </a:r>
            <a:r>
              <a:rPr lang="id-ID" sz="4000" dirty="0">
                <a:solidFill>
                  <a:srgbClr val="FF0000"/>
                </a:solidFill>
                <a:latin typeface="Calibri" panose="020F0502020204030204" pitchFamily="34" charset="0"/>
                <a:ea typeface="Calibri" panose="020F0502020204030204" pitchFamily="34" charset="0"/>
                <a:cs typeface="Times New Roman" panose="02020603050405020304" pitchFamily="18" charset="0"/>
              </a:rPr>
              <a:t>ada</a:t>
            </a:r>
            <a:r>
              <a:rPr lang="id-ID" sz="4000" dirty="0">
                <a:latin typeface="Calibri" panose="020F0502020204030204" pitchFamily="34" charset="0"/>
                <a:ea typeface="Calibri" panose="020F0502020204030204" pitchFamily="34" charset="0"/>
                <a:cs typeface="Times New Roman" panose="02020603050405020304" pitchFamily="18" charset="0"/>
              </a:rPr>
              <a:t>nya batas yang jelas </a:t>
            </a:r>
            <a:r>
              <a:rPr lang="id-ID" sz="4000" dirty="0">
                <a:solidFill>
                  <a:srgbClr val="FF0000"/>
                </a:solidFill>
                <a:latin typeface="Calibri" panose="020F0502020204030204" pitchFamily="34" charset="0"/>
                <a:ea typeface="Calibri" panose="020F0502020204030204" pitchFamily="34" charset="0"/>
                <a:cs typeface="Times New Roman" panose="02020603050405020304" pitchFamily="18" charset="0"/>
              </a:rPr>
              <a:t>secara fisik</a:t>
            </a:r>
            <a:r>
              <a:rPr lang="id-ID" sz="4000" dirty="0">
                <a:latin typeface="Calibri" panose="020F0502020204030204" pitchFamily="34" charset="0"/>
                <a:ea typeface="Calibri" panose="020F0502020204030204" pitchFamily="34" charset="0"/>
                <a:cs typeface="Times New Roman" panose="02020603050405020304" pitchFamily="18" charset="0"/>
              </a:rPr>
              <a:t> serta luasnya penggunaan IT di berbagai bidang membuat setiap orang yang menggunakan teknologi informasi diharapkan mau </a:t>
            </a:r>
            <a:r>
              <a:rPr lang="id-ID" sz="4000" dirty="0">
                <a:solidFill>
                  <a:srgbClr val="FF0000"/>
                </a:solidFill>
                <a:latin typeface="Calibri" panose="020F0502020204030204" pitchFamily="34" charset="0"/>
                <a:ea typeface="Calibri" panose="020F0502020204030204" pitchFamily="34" charset="0"/>
                <a:cs typeface="Times New Roman" panose="02020603050405020304" pitchFamily="18" charset="0"/>
              </a:rPr>
              <a:t>mematuhi</a:t>
            </a:r>
            <a:r>
              <a:rPr lang="id-ID" sz="4000" dirty="0">
                <a:latin typeface="Calibri" panose="020F0502020204030204" pitchFamily="34" charset="0"/>
                <a:ea typeface="Calibri" panose="020F0502020204030204" pitchFamily="34" charset="0"/>
                <a:cs typeface="Times New Roman" panose="02020603050405020304" pitchFamily="18" charset="0"/>
              </a:rPr>
              <a:t> cyber ethics yang ada</a:t>
            </a:r>
            <a:endParaRPr lang="id-ID" sz="4000" dirty="0"/>
          </a:p>
        </p:txBody>
      </p:sp>
      <p:sp>
        <p:nvSpPr>
          <p:cNvPr id="3" name="Subtitle 2"/>
          <p:cNvSpPr>
            <a:spLocks noGrp="1"/>
          </p:cNvSpPr>
          <p:nvPr>
            <p:ph type="subTitle" idx="1"/>
          </p:nvPr>
        </p:nvSpPr>
        <p:spPr/>
        <p:txBody>
          <a:bodyPr/>
          <a:lstStyle/>
          <a:p>
            <a:endParaRPr lang="id-ID"/>
          </a:p>
        </p:txBody>
      </p:sp>
    </p:spTree>
    <p:extLst>
      <p:ext uri="{BB962C8B-B14F-4D97-AF65-F5344CB8AC3E}">
        <p14:creationId xmlns:p14="http://schemas.microsoft.com/office/powerpoint/2010/main" val="339006598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489972" y="299999"/>
            <a:ext cx="4811317" cy="584775"/>
          </a:xfrm>
          <a:prstGeom prst="rect">
            <a:avLst/>
          </a:prstGeom>
        </p:spPr>
        <p:txBody>
          <a:bodyPr wrap="none">
            <a:spAutoFit/>
          </a:bodyPr>
          <a:lstStyle/>
          <a:p>
            <a:pPr algn="just"/>
            <a:r>
              <a:rPr lang="id-ID" sz="3200" b="1" dirty="0">
                <a:latin typeface="Times New Roman" panose="02020603050405020304" pitchFamily="18" charset="0"/>
                <a:ea typeface="Times New Roman" panose="02020603050405020304" pitchFamily="18" charset="0"/>
              </a:rPr>
              <a:t>ETIKA BER-INTERNET </a:t>
            </a:r>
            <a:endParaRPr lang="id-ID" sz="3200" dirty="0">
              <a:effectLst/>
              <a:latin typeface="Times New Roman" panose="02020603050405020304" pitchFamily="18" charset="0"/>
              <a:ea typeface="Times New Roman" panose="02020603050405020304" pitchFamily="18" charset="0"/>
            </a:endParaRPr>
          </a:p>
        </p:txBody>
      </p:sp>
      <p:pic>
        <p:nvPicPr>
          <p:cNvPr id="3" name="Picture 2"/>
          <p:cNvPicPr>
            <a:picLocks noChangeAspect="1"/>
          </p:cNvPicPr>
          <p:nvPr/>
        </p:nvPicPr>
        <p:blipFill>
          <a:blip r:embed="rId2"/>
          <a:stretch>
            <a:fillRect/>
          </a:stretch>
        </p:blipFill>
        <p:spPr>
          <a:xfrm>
            <a:off x="434898" y="1738490"/>
            <a:ext cx="11508058" cy="2889955"/>
          </a:xfrm>
          <a:prstGeom prst="rect">
            <a:avLst/>
          </a:prstGeom>
        </p:spPr>
      </p:pic>
    </p:spTree>
    <p:extLst>
      <p:ext uri="{BB962C8B-B14F-4D97-AF65-F5344CB8AC3E}">
        <p14:creationId xmlns:p14="http://schemas.microsoft.com/office/powerpoint/2010/main" val="374427038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512956" y="256479"/>
            <a:ext cx="11273883" cy="1438508"/>
          </a:xfrm>
          <a:prstGeom prst="rect">
            <a:avLst/>
          </a:prstGeom>
        </p:spPr>
      </p:pic>
      <p:pic>
        <p:nvPicPr>
          <p:cNvPr id="3" name="Picture 2"/>
          <p:cNvPicPr>
            <a:picLocks noChangeAspect="1"/>
          </p:cNvPicPr>
          <p:nvPr/>
        </p:nvPicPr>
        <p:blipFill>
          <a:blip r:embed="rId3"/>
          <a:stretch>
            <a:fillRect/>
          </a:stretch>
        </p:blipFill>
        <p:spPr>
          <a:xfrm>
            <a:off x="401445" y="2085278"/>
            <a:ext cx="11273882" cy="4204009"/>
          </a:xfrm>
          <a:prstGeom prst="rect">
            <a:avLst/>
          </a:prstGeom>
        </p:spPr>
      </p:pic>
    </p:spTree>
    <p:extLst>
      <p:ext uri="{BB962C8B-B14F-4D97-AF65-F5344CB8AC3E}">
        <p14:creationId xmlns:p14="http://schemas.microsoft.com/office/powerpoint/2010/main" val="205769494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5257" y="1013417"/>
            <a:ext cx="10392937" cy="3046988"/>
          </a:xfrm>
          <a:prstGeom prst="rect">
            <a:avLst/>
          </a:prstGeom>
        </p:spPr>
        <p:txBody>
          <a:bodyPr wrap="square">
            <a:spAutoFit/>
          </a:bodyPr>
          <a:lstStyle/>
          <a:p>
            <a:pPr algn="just"/>
            <a:r>
              <a:rPr lang="id-ID" sz="3200" b="1" dirty="0">
                <a:latin typeface="Times New Roman" panose="02020603050405020304" pitchFamily="18" charset="0"/>
                <a:ea typeface="Times New Roman" panose="02020603050405020304" pitchFamily="18" charset="0"/>
              </a:rPr>
              <a:t>2. Perlakuan Terhadap Pesan Pribadi </a:t>
            </a:r>
            <a:endParaRPr lang="id-ID" sz="3200" b="1" dirty="0" smtClean="0">
              <a:latin typeface="Times New Roman" panose="02020603050405020304" pitchFamily="18" charset="0"/>
              <a:ea typeface="Times New Roman" panose="02020603050405020304" pitchFamily="18" charset="0"/>
            </a:endParaRPr>
          </a:p>
          <a:p>
            <a:pPr algn="just"/>
            <a:endParaRPr lang="id-ID" sz="3200" dirty="0">
              <a:latin typeface="Times New Roman" panose="02020603050405020304" pitchFamily="18" charset="0"/>
              <a:ea typeface="Times New Roman" panose="02020603050405020304" pitchFamily="18" charset="0"/>
            </a:endParaRPr>
          </a:p>
          <a:p>
            <a:r>
              <a:rPr lang="id-ID" sz="3200" dirty="0">
                <a:latin typeface="Calibri" panose="020F0502020204030204" pitchFamily="34" charset="0"/>
                <a:ea typeface="Calibri" panose="020F0502020204030204" pitchFamily="34" charset="0"/>
                <a:cs typeface="Times New Roman" panose="02020603050405020304" pitchFamily="18" charset="0"/>
              </a:rPr>
              <a:t>Jika seseorang mengirim informasi atau gagasan kepada anda secara pribadi (private message), anda tidak sepatutnya mengirim/menjawabnya kembali ke dalam forum umum, kelompok grup, atau milis</a:t>
            </a:r>
            <a:endParaRPr lang="id-ID" sz="3200" dirty="0"/>
          </a:p>
        </p:txBody>
      </p:sp>
    </p:spTree>
    <p:extLst>
      <p:ext uri="{BB962C8B-B14F-4D97-AF65-F5344CB8AC3E}">
        <p14:creationId xmlns:p14="http://schemas.microsoft.com/office/powerpoint/2010/main" val="37854371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91015" y="876698"/>
            <a:ext cx="11140068" cy="4585871"/>
          </a:xfrm>
          <a:prstGeom prst="rect">
            <a:avLst/>
          </a:prstGeom>
        </p:spPr>
        <p:txBody>
          <a:bodyPr wrap="square">
            <a:spAutoFit/>
          </a:bodyPr>
          <a:lstStyle/>
          <a:p>
            <a:pPr algn="just"/>
            <a:r>
              <a:rPr lang="id-ID" sz="3600" b="1" dirty="0">
                <a:latin typeface="Times New Roman" panose="02020603050405020304" pitchFamily="18" charset="0"/>
                <a:ea typeface="Times New Roman" panose="02020603050405020304" pitchFamily="18" charset="0"/>
              </a:rPr>
              <a:t>3</a:t>
            </a:r>
            <a:r>
              <a:rPr lang="id-ID" sz="3200" b="1" dirty="0">
                <a:latin typeface="Times New Roman" panose="02020603050405020304" pitchFamily="18" charset="0"/>
                <a:ea typeface="Times New Roman" panose="02020603050405020304" pitchFamily="18" charset="0"/>
              </a:rPr>
              <a:t>. Hati-hati Dalam </a:t>
            </a:r>
            <a:r>
              <a:rPr lang="id-ID" sz="3200" b="1" dirty="0" smtClean="0">
                <a:latin typeface="Times New Roman" panose="02020603050405020304" pitchFamily="18" charset="0"/>
                <a:ea typeface="Times New Roman" panose="02020603050405020304" pitchFamily="18" charset="0"/>
              </a:rPr>
              <a:t>Mem-forward</a:t>
            </a:r>
          </a:p>
          <a:p>
            <a:pPr algn="just"/>
            <a:endParaRPr lang="id-ID" sz="3200" dirty="0">
              <a:latin typeface="Times New Roman" panose="02020603050405020304" pitchFamily="18" charset="0"/>
              <a:ea typeface="Times New Roman" panose="02020603050405020304" pitchFamily="18" charset="0"/>
            </a:endParaRPr>
          </a:p>
          <a:p>
            <a:pPr algn="just"/>
            <a:r>
              <a:rPr lang="id-ID" sz="3200" dirty="0">
                <a:latin typeface="Calibri" panose="020F0502020204030204" pitchFamily="34" charset="0"/>
                <a:ea typeface="Calibri" panose="020F0502020204030204" pitchFamily="34" charset="0"/>
                <a:cs typeface="Times New Roman" panose="02020603050405020304" pitchFamily="18" charset="0"/>
              </a:rPr>
              <a:t>Tidak semua berita yang beredar di internet itu benar adanya. Seperti halnya spam, juga merupakan musuh besar bagi para kebanyakan netter. Maka, sebelum anda mem-forward pastikanlah terlebih dahulu bahwa informasi yang ingin anda kirim itu adalah benar adanya.  Jika tidak, maka anda dapat dianggap sebagai penyebar kebohongan yang akhirnya kepercayaan orang-orang di sekitar anda pun akan hilang.</a:t>
            </a:r>
            <a:endParaRPr lang="id-ID" sz="3200" dirty="0"/>
          </a:p>
        </p:txBody>
      </p:sp>
    </p:spTree>
    <p:extLst>
      <p:ext uri="{BB962C8B-B14F-4D97-AF65-F5344CB8AC3E}">
        <p14:creationId xmlns:p14="http://schemas.microsoft.com/office/powerpoint/2010/main" val="155959131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67990" y="609068"/>
            <a:ext cx="11307337" cy="4524315"/>
          </a:xfrm>
          <a:prstGeom prst="rect">
            <a:avLst/>
          </a:prstGeom>
        </p:spPr>
        <p:txBody>
          <a:bodyPr wrap="square">
            <a:spAutoFit/>
          </a:bodyPr>
          <a:lstStyle/>
          <a:p>
            <a:pPr algn="just"/>
            <a:r>
              <a:rPr lang="id-ID" sz="3200" b="1" dirty="0">
                <a:latin typeface="Times New Roman" panose="02020603050405020304" pitchFamily="18" charset="0"/>
                <a:ea typeface="Times New Roman" panose="02020603050405020304" pitchFamily="18" charset="0"/>
              </a:rPr>
              <a:t>4. Jangan Gunakan “CC</a:t>
            </a:r>
            <a:r>
              <a:rPr lang="id-ID" sz="3200" b="1" dirty="0" smtClean="0">
                <a:latin typeface="Times New Roman" panose="02020603050405020304" pitchFamily="18" charset="0"/>
                <a:ea typeface="Times New Roman" panose="02020603050405020304" pitchFamily="18" charset="0"/>
              </a:rPr>
              <a:t>”</a:t>
            </a:r>
          </a:p>
          <a:p>
            <a:pPr algn="just"/>
            <a:endParaRPr lang="id-ID" sz="3200" dirty="0">
              <a:latin typeface="Times New Roman" panose="02020603050405020304" pitchFamily="18" charset="0"/>
              <a:ea typeface="Times New Roman" panose="02020603050405020304" pitchFamily="18" charset="0"/>
            </a:endParaRPr>
          </a:p>
          <a:p>
            <a:pPr algn="just"/>
            <a:r>
              <a:rPr lang="id-ID" sz="3200" dirty="0">
                <a:latin typeface="Calibri" panose="020F0502020204030204" pitchFamily="34" charset="0"/>
                <a:ea typeface="Calibri" panose="020F0502020204030204" pitchFamily="34" charset="0"/>
                <a:cs typeface="Times New Roman" panose="02020603050405020304" pitchFamily="18" charset="0"/>
              </a:rPr>
              <a:t>Ketika mengirim e-mail ke sejumlah orang, jangan cantumkan nama-nama pada kolom “CC“. Jika anda melakukan hal itu biasa disebut cross posting, semua orang yang menerima e-mail anda, akan bisa melihat alamat-alamat e-mail orang lain. Umumnya orang tidak suka bila alamat e-mailnya dibeberkan di depan umum. Gunakanlah selalu “BCC“. Dengan cara ini setiap orang hanya bisa melihat alamat e-mailnya sendiri</a:t>
            </a:r>
            <a:endParaRPr lang="id-ID" sz="3200" dirty="0"/>
          </a:p>
        </p:txBody>
      </p:sp>
    </p:spTree>
    <p:extLst>
      <p:ext uri="{BB962C8B-B14F-4D97-AF65-F5344CB8AC3E}">
        <p14:creationId xmlns:p14="http://schemas.microsoft.com/office/powerpoint/2010/main" val="34705024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00722" y="553760"/>
            <a:ext cx="11463453" cy="5016758"/>
          </a:xfrm>
          <a:prstGeom prst="rect">
            <a:avLst/>
          </a:prstGeom>
        </p:spPr>
        <p:txBody>
          <a:bodyPr wrap="square">
            <a:spAutoFit/>
          </a:bodyPr>
          <a:lstStyle/>
          <a:p>
            <a:pPr algn="just"/>
            <a:r>
              <a:rPr lang="id-ID" sz="4000" b="1" dirty="0" smtClean="0">
                <a:latin typeface="Times New Roman" panose="02020603050405020304" pitchFamily="18" charset="0"/>
                <a:ea typeface="Times New Roman" panose="02020603050405020304" pitchFamily="18" charset="0"/>
              </a:rPr>
              <a:t>5. Jangan Sembarangan Menggunakan </a:t>
            </a:r>
            <a:r>
              <a:rPr lang="id-ID" sz="4000" b="1" dirty="0" smtClean="0">
                <a:solidFill>
                  <a:srgbClr val="FF0000"/>
                </a:solidFill>
                <a:latin typeface="Times New Roman" panose="02020603050405020304" pitchFamily="18" charset="0"/>
                <a:ea typeface="Times New Roman" panose="02020603050405020304" pitchFamily="18" charset="0"/>
              </a:rPr>
              <a:t>Format HTML</a:t>
            </a:r>
          </a:p>
          <a:p>
            <a:pPr algn="just"/>
            <a:endParaRPr lang="id-ID" sz="4000" dirty="0" smtClean="0">
              <a:latin typeface="Times New Roman" panose="02020603050405020304" pitchFamily="18" charset="0"/>
              <a:ea typeface="Times New Roman" panose="02020603050405020304" pitchFamily="18" charset="0"/>
            </a:endParaRPr>
          </a:p>
          <a:p>
            <a:r>
              <a:rPr lang="id-ID" sz="4000" dirty="0" smtClean="0">
                <a:latin typeface="Calibri" panose="020F0502020204030204" pitchFamily="34" charset="0"/>
                <a:ea typeface="Calibri" panose="020F0502020204030204" pitchFamily="34" charset="0"/>
                <a:cs typeface="Times New Roman" panose="02020603050405020304" pitchFamily="18" charset="0"/>
              </a:rPr>
              <a:t>Jika anda mengirim sebuah pesan penting ke rekan anda, jangan gunakan format HTML tanpa anda yakin bahwa program e-mail rekan anda bisa membaca kode HTML. Jika tidak, pesan anda sama sekali tidak terbaca atau kosong. Sebaliknya, gunakanlah format plain text.</a:t>
            </a:r>
            <a:endParaRPr lang="id-ID" sz="4000" dirty="0"/>
          </a:p>
        </p:txBody>
      </p:sp>
    </p:spTree>
    <p:extLst>
      <p:ext uri="{BB962C8B-B14F-4D97-AF65-F5344CB8AC3E}">
        <p14:creationId xmlns:p14="http://schemas.microsoft.com/office/powerpoint/2010/main" val="23128841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34537" y="294379"/>
            <a:ext cx="11340790" cy="6186309"/>
          </a:xfrm>
          <a:prstGeom prst="rect">
            <a:avLst/>
          </a:prstGeom>
        </p:spPr>
        <p:txBody>
          <a:bodyPr wrap="square">
            <a:spAutoFit/>
          </a:bodyPr>
          <a:lstStyle/>
          <a:p>
            <a:pPr algn="just"/>
            <a:r>
              <a:rPr lang="id-ID" sz="3600" b="1" dirty="0" smtClean="0">
                <a:latin typeface="Times New Roman" panose="02020603050405020304" pitchFamily="18" charset="0"/>
                <a:ea typeface="Times New Roman" panose="02020603050405020304" pitchFamily="18" charset="0"/>
              </a:rPr>
              <a:t>6. Jangan Kirim File (berukuran besar) Melalui Attachment</a:t>
            </a:r>
          </a:p>
          <a:p>
            <a:pPr algn="just"/>
            <a:endParaRPr lang="id-ID" sz="3600" dirty="0" smtClean="0">
              <a:latin typeface="Times New Roman" panose="02020603050405020304" pitchFamily="18" charset="0"/>
              <a:ea typeface="Times New Roman" panose="02020603050405020304" pitchFamily="18" charset="0"/>
            </a:endParaRPr>
          </a:p>
          <a:p>
            <a:pPr algn="just"/>
            <a:r>
              <a:rPr lang="id-ID" sz="3600" dirty="0" smtClean="0">
                <a:latin typeface="Calibri" panose="020F0502020204030204" pitchFamily="34" charset="0"/>
                <a:ea typeface="Calibri" panose="020F0502020204030204" pitchFamily="34" charset="0"/>
                <a:cs typeface="Times New Roman" panose="02020603050405020304" pitchFamily="18" charset="0"/>
              </a:rPr>
              <a:t>Peraturan e-mail secara internasional melarang transfer file melalui e-mail, apalagi di dalam milis. Jangan pernah membayangkan, rekan anda atau anggota milis yang lain memiliki mailbox/hard disk yang cukup seperti anda. Pada umumnya penyedia jasa internet (ISP) di Indonesia ‘hanya’ memberi quota space 2-5 MB. Pengiriman file yang besar, akan membuat proses downloading menjadi lamban, dan ini jelas menambah beban pulsa</a:t>
            </a:r>
            <a:endParaRPr lang="id-ID" sz="3600" dirty="0"/>
          </a:p>
        </p:txBody>
      </p:sp>
    </p:spTree>
    <p:extLst>
      <p:ext uri="{BB962C8B-B14F-4D97-AF65-F5344CB8AC3E}">
        <p14:creationId xmlns:p14="http://schemas.microsoft.com/office/powerpoint/2010/main" val="145835722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401443" y="0"/>
            <a:ext cx="11463453" cy="6186309"/>
          </a:xfrm>
          <a:prstGeom prst="rect">
            <a:avLst/>
          </a:prstGeom>
        </p:spPr>
        <p:txBody>
          <a:bodyPr wrap="square">
            <a:spAutoFit/>
          </a:bodyPr>
          <a:lstStyle/>
          <a:p>
            <a:pPr algn="just"/>
            <a:r>
              <a:rPr lang="id-ID" sz="3600" b="1" dirty="0">
                <a:latin typeface="Times New Roman" panose="02020603050405020304" pitchFamily="18" charset="0"/>
                <a:ea typeface="Times New Roman" panose="02020603050405020304" pitchFamily="18" charset="0"/>
              </a:rPr>
              <a:t>7. Ketika ‘Harus’ Menyimpang Dari </a:t>
            </a:r>
            <a:r>
              <a:rPr lang="id-ID" sz="3600" b="1" dirty="0" smtClean="0">
                <a:latin typeface="Times New Roman" panose="02020603050405020304" pitchFamily="18" charset="0"/>
                <a:ea typeface="Times New Roman" panose="02020603050405020304" pitchFamily="18" charset="0"/>
              </a:rPr>
              <a:t>Topik</a:t>
            </a:r>
          </a:p>
          <a:p>
            <a:pPr algn="just"/>
            <a:endParaRPr lang="id-ID" sz="3600" dirty="0">
              <a:latin typeface="Times New Roman" panose="02020603050405020304" pitchFamily="18" charset="0"/>
              <a:ea typeface="Times New Roman" panose="02020603050405020304" pitchFamily="18" charset="0"/>
            </a:endParaRPr>
          </a:p>
          <a:p>
            <a:pPr algn="just"/>
            <a:r>
              <a:rPr lang="id-ID" sz="3600" dirty="0">
                <a:latin typeface="Calibri" panose="020F0502020204030204" pitchFamily="34" charset="0"/>
                <a:ea typeface="Calibri" panose="020F0502020204030204" pitchFamily="34" charset="0"/>
                <a:cs typeface="Times New Roman" panose="02020603050405020304" pitchFamily="18" charset="0"/>
              </a:rPr>
              <a:t>Tiap milis/forum tentu memiliki peraturan khusus mengenai obyek bahasan yang diperkenankan. Sehingga tatkala anda ingin menyampaikan/meminta sebuah informasi di luar topik yang telah ditentukan, sepatutnya sertakan pula tanda khusus pada kolom subyek e-mail anda agar anggota milis yang lain tidak terkecoh dengan isi e-mail anda. Contohnya, ketika ingin menyampaikan lowongan pekerjaan di milis yang khusus membahas tentang software: [OOT] Loker di PT. Software Citra Kencana, Membutuhkan Programmer</a:t>
            </a:r>
            <a:endParaRPr lang="id-ID" sz="3600" dirty="0"/>
          </a:p>
        </p:txBody>
      </p:sp>
    </p:spTree>
    <p:extLst>
      <p:ext uri="{BB962C8B-B14F-4D97-AF65-F5344CB8AC3E}">
        <p14:creationId xmlns:p14="http://schemas.microsoft.com/office/powerpoint/2010/main" val="158206878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12922" y="108494"/>
            <a:ext cx="11775688" cy="6186309"/>
          </a:xfrm>
          <a:prstGeom prst="rect">
            <a:avLst/>
          </a:prstGeom>
        </p:spPr>
        <p:txBody>
          <a:bodyPr wrap="square">
            <a:spAutoFit/>
          </a:bodyPr>
          <a:lstStyle/>
          <a:p>
            <a:pPr algn="just"/>
            <a:r>
              <a:rPr lang="id-ID" sz="3600" b="1" dirty="0">
                <a:latin typeface="Times New Roman" panose="02020603050405020304" pitchFamily="18" charset="0"/>
                <a:ea typeface="Times New Roman" panose="02020603050405020304" pitchFamily="18" charset="0"/>
              </a:rPr>
              <a:t>8. Hindari Personal </a:t>
            </a:r>
            <a:r>
              <a:rPr lang="id-ID" sz="3600" b="1" dirty="0" smtClean="0">
                <a:latin typeface="Times New Roman" panose="02020603050405020304" pitchFamily="18" charset="0"/>
                <a:ea typeface="Times New Roman" panose="02020603050405020304" pitchFamily="18" charset="0"/>
              </a:rPr>
              <a:t>Attack</a:t>
            </a:r>
          </a:p>
          <a:p>
            <a:pPr algn="just"/>
            <a:endParaRPr lang="id-ID" sz="3600" dirty="0">
              <a:latin typeface="Times New Roman" panose="02020603050405020304" pitchFamily="18" charset="0"/>
              <a:ea typeface="Times New Roman" panose="02020603050405020304" pitchFamily="18" charset="0"/>
            </a:endParaRPr>
          </a:p>
          <a:p>
            <a:pPr algn="just"/>
            <a:r>
              <a:rPr lang="id-ID" sz="3600" dirty="0">
                <a:latin typeface="Calibri" panose="020F0502020204030204" pitchFamily="34" charset="0"/>
                <a:ea typeface="Calibri" panose="020F0502020204030204" pitchFamily="34" charset="0"/>
                <a:cs typeface="Times New Roman" panose="02020603050405020304" pitchFamily="18" charset="0"/>
              </a:rPr>
              <a:t>Ketika anda tengah dalam situasi debat yang sengit, jangan sekali-kali anda menjadikan kelemahan pribadi lawan sebagai senjata untuk melawan argumentasinya. Sebab, ini hanya akan menunjukkan seberapa dangkal pengetahuan anda. Lawan argumentasi hanya dengan data/fakta saja, sedikit langkah diplomasi mungkin bisa membantu. Tapi ingat, jangan sekali-kali menggunakan kepribadian lawan debat sebagai senjata sekalipun ia adalah orang yang anda benci. Budayakan sikap debat ilmiah, bukan debat kusir</a:t>
            </a:r>
            <a:endParaRPr lang="id-ID" sz="3600" dirty="0"/>
          </a:p>
        </p:txBody>
      </p:sp>
    </p:spTree>
    <p:extLst>
      <p:ext uri="{BB962C8B-B14F-4D97-AF65-F5344CB8AC3E}">
        <p14:creationId xmlns:p14="http://schemas.microsoft.com/office/powerpoint/2010/main" val="398984149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122664" y="689356"/>
            <a:ext cx="11708780" cy="4524315"/>
          </a:xfrm>
          <a:prstGeom prst="rect">
            <a:avLst/>
          </a:prstGeom>
        </p:spPr>
        <p:txBody>
          <a:bodyPr wrap="square">
            <a:spAutoFit/>
          </a:bodyPr>
          <a:lstStyle/>
          <a:p>
            <a:pPr algn="just"/>
            <a:r>
              <a:rPr lang="id-ID" sz="3200" b="1" dirty="0">
                <a:latin typeface="Times New Roman" panose="02020603050405020304" pitchFamily="18" charset="0"/>
                <a:ea typeface="Times New Roman" panose="02020603050405020304" pitchFamily="18" charset="0"/>
              </a:rPr>
              <a:t>9. Kritik dan Saran yang Bersifat Pribadi Harus Lewat PM (Personal Message</a:t>
            </a:r>
            <a:r>
              <a:rPr lang="id-ID" sz="3200" b="1" dirty="0" smtClean="0">
                <a:latin typeface="Times New Roman" panose="02020603050405020304" pitchFamily="18" charset="0"/>
                <a:ea typeface="Times New Roman" panose="02020603050405020304" pitchFamily="18" charset="0"/>
              </a:rPr>
              <a:t>)</a:t>
            </a:r>
          </a:p>
          <a:p>
            <a:pPr algn="just"/>
            <a:endParaRPr lang="id-ID" sz="3200" dirty="0">
              <a:latin typeface="Times New Roman" panose="02020603050405020304" pitchFamily="18" charset="0"/>
              <a:ea typeface="Times New Roman" panose="02020603050405020304" pitchFamily="18" charset="0"/>
            </a:endParaRPr>
          </a:p>
          <a:p>
            <a:pPr algn="just"/>
            <a:r>
              <a:rPr lang="id-ID" sz="3200" dirty="0">
                <a:latin typeface="Calibri" panose="020F0502020204030204" pitchFamily="34" charset="0"/>
                <a:ea typeface="Calibri" panose="020F0502020204030204" pitchFamily="34" charset="0"/>
                <a:cs typeface="Times New Roman" panose="02020603050405020304" pitchFamily="18" charset="0"/>
              </a:rPr>
              <a:t>Jangan mengkritik seseorang di depan forum. Ini hanya akan membuatnya rendah diri. Kritik dan saran yang diberikan pun harus bersifat konstruktif, bukan destruktif. Beda bila kritik dan saran itu ditujukan untuk anggota forum secara umum atau pihak moderator dalam rangka perbaikan sistem forum, anda boleh mempostingnya di dalam forum selama tidak menunjuk orang per orang tertentu</a:t>
            </a:r>
            <a:endParaRPr lang="id-ID" sz="3200" dirty="0"/>
          </a:p>
        </p:txBody>
      </p:sp>
    </p:spTree>
    <p:extLst>
      <p:ext uri="{BB962C8B-B14F-4D97-AF65-F5344CB8AC3E}">
        <p14:creationId xmlns:p14="http://schemas.microsoft.com/office/powerpoint/2010/main" val="2885452985"/>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docProps/app.xml><?xml version="1.0" encoding="utf-8"?>
<Properties xmlns="http://schemas.openxmlformats.org/officeDocument/2006/extended-properties" xmlns:vt="http://schemas.openxmlformats.org/officeDocument/2006/docPropsVTypes">
  <Template>Retrospect</Template>
  <TotalTime>46</TotalTime>
  <Words>599</Words>
  <Application>Microsoft Office PowerPoint</Application>
  <PresentationFormat>Widescreen</PresentationFormat>
  <Paragraphs>34</Paragraphs>
  <Slides>14</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Calibri</vt:lpstr>
      <vt:lpstr>Calibri Light</vt:lpstr>
      <vt:lpstr>Times New Roman</vt:lpstr>
      <vt:lpstr>Retrospect</vt:lpstr>
      <vt:lpstr>CYBER ETHICS </vt:lpstr>
      <vt:lpstr>PowerPoint Presentation</vt:lpstr>
      <vt:lpstr>TERMINOLOGI CYBER ETHICS  1. CYBER ETHICS adalah suatu aturan tak tertulis yang dikenal di dunia IT. Suatu nilai-nilai yang disepakati bersama untuk dipatuhi dalam interaksi antar pengguna teknologi khususnya teknologi informasi.   </vt:lpstr>
      <vt:lpstr>2. Tidak adanya batas yang jelas secara fisik serta luasnya penggunaan IT di berbagai bidang membuat setiap orang yang menggunakan teknologi informasi diharapkan mau mematuhi cyber ethics yang ada</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LENOVO</cp:lastModifiedBy>
  <cp:revision>11</cp:revision>
  <dcterms:created xsi:type="dcterms:W3CDTF">2017-10-16T13:01:52Z</dcterms:created>
  <dcterms:modified xsi:type="dcterms:W3CDTF">2017-10-16T13:48:15Z</dcterms:modified>
</cp:coreProperties>
</file>