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0" r:id="rId2"/>
    <p:sldId id="282" r:id="rId3"/>
    <p:sldId id="291" r:id="rId4"/>
    <p:sldId id="283" r:id="rId5"/>
    <p:sldId id="284" r:id="rId6"/>
    <p:sldId id="285" r:id="rId7"/>
    <p:sldId id="281" r:id="rId8"/>
    <p:sldId id="260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6" r:id="rId29"/>
    <p:sldId id="287" r:id="rId30"/>
    <p:sldId id="288" r:id="rId31"/>
    <p:sldId id="292" r:id="rId32"/>
    <p:sldId id="289" r:id="rId33"/>
    <p:sldId id="293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60D5-33E4-4ED9-B0A0-45AB3CC9E506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C97D-428D-4D63-B15F-BB51011A27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60D5-33E4-4ED9-B0A0-45AB3CC9E506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C97D-428D-4D63-B15F-BB51011A27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60D5-33E4-4ED9-B0A0-45AB3CC9E506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C97D-428D-4D63-B15F-BB51011A27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60D5-33E4-4ED9-B0A0-45AB3CC9E506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C97D-428D-4D63-B15F-BB51011A27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60D5-33E4-4ED9-B0A0-45AB3CC9E506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C97D-428D-4D63-B15F-BB51011A27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60D5-33E4-4ED9-B0A0-45AB3CC9E506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C97D-428D-4D63-B15F-BB51011A27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60D5-33E4-4ED9-B0A0-45AB3CC9E506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C97D-428D-4D63-B15F-BB51011A27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60D5-33E4-4ED9-B0A0-45AB3CC9E506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C97D-428D-4D63-B15F-BB51011A27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60D5-33E4-4ED9-B0A0-45AB3CC9E506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C97D-428D-4D63-B15F-BB51011A27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60D5-33E4-4ED9-B0A0-45AB3CC9E506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C97D-428D-4D63-B15F-BB51011A27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60D5-33E4-4ED9-B0A0-45AB3CC9E506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4C97D-428D-4D63-B15F-BB51011A27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960D5-33E4-4ED9-B0A0-45AB3CC9E506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4C97D-428D-4D63-B15F-BB51011A272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0825" y="404813"/>
            <a:ext cx="5905500" cy="95408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solidFill>
                  <a:srgbClr val="FF3399"/>
                </a:solidFill>
              </a:rPr>
              <a:t>TEKNOLOGI DAGING DAN IKAN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solidFill>
                  <a:srgbClr val="FF3399"/>
                </a:solidFill>
              </a:rPr>
              <a:t>TEKNOLOGI PANGAN UPGRIS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58888" y="3284538"/>
            <a:ext cx="6697662" cy="6461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FF3399"/>
                </a:solidFill>
              </a:rPr>
              <a:t>KITIN </a:t>
            </a:r>
            <a:r>
              <a:rPr lang="en-US" sz="3600" b="1" dirty="0" err="1" smtClean="0">
                <a:solidFill>
                  <a:srgbClr val="FF3399"/>
                </a:solidFill>
              </a:rPr>
              <a:t>dan</a:t>
            </a:r>
            <a:r>
              <a:rPr lang="en-US" sz="3600" b="1" dirty="0" smtClean="0">
                <a:solidFill>
                  <a:srgbClr val="FF3399"/>
                </a:solidFill>
              </a:rPr>
              <a:t> KITOSAN</a:t>
            </a:r>
            <a:endParaRPr lang="en-US" sz="3600" b="1" dirty="0">
              <a:solidFill>
                <a:srgbClr val="FF3399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76600" y="5908675"/>
            <a:ext cx="5472113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err="1" smtClean="0">
                <a:solidFill>
                  <a:srgbClr val="7030A0"/>
                </a:solidFill>
              </a:rPr>
              <a:t>Dr.Pi</a:t>
            </a:r>
            <a:r>
              <a:rPr lang="en-US" b="1" dirty="0" smtClean="0">
                <a:solidFill>
                  <a:srgbClr val="7030A0"/>
                </a:solidFill>
              </a:rPr>
              <a:t>. </a:t>
            </a:r>
            <a:r>
              <a:rPr lang="en-US" b="1" dirty="0" err="1" smtClean="0">
                <a:solidFill>
                  <a:srgbClr val="7030A0"/>
                </a:solidFill>
              </a:rPr>
              <a:t>Rizky</a:t>
            </a:r>
            <a:r>
              <a:rPr lang="en-US" b="1" dirty="0" smtClean="0">
                <a:solidFill>
                  <a:srgbClr val="7030A0"/>
                </a:solidFill>
              </a:rPr>
              <a:t> </a:t>
            </a:r>
            <a:r>
              <a:rPr lang="en-US" b="1" dirty="0" err="1">
                <a:solidFill>
                  <a:srgbClr val="7030A0"/>
                </a:solidFill>
              </a:rPr>
              <a:t>Muliani</a:t>
            </a:r>
            <a:r>
              <a:rPr lang="en-US" b="1" dirty="0">
                <a:solidFill>
                  <a:srgbClr val="7030A0"/>
                </a:solidFill>
              </a:rPr>
              <a:t> </a:t>
            </a:r>
            <a:r>
              <a:rPr lang="en-US" b="1" dirty="0" err="1">
                <a:solidFill>
                  <a:srgbClr val="7030A0"/>
                </a:solidFill>
              </a:rPr>
              <a:t>Dwi</a:t>
            </a:r>
            <a:r>
              <a:rPr lang="en-US" b="1" dirty="0">
                <a:solidFill>
                  <a:srgbClr val="7030A0"/>
                </a:solidFill>
              </a:rPr>
              <a:t> </a:t>
            </a:r>
            <a:r>
              <a:rPr lang="en-US" b="1" dirty="0" err="1">
                <a:solidFill>
                  <a:srgbClr val="7030A0"/>
                </a:solidFill>
              </a:rPr>
              <a:t>Ujianti</a:t>
            </a:r>
            <a:r>
              <a:rPr lang="en-US" b="1" dirty="0">
                <a:solidFill>
                  <a:srgbClr val="7030A0"/>
                </a:solidFill>
              </a:rPr>
              <a:t>, </a:t>
            </a:r>
            <a:r>
              <a:rPr lang="en-US" b="1" dirty="0" err="1">
                <a:solidFill>
                  <a:srgbClr val="7030A0"/>
                </a:solidFill>
              </a:rPr>
              <a:t>S.Pi</a:t>
            </a:r>
            <a:r>
              <a:rPr lang="en-US" b="1" dirty="0">
                <a:solidFill>
                  <a:srgbClr val="7030A0"/>
                </a:solidFill>
              </a:rPr>
              <a:t>., </a:t>
            </a:r>
            <a:r>
              <a:rPr lang="en-US" b="1" dirty="0" err="1">
                <a:solidFill>
                  <a:srgbClr val="7030A0"/>
                </a:solidFill>
              </a:rPr>
              <a:t>M.Si</a:t>
            </a:r>
            <a:endParaRPr lang="en-US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6371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6423" y="304800"/>
            <a:ext cx="8928992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err="1"/>
              <a:t>Kitin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polimer</a:t>
            </a:r>
            <a:r>
              <a:rPr lang="en-US" sz="2800" dirty="0"/>
              <a:t> </a:t>
            </a:r>
            <a:r>
              <a:rPr lang="en-US" sz="2800" dirty="0" err="1"/>
              <a:t>alami</a:t>
            </a:r>
            <a:r>
              <a:rPr lang="en-US" sz="2800" dirty="0"/>
              <a:t> </a:t>
            </a:r>
            <a:r>
              <a:rPr lang="en-US" sz="2800" dirty="0" err="1"/>
              <a:t>berupa</a:t>
            </a:r>
            <a:r>
              <a:rPr lang="en-US" sz="2800" dirty="0"/>
              <a:t> </a:t>
            </a:r>
            <a:r>
              <a:rPr lang="en-US" sz="2800" dirty="0" err="1"/>
              <a:t>selulosa</a:t>
            </a:r>
            <a:r>
              <a:rPr lang="en-US" sz="2800" dirty="0"/>
              <a:t> </a:t>
            </a:r>
            <a:r>
              <a:rPr lang="en-US" sz="2800" dirty="0" err="1"/>
              <a:t>beramin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 smtClean="0"/>
              <a:t>berasetil</a:t>
            </a:r>
            <a:r>
              <a:rPr lang="en-US" sz="2800" dirty="0" smtClean="0"/>
              <a:t>(N-</a:t>
            </a:r>
            <a:r>
              <a:rPr lang="en-US" sz="2800" dirty="0" err="1" smtClean="0"/>
              <a:t>asetil</a:t>
            </a:r>
            <a:r>
              <a:rPr lang="en-US" sz="2800" dirty="0" smtClean="0"/>
              <a:t> </a:t>
            </a:r>
            <a:r>
              <a:rPr lang="en-US" sz="2800" dirty="0" err="1" smtClean="0"/>
              <a:t>glukosamin</a:t>
            </a:r>
            <a:r>
              <a:rPr lang="en-US" sz="2800" dirty="0" smtClean="0"/>
              <a:t>) yang </a:t>
            </a:r>
            <a:r>
              <a:rPr lang="en-US" sz="2800" dirty="0" err="1" smtClean="0"/>
              <a:t>jumlahnya</a:t>
            </a:r>
            <a:r>
              <a:rPr lang="en-US" sz="2800" dirty="0" smtClean="0"/>
              <a:t> </a:t>
            </a:r>
            <a:r>
              <a:rPr lang="en-US" sz="2800" dirty="0" err="1" smtClean="0"/>
              <a:t>cukup</a:t>
            </a:r>
            <a:r>
              <a:rPr lang="en-US" sz="2800" dirty="0" smtClean="0"/>
              <a:t> </a:t>
            </a:r>
            <a:r>
              <a:rPr lang="en-US" sz="2800" dirty="0" err="1" smtClean="0"/>
              <a:t>berlimpah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alam</a:t>
            </a:r>
            <a:r>
              <a:rPr lang="en-US" sz="2800" dirty="0" smtClean="0"/>
              <a:t>,</a:t>
            </a:r>
            <a:r>
              <a:rPr lang="pt-BR" sz="2800" dirty="0" smtClean="0"/>
              <a:t> merupakan senyawa ke dua terbesar setelah selulosa. </a:t>
            </a:r>
            <a:endParaRPr lang="en-US" sz="2800" dirty="0" smtClean="0"/>
          </a:p>
          <a:p>
            <a:pPr algn="ctr">
              <a:buFont typeface="Arial" pitchFamily="34" charset="0"/>
              <a:buChar char="•"/>
            </a:pPr>
            <a:endParaRPr lang="en-US" sz="2800" dirty="0"/>
          </a:p>
          <a:p>
            <a:pPr>
              <a:buFont typeface="Arial" pitchFamily="34" charset="0"/>
              <a:buChar char="•"/>
            </a:pPr>
            <a:r>
              <a:rPr lang="pt-BR" sz="2800" dirty="0" smtClean="0"/>
              <a:t>Dikenal juga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polimer</a:t>
            </a:r>
            <a:r>
              <a:rPr lang="en-US" sz="2800" dirty="0" smtClean="0"/>
              <a:t> </a:t>
            </a:r>
            <a:r>
              <a:rPr lang="en-US" sz="2800" dirty="0" err="1" smtClean="0"/>
              <a:t>organik</a:t>
            </a:r>
            <a:r>
              <a:rPr lang="en-US" sz="2800" dirty="0" smtClean="0"/>
              <a:t> </a:t>
            </a:r>
            <a:r>
              <a:rPr lang="en-US" sz="2800" dirty="0" err="1" smtClean="0"/>
              <a:t>konvensional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laut</a:t>
            </a:r>
            <a:r>
              <a:rPr lang="en-US" sz="2800" dirty="0" smtClean="0"/>
              <a:t>. </a:t>
            </a:r>
            <a:r>
              <a:rPr lang="en-US" sz="2800" dirty="0" err="1" smtClean="0"/>
              <a:t>Banyak</a:t>
            </a:r>
            <a:r>
              <a:rPr lang="en-US" sz="2800" dirty="0" smtClean="0"/>
              <a:t> </a:t>
            </a:r>
            <a:r>
              <a:rPr lang="en-US" sz="2800" dirty="0" err="1" smtClean="0"/>
              <a:t>terdapat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rangka</a:t>
            </a:r>
            <a:r>
              <a:rPr lang="en-US" sz="2800" dirty="0" smtClean="0"/>
              <a:t>/skeleton, </a:t>
            </a:r>
            <a:r>
              <a:rPr lang="en-US" sz="2800" dirty="0" err="1" smtClean="0"/>
              <a:t>khususnya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kulit</a:t>
            </a:r>
            <a:r>
              <a:rPr lang="en-US" sz="2800" dirty="0" smtClean="0"/>
              <a:t> </a:t>
            </a:r>
            <a:r>
              <a:rPr lang="en-US" sz="2800" dirty="0" err="1" smtClean="0"/>
              <a:t>udang</a:t>
            </a:r>
            <a:r>
              <a:rPr lang="en-US" sz="2800" dirty="0" smtClean="0"/>
              <a:t>, </a:t>
            </a:r>
            <a:r>
              <a:rPr lang="en-US" sz="2800" dirty="0" err="1" smtClean="0"/>
              <a:t>kepiting</a:t>
            </a:r>
            <a:r>
              <a:rPr lang="en-US" sz="2800" dirty="0" smtClean="0"/>
              <a:t>, </a:t>
            </a:r>
            <a:r>
              <a:rPr lang="en-US" sz="2800" dirty="0" err="1" smtClean="0"/>
              <a:t>rajungan</a:t>
            </a:r>
            <a:r>
              <a:rPr lang="en-US" sz="2800" dirty="0" smtClean="0"/>
              <a:t>(</a:t>
            </a:r>
            <a:r>
              <a:rPr lang="en-US" sz="2800" dirty="0" err="1" smtClean="0"/>
              <a:t>krustasea</a:t>
            </a:r>
            <a:r>
              <a:rPr lang="en-US" sz="2800" dirty="0" smtClean="0"/>
              <a:t>)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juga</a:t>
            </a:r>
            <a:r>
              <a:rPr lang="en-US" sz="2800" dirty="0" smtClean="0"/>
              <a:t> </a:t>
            </a:r>
            <a:r>
              <a:rPr lang="en-US" sz="2800" dirty="0" err="1" smtClean="0"/>
              <a:t>terdapat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dinding</a:t>
            </a:r>
            <a:r>
              <a:rPr lang="en-US" sz="2800" dirty="0" smtClean="0"/>
              <a:t> </a:t>
            </a:r>
            <a:r>
              <a:rPr lang="en-US" sz="2800" dirty="0" err="1" smtClean="0"/>
              <a:t>sel</a:t>
            </a:r>
            <a:r>
              <a:rPr lang="en-US" sz="2800" dirty="0" smtClean="0"/>
              <a:t> </a:t>
            </a:r>
            <a:r>
              <a:rPr lang="en-US" sz="2800" dirty="0" err="1" smtClean="0"/>
              <a:t>bakteri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fungi</a:t>
            </a:r>
          </a:p>
          <a:p>
            <a:pPr algn="ctr"/>
            <a:endParaRPr lang="pt-BR" sz="2800" dirty="0"/>
          </a:p>
          <a:p>
            <a:pPr>
              <a:buFont typeface="Arial" pitchFamily="34" charset="0"/>
              <a:buChar char="•"/>
            </a:pPr>
            <a:r>
              <a:rPr lang="en-US" sz="2800" dirty="0" err="1" smtClean="0"/>
              <a:t>Kitin</a:t>
            </a:r>
            <a:r>
              <a:rPr lang="en-US" sz="2800" dirty="0" smtClean="0"/>
              <a:t>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larut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air, </a:t>
            </a:r>
            <a:r>
              <a:rPr lang="en-US" sz="2800" dirty="0" err="1" smtClean="0"/>
              <a:t>asam</a:t>
            </a:r>
            <a:r>
              <a:rPr lang="en-US" sz="2800" dirty="0" smtClean="0"/>
              <a:t>, </a:t>
            </a:r>
            <a:r>
              <a:rPr lang="en-US" sz="2800" dirty="0" err="1" smtClean="0"/>
              <a:t>basa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pelarut</a:t>
            </a:r>
            <a:r>
              <a:rPr lang="en-US" sz="2800" dirty="0" smtClean="0"/>
              <a:t> </a:t>
            </a:r>
            <a:r>
              <a:rPr lang="en-US" sz="2800" dirty="0" err="1" smtClean="0"/>
              <a:t>organik</a:t>
            </a:r>
            <a:r>
              <a:rPr lang="en-US" sz="2800" dirty="0" smtClean="0"/>
              <a:t> </a:t>
            </a:r>
            <a:r>
              <a:rPr lang="en-US" sz="2800" dirty="0" err="1" smtClean="0"/>
              <a:t>tetapi</a:t>
            </a:r>
            <a:r>
              <a:rPr lang="en-US" sz="2800" dirty="0" smtClean="0"/>
              <a:t> </a:t>
            </a:r>
            <a:r>
              <a:rPr lang="en-US" sz="2800" dirty="0" err="1" smtClean="0"/>
              <a:t>larut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sv-SE" sz="2800" dirty="0" smtClean="0"/>
              <a:t>asam sulfat pekat panas dan asam format anhidrid</a:t>
            </a:r>
            <a:endParaRPr lang="en-US" sz="2800" dirty="0" smtClean="0"/>
          </a:p>
          <a:p>
            <a:pPr algn="ctr"/>
            <a:endParaRPr lang="en-US" sz="2400" dirty="0"/>
          </a:p>
          <a:p>
            <a:pPr algn="ctr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38395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0719" y="764704"/>
            <a:ext cx="849694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i-FI" sz="2800" dirty="0"/>
              <a:t>Kitin dapat ditemukan dari </a:t>
            </a:r>
            <a:r>
              <a:rPr lang="fi-FI" sz="2800" dirty="0" smtClean="0"/>
              <a:t>jenis </a:t>
            </a:r>
            <a:r>
              <a:rPr lang="en-US" sz="2800" dirty="0" err="1" smtClean="0"/>
              <a:t>kelompok</a:t>
            </a:r>
            <a:r>
              <a:rPr lang="en-US" sz="2800" dirty="0" smtClean="0"/>
              <a:t> </a:t>
            </a:r>
            <a:r>
              <a:rPr lang="en-US" sz="2800" i="1" dirty="0" err="1"/>
              <a:t>Crustaceae</a:t>
            </a:r>
            <a:r>
              <a:rPr lang="en-US" sz="2800" i="1" dirty="0"/>
              <a:t> </a:t>
            </a:r>
            <a:r>
              <a:rPr lang="en-US" sz="2800" dirty="0"/>
              <a:t>yang </a:t>
            </a:r>
            <a:r>
              <a:rPr lang="en-US" sz="2800" dirty="0" err="1"/>
              <a:t>memiliki</a:t>
            </a:r>
            <a:r>
              <a:rPr lang="en-US" sz="2800" dirty="0"/>
              <a:t> </a:t>
            </a:r>
            <a:r>
              <a:rPr lang="en-US" sz="2800" dirty="0" err="1"/>
              <a:t>kerangka</a:t>
            </a:r>
            <a:r>
              <a:rPr lang="en-US" sz="2800" dirty="0"/>
              <a:t> </a:t>
            </a:r>
            <a:r>
              <a:rPr lang="en-US" sz="2800" dirty="0" err="1"/>
              <a:t>eksternal</a:t>
            </a:r>
            <a:r>
              <a:rPr lang="en-US" sz="2800" dirty="0"/>
              <a:t> </a:t>
            </a:r>
            <a:r>
              <a:rPr lang="en-US" sz="2800" dirty="0" err="1"/>
              <a:t>keras</a:t>
            </a:r>
            <a:r>
              <a:rPr lang="en-US" sz="2800" dirty="0"/>
              <a:t>, </a:t>
            </a:r>
            <a:r>
              <a:rPr lang="en-US" sz="2800" dirty="0" err="1"/>
              <a:t>seperti</a:t>
            </a:r>
            <a:r>
              <a:rPr lang="en-US" sz="2800" dirty="0"/>
              <a:t> </a:t>
            </a:r>
            <a:r>
              <a:rPr lang="en-US" sz="2800" dirty="0" err="1" smtClean="0"/>
              <a:t>udang</a:t>
            </a:r>
            <a:r>
              <a:rPr lang="en-US" sz="2800" dirty="0" smtClean="0"/>
              <a:t>, lobster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kepiting</a:t>
            </a:r>
            <a:r>
              <a:rPr lang="en-US" sz="2800" dirty="0"/>
              <a:t>, </a:t>
            </a:r>
            <a:r>
              <a:rPr lang="en-US" sz="2800" dirty="0" err="1"/>
              <a:t>sayap</a:t>
            </a:r>
            <a:r>
              <a:rPr lang="en-US" sz="2800" dirty="0"/>
              <a:t> </a:t>
            </a:r>
            <a:r>
              <a:rPr lang="en-US" sz="2800" dirty="0" err="1"/>
              <a:t>lalat</a:t>
            </a:r>
            <a:r>
              <a:rPr lang="en-US" sz="2800" dirty="0"/>
              <a:t>, </a:t>
            </a:r>
            <a:r>
              <a:rPr lang="en-US" sz="2800" dirty="0" err="1"/>
              <a:t>serta</a:t>
            </a:r>
            <a:r>
              <a:rPr lang="en-US" sz="2800" dirty="0"/>
              <a:t> </a:t>
            </a:r>
            <a:r>
              <a:rPr lang="en-US" sz="2800" dirty="0" err="1"/>
              <a:t>dinding</a:t>
            </a:r>
            <a:r>
              <a:rPr lang="en-US" sz="2800" dirty="0"/>
              <a:t> </a:t>
            </a:r>
            <a:r>
              <a:rPr lang="en-US" sz="2800" dirty="0" err="1"/>
              <a:t>sel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beberapa</a:t>
            </a:r>
            <a:r>
              <a:rPr lang="en-US" sz="2800" dirty="0"/>
              <a:t> </a:t>
            </a:r>
            <a:r>
              <a:rPr lang="en-US" sz="2800" dirty="0" err="1"/>
              <a:t>kelompok</a:t>
            </a:r>
            <a:r>
              <a:rPr lang="en-US" sz="2800" dirty="0"/>
              <a:t> </a:t>
            </a:r>
            <a:r>
              <a:rPr lang="en-US" sz="2800" dirty="0" err="1"/>
              <a:t>jamur</a:t>
            </a:r>
            <a:r>
              <a:rPr lang="en-US" sz="2800" dirty="0"/>
              <a:t>.</a:t>
            </a:r>
          </a:p>
          <a:p>
            <a:pPr algn="ctr">
              <a:buFont typeface="Arial" pitchFamily="34" charset="0"/>
              <a:buChar char="•"/>
            </a:pPr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err="1" smtClean="0"/>
              <a:t>Kitin</a:t>
            </a:r>
            <a:r>
              <a:rPr lang="en-US" sz="2800" dirty="0" smtClean="0"/>
              <a:t> </a:t>
            </a:r>
            <a:r>
              <a:rPr lang="en-US" sz="2800" dirty="0"/>
              <a:t>yang </a:t>
            </a:r>
            <a:r>
              <a:rPr lang="en-US" sz="2800" dirty="0" err="1"/>
              <a:t>saat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banyak</a:t>
            </a:r>
            <a:r>
              <a:rPr lang="en-US" sz="2800" dirty="0"/>
              <a:t> </a:t>
            </a:r>
            <a:r>
              <a:rPr lang="en-US" sz="2800" dirty="0" err="1"/>
              <a:t>diproduksi</a:t>
            </a:r>
            <a:r>
              <a:rPr lang="en-US" sz="2800" dirty="0"/>
              <a:t> </a:t>
            </a:r>
            <a:r>
              <a:rPr lang="en-US" sz="2800" dirty="0" err="1"/>
              <a:t>berasal</a:t>
            </a:r>
            <a:r>
              <a:rPr lang="en-US" sz="2800" dirty="0"/>
              <a:t> </a:t>
            </a:r>
            <a:r>
              <a:rPr lang="en-US" sz="2800" dirty="0" err="1" smtClean="0"/>
              <a:t>dari</a:t>
            </a:r>
            <a:r>
              <a:rPr lang="en-US" sz="2800" dirty="0"/>
              <a:t> </a:t>
            </a:r>
            <a:r>
              <a:rPr lang="en-US" sz="2800" dirty="0" err="1" smtClean="0"/>
              <a:t>kelompok</a:t>
            </a:r>
            <a:r>
              <a:rPr lang="en-US" sz="2800" dirty="0" smtClean="0"/>
              <a:t> </a:t>
            </a:r>
            <a:r>
              <a:rPr lang="en-US" sz="2800" dirty="0" err="1"/>
              <a:t>crustacea</a:t>
            </a:r>
            <a:r>
              <a:rPr lang="en-US" sz="2800" dirty="0"/>
              <a:t> </a:t>
            </a:r>
            <a:r>
              <a:rPr lang="en-US" sz="2800" dirty="0" err="1" smtClean="0"/>
              <a:t>dengan</a:t>
            </a:r>
            <a:r>
              <a:rPr lang="en-US" sz="2800" dirty="0"/>
              <a:t> </a:t>
            </a:r>
            <a:r>
              <a:rPr lang="en-US" sz="2800" dirty="0" err="1" smtClean="0"/>
              <a:t>alasan</a:t>
            </a:r>
            <a:r>
              <a:rPr lang="en-US" sz="2800" dirty="0" smtClean="0"/>
              <a:t> </a:t>
            </a:r>
            <a:r>
              <a:rPr lang="en-US" sz="2800" dirty="0" err="1"/>
              <a:t>ketersediaannya</a:t>
            </a:r>
            <a:r>
              <a:rPr lang="en-US" sz="2800" dirty="0"/>
              <a:t> di </a:t>
            </a:r>
            <a:r>
              <a:rPr lang="en-US" sz="2800" dirty="0" err="1"/>
              <a:t>pasaran</a:t>
            </a:r>
            <a:r>
              <a:rPr lang="en-US" sz="2800" dirty="0"/>
              <a:t>. </a:t>
            </a:r>
            <a:endParaRPr lang="en-US" sz="2800" dirty="0" smtClean="0"/>
          </a:p>
          <a:p>
            <a:pPr algn="ctr">
              <a:buFont typeface="Arial" pitchFamily="34" charset="0"/>
              <a:buChar char="•"/>
            </a:pPr>
            <a:endParaRPr lang="en-US" sz="2800" dirty="0"/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Data </a:t>
            </a:r>
            <a:r>
              <a:rPr lang="en-US" sz="2800" dirty="0" err="1"/>
              <a:t>menunjukkan</a:t>
            </a:r>
            <a:r>
              <a:rPr lang="en-US" sz="2800" dirty="0"/>
              <a:t> </a:t>
            </a:r>
            <a:r>
              <a:rPr lang="en-US" sz="2800" dirty="0" err="1"/>
              <a:t>bahwa</a:t>
            </a:r>
            <a:r>
              <a:rPr lang="en-US" sz="2800" dirty="0"/>
              <a:t> </a:t>
            </a:r>
            <a:r>
              <a:rPr lang="en-US" sz="2800" dirty="0" err="1"/>
              <a:t>kulit</a:t>
            </a:r>
            <a:r>
              <a:rPr lang="en-US" sz="2800" dirty="0"/>
              <a:t> </a:t>
            </a:r>
            <a:r>
              <a:rPr lang="en-US" sz="2800" dirty="0" err="1"/>
              <a:t>udang</a:t>
            </a:r>
            <a:endParaRPr lang="en-US" sz="2800" dirty="0"/>
          </a:p>
          <a:p>
            <a:pPr>
              <a:buFont typeface="Arial" pitchFamily="34" charset="0"/>
              <a:buChar char="•"/>
            </a:pPr>
            <a:r>
              <a:rPr lang="en-US" sz="2800" dirty="0" err="1"/>
              <a:t>mengandung</a:t>
            </a:r>
            <a:r>
              <a:rPr lang="en-US" sz="2800" dirty="0"/>
              <a:t> 25-40% protein, 40-50% CaCO3 </a:t>
            </a:r>
            <a:r>
              <a:rPr lang="en-US" sz="2800" dirty="0" err="1"/>
              <a:t>dan</a:t>
            </a:r>
            <a:r>
              <a:rPr lang="en-US" sz="2800" dirty="0"/>
              <a:t> 15-20% </a:t>
            </a:r>
            <a:r>
              <a:rPr lang="en-US" sz="2800" dirty="0" err="1"/>
              <a:t>kitin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411374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765" t="29564" r="23921" b="32143"/>
          <a:stretch/>
        </p:blipFill>
        <p:spPr bwMode="auto">
          <a:xfrm>
            <a:off x="533400" y="1600200"/>
            <a:ext cx="7894761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5643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304800"/>
            <a:ext cx="8229600" cy="8156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sv-SE" sz="2800" dirty="0" smtClean="0"/>
              <a:t>Kitosan </a:t>
            </a:r>
            <a:r>
              <a:rPr lang="sv-SE" sz="2800" dirty="0"/>
              <a:t>dapat </a:t>
            </a:r>
            <a:r>
              <a:rPr lang="sv-SE" sz="2800" dirty="0" smtClean="0"/>
              <a:t>berinteraksi </a:t>
            </a:r>
            <a:r>
              <a:rPr lang="sv-SE" sz="2800" dirty="0"/>
              <a:t>dengan bahan-bahan yang bermuatan seperti protein, </a:t>
            </a:r>
            <a:r>
              <a:rPr lang="sv-SE" sz="2800" dirty="0" smtClean="0"/>
              <a:t>polisakarida</a:t>
            </a:r>
            <a:r>
              <a:rPr lang="en-US" sz="2800" dirty="0" err="1" smtClean="0"/>
              <a:t>anionik</a:t>
            </a:r>
            <a:r>
              <a:rPr lang="en-US" sz="2800" dirty="0" smtClean="0"/>
              <a:t>, </a:t>
            </a:r>
            <a:r>
              <a:rPr lang="en-US" sz="2800" dirty="0" err="1" smtClean="0"/>
              <a:t>asam</a:t>
            </a:r>
            <a:r>
              <a:rPr lang="en-US" sz="2800" dirty="0" smtClean="0"/>
              <a:t> </a:t>
            </a:r>
            <a:r>
              <a:rPr lang="en-US" sz="2800" dirty="0" err="1" smtClean="0"/>
              <a:t>lemak</a:t>
            </a:r>
            <a:r>
              <a:rPr lang="en-US" sz="2800" dirty="0" smtClean="0"/>
              <a:t>, </a:t>
            </a:r>
            <a:r>
              <a:rPr lang="en-US" sz="2800" dirty="0" err="1" smtClean="0"/>
              <a:t>asam</a:t>
            </a:r>
            <a:r>
              <a:rPr lang="en-US" sz="2800" dirty="0" smtClean="0"/>
              <a:t> </a:t>
            </a:r>
            <a:r>
              <a:rPr lang="en-US" sz="2800" dirty="0" err="1" smtClean="0"/>
              <a:t>empedu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fosfolipid</a:t>
            </a:r>
            <a:r>
              <a:rPr lang="en-US" sz="2800" dirty="0" smtClean="0"/>
              <a:t>. </a:t>
            </a:r>
          </a:p>
          <a:p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err="1" smtClean="0"/>
              <a:t>Kitosan</a:t>
            </a:r>
            <a:r>
              <a:rPr lang="en-US" sz="2800" dirty="0" smtClean="0"/>
              <a:t> </a:t>
            </a:r>
            <a:r>
              <a:rPr lang="en-US" sz="2800" dirty="0" err="1" smtClean="0"/>
              <a:t>mempunyai</a:t>
            </a:r>
            <a:r>
              <a:rPr lang="en-US" sz="2800" dirty="0" smtClean="0"/>
              <a:t> </a:t>
            </a:r>
            <a:r>
              <a:rPr lang="en-US" sz="2800" dirty="0" err="1" smtClean="0"/>
              <a:t>karakteristik</a:t>
            </a:r>
            <a:r>
              <a:rPr lang="en-US" sz="2800" dirty="0" smtClean="0"/>
              <a:t> </a:t>
            </a:r>
            <a:r>
              <a:rPr lang="en-US" sz="2800" dirty="0" err="1" smtClean="0"/>
              <a:t>fisik</a:t>
            </a:r>
            <a:r>
              <a:rPr lang="en-US" sz="2800" dirty="0" smtClean="0"/>
              <a:t>, </a:t>
            </a:r>
            <a:r>
              <a:rPr lang="en-US" sz="2800" dirty="0" err="1" smtClean="0"/>
              <a:t>biologi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kimiawi</a:t>
            </a:r>
            <a:r>
              <a:rPr lang="en-US" sz="2800" dirty="0" smtClean="0"/>
              <a:t> yang </a:t>
            </a:r>
            <a:r>
              <a:rPr lang="en-US" sz="2800" dirty="0" err="1" smtClean="0"/>
              <a:t>baik</a:t>
            </a:r>
            <a:r>
              <a:rPr lang="en-US" sz="2800" dirty="0" smtClean="0"/>
              <a:t> </a:t>
            </a:r>
            <a:r>
              <a:rPr lang="en-US" sz="2800" dirty="0" err="1" smtClean="0"/>
              <a:t>diantaranya</a:t>
            </a:r>
            <a:r>
              <a:rPr lang="en-US" sz="2800" dirty="0" smtClean="0"/>
              <a:t> </a:t>
            </a:r>
            <a:r>
              <a:rPr lang="en-US" sz="2800" dirty="0" err="1" smtClean="0"/>
              <a:t>dapatdidegradasi</a:t>
            </a:r>
            <a:r>
              <a:rPr lang="en-US" sz="2800" dirty="0" smtClean="0"/>
              <a:t>,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diperbaharui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toksik</a:t>
            </a:r>
            <a:r>
              <a:rPr lang="en-US" sz="2800" dirty="0" smtClean="0"/>
              <a:t>.</a:t>
            </a:r>
          </a:p>
          <a:p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fi-FI" sz="2800" dirty="0" smtClean="0"/>
              <a:t>Perbedaan utama antara selulosa dan kitin adalah sumber </a:t>
            </a:r>
            <a:r>
              <a:rPr lang="en-US" sz="2800" dirty="0" err="1" smtClean="0"/>
              <a:t>kedua</a:t>
            </a:r>
            <a:r>
              <a:rPr lang="en-US" sz="2800" dirty="0" smtClean="0"/>
              <a:t> material </a:t>
            </a:r>
            <a:r>
              <a:rPr lang="en-US" sz="2800" dirty="0" err="1" smtClean="0"/>
              <a:t>tersebut</a:t>
            </a:r>
            <a:r>
              <a:rPr lang="en-US" sz="2800" dirty="0" smtClean="0"/>
              <a:t> </a:t>
            </a:r>
            <a:r>
              <a:rPr lang="en-US" sz="2800" dirty="0" err="1" smtClean="0"/>
              <a:t>diambil</a:t>
            </a:r>
            <a:r>
              <a:rPr lang="en-US" sz="2800" dirty="0" smtClean="0"/>
              <a:t>. </a:t>
            </a:r>
            <a:r>
              <a:rPr lang="en-US" sz="2800" dirty="0" err="1" smtClean="0"/>
              <a:t>Selulosa</a:t>
            </a:r>
            <a:r>
              <a:rPr lang="en-US" sz="2800" dirty="0" smtClean="0"/>
              <a:t> </a:t>
            </a:r>
            <a:r>
              <a:rPr lang="en-US" sz="2800" dirty="0" err="1" smtClean="0"/>
              <a:t>didapatkan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tumbuh-tumbuhan</a:t>
            </a:r>
            <a:r>
              <a:rPr lang="en-US" sz="2800" dirty="0" smtClean="0"/>
              <a:t> </a:t>
            </a:r>
            <a:r>
              <a:rPr lang="nn-NO" sz="2800" dirty="0" smtClean="0"/>
              <a:t>sedangkan kitin diambil dari invertebrata laut dan jamur</a:t>
            </a:r>
            <a:endParaRPr lang="en-US" sz="2800" dirty="0" smtClean="0"/>
          </a:p>
          <a:p>
            <a:pPr>
              <a:buFont typeface="Arial" pitchFamily="34" charset="0"/>
              <a:buChar char="•"/>
            </a:pPr>
            <a:endParaRPr lang="en-US" sz="3200" dirty="0" smtClean="0"/>
          </a:p>
          <a:p>
            <a:pPr algn="ctr"/>
            <a:endParaRPr lang="en-US" sz="2400" dirty="0" smtClean="0"/>
          </a:p>
          <a:p>
            <a:pPr algn="ctr"/>
            <a:endParaRPr lang="en-US" sz="2400" dirty="0" smtClean="0"/>
          </a:p>
          <a:p>
            <a:pPr algn="ctr"/>
            <a:endParaRPr lang="sv-SE" sz="2400" dirty="0"/>
          </a:p>
        </p:txBody>
      </p:sp>
    </p:spTree>
    <p:extLst>
      <p:ext uri="{BB962C8B-B14F-4D97-AF65-F5344CB8AC3E}">
        <p14:creationId xmlns:p14="http://schemas.microsoft.com/office/powerpoint/2010/main" xmlns="" val="119530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529" t="23611" r="27267" b="25000"/>
          <a:stretch/>
        </p:blipFill>
        <p:spPr bwMode="auto">
          <a:xfrm>
            <a:off x="395536" y="836712"/>
            <a:ext cx="8167208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86345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err="1"/>
              <a:t>Sampai</a:t>
            </a:r>
            <a:r>
              <a:rPr lang="en-US" sz="2800" dirty="0"/>
              <a:t> </a:t>
            </a:r>
            <a:r>
              <a:rPr lang="en-US" sz="2800" dirty="0" err="1"/>
              <a:t>saat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limbah</a:t>
            </a:r>
            <a:r>
              <a:rPr lang="en-US" sz="2800" dirty="0"/>
              <a:t> </a:t>
            </a:r>
            <a:r>
              <a:rPr lang="en-US" sz="2800" dirty="0" err="1"/>
              <a:t>padat</a:t>
            </a:r>
            <a:r>
              <a:rPr lang="en-US" sz="2800" dirty="0"/>
              <a:t> </a:t>
            </a:r>
            <a:r>
              <a:rPr lang="en-US" sz="2800" dirty="0" err="1"/>
              <a:t>udang</a:t>
            </a:r>
            <a:r>
              <a:rPr lang="en-US" sz="2800" dirty="0"/>
              <a:t> </a:t>
            </a:r>
            <a:r>
              <a:rPr lang="en-US" sz="2800" dirty="0" err="1"/>
              <a:t>terbesar</a:t>
            </a:r>
            <a:r>
              <a:rPr lang="en-US" sz="2800" dirty="0"/>
              <a:t> </a:t>
            </a:r>
            <a:r>
              <a:rPr lang="en-US" sz="2800" dirty="0" err="1"/>
              <a:t>dimanfaatkan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 smtClean="0"/>
              <a:t>campuranpakan</a:t>
            </a:r>
            <a:r>
              <a:rPr lang="en-US" sz="2800" dirty="0" smtClean="0"/>
              <a:t> </a:t>
            </a:r>
            <a:r>
              <a:rPr lang="en-US" sz="2800" dirty="0" err="1" smtClean="0"/>
              <a:t>ternak</a:t>
            </a:r>
            <a:r>
              <a:rPr lang="en-US" sz="2800" dirty="0" smtClean="0"/>
              <a:t> </a:t>
            </a:r>
            <a:r>
              <a:rPr lang="en-US" sz="2800" dirty="0" err="1" smtClean="0"/>
              <a:t>disamping</a:t>
            </a:r>
            <a:r>
              <a:rPr lang="en-US" sz="2800" dirty="0" smtClean="0"/>
              <a:t> </a:t>
            </a:r>
            <a:r>
              <a:rPr lang="en-US" sz="2800" dirty="0" err="1" smtClean="0"/>
              <a:t>terasi</a:t>
            </a:r>
            <a:r>
              <a:rPr lang="en-US" sz="2800" dirty="0" smtClean="0"/>
              <a:t>, </a:t>
            </a:r>
            <a:r>
              <a:rPr lang="en-US" sz="2800" dirty="0" err="1" smtClean="0"/>
              <a:t>silase</a:t>
            </a:r>
            <a:r>
              <a:rPr lang="en-US" sz="2800" dirty="0" smtClean="0"/>
              <a:t>, </a:t>
            </a:r>
            <a:r>
              <a:rPr lang="en-US" sz="2800" dirty="0" err="1" smtClean="0"/>
              <a:t>petis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kerupuk</a:t>
            </a:r>
            <a:r>
              <a:rPr lang="en-US" sz="2800" dirty="0" smtClean="0"/>
              <a:t> yang </a:t>
            </a:r>
            <a:r>
              <a:rPr lang="en-US" sz="2800" dirty="0" err="1" smtClean="0"/>
              <a:t>presentasinya</a:t>
            </a:r>
            <a:r>
              <a:rPr lang="en-US" sz="2800" dirty="0" smtClean="0"/>
              <a:t> </a:t>
            </a:r>
            <a:r>
              <a:rPr lang="en-US" sz="2800" dirty="0" err="1" smtClean="0"/>
              <a:t>hanya</a:t>
            </a:r>
            <a:r>
              <a:rPr lang="en-US" sz="2800" dirty="0" smtClean="0"/>
              <a:t> </a:t>
            </a:r>
            <a:r>
              <a:rPr lang="en-US" sz="2800" dirty="0" err="1" smtClean="0"/>
              <a:t>sedikit</a:t>
            </a:r>
            <a:r>
              <a:rPr lang="en-US" sz="2800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/>
              <a:t>limbah</a:t>
            </a:r>
            <a:r>
              <a:rPr lang="en-US" sz="2800" dirty="0"/>
              <a:t> </a:t>
            </a:r>
            <a:r>
              <a:rPr lang="en-US" sz="2800" dirty="0" err="1"/>
              <a:t>pengolahan</a:t>
            </a:r>
            <a:r>
              <a:rPr lang="en-US" sz="2800" dirty="0"/>
              <a:t> </a:t>
            </a:r>
            <a:r>
              <a:rPr lang="en-US" sz="2800" dirty="0" err="1"/>
              <a:t>udang</a:t>
            </a:r>
            <a:r>
              <a:rPr lang="en-US" sz="2800" dirty="0"/>
              <a:t> </a:t>
            </a: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dirty="0" err="1"/>
              <a:t>sekitar</a:t>
            </a:r>
            <a:r>
              <a:rPr lang="en-US" sz="2800" dirty="0"/>
              <a:t> 30% </a:t>
            </a:r>
            <a:r>
              <a:rPr lang="en-US" sz="2800" dirty="0" err="1"/>
              <a:t>kitin</a:t>
            </a:r>
            <a:r>
              <a:rPr lang="en-US" sz="2800" dirty="0" smtClean="0"/>
              <a:t>, </a:t>
            </a:r>
            <a:r>
              <a:rPr lang="en-US" sz="2800" dirty="0" err="1" smtClean="0"/>
              <a:t>disamping</a:t>
            </a:r>
            <a:r>
              <a:rPr lang="en-US" sz="2800" dirty="0" smtClean="0"/>
              <a:t> protein </a:t>
            </a:r>
            <a:r>
              <a:rPr lang="en-US" sz="2800" dirty="0" err="1" smtClean="0"/>
              <a:t>dan</a:t>
            </a:r>
            <a:r>
              <a:rPr lang="en-US" sz="2800" dirty="0" smtClean="0"/>
              <a:t> mineral, </a:t>
            </a:r>
            <a:r>
              <a:rPr lang="en-US" sz="2800" dirty="0" err="1" smtClean="0"/>
              <a:t>sedangkan</a:t>
            </a:r>
            <a:r>
              <a:rPr lang="en-US" sz="2800" dirty="0" smtClean="0"/>
              <a:t> </a:t>
            </a:r>
            <a:r>
              <a:rPr lang="en-US" sz="2800" dirty="0" err="1" smtClean="0"/>
              <a:t>turunan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kitin</a:t>
            </a:r>
            <a:r>
              <a:rPr lang="en-US" sz="2800" dirty="0" smtClean="0"/>
              <a:t> </a:t>
            </a:r>
            <a:r>
              <a:rPr lang="en-US" sz="2800" dirty="0" err="1" smtClean="0"/>
              <a:t>disebut</a:t>
            </a:r>
            <a:r>
              <a:rPr lang="en-US" sz="2800" dirty="0" smtClean="0"/>
              <a:t> </a:t>
            </a:r>
            <a:r>
              <a:rPr lang="en-US" sz="2800" dirty="0" err="1" smtClean="0"/>
              <a:t>kitosan</a:t>
            </a:r>
            <a:r>
              <a:rPr lang="en-US" sz="2800" i="1" dirty="0" smtClean="0"/>
              <a:t>,</a:t>
            </a:r>
            <a:r>
              <a:rPr lang="en-US" sz="2800" dirty="0" smtClean="0"/>
              <a:t> </a:t>
            </a:r>
            <a:r>
              <a:rPr lang="en-US" sz="2800" dirty="0" err="1" smtClean="0"/>
              <a:t>keduanya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diperoleh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cara</a:t>
            </a:r>
            <a:r>
              <a:rPr lang="en-US" sz="2800" dirty="0" smtClean="0"/>
              <a:t> </a:t>
            </a:r>
            <a:r>
              <a:rPr lang="en-US" sz="2800" dirty="0" err="1" smtClean="0"/>
              <a:t>isolasi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dilanjutkan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deasetilasi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kitosan</a:t>
            </a:r>
            <a:r>
              <a:rPr lang="en-US" sz="2800" dirty="0" smtClean="0"/>
              <a:t> </a:t>
            </a:r>
          </a:p>
          <a:p>
            <a:pPr algn="ctr">
              <a:buFont typeface="Arial" pitchFamily="34" charset="0"/>
              <a:buChar char="•"/>
            </a:pPr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err="1" smtClean="0"/>
              <a:t>Karapas</a:t>
            </a:r>
            <a:r>
              <a:rPr lang="en-US" sz="2800" dirty="0" smtClean="0"/>
              <a:t> </a:t>
            </a:r>
            <a:r>
              <a:rPr lang="en-US" sz="2800" dirty="0" err="1" smtClean="0"/>
              <a:t>udang</a:t>
            </a:r>
            <a:r>
              <a:rPr lang="en-US" sz="2800" dirty="0" smtClean="0"/>
              <a:t>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/>
              <a:t>biopolimer</a:t>
            </a:r>
            <a:r>
              <a:rPr lang="en-US" sz="2800" dirty="0" smtClean="0"/>
              <a:t> </a:t>
            </a:r>
            <a:r>
              <a:rPr lang="en-US" sz="2800" dirty="0" err="1" smtClean="0"/>
              <a:t>selulosa</a:t>
            </a:r>
            <a:r>
              <a:rPr lang="en-US" sz="2800" dirty="0" smtClean="0"/>
              <a:t> </a:t>
            </a:r>
            <a:r>
              <a:rPr lang="en-US" sz="2800" dirty="0" smtClean="0"/>
              <a:t>yang </a:t>
            </a:r>
            <a:r>
              <a:rPr lang="en-US" sz="2800" dirty="0" err="1" smtClean="0"/>
              <a:t>disebut</a:t>
            </a:r>
            <a:r>
              <a:rPr lang="en-US" sz="2800" dirty="0" smtClean="0"/>
              <a:t> </a:t>
            </a:r>
            <a:r>
              <a:rPr lang="en-US" sz="2800" dirty="0" err="1" smtClean="0"/>
              <a:t>kitin</a:t>
            </a:r>
            <a:endParaRPr lang="en-US" sz="2800" dirty="0" smtClean="0"/>
          </a:p>
          <a:p>
            <a:pPr algn="ctr"/>
            <a:endParaRPr lang="en-US" sz="2800" i="1" dirty="0"/>
          </a:p>
        </p:txBody>
      </p:sp>
    </p:spTree>
    <p:extLst>
      <p:ext uri="{BB962C8B-B14F-4D97-AF65-F5344CB8AC3E}">
        <p14:creationId xmlns:p14="http://schemas.microsoft.com/office/powerpoint/2010/main" xmlns="" val="279488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5616" y="1268760"/>
            <a:ext cx="7344816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i="1" dirty="0" err="1"/>
              <a:t>Kitin</a:t>
            </a:r>
            <a:r>
              <a:rPr lang="en-US" sz="3600" b="1" i="1" dirty="0"/>
              <a:t> </a:t>
            </a:r>
            <a:r>
              <a:rPr lang="en-US" sz="3600" b="1" i="1" dirty="0" err="1"/>
              <a:t>dapat</a:t>
            </a:r>
            <a:r>
              <a:rPr lang="en-US" sz="3600" b="1" i="1" dirty="0"/>
              <a:t> </a:t>
            </a:r>
            <a:r>
              <a:rPr lang="en-US" sz="3600" b="1" i="1" dirty="0" err="1"/>
              <a:t>ditransformasi</a:t>
            </a:r>
            <a:r>
              <a:rPr lang="en-US" sz="3600" b="1" i="1" dirty="0"/>
              <a:t> </a:t>
            </a:r>
            <a:r>
              <a:rPr lang="en-US" sz="3600" b="1" i="1" dirty="0" err="1"/>
              <a:t>menjadi</a:t>
            </a:r>
            <a:r>
              <a:rPr lang="en-US" sz="3600" b="1" i="1" dirty="0"/>
              <a:t> </a:t>
            </a:r>
            <a:r>
              <a:rPr lang="en-US" sz="3600" b="1" i="1" dirty="0" err="1"/>
              <a:t>kitosan</a:t>
            </a:r>
            <a:r>
              <a:rPr lang="en-US" sz="3600" b="1" i="1" dirty="0"/>
              <a:t> </a:t>
            </a:r>
            <a:r>
              <a:rPr lang="en-US" sz="3600" b="1" i="1" dirty="0" err="1"/>
              <a:t>yaitu</a:t>
            </a:r>
            <a:r>
              <a:rPr lang="en-US" sz="3600" b="1" i="1" dirty="0"/>
              <a:t> </a:t>
            </a:r>
            <a:r>
              <a:rPr lang="en-US" sz="3600" b="1" i="1" dirty="0" err="1"/>
              <a:t>produk</a:t>
            </a:r>
            <a:r>
              <a:rPr lang="en-US" sz="3600" b="1" i="1" dirty="0"/>
              <a:t> </a:t>
            </a:r>
            <a:r>
              <a:rPr lang="en-US" sz="3600" b="1" i="1" dirty="0" err="1"/>
              <a:t>biopolimer</a:t>
            </a:r>
            <a:r>
              <a:rPr lang="en-US" sz="3600" b="1" i="1" dirty="0"/>
              <a:t> </a:t>
            </a:r>
            <a:r>
              <a:rPr lang="en-US" sz="3600" b="1" i="1" dirty="0" smtClean="0"/>
              <a:t>yang </a:t>
            </a:r>
            <a:r>
              <a:rPr lang="en-US" sz="3600" b="1" i="1" dirty="0" err="1" smtClean="0"/>
              <a:t>memiliki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aplikasi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lebih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luas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di</a:t>
            </a:r>
            <a:r>
              <a:rPr lang="en-US" sz="3600" b="1" i="1" dirty="0" smtClean="0"/>
              <a:t> </a:t>
            </a:r>
            <a:endParaRPr lang="en-US" sz="3600" b="1" i="1" dirty="0"/>
          </a:p>
          <a:p>
            <a:pPr algn="ctr"/>
            <a:r>
              <a:rPr lang="en-US" sz="3600" b="1" i="1" dirty="0" err="1" smtClean="0"/>
              <a:t>dunia</a:t>
            </a:r>
            <a:r>
              <a:rPr lang="en-US" sz="3600" b="1" i="1" dirty="0" smtClean="0"/>
              <a:t> </a:t>
            </a:r>
            <a:r>
              <a:rPr lang="en-US" sz="3600" b="1" i="1" dirty="0" err="1"/>
              <a:t>industri</a:t>
            </a:r>
            <a:r>
              <a:rPr lang="en-US" sz="3600" b="1" i="1" dirty="0"/>
              <a:t> </a:t>
            </a:r>
            <a:r>
              <a:rPr lang="en-US" sz="3600" b="1" i="1" dirty="0" err="1"/>
              <a:t>karena</a:t>
            </a:r>
            <a:r>
              <a:rPr lang="en-US" sz="3600" b="1" i="1" dirty="0"/>
              <a:t> </a:t>
            </a:r>
            <a:r>
              <a:rPr lang="en-US" sz="3600" b="1" i="1" dirty="0" err="1"/>
              <a:t>sifatnya</a:t>
            </a:r>
            <a:r>
              <a:rPr lang="en-US" sz="3600" b="1" i="1" dirty="0"/>
              <a:t> yang </a:t>
            </a:r>
            <a:r>
              <a:rPr lang="en-US" sz="3600" b="1" i="1" dirty="0" err="1"/>
              <a:t>alami</a:t>
            </a:r>
            <a:r>
              <a:rPr lang="en-US" sz="3600" b="1" i="1" dirty="0"/>
              <a:t>, </a:t>
            </a:r>
            <a:r>
              <a:rPr lang="en-US" sz="3600" b="1" i="1" dirty="0" err="1" smtClean="0"/>
              <a:t>dapatterdegradasi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secara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biologis</a:t>
            </a:r>
            <a:r>
              <a:rPr lang="en-US" sz="3600" b="1" i="1" dirty="0" smtClean="0"/>
              <a:t>, biocompatible </a:t>
            </a:r>
            <a:r>
              <a:rPr lang="en-US" sz="3600" b="1" i="1" dirty="0" err="1" smtClean="0"/>
              <a:t>dan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tidak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beracun</a:t>
            </a:r>
            <a:r>
              <a:rPr lang="en-US" sz="3600" b="1" i="1" dirty="0" smtClean="0"/>
              <a:t>.</a:t>
            </a:r>
          </a:p>
          <a:p>
            <a:pPr algn="ctr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1551333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762000"/>
            <a:ext cx="81369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dirty="0" err="1"/>
              <a:t>K</a:t>
            </a:r>
            <a:r>
              <a:rPr lang="en-US" sz="3200" dirty="0" err="1" smtClean="0"/>
              <a:t>itin</a:t>
            </a:r>
            <a:r>
              <a:rPr lang="en-US" sz="3200" dirty="0" smtClean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kitosan</a:t>
            </a:r>
            <a:r>
              <a:rPr lang="en-US" sz="3200" dirty="0"/>
              <a:t> </a:t>
            </a:r>
            <a:r>
              <a:rPr lang="en-US" sz="3200" dirty="0" err="1"/>
              <a:t>merupakan</a:t>
            </a:r>
            <a:r>
              <a:rPr lang="en-US" sz="3200" dirty="0"/>
              <a:t> </a:t>
            </a:r>
            <a:r>
              <a:rPr lang="en-US" sz="3200" dirty="0" err="1"/>
              <a:t>jenis</a:t>
            </a:r>
            <a:r>
              <a:rPr lang="en-US" sz="3200" dirty="0"/>
              <a:t> </a:t>
            </a:r>
            <a:r>
              <a:rPr lang="en-US" sz="3200" dirty="0" err="1"/>
              <a:t>polimer</a:t>
            </a:r>
            <a:r>
              <a:rPr lang="en-US" sz="3200" dirty="0"/>
              <a:t> yang </a:t>
            </a:r>
            <a:r>
              <a:rPr lang="en-US" sz="3200" dirty="0" err="1"/>
              <a:t>sama</a:t>
            </a:r>
            <a:r>
              <a:rPr lang="en-US" sz="3200" dirty="0"/>
              <a:t> </a:t>
            </a:r>
            <a:r>
              <a:rPr lang="en-US" sz="3200" dirty="0" err="1"/>
              <a:t>namun</a:t>
            </a:r>
            <a:r>
              <a:rPr lang="en-US" sz="3200" dirty="0"/>
              <a:t> </a:t>
            </a:r>
            <a:r>
              <a:rPr lang="en-US" sz="3200" dirty="0" err="1" smtClean="0"/>
              <a:t>dengan</a:t>
            </a:r>
            <a:r>
              <a:rPr lang="en-US" sz="3200" dirty="0"/>
              <a:t> </a:t>
            </a:r>
            <a:r>
              <a:rPr lang="en-US" sz="3200" dirty="0" err="1" smtClean="0"/>
              <a:t>derajat</a:t>
            </a:r>
            <a:r>
              <a:rPr lang="en-US" sz="3200" dirty="0" smtClean="0"/>
              <a:t> </a:t>
            </a:r>
            <a:r>
              <a:rPr lang="en-US" sz="3200" dirty="0" err="1"/>
              <a:t>deasetilasi</a:t>
            </a:r>
            <a:r>
              <a:rPr lang="en-US" sz="3200" dirty="0"/>
              <a:t> (DD) yang </a:t>
            </a:r>
            <a:r>
              <a:rPr lang="en-US" sz="3200" dirty="0" err="1"/>
              <a:t>berbeda</a:t>
            </a:r>
            <a:r>
              <a:rPr lang="en-US" sz="3200" dirty="0"/>
              <a:t>. </a:t>
            </a:r>
            <a:endParaRPr lang="en-US" sz="3200" dirty="0" smtClean="0"/>
          </a:p>
          <a:p>
            <a:pPr>
              <a:buFont typeface="Arial" pitchFamily="34" charset="0"/>
              <a:buChar char="•"/>
            </a:pPr>
            <a:r>
              <a:rPr lang="en-US" sz="3200" dirty="0" err="1" smtClean="0"/>
              <a:t>Istilah</a:t>
            </a:r>
            <a:r>
              <a:rPr lang="en-US" sz="3200" dirty="0" smtClean="0"/>
              <a:t> </a:t>
            </a:r>
            <a:r>
              <a:rPr lang="en-US" sz="3200" dirty="0" err="1"/>
              <a:t>kitosan</a:t>
            </a:r>
            <a:r>
              <a:rPr lang="en-US" sz="3200" dirty="0"/>
              <a:t> </a:t>
            </a:r>
            <a:r>
              <a:rPr lang="en-US" sz="3200" dirty="0" err="1"/>
              <a:t>digunakan</a:t>
            </a:r>
            <a:r>
              <a:rPr lang="en-US" sz="3200" dirty="0"/>
              <a:t> </a:t>
            </a:r>
            <a:r>
              <a:rPr lang="en-US" sz="3200" dirty="0" err="1"/>
              <a:t>apabila</a:t>
            </a:r>
            <a:r>
              <a:rPr lang="en-US" sz="3200" dirty="0"/>
              <a:t> </a:t>
            </a:r>
            <a:r>
              <a:rPr lang="en-US" sz="3200" dirty="0" err="1" smtClean="0"/>
              <a:t>derajat</a:t>
            </a:r>
            <a:r>
              <a:rPr lang="en-US" sz="3200" dirty="0" smtClean="0"/>
              <a:t> </a:t>
            </a:r>
            <a:r>
              <a:rPr lang="en-US" sz="3200" dirty="0" err="1" smtClean="0"/>
              <a:t>deasetilasi</a:t>
            </a:r>
            <a:r>
              <a:rPr lang="en-US" sz="3200" dirty="0" smtClean="0"/>
              <a:t> </a:t>
            </a:r>
            <a:r>
              <a:rPr lang="en-US" sz="3200" dirty="0" smtClean="0"/>
              <a:t>yang </a:t>
            </a:r>
            <a:r>
              <a:rPr lang="en-US" sz="3200" dirty="0" err="1" smtClean="0"/>
              <a:t>terukur</a:t>
            </a:r>
            <a:r>
              <a:rPr lang="en-US" sz="3200" dirty="0" smtClean="0"/>
              <a:t> </a:t>
            </a:r>
            <a:r>
              <a:rPr lang="en-US" sz="3200" dirty="0" err="1" smtClean="0"/>
              <a:t>lebih</a:t>
            </a:r>
            <a:r>
              <a:rPr lang="en-US" sz="3200" dirty="0" smtClean="0"/>
              <a:t> </a:t>
            </a:r>
            <a:r>
              <a:rPr lang="en-US" sz="3200" dirty="0" err="1" smtClean="0"/>
              <a:t>besar</a:t>
            </a:r>
            <a:r>
              <a:rPr lang="en-US" sz="3200" dirty="0" smtClean="0"/>
              <a:t> </a:t>
            </a:r>
            <a:r>
              <a:rPr lang="en-US" sz="3200" dirty="0" err="1" smtClean="0"/>
              <a:t>dari</a:t>
            </a:r>
            <a:r>
              <a:rPr lang="en-US" sz="3200" dirty="0" smtClean="0"/>
              <a:t> 40</a:t>
            </a:r>
            <a:r>
              <a:rPr lang="en-US" sz="3200" dirty="0" smtClean="0"/>
              <a:t>%.</a:t>
            </a:r>
          </a:p>
          <a:p>
            <a:pPr>
              <a:buFont typeface="Arial" pitchFamily="34" charset="0"/>
              <a:buChar char="•"/>
            </a:pPr>
            <a:r>
              <a:rPr lang="en-US" sz="3200" dirty="0" err="1" smtClean="0"/>
              <a:t>Telah</a:t>
            </a:r>
            <a:r>
              <a:rPr lang="en-US" sz="3200" dirty="0" smtClean="0"/>
              <a:t> </a:t>
            </a:r>
            <a:r>
              <a:rPr lang="en-US" sz="3200" dirty="0" err="1"/>
              <a:t>diteliti</a:t>
            </a:r>
            <a:r>
              <a:rPr lang="en-US" sz="3200" dirty="0"/>
              <a:t> </a:t>
            </a:r>
            <a:r>
              <a:rPr lang="en-US" sz="3200" dirty="0" err="1"/>
              <a:t>sebelumnya</a:t>
            </a:r>
            <a:r>
              <a:rPr lang="en-US" sz="3200" dirty="0"/>
              <a:t> </a:t>
            </a:r>
            <a:r>
              <a:rPr lang="en-US" sz="3200" dirty="0" err="1"/>
              <a:t>bahwa</a:t>
            </a:r>
            <a:endParaRPr lang="en-US" sz="3200" dirty="0"/>
          </a:p>
          <a:p>
            <a:r>
              <a:rPr lang="en-US" sz="3200" dirty="0" err="1"/>
              <a:t>biodegradasi</a:t>
            </a:r>
            <a:r>
              <a:rPr lang="en-US" sz="3200" dirty="0"/>
              <a:t> </a:t>
            </a:r>
            <a:r>
              <a:rPr lang="en-US" sz="3200" dirty="0" err="1"/>
              <a:t>menurun</a:t>
            </a:r>
            <a:r>
              <a:rPr lang="en-US" sz="3200" dirty="0"/>
              <a:t> </a:t>
            </a:r>
            <a:r>
              <a:rPr lang="en-US" sz="3200" dirty="0" err="1"/>
              <a:t>tajam</a:t>
            </a:r>
            <a:r>
              <a:rPr lang="en-US" sz="3200" dirty="0"/>
              <a:t> </a:t>
            </a:r>
            <a:r>
              <a:rPr lang="en-US" sz="3200" dirty="0" err="1"/>
              <a:t>saar</a:t>
            </a:r>
            <a:r>
              <a:rPr lang="en-US" sz="3200" dirty="0"/>
              <a:t> </a:t>
            </a:r>
            <a:r>
              <a:rPr lang="en-US" sz="3200" dirty="0" err="1" smtClean="0"/>
              <a:t>derajat</a:t>
            </a:r>
            <a:r>
              <a:rPr lang="en-US" sz="3200" dirty="0" smtClean="0"/>
              <a:t> </a:t>
            </a:r>
            <a:r>
              <a:rPr lang="en-US" sz="3200" dirty="0" err="1" smtClean="0"/>
              <a:t>deasetilasi</a:t>
            </a:r>
            <a:r>
              <a:rPr lang="en-US" sz="3200" dirty="0" smtClean="0"/>
              <a:t> </a:t>
            </a:r>
            <a:r>
              <a:rPr lang="en-US" sz="3200" dirty="0" err="1"/>
              <a:t>lebih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70%</a:t>
            </a:r>
          </a:p>
        </p:txBody>
      </p:sp>
    </p:spTree>
    <p:extLst>
      <p:ext uri="{BB962C8B-B14F-4D97-AF65-F5344CB8AC3E}">
        <p14:creationId xmlns:p14="http://schemas.microsoft.com/office/powerpoint/2010/main" xmlns="" val="2130494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457200"/>
            <a:ext cx="79928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b="0" i="0" u="none" strike="noStrike" baseline="0" dirty="0" err="1" smtClean="0">
                <a:latin typeface="Times New Roman"/>
              </a:rPr>
              <a:t>Kitosan</a:t>
            </a:r>
            <a:r>
              <a:rPr lang="en-US" sz="2800" b="0" i="0" u="none" strike="noStrike" baseline="0" dirty="0" smtClean="0">
                <a:latin typeface="Times New Roman"/>
              </a:rPr>
              <a:t> </a:t>
            </a:r>
            <a:r>
              <a:rPr lang="en-US" sz="2800" b="0" i="0" u="none" strike="noStrike" baseline="0" dirty="0" err="1" smtClean="0">
                <a:latin typeface="Times New Roman"/>
              </a:rPr>
              <a:t>memiliki</a:t>
            </a:r>
            <a:r>
              <a:rPr lang="en-US" sz="2800" b="0" i="0" u="none" strike="noStrike" baseline="0" dirty="0" smtClean="0">
                <a:latin typeface="Times New Roman"/>
              </a:rPr>
              <a:t> </a:t>
            </a:r>
            <a:r>
              <a:rPr lang="en-US" sz="2800" b="0" i="0" u="none" strike="noStrike" baseline="0" dirty="0" err="1" smtClean="0">
                <a:latin typeface="Times New Roman"/>
              </a:rPr>
              <a:t>potensi</a:t>
            </a:r>
            <a:r>
              <a:rPr lang="en-US" sz="2800" b="0" i="0" u="none" strike="noStrike" baseline="0" dirty="0" smtClean="0">
                <a:latin typeface="Times New Roman"/>
              </a:rPr>
              <a:t> yang </a:t>
            </a:r>
            <a:r>
              <a:rPr lang="en-US" sz="2800" b="0" i="0" u="none" strike="noStrike" baseline="0" dirty="0" err="1" smtClean="0">
                <a:latin typeface="Times New Roman"/>
              </a:rPr>
              <a:t>besar</a:t>
            </a:r>
            <a:r>
              <a:rPr lang="en-US" sz="2800" b="0" i="0" u="none" strike="noStrike" baseline="0" dirty="0" smtClean="0">
                <a:latin typeface="Times New Roman"/>
              </a:rPr>
              <a:t> </a:t>
            </a:r>
            <a:r>
              <a:rPr lang="en-US" sz="2800" b="0" i="0" u="none" strike="noStrike" baseline="0" dirty="0" err="1" smtClean="0">
                <a:latin typeface="Times New Roman"/>
              </a:rPr>
              <a:t>pada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b="0" i="0" u="none" strike="noStrike" baseline="0" dirty="0" err="1" smtClean="0">
                <a:latin typeface="Times New Roman"/>
              </a:rPr>
              <a:t>penggunaan</a:t>
            </a:r>
            <a:r>
              <a:rPr lang="en-US" sz="2800" b="0" i="0" u="none" strike="noStrike" baseline="0" dirty="0" smtClean="0">
                <a:latin typeface="Times New Roman"/>
              </a:rPr>
              <a:t> </a:t>
            </a:r>
            <a:r>
              <a:rPr lang="en-US" sz="2800" b="0" i="0" u="none" strike="noStrike" baseline="0" dirty="0" err="1" smtClean="0">
                <a:latin typeface="Times New Roman"/>
              </a:rPr>
              <a:t>biomedis</a:t>
            </a:r>
            <a:r>
              <a:rPr lang="en-US" sz="2800" b="0" i="0" u="none" strike="noStrike" baseline="0" dirty="0" smtClean="0">
                <a:latin typeface="Times New Roman"/>
              </a:rPr>
              <a:t>, </a:t>
            </a:r>
            <a:r>
              <a:rPr lang="en-US" sz="2800" b="0" i="0" u="none" strike="noStrike" baseline="0" dirty="0" err="1" smtClean="0">
                <a:latin typeface="Times New Roman"/>
              </a:rPr>
              <a:t>kimia</a:t>
            </a:r>
            <a:r>
              <a:rPr lang="en-US" sz="2800" b="0" i="0" u="none" strike="noStrike" baseline="0" dirty="0" smtClean="0">
                <a:latin typeface="Times New Roman"/>
              </a:rPr>
              <a:t> </a:t>
            </a:r>
            <a:r>
              <a:rPr lang="en-US" sz="2800" b="0" i="0" u="none" strike="noStrike" baseline="0" dirty="0" err="1" smtClean="0">
                <a:latin typeface="Times New Roman"/>
              </a:rPr>
              <a:t>danindustri</a:t>
            </a:r>
            <a:r>
              <a:rPr lang="en-US" sz="2800" b="0" i="0" u="none" strike="noStrike" baseline="0" dirty="0" smtClean="0">
                <a:latin typeface="Times New Roman"/>
              </a:rPr>
              <a:t> </a:t>
            </a:r>
            <a:r>
              <a:rPr lang="en-US" sz="2800" b="0" i="0" u="none" strike="noStrike" baseline="0" dirty="0" err="1" smtClean="0">
                <a:latin typeface="Times New Roman"/>
              </a:rPr>
              <a:t>makanan</a:t>
            </a:r>
            <a:endParaRPr lang="en-US" sz="2800" dirty="0" smtClean="0">
              <a:latin typeface="Times New Roman"/>
            </a:endParaRPr>
          </a:p>
          <a:p>
            <a:pPr>
              <a:buFont typeface="Arial" pitchFamily="34" charset="0"/>
              <a:buChar char="•"/>
            </a:pPr>
            <a:endParaRPr lang="en-US" sz="2800" b="0" i="0" u="none" strike="noStrike" baseline="0" dirty="0" smtClean="0">
              <a:latin typeface="Times New Roman"/>
            </a:endParaRPr>
          </a:p>
          <a:p>
            <a:pPr>
              <a:buFont typeface="Arial" pitchFamily="34" charset="0"/>
              <a:buChar char="•"/>
            </a:pPr>
            <a:endParaRPr lang="en-US" sz="2800" b="0" i="0" u="none" strike="noStrike" baseline="0" dirty="0" smtClean="0">
              <a:latin typeface="Times New Roman"/>
            </a:endParaRPr>
          </a:p>
          <a:p>
            <a:pPr>
              <a:buFont typeface="Arial" pitchFamily="34" charset="0"/>
              <a:buChar char="•"/>
            </a:pPr>
            <a:r>
              <a:rPr lang="en-US" sz="2800" b="0" i="0" u="none" strike="noStrike" baseline="0" dirty="0" smtClean="0">
                <a:latin typeface="Times New Roman"/>
              </a:rPr>
              <a:t>Di</a:t>
            </a:r>
            <a:r>
              <a:rPr lang="en-US" sz="2800" b="0" i="0" u="none" strike="noStrike" dirty="0" smtClean="0">
                <a:latin typeface="Times New Roman"/>
              </a:rPr>
              <a:t> </a:t>
            </a:r>
            <a:r>
              <a:rPr lang="sv-SE" sz="2800" b="0" i="0" u="none" strike="noStrike" baseline="0" dirty="0" smtClean="0">
                <a:latin typeface="Times New Roman"/>
              </a:rPr>
              <a:t>Amerika Serikat, kitosan digunakan pada </a:t>
            </a:r>
            <a:r>
              <a:rPr lang="sv-SE" sz="2800" b="0" i="0" u="none" strike="noStrike" baseline="0" dirty="0" smtClean="0">
                <a:latin typeface="Times New Roman"/>
              </a:rPr>
              <a:t>sektor</a:t>
            </a:r>
            <a:r>
              <a:rPr lang="sv-SE" sz="2800" b="0" i="0" u="none" strike="noStrike" dirty="0" smtClean="0">
                <a:latin typeface="Times New Roman"/>
              </a:rPr>
              <a:t> </a:t>
            </a:r>
            <a:r>
              <a:rPr lang="sv-SE" sz="2800" b="0" i="0" u="none" strike="noStrike" baseline="0" dirty="0" smtClean="0">
                <a:latin typeface="Times New Roman"/>
              </a:rPr>
              <a:t>pertanian </a:t>
            </a:r>
            <a:r>
              <a:rPr lang="sv-SE" sz="2800" b="0" i="0" u="none" strike="noStrike" baseline="0" dirty="0" smtClean="0">
                <a:latin typeface="Times New Roman"/>
              </a:rPr>
              <a:t>dan industri kosmetik</a:t>
            </a:r>
          </a:p>
        </p:txBody>
      </p:sp>
    </p:spTree>
    <p:extLst>
      <p:ext uri="{BB962C8B-B14F-4D97-AF65-F5344CB8AC3E}">
        <p14:creationId xmlns:p14="http://schemas.microsoft.com/office/powerpoint/2010/main" xmlns="" val="3881460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084" t="24604" r="12431" b="11553"/>
          <a:stretch/>
        </p:blipFill>
        <p:spPr bwMode="auto">
          <a:xfrm>
            <a:off x="533400" y="1752600"/>
            <a:ext cx="8311480" cy="4670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676400" y="685800"/>
            <a:ext cx="61093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/>
              <a:t>Karakteristik</a:t>
            </a:r>
            <a:r>
              <a:rPr lang="en-US" sz="2800" dirty="0"/>
              <a:t> </a:t>
            </a:r>
            <a:r>
              <a:rPr lang="en-US" sz="2800" dirty="0" err="1"/>
              <a:t>Fisikokimia</a:t>
            </a:r>
            <a:r>
              <a:rPr lang="en-US" sz="2800" dirty="0"/>
              <a:t> </a:t>
            </a:r>
            <a:r>
              <a:rPr lang="en-US" sz="2800" dirty="0" err="1"/>
              <a:t>Kitosan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3636869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609600"/>
            <a:ext cx="79928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i="1" dirty="0" smtClean="0"/>
              <a:t>Biodegradability</a:t>
            </a:r>
            <a:r>
              <a:rPr lang="sv-SE" sz="3200" dirty="0" smtClean="0"/>
              <a:t> </a:t>
            </a:r>
            <a:r>
              <a:rPr lang="sv-SE" sz="3200" dirty="0"/>
              <a:t>produk ramah lingkungan karena merupakan polimer alami, </a:t>
            </a:r>
            <a:r>
              <a:rPr lang="sv-SE" sz="3200" dirty="0" smtClean="0"/>
              <a:t>aman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tidak</a:t>
            </a:r>
            <a:r>
              <a:rPr lang="en-US" sz="3200" dirty="0" smtClean="0"/>
              <a:t> </a:t>
            </a:r>
            <a:r>
              <a:rPr lang="en-US" sz="3200" dirty="0" err="1" smtClean="0"/>
              <a:t>beracun</a:t>
            </a:r>
            <a:r>
              <a:rPr lang="en-US" sz="3200" dirty="0" smtClean="0"/>
              <a:t> </a:t>
            </a:r>
            <a:r>
              <a:rPr lang="en-US" sz="3200" dirty="0" err="1" smtClean="0"/>
              <a:t>atau</a:t>
            </a:r>
            <a:r>
              <a:rPr lang="en-US" sz="3200" dirty="0" smtClean="0"/>
              <a:t> </a:t>
            </a:r>
            <a:r>
              <a:rPr lang="en-US" sz="3200" dirty="0" err="1" smtClean="0"/>
              <a:t>menyebabkan</a:t>
            </a:r>
            <a:r>
              <a:rPr lang="en-US" sz="3200" dirty="0" smtClean="0"/>
              <a:t> </a:t>
            </a:r>
            <a:r>
              <a:rPr lang="en-US" sz="3200" dirty="0" err="1" smtClean="0"/>
              <a:t>alergi</a:t>
            </a:r>
            <a:r>
              <a:rPr lang="en-US" sz="3200" dirty="0" smtClean="0"/>
              <a:t>. </a:t>
            </a:r>
          </a:p>
          <a:p>
            <a:endParaRPr lang="sv-SE" sz="3200" dirty="0"/>
          </a:p>
          <a:p>
            <a:pPr>
              <a:buFont typeface="Arial" pitchFamily="34" charset="0"/>
              <a:buChar char="•"/>
            </a:pPr>
            <a:r>
              <a:rPr lang="en-US" sz="3200" dirty="0" err="1" smtClean="0"/>
              <a:t>Toksisitas</a:t>
            </a:r>
            <a:r>
              <a:rPr lang="en-US" sz="3200" dirty="0" smtClean="0"/>
              <a:t> </a:t>
            </a:r>
            <a:r>
              <a:rPr lang="en-US" sz="3200" dirty="0" err="1"/>
              <a:t>kitosan</a:t>
            </a:r>
            <a:r>
              <a:rPr lang="en-US" sz="3200" dirty="0"/>
              <a:t> </a:t>
            </a:r>
            <a:r>
              <a:rPr lang="en-US" sz="3200" dirty="0" err="1"/>
              <a:t>jika</a:t>
            </a:r>
            <a:r>
              <a:rPr lang="en-US" sz="3200" dirty="0"/>
              <a:t> </a:t>
            </a:r>
            <a:r>
              <a:rPr lang="en-US" sz="3200" dirty="0" err="1" smtClean="0"/>
              <a:t>dibandingkan</a:t>
            </a:r>
            <a:r>
              <a:rPr lang="en-US" sz="3200" dirty="0"/>
              <a:t> </a:t>
            </a:r>
            <a:r>
              <a:rPr lang="sv-SE" sz="3200" dirty="0" smtClean="0"/>
              <a:t>dengan </a:t>
            </a:r>
            <a:r>
              <a:rPr lang="sv-SE" sz="3200" dirty="0"/>
              <a:t>polisakarida lainnya tergolong rendah, sehingga daya tarik kitosan </a:t>
            </a:r>
            <a:r>
              <a:rPr lang="sv-SE" sz="3200" dirty="0" smtClean="0"/>
              <a:t>untuk</a:t>
            </a:r>
            <a:r>
              <a:rPr lang="en-US" sz="3200" dirty="0" err="1" smtClean="0"/>
              <a:t>aplikasi</a:t>
            </a:r>
            <a:r>
              <a:rPr lang="en-US" sz="3200" dirty="0" smtClean="0"/>
              <a:t> </a:t>
            </a:r>
            <a:r>
              <a:rPr lang="en-US" sz="3200" dirty="0" err="1" smtClean="0"/>
              <a:t>makanan</a:t>
            </a:r>
            <a:r>
              <a:rPr lang="en-US" sz="3200" dirty="0" smtClean="0"/>
              <a:t> </a:t>
            </a:r>
            <a:r>
              <a:rPr lang="en-US" sz="3200" dirty="0" err="1" smtClean="0"/>
              <a:t>sangat</a:t>
            </a:r>
            <a:r>
              <a:rPr lang="en-US" sz="3200" dirty="0" smtClean="0"/>
              <a:t> </a:t>
            </a:r>
            <a:r>
              <a:rPr lang="en-US" sz="3200" dirty="0" err="1" smtClean="0"/>
              <a:t>tinggi</a:t>
            </a:r>
            <a:r>
              <a:rPr lang="en-US" sz="3200" dirty="0" smtClean="0"/>
              <a:t>.</a:t>
            </a:r>
          </a:p>
          <a:p>
            <a:pPr algn="ctr"/>
            <a:endParaRPr lang="sv-SE" sz="3200" dirty="0"/>
          </a:p>
        </p:txBody>
      </p:sp>
    </p:spTree>
    <p:extLst>
      <p:ext uri="{BB962C8B-B14F-4D97-AF65-F5344CB8AC3E}">
        <p14:creationId xmlns:p14="http://schemas.microsoft.com/office/powerpoint/2010/main" xmlns="" val="129302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476672"/>
            <a:ext cx="835292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err="1"/>
              <a:t>kitosan</a:t>
            </a:r>
            <a:r>
              <a:rPr lang="en-US" sz="2800" dirty="0"/>
              <a:t> </a:t>
            </a:r>
            <a:r>
              <a:rPr lang="en-US" sz="2800" dirty="0" err="1"/>
              <a:t>memiliki</a:t>
            </a:r>
            <a:r>
              <a:rPr lang="en-US" sz="2800" dirty="0"/>
              <a:t> </a:t>
            </a:r>
            <a:r>
              <a:rPr lang="en-US" sz="2800" dirty="0" err="1"/>
              <a:t>karakteristik</a:t>
            </a:r>
            <a:r>
              <a:rPr lang="en-US" sz="2800" dirty="0"/>
              <a:t> </a:t>
            </a:r>
            <a:r>
              <a:rPr lang="en-US" sz="2800" dirty="0" err="1"/>
              <a:t>bioaktivitas</a:t>
            </a:r>
            <a:r>
              <a:rPr lang="en-US" sz="2800" dirty="0"/>
              <a:t> </a:t>
            </a:r>
            <a:r>
              <a:rPr lang="en-US" sz="2800" dirty="0" err="1"/>
              <a:t>seperti</a:t>
            </a:r>
            <a:endParaRPr lang="en-US" sz="2800" dirty="0"/>
          </a:p>
          <a:p>
            <a:pPr algn="ctr"/>
            <a:r>
              <a:rPr lang="en-US" sz="2800" dirty="0" err="1"/>
              <a:t>bakteriostatis</a:t>
            </a:r>
            <a:r>
              <a:rPr lang="en-US" sz="2800" dirty="0"/>
              <a:t>, </a:t>
            </a:r>
            <a:r>
              <a:rPr lang="en-US" sz="2800" dirty="0" err="1"/>
              <a:t>hemostatis</a:t>
            </a:r>
            <a:r>
              <a:rPr lang="en-US" sz="2800" dirty="0"/>
              <a:t>, </a:t>
            </a:r>
            <a:r>
              <a:rPr lang="en-US" sz="2800" dirty="0" err="1"/>
              <a:t>imunologis</a:t>
            </a:r>
            <a:r>
              <a:rPr lang="en-US" sz="2800" dirty="0"/>
              <a:t>, </a:t>
            </a:r>
            <a:r>
              <a:rPr lang="en-US" sz="2800" dirty="0" err="1"/>
              <a:t>analgesik</a:t>
            </a:r>
            <a:r>
              <a:rPr lang="en-US" sz="2800" dirty="0"/>
              <a:t>, </a:t>
            </a:r>
            <a:r>
              <a:rPr lang="en-US" sz="2800" i="1" dirty="0" err="1"/>
              <a:t>cicatrizant</a:t>
            </a:r>
            <a:r>
              <a:rPr lang="en-US" sz="2800" i="1" dirty="0"/>
              <a:t>, antiulcer</a:t>
            </a:r>
            <a:r>
              <a:rPr lang="en-US" sz="2800" dirty="0"/>
              <a:t>, </a:t>
            </a:r>
            <a:r>
              <a:rPr lang="en-US" sz="2800" dirty="0" err="1"/>
              <a:t>antikolik</a:t>
            </a:r>
            <a:r>
              <a:rPr lang="en-US" sz="2800" dirty="0"/>
              <a:t>,</a:t>
            </a:r>
          </a:p>
          <a:p>
            <a:pPr algn="ctr"/>
            <a:r>
              <a:rPr lang="en-US" sz="2800" dirty="0"/>
              <a:t>anti </a:t>
            </a:r>
            <a:r>
              <a:rPr lang="en-US" sz="2800" dirty="0" err="1"/>
              <a:t>inflamatori</a:t>
            </a:r>
            <a:r>
              <a:rPr lang="en-US" sz="2800" dirty="0"/>
              <a:t>, </a:t>
            </a:r>
            <a:r>
              <a:rPr lang="en-US" sz="2800" dirty="0" err="1"/>
              <a:t>hypourouricemic</a:t>
            </a:r>
            <a:r>
              <a:rPr lang="en-US" sz="2800" dirty="0"/>
              <a:t>, </a:t>
            </a:r>
            <a:r>
              <a:rPr lang="en-US" sz="2800" i="1" dirty="0" err="1"/>
              <a:t>hypocholesteroloemic</a:t>
            </a:r>
            <a:r>
              <a:rPr lang="en-US" sz="2800" i="1" dirty="0"/>
              <a:t>, free radical scavenging</a:t>
            </a:r>
          </a:p>
          <a:p>
            <a:pPr algn="ctr"/>
            <a:r>
              <a:rPr lang="en-US" sz="2800" i="1" dirty="0"/>
              <a:t>activity, </a:t>
            </a:r>
            <a:r>
              <a:rPr lang="en-US" sz="2800" dirty="0" err="1"/>
              <a:t>antikoagulan</a:t>
            </a:r>
            <a:r>
              <a:rPr lang="en-US" sz="2800" i="1" dirty="0"/>
              <a:t>, </a:t>
            </a:r>
            <a:r>
              <a:rPr lang="en-US" sz="2800" dirty="0"/>
              <a:t>anti-gastritis, </a:t>
            </a:r>
            <a:r>
              <a:rPr lang="en-US" sz="2800" i="1" dirty="0"/>
              <a:t>anti-</a:t>
            </a:r>
            <a:r>
              <a:rPr lang="en-US" sz="2800" i="1" dirty="0" err="1"/>
              <a:t>thrombogenic</a:t>
            </a:r>
            <a:r>
              <a:rPr lang="en-US" sz="2800" i="1" dirty="0"/>
              <a:t>, antiviral</a:t>
            </a:r>
            <a:r>
              <a:rPr lang="en-US" sz="2800" dirty="0"/>
              <a:t>, </a:t>
            </a:r>
            <a:r>
              <a:rPr lang="en-US" sz="2800" dirty="0" err="1"/>
              <a:t>antibakteri</a:t>
            </a:r>
            <a:r>
              <a:rPr lang="en-US" sz="2800" dirty="0"/>
              <a:t>,</a:t>
            </a:r>
          </a:p>
          <a:p>
            <a:pPr algn="ctr"/>
            <a:r>
              <a:rPr lang="en-US" sz="2800" dirty="0" err="1"/>
              <a:t>antijamur</a:t>
            </a:r>
            <a:r>
              <a:rPr lang="en-US" sz="2800" dirty="0"/>
              <a:t>, anti-tumor, and spermicidal</a:t>
            </a:r>
          </a:p>
        </p:txBody>
      </p:sp>
    </p:spTree>
    <p:extLst>
      <p:ext uri="{BB962C8B-B14F-4D97-AF65-F5344CB8AC3E}">
        <p14:creationId xmlns:p14="http://schemas.microsoft.com/office/powerpoint/2010/main" xmlns="" val="1701321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8915" y="476672"/>
            <a:ext cx="79208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err="1"/>
              <a:t>Kandungan</a:t>
            </a:r>
            <a:r>
              <a:rPr lang="en-US" sz="2800" dirty="0"/>
              <a:t> </a:t>
            </a:r>
            <a:r>
              <a:rPr lang="en-US" sz="2800" dirty="0" err="1"/>
              <a:t>kitin</a:t>
            </a:r>
            <a:r>
              <a:rPr lang="en-US" sz="2800" dirty="0"/>
              <a:t> </a:t>
            </a:r>
            <a:r>
              <a:rPr lang="en-US" sz="2800" dirty="0" err="1"/>
              <a:t>banyak</a:t>
            </a:r>
            <a:r>
              <a:rPr lang="en-US" sz="2800" dirty="0"/>
              <a:t> </a:t>
            </a:r>
            <a:r>
              <a:rPr lang="en-US" sz="2800" dirty="0" err="1"/>
              <a:t>terdapat</a:t>
            </a:r>
            <a:r>
              <a:rPr lang="en-US" sz="2800" dirty="0"/>
              <a:t> di </a:t>
            </a:r>
            <a:r>
              <a:rPr lang="en-US" sz="2800" dirty="0" err="1"/>
              <a:t>hewan</a:t>
            </a:r>
            <a:r>
              <a:rPr lang="en-US" sz="2800" dirty="0"/>
              <a:t> </a:t>
            </a:r>
            <a:r>
              <a:rPr lang="en-US" sz="2800" dirty="0" err="1"/>
              <a:t>tak</a:t>
            </a:r>
            <a:r>
              <a:rPr lang="en-US" sz="2800" dirty="0"/>
              <a:t> </a:t>
            </a:r>
            <a:r>
              <a:rPr lang="en-US" sz="2800" dirty="0" err="1"/>
              <a:t>bertulang</a:t>
            </a:r>
            <a:r>
              <a:rPr lang="en-US" sz="2800" dirty="0"/>
              <a:t> </a:t>
            </a:r>
            <a:r>
              <a:rPr lang="en-US" sz="2800" dirty="0" err="1"/>
              <a:t>belakang</a:t>
            </a:r>
            <a:r>
              <a:rPr lang="en-US" sz="2800" dirty="0" smtClean="0"/>
              <a:t>, </a:t>
            </a:r>
            <a:r>
              <a:rPr lang="en-US" sz="2800" dirty="0" err="1" smtClean="0"/>
              <a:t>serangga</a:t>
            </a:r>
            <a:r>
              <a:rPr lang="en-US" sz="2800" dirty="0" smtClean="0"/>
              <a:t>, diatom </a:t>
            </a:r>
            <a:r>
              <a:rPr lang="en-US" sz="2800" dirty="0" err="1" smtClean="0"/>
              <a:t>laut</a:t>
            </a:r>
            <a:r>
              <a:rPr lang="en-US" sz="2800" dirty="0" smtClean="0"/>
              <a:t>, alga, </a:t>
            </a:r>
            <a:r>
              <a:rPr lang="en-US" sz="2800" dirty="0" err="1" smtClean="0"/>
              <a:t>jamur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Crustaceae</a:t>
            </a:r>
            <a:r>
              <a:rPr lang="en-US" sz="2800" dirty="0" smtClean="0"/>
              <a:t> </a:t>
            </a:r>
            <a:r>
              <a:rPr lang="en-US" sz="2800" dirty="0" err="1" smtClean="0"/>
              <a:t>seperti</a:t>
            </a:r>
            <a:r>
              <a:rPr lang="en-US" sz="2800" dirty="0" smtClean="0"/>
              <a:t> </a:t>
            </a:r>
            <a:r>
              <a:rPr lang="en-US" sz="2800" dirty="0" err="1" smtClean="0"/>
              <a:t>kepiting</a:t>
            </a:r>
            <a:r>
              <a:rPr lang="en-US" sz="2800" dirty="0" smtClean="0"/>
              <a:t>, </a:t>
            </a:r>
            <a:r>
              <a:rPr lang="en-US" sz="2800" dirty="0" err="1" smtClean="0"/>
              <a:t>udang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lobster </a:t>
            </a:r>
          </a:p>
          <a:p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D</a:t>
            </a:r>
            <a:r>
              <a:rPr lang="en-US" sz="2800" dirty="0" smtClean="0"/>
              <a:t>i </a:t>
            </a:r>
            <a:r>
              <a:rPr lang="en-US" sz="2800" dirty="0" err="1" smtClean="0"/>
              <a:t>alam</a:t>
            </a:r>
            <a:r>
              <a:rPr lang="en-US" sz="2800" dirty="0" smtClean="0"/>
              <a:t>, </a:t>
            </a:r>
            <a:r>
              <a:rPr lang="en-US" sz="2800" dirty="0" err="1" smtClean="0"/>
              <a:t>kitin</a:t>
            </a:r>
            <a:r>
              <a:rPr lang="en-US" sz="2800" dirty="0" smtClean="0"/>
              <a:t> </a:t>
            </a:r>
            <a:r>
              <a:rPr lang="en-US" sz="2800" dirty="0" err="1" smtClean="0"/>
              <a:t>terdapat</a:t>
            </a:r>
            <a:r>
              <a:rPr lang="en-US" sz="2800" dirty="0" smtClean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beberapa</a:t>
            </a:r>
            <a:r>
              <a:rPr lang="en-US" sz="2800" dirty="0"/>
              <a:t> </a:t>
            </a:r>
            <a:r>
              <a:rPr lang="en-US" sz="2800" dirty="0" err="1"/>
              <a:t>spesies</a:t>
            </a:r>
            <a:r>
              <a:rPr lang="en-US" sz="2800" dirty="0"/>
              <a:t> </a:t>
            </a:r>
            <a:r>
              <a:rPr lang="en-US" sz="2800" dirty="0" err="1"/>
              <a:t>jamur</a:t>
            </a:r>
            <a:r>
              <a:rPr lang="en-US" sz="2800" dirty="0"/>
              <a:t> </a:t>
            </a:r>
            <a:r>
              <a:rPr lang="en-US" sz="2800" dirty="0" err="1"/>
              <a:t>seperti</a:t>
            </a:r>
            <a:r>
              <a:rPr lang="en-US" sz="2800" dirty="0"/>
              <a:t> </a:t>
            </a:r>
            <a:r>
              <a:rPr lang="en-US" sz="2800" i="1" dirty="0" err="1"/>
              <a:t>zygomycetes</a:t>
            </a:r>
            <a:r>
              <a:rPr lang="en-US" sz="2800" i="1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i="1" dirty="0" err="1"/>
              <a:t>mucorales</a:t>
            </a:r>
            <a:r>
              <a:rPr lang="en-US" sz="2800" i="1" dirty="0"/>
              <a:t> </a:t>
            </a:r>
            <a:r>
              <a:rPr lang="en-US" sz="2800" dirty="0" err="1" smtClean="0"/>
              <a:t>seperti</a:t>
            </a:r>
            <a:r>
              <a:rPr lang="en-US" sz="2800" dirty="0"/>
              <a:t> </a:t>
            </a:r>
            <a:r>
              <a:rPr lang="en-US" sz="2800" i="1" dirty="0" err="1" smtClean="0"/>
              <a:t>Absidia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coerulae</a:t>
            </a:r>
            <a:r>
              <a:rPr lang="en-US" sz="2800" dirty="0" smtClean="0"/>
              <a:t>. </a:t>
            </a:r>
            <a:endParaRPr lang="en-US" sz="2800" dirty="0" smtClean="0"/>
          </a:p>
          <a:p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err="1" smtClean="0"/>
              <a:t>Semua</a:t>
            </a:r>
            <a:r>
              <a:rPr lang="en-US" sz="2800" dirty="0" smtClean="0"/>
              <a:t> </a:t>
            </a:r>
            <a:r>
              <a:rPr lang="en-US" sz="2800" dirty="0" err="1" smtClean="0"/>
              <a:t>sumber</a:t>
            </a:r>
            <a:r>
              <a:rPr lang="en-US" sz="2800" dirty="0"/>
              <a:t> </a:t>
            </a:r>
            <a:r>
              <a:rPr lang="en-US" sz="2800" dirty="0" smtClean="0"/>
              <a:t>(</a:t>
            </a:r>
            <a:r>
              <a:rPr lang="en-US" sz="2800" dirty="0" err="1" smtClean="0"/>
              <a:t>kecuali</a:t>
            </a:r>
            <a:r>
              <a:rPr lang="en-US" sz="2800" dirty="0" smtClean="0"/>
              <a:t> </a:t>
            </a:r>
            <a:r>
              <a:rPr lang="en-US" sz="2800" i="1" dirty="0" err="1"/>
              <a:t>Crustaceae</a:t>
            </a:r>
            <a:r>
              <a:rPr lang="en-US" sz="2800" dirty="0"/>
              <a:t>)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tersedia</a:t>
            </a:r>
            <a:r>
              <a:rPr lang="en-US" sz="2800" dirty="0"/>
              <a:t> </a:t>
            </a:r>
            <a:r>
              <a:rPr lang="en-US" sz="2800" dirty="0" err="1"/>
              <a:t>secara</a:t>
            </a:r>
            <a:r>
              <a:rPr lang="en-US" sz="2800" dirty="0"/>
              <a:t> </a:t>
            </a:r>
            <a:r>
              <a:rPr lang="en-US" sz="2800" dirty="0" err="1"/>
              <a:t>komesial</a:t>
            </a:r>
            <a:r>
              <a:rPr lang="en-US" sz="2800" dirty="0"/>
              <a:t> di </a:t>
            </a:r>
            <a:r>
              <a:rPr lang="en-US" sz="2800" dirty="0" err="1"/>
              <a:t>pasar</a:t>
            </a:r>
            <a:r>
              <a:rPr lang="en-US" sz="2800" dirty="0"/>
              <a:t>, </a:t>
            </a:r>
            <a:r>
              <a:rPr lang="en-US" sz="2800" dirty="0" err="1"/>
              <a:t>sehingga</a:t>
            </a:r>
            <a:r>
              <a:rPr lang="en-US" sz="2800" dirty="0"/>
              <a:t> </a:t>
            </a:r>
            <a:r>
              <a:rPr lang="en-US" sz="2800" dirty="0" err="1" smtClean="0"/>
              <a:t>cangkang</a:t>
            </a:r>
            <a:r>
              <a:rPr lang="en-US" sz="2800" dirty="0"/>
              <a:t> </a:t>
            </a:r>
            <a:r>
              <a:rPr lang="en-US" sz="2800" i="1" dirty="0" err="1" smtClean="0"/>
              <a:t>Crustacea</a:t>
            </a:r>
            <a:r>
              <a:rPr lang="en-US" sz="2800" i="1" dirty="0" smtClean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sumber</a:t>
            </a:r>
            <a:r>
              <a:rPr lang="en-US" sz="2800" dirty="0"/>
              <a:t> yang </a:t>
            </a:r>
            <a:r>
              <a:rPr lang="en-US" sz="2800" dirty="0" err="1"/>
              <a:t>digunakan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bahan</a:t>
            </a:r>
            <a:r>
              <a:rPr lang="en-US" sz="2800" dirty="0"/>
              <a:t> </a:t>
            </a:r>
            <a:r>
              <a:rPr lang="en-US" sz="2800" dirty="0" err="1"/>
              <a:t>baku</a:t>
            </a:r>
            <a:r>
              <a:rPr lang="en-US" sz="2800" dirty="0"/>
              <a:t> </a:t>
            </a:r>
            <a:r>
              <a:rPr lang="en-US" sz="2800" dirty="0" err="1"/>
              <a:t>produksi</a:t>
            </a:r>
            <a:r>
              <a:rPr lang="en-US" sz="2800" dirty="0"/>
              <a:t> </a:t>
            </a:r>
            <a:r>
              <a:rPr lang="en-US" sz="2800" dirty="0" err="1" smtClean="0"/>
              <a:t>pada</a:t>
            </a:r>
            <a:r>
              <a:rPr lang="en-US" sz="2800" dirty="0"/>
              <a:t> </a:t>
            </a:r>
            <a:r>
              <a:rPr lang="en-US" sz="2800" dirty="0" err="1" smtClean="0"/>
              <a:t>industri</a:t>
            </a:r>
            <a:r>
              <a:rPr lang="en-US" sz="2800" dirty="0" smtClean="0"/>
              <a:t> </a:t>
            </a:r>
            <a:r>
              <a:rPr lang="en-US" sz="2800" dirty="0" err="1"/>
              <a:t>kitin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kitosan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51422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473" t="46627" r="19013" b="13637"/>
          <a:stretch/>
        </p:blipFill>
        <p:spPr bwMode="auto">
          <a:xfrm>
            <a:off x="179511" y="1646147"/>
            <a:ext cx="8856985" cy="3697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187624" y="476036"/>
            <a:ext cx="78488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latin typeface="KaiTi" pitchFamily="49" charset="-122"/>
                <a:ea typeface="KaiTi" pitchFamily="49" charset="-122"/>
              </a:rPr>
              <a:t>BENTUK CANGKANG UDANG DAN KEPITING YANG BIASA DIGUNAKAN SEBAGAI BAHAN BAKU </a:t>
            </a:r>
          </a:p>
          <a:p>
            <a:pPr algn="ctr"/>
            <a:r>
              <a:rPr lang="en-US" sz="2400" b="1" dirty="0" smtClean="0">
                <a:latin typeface="KaiTi" pitchFamily="49" charset="-122"/>
                <a:ea typeface="KaiTi" pitchFamily="49" charset="-122"/>
              </a:rPr>
              <a:t>KITIN DAN KITOSAN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29184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2924" y="836712"/>
            <a:ext cx="777686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NL" sz="2800" dirty="0"/>
              <a:t>Produsen kitin dan kitosan lebih banyak menggunakan cangkang </a:t>
            </a:r>
            <a:r>
              <a:rPr lang="nl-NL" sz="2800" dirty="0" smtClean="0"/>
              <a:t>dari </a:t>
            </a:r>
            <a:r>
              <a:rPr lang="en-US" sz="2800" i="1" dirty="0" err="1" smtClean="0"/>
              <a:t>Crustaceae</a:t>
            </a:r>
            <a:r>
              <a:rPr lang="en-US" sz="2800" i="1" dirty="0" smtClean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bahan</a:t>
            </a:r>
            <a:r>
              <a:rPr lang="en-US" sz="2800" dirty="0"/>
              <a:t> </a:t>
            </a:r>
            <a:r>
              <a:rPr lang="en-US" sz="2800" dirty="0" err="1"/>
              <a:t>baku</a:t>
            </a:r>
            <a:r>
              <a:rPr lang="en-US" sz="2800" dirty="0"/>
              <a:t> </a:t>
            </a:r>
            <a:r>
              <a:rPr lang="en-US" sz="2800" dirty="0" err="1"/>
              <a:t>dikarenakan</a:t>
            </a:r>
            <a:r>
              <a:rPr lang="en-US" sz="2800" dirty="0"/>
              <a:t> </a:t>
            </a:r>
            <a:r>
              <a:rPr lang="en-US" sz="2800" dirty="0" err="1"/>
              <a:t>ketersediaanya</a:t>
            </a:r>
            <a:r>
              <a:rPr lang="en-US" sz="2800" dirty="0"/>
              <a:t> di </a:t>
            </a:r>
            <a:r>
              <a:rPr lang="en-US" sz="2800" dirty="0" err="1" smtClean="0"/>
              <a:t>pasaran</a:t>
            </a:r>
            <a:r>
              <a:rPr lang="en-US" sz="2800" dirty="0" smtClean="0"/>
              <a:t>. </a:t>
            </a:r>
          </a:p>
          <a:p>
            <a:pPr algn="ctr"/>
            <a:endParaRPr lang="en-US" sz="2800" dirty="0"/>
          </a:p>
          <a:p>
            <a:pPr algn="ctr"/>
            <a:r>
              <a:rPr lang="en-US" sz="2800" dirty="0" err="1" smtClean="0"/>
              <a:t>Penggunaan</a:t>
            </a:r>
            <a:r>
              <a:rPr lang="en-US" sz="2800" dirty="0" smtClean="0"/>
              <a:t> </a:t>
            </a:r>
            <a:r>
              <a:rPr lang="en-US" sz="2800" dirty="0" err="1"/>
              <a:t>cangkang</a:t>
            </a:r>
            <a:r>
              <a:rPr lang="en-US" sz="2800" dirty="0"/>
              <a:t> </a:t>
            </a:r>
            <a:r>
              <a:rPr lang="en-US" sz="2800" dirty="0" err="1"/>
              <a:t>udang</a:t>
            </a:r>
            <a:r>
              <a:rPr lang="en-US" sz="2800" dirty="0"/>
              <a:t> </a:t>
            </a:r>
            <a:r>
              <a:rPr lang="en-US" sz="2800" dirty="0" err="1"/>
              <a:t>lebih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diandalkan</a:t>
            </a:r>
            <a:r>
              <a:rPr lang="en-US" sz="2800" dirty="0"/>
              <a:t> </a:t>
            </a:r>
            <a:r>
              <a:rPr lang="en-US" sz="2800" dirty="0" err="1"/>
              <a:t>karena</a:t>
            </a:r>
            <a:r>
              <a:rPr lang="en-US" sz="2800" dirty="0"/>
              <a:t> </a:t>
            </a:r>
            <a:r>
              <a:rPr lang="en-US" sz="2800" dirty="0" err="1"/>
              <a:t>adanya</a:t>
            </a:r>
            <a:r>
              <a:rPr lang="en-US" sz="2800" dirty="0"/>
              <a:t> </a:t>
            </a:r>
            <a:r>
              <a:rPr lang="en-US" sz="2800" dirty="0" err="1"/>
              <a:t>produksi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endParaRPr lang="en-US" sz="2800" dirty="0"/>
          </a:p>
          <a:p>
            <a:pPr algn="ctr"/>
            <a:r>
              <a:rPr lang="en-US" sz="2800" dirty="0" err="1"/>
              <a:t>tambak</a:t>
            </a:r>
            <a:r>
              <a:rPr lang="en-US" sz="2800" dirty="0"/>
              <a:t> </a:t>
            </a:r>
            <a:r>
              <a:rPr lang="en-US" sz="2800" dirty="0" err="1"/>
              <a:t>udang</a:t>
            </a:r>
            <a:r>
              <a:rPr lang="en-US" sz="2800" dirty="0"/>
              <a:t> yang </a:t>
            </a:r>
            <a:r>
              <a:rPr lang="en-US" sz="2800" dirty="0" err="1"/>
              <a:t>memberikan</a:t>
            </a:r>
            <a:r>
              <a:rPr lang="en-US" sz="2800" dirty="0"/>
              <a:t> </a:t>
            </a:r>
            <a:r>
              <a:rPr lang="en-US" sz="2800" dirty="0" err="1"/>
              <a:t>suplai</a:t>
            </a:r>
            <a:r>
              <a:rPr lang="en-US" sz="2800" dirty="0"/>
              <a:t> </a:t>
            </a:r>
            <a:r>
              <a:rPr lang="en-US" sz="2800" dirty="0" err="1"/>
              <a:t>bahan</a:t>
            </a:r>
            <a:r>
              <a:rPr lang="en-US" sz="2800" dirty="0"/>
              <a:t> </a:t>
            </a:r>
            <a:r>
              <a:rPr lang="en-US" sz="2800" dirty="0" err="1" smtClean="0"/>
              <a:t>baku</a:t>
            </a:r>
            <a:r>
              <a:rPr lang="en-US" sz="2800" dirty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/>
              <a:t>berkelanjutan</a:t>
            </a:r>
            <a:r>
              <a:rPr lang="en-US" sz="2800" dirty="0" smtClean="0"/>
              <a:t>.</a:t>
            </a:r>
          </a:p>
          <a:p>
            <a:pPr algn="ctr"/>
            <a:r>
              <a:rPr lang="en-US" sz="2800" dirty="0" smtClean="0"/>
              <a:t> </a:t>
            </a:r>
          </a:p>
          <a:p>
            <a:pPr algn="ctr"/>
            <a:r>
              <a:rPr lang="en-US" sz="2800" dirty="0" smtClean="0"/>
              <a:t>Hal </a:t>
            </a:r>
            <a:r>
              <a:rPr lang="en-US" sz="2800" dirty="0" err="1" smtClean="0"/>
              <a:t>ini</a:t>
            </a:r>
            <a:r>
              <a:rPr lang="en-US" sz="2800" dirty="0" smtClean="0"/>
              <a:t> </a:t>
            </a:r>
            <a:r>
              <a:rPr lang="en-US" sz="2800" dirty="0" err="1" smtClean="0"/>
              <a:t>juga</a:t>
            </a:r>
            <a:r>
              <a:rPr lang="en-US" sz="2800" dirty="0" smtClean="0"/>
              <a:t> </a:t>
            </a:r>
            <a:r>
              <a:rPr lang="en-US" sz="2800" dirty="0" err="1" smtClean="0"/>
              <a:t>seiring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meningkatnya</a:t>
            </a:r>
            <a:r>
              <a:rPr lang="en-US" sz="2800" dirty="0" smtClean="0"/>
              <a:t> </a:t>
            </a:r>
            <a:r>
              <a:rPr lang="en-US" sz="2800" dirty="0" err="1" smtClean="0"/>
              <a:t>konsumsi</a:t>
            </a:r>
            <a:r>
              <a:rPr lang="en-US" sz="2800" dirty="0" smtClean="0"/>
              <a:t> </a:t>
            </a:r>
            <a:r>
              <a:rPr lang="en-US" sz="2800" dirty="0" err="1" smtClean="0"/>
              <a:t>udang</a:t>
            </a:r>
            <a:r>
              <a:rPr lang="en-US" sz="2800" dirty="0" smtClean="0"/>
              <a:t>, </a:t>
            </a:r>
            <a:r>
              <a:rPr lang="en-US" sz="2800" dirty="0" err="1" smtClean="0"/>
              <a:t>khususnya</a:t>
            </a:r>
            <a:r>
              <a:rPr lang="en-US" sz="2800" dirty="0" smtClean="0"/>
              <a:t> di Asia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Timur</a:t>
            </a:r>
            <a:endParaRPr lang="en-US" sz="2800" dirty="0" smtClean="0"/>
          </a:p>
          <a:p>
            <a:pPr algn="ctr"/>
            <a:r>
              <a:rPr lang="en-US" sz="2800" dirty="0" smtClean="0"/>
              <a:t>Tengah</a:t>
            </a:r>
          </a:p>
          <a:p>
            <a:pPr algn="ctr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218204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57200"/>
            <a:ext cx="757118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/>
              <a:t>Produksi</a:t>
            </a:r>
            <a:r>
              <a:rPr lang="en-US" sz="3200" dirty="0"/>
              <a:t> </a:t>
            </a:r>
            <a:r>
              <a:rPr lang="en-US" sz="3200" dirty="0" err="1"/>
              <a:t>kitin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kitosan</a:t>
            </a:r>
            <a:r>
              <a:rPr lang="en-US" sz="3200" dirty="0"/>
              <a:t>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dilakukan</a:t>
            </a:r>
            <a:r>
              <a:rPr lang="en-US" sz="3200" dirty="0"/>
              <a:t> </a:t>
            </a:r>
            <a:r>
              <a:rPr lang="en-US" sz="3200" dirty="0" err="1"/>
              <a:t>melalui</a:t>
            </a:r>
            <a:r>
              <a:rPr lang="en-US" sz="3200" dirty="0"/>
              <a:t> </a:t>
            </a:r>
            <a:r>
              <a:rPr lang="en-US" sz="3200" dirty="0" err="1"/>
              <a:t>dua</a:t>
            </a:r>
            <a:r>
              <a:rPr lang="en-US" sz="3200" dirty="0"/>
              <a:t> </a:t>
            </a:r>
            <a:r>
              <a:rPr lang="en-US" sz="3200" dirty="0" err="1"/>
              <a:t>cara</a:t>
            </a:r>
            <a:r>
              <a:rPr lang="en-US" sz="3200" dirty="0"/>
              <a:t>, </a:t>
            </a:r>
            <a:r>
              <a:rPr lang="en-US" sz="3200" dirty="0" err="1"/>
              <a:t>yaitu</a:t>
            </a:r>
            <a:r>
              <a:rPr lang="en-US" sz="3200" dirty="0"/>
              <a:t> </a:t>
            </a:r>
            <a:r>
              <a:rPr lang="en-US" sz="3200" dirty="0" err="1" smtClean="0"/>
              <a:t>secara</a:t>
            </a:r>
            <a:r>
              <a:rPr lang="en-US" sz="3200" dirty="0" smtClean="0"/>
              <a:t> </a:t>
            </a:r>
            <a:r>
              <a:rPr lang="en-US" sz="3200" dirty="0" err="1" smtClean="0"/>
              <a:t>kimiawi</a:t>
            </a:r>
            <a:r>
              <a:rPr lang="en-US" sz="3200" dirty="0" smtClean="0"/>
              <a:t> </a:t>
            </a:r>
            <a:r>
              <a:rPr lang="en-US" sz="3200" dirty="0" err="1" smtClean="0"/>
              <a:t>yaitu</a:t>
            </a:r>
            <a:r>
              <a:rPr lang="en-US" sz="3200" dirty="0" smtClean="0"/>
              <a:t> </a:t>
            </a:r>
            <a:r>
              <a:rPr lang="en-US" sz="3200" dirty="0" err="1" smtClean="0"/>
              <a:t>proses</a:t>
            </a:r>
            <a:r>
              <a:rPr lang="en-US" sz="3200" dirty="0" smtClean="0"/>
              <a:t> yang </a:t>
            </a:r>
            <a:r>
              <a:rPr lang="en-US" sz="3200" dirty="0" err="1" smtClean="0"/>
              <a:t>dilakukan</a:t>
            </a:r>
            <a:r>
              <a:rPr lang="en-US" sz="3200" dirty="0" smtClean="0"/>
              <a:t> </a:t>
            </a:r>
            <a:r>
              <a:rPr lang="en-US" sz="3200" dirty="0" err="1" smtClean="0"/>
              <a:t>menggunakan</a:t>
            </a:r>
            <a:r>
              <a:rPr lang="en-US" sz="3200" dirty="0" smtClean="0"/>
              <a:t> </a:t>
            </a:r>
            <a:r>
              <a:rPr lang="en-US" sz="3200" dirty="0" err="1" smtClean="0"/>
              <a:t>beberapa</a:t>
            </a:r>
            <a:r>
              <a:rPr lang="en-US" sz="3200" dirty="0" smtClean="0"/>
              <a:t> </a:t>
            </a:r>
            <a:r>
              <a:rPr lang="en-US" sz="3200" dirty="0" err="1" smtClean="0"/>
              <a:t>bahan</a:t>
            </a:r>
            <a:r>
              <a:rPr lang="en-US" sz="3200" dirty="0" smtClean="0"/>
              <a:t> </a:t>
            </a:r>
            <a:r>
              <a:rPr lang="en-US" sz="3200" dirty="0" err="1" smtClean="0"/>
              <a:t>kimia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proses</a:t>
            </a:r>
            <a:r>
              <a:rPr lang="en-US" sz="3200" dirty="0" smtClean="0"/>
              <a:t> </a:t>
            </a:r>
            <a:r>
              <a:rPr lang="en-US" sz="3200" dirty="0" err="1" smtClean="0"/>
              <a:t>enzimatis</a:t>
            </a:r>
            <a:r>
              <a:rPr lang="en-US" sz="3200" dirty="0" smtClean="0"/>
              <a:t> </a:t>
            </a:r>
            <a:r>
              <a:rPr lang="en-US" sz="3200" dirty="0" err="1" smtClean="0"/>
              <a:t>yaitu</a:t>
            </a:r>
            <a:r>
              <a:rPr lang="en-US" sz="3200" dirty="0" smtClean="0"/>
              <a:t> </a:t>
            </a:r>
            <a:r>
              <a:rPr lang="en-US" sz="3200" dirty="0" err="1" smtClean="0"/>
              <a:t>proses</a:t>
            </a:r>
            <a:r>
              <a:rPr lang="en-US" sz="3200" dirty="0" smtClean="0"/>
              <a:t> yang </a:t>
            </a:r>
            <a:r>
              <a:rPr lang="en-US" sz="3200" dirty="0" err="1" smtClean="0"/>
              <a:t>dilakukan</a:t>
            </a:r>
            <a:r>
              <a:rPr lang="en-US" sz="3200" dirty="0" smtClean="0"/>
              <a:t> </a:t>
            </a:r>
            <a:r>
              <a:rPr lang="en-US" sz="3200" dirty="0" err="1" smtClean="0"/>
              <a:t>menggunakan</a:t>
            </a:r>
            <a:r>
              <a:rPr lang="en-US" sz="3200" dirty="0" smtClean="0"/>
              <a:t> </a:t>
            </a:r>
            <a:r>
              <a:rPr lang="en-US" sz="3200" dirty="0" err="1" smtClean="0"/>
              <a:t>katalis</a:t>
            </a:r>
            <a:r>
              <a:rPr lang="en-US" sz="3200" dirty="0" smtClean="0"/>
              <a:t> </a:t>
            </a:r>
            <a:r>
              <a:rPr lang="en-US" sz="3200" dirty="0" err="1" smtClean="0"/>
              <a:t>dari</a:t>
            </a:r>
            <a:r>
              <a:rPr lang="en-US" sz="3200" dirty="0" smtClean="0"/>
              <a:t> </a:t>
            </a:r>
            <a:r>
              <a:rPr lang="en-US" sz="3200" dirty="0" err="1" smtClean="0"/>
              <a:t>beberapa</a:t>
            </a:r>
            <a:r>
              <a:rPr lang="en-US" sz="3200" dirty="0" err="1" smtClean="0"/>
              <a:t>jenis</a:t>
            </a:r>
            <a:r>
              <a:rPr lang="en-US" sz="3200" dirty="0" smtClean="0"/>
              <a:t> </a:t>
            </a:r>
            <a:r>
              <a:rPr lang="en-US" sz="3200" dirty="0" err="1" smtClean="0"/>
              <a:t>enzim</a:t>
            </a:r>
            <a:r>
              <a:rPr lang="en-US" sz="3200" dirty="0" smtClean="0"/>
              <a:t>.</a:t>
            </a:r>
          </a:p>
          <a:p>
            <a:endParaRPr lang="en-US" sz="2800" dirty="0" smtClean="0"/>
          </a:p>
          <a:p>
            <a:pPr algn="ctr"/>
            <a:endParaRPr lang="en-US" sz="2800" dirty="0" smtClean="0"/>
          </a:p>
          <a:p>
            <a:pPr algn="ctr"/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351573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889844"/>
            <a:ext cx="8424936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err="1" smtClean="0"/>
              <a:t>Cangkang</a:t>
            </a:r>
            <a:r>
              <a:rPr lang="en-US" sz="2400" dirty="0" smtClean="0"/>
              <a:t> </a:t>
            </a:r>
            <a:r>
              <a:rPr lang="en-US" sz="2400" dirty="0" err="1"/>
              <a:t>Crustacea</a:t>
            </a:r>
            <a:r>
              <a:rPr lang="en-US" sz="2400" dirty="0"/>
              <a:t> </a:t>
            </a:r>
            <a:r>
              <a:rPr lang="en-US" sz="2400" dirty="0" err="1"/>
              <a:t>mengandung</a:t>
            </a:r>
            <a:r>
              <a:rPr lang="en-US" sz="2400" dirty="0"/>
              <a:t> </a:t>
            </a:r>
            <a:r>
              <a:rPr lang="en-US" sz="2400" dirty="0" err="1"/>
              <a:t>kitin</a:t>
            </a:r>
            <a:r>
              <a:rPr lang="en-US" sz="2400" dirty="0"/>
              <a:t> yang </a:t>
            </a:r>
            <a:r>
              <a:rPr lang="en-US" sz="2400" dirty="0" err="1"/>
              <a:t>terikat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mineral </a:t>
            </a:r>
            <a:r>
              <a:rPr lang="en-US" sz="2400" dirty="0" smtClean="0"/>
              <a:t>CaCO3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smtClean="0"/>
              <a:t>protein (Austin, 1988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Purwatiningsih</a:t>
            </a:r>
            <a:r>
              <a:rPr lang="en-US" sz="2400" dirty="0" smtClean="0"/>
              <a:t> </a:t>
            </a:r>
            <a:r>
              <a:rPr lang="en-US" sz="2400" i="1" dirty="0" smtClean="0"/>
              <a:t>et al</a:t>
            </a:r>
            <a:r>
              <a:rPr lang="en-US" sz="2400" i="1" dirty="0" smtClean="0"/>
              <a:t>.</a:t>
            </a:r>
            <a:r>
              <a:rPr lang="en-US" sz="2400" dirty="0" smtClean="0"/>
              <a:t> 2009). </a:t>
            </a:r>
            <a:r>
              <a:rPr lang="en-US" sz="2400" i="1" dirty="0" smtClean="0"/>
              <a:t> </a:t>
            </a:r>
            <a:endParaRPr lang="en-US" sz="2400" dirty="0"/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satu</a:t>
            </a:r>
            <a:r>
              <a:rPr lang="en-US" sz="2400" dirty="0" smtClean="0"/>
              <a:t> </a:t>
            </a:r>
            <a:r>
              <a:rPr lang="en-US" sz="2400" dirty="0" err="1" smtClean="0"/>
              <a:t>cangkang</a:t>
            </a:r>
            <a:r>
              <a:rPr lang="en-US" sz="2400" dirty="0" smtClean="0"/>
              <a:t> </a:t>
            </a:r>
            <a:r>
              <a:rPr lang="en-US" sz="2400" dirty="0" err="1" smtClean="0"/>
              <a:t>udang</a:t>
            </a:r>
            <a:r>
              <a:rPr lang="en-US" sz="2400" dirty="0" smtClean="0"/>
              <a:t> </a:t>
            </a:r>
            <a:r>
              <a:rPr lang="en-US" sz="2400" dirty="0" err="1" smtClean="0"/>
              <a:t>terdapat</a:t>
            </a:r>
            <a:r>
              <a:rPr lang="en-US" sz="2400" dirty="0" smtClean="0"/>
              <a:t> </a:t>
            </a:r>
            <a:r>
              <a:rPr lang="en-US" sz="2400" dirty="0" err="1" smtClean="0"/>
              <a:t>sekitar</a:t>
            </a:r>
            <a:r>
              <a:rPr lang="en-US" sz="2400" dirty="0" smtClean="0"/>
              <a:t> 30-40% protein (Johnson and </a:t>
            </a:r>
            <a:r>
              <a:rPr lang="en-US" sz="2400" dirty="0" err="1" smtClean="0"/>
              <a:t>Peniston</a:t>
            </a:r>
            <a:r>
              <a:rPr lang="en-US" sz="2400" dirty="0" smtClean="0"/>
              <a:t>, </a:t>
            </a:r>
            <a:r>
              <a:rPr lang="en-US" sz="2400" dirty="0" smtClean="0"/>
              <a:t>1982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Purwatiningsih</a:t>
            </a:r>
            <a:r>
              <a:rPr lang="en-US" sz="2400" dirty="0" smtClean="0"/>
              <a:t> </a:t>
            </a:r>
            <a:r>
              <a:rPr lang="en-US" sz="2400" i="1" dirty="0" smtClean="0"/>
              <a:t>et al. </a:t>
            </a:r>
            <a:r>
              <a:rPr lang="en-US" sz="2400" dirty="0" smtClean="0"/>
              <a:t>2009). </a:t>
            </a:r>
          </a:p>
          <a:p>
            <a:pPr>
              <a:buFont typeface="Arial" pitchFamily="34" charset="0"/>
              <a:buChar char="•"/>
            </a:pPr>
            <a:endParaRPr lang="en-US" sz="2400" dirty="0"/>
          </a:p>
          <a:p>
            <a:pPr>
              <a:buFont typeface="Arial" pitchFamily="34" charset="0"/>
              <a:buChar char="•"/>
            </a:pPr>
            <a:r>
              <a:rPr lang="en-US" sz="2400" dirty="0" err="1" smtClean="0"/>
              <a:t>Deproteinisasi</a:t>
            </a:r>
            <a:r>
              <a:rPr lang="en-US" sz="2400" dirty="0" smtClean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dilakukan</a:t>
            </a:r>
            <a:r>
              <a:rPr lang="en-US" sz="2400" dirty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sv-SE" sz="2400" dirty="0" smtClean="0"/>
              <a:t>cara </a:t>
            </a:r>
            <a:r>
              <a:rPr lang="sv-SE" sz="2400" dirty="0" smtClean="0"/>
              <a:t>mengencerkan cangkang udang pada larutan NaOH pada temperatur </a:t>
            </a:r>
            <a:r>
              <a:rPr lang="en-US" sz="2400" dirty="0" smtClean="0"/>
              <a:t>yang </a:t>
            </a:r>
            <a:r>
              <a:rPr lang="en-US" sz="2400" dirty="0" err="1" smtClean="0"/>
              <a:t>ditingkatkan</a:t>
            </a:r>
            <a:r>
              <a:rPr lang="en-US" sz="2400" dirty="0" smtClean="0"/>
              <a:t>, </a:t>
            </a:r>
            <a:r>
              <a:rPr lang="en-US" sz="2400" dirty="0" err="1" smtClean="0"/>
              <a:t>sehingga</a:t>
            </a:r>
            <a:r>
              <a:rPr lang="en-US" sz="2400" dirty="0" smtClean="0"/>
              <a:t> protein yang </a:t>
            </a:r>
            <a:r>
              <a:rPr lang="en-US" sz="2400" dirty="0" err="1" smtClean="0"/>
              <a:t>ada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cangkang</a:t>
            </a:r>
            <a:r>
              <a:rPr lang="en-US" sz="2400" dirty="0" smtClean="0"/>
              <a:t> </a:t>
            </a:r>
            <a:r>
              <a:rPr lang="en-US" sz="2400" dirty="0" err="1" smtClean="0"/>
              <a:t>udang</a:t>
            </a:r>
            <a:r>
              <a:rPr lang="en-US" sz="2400" dirty="0" smtClean="0"/>
              <a:t>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melarut</a:t>
            </a:r>
            <a:r>
              <a:rPr lang="en-US" sz="2400" dirty="0" smtClean="0"/>
              <a:t> (Rout 2001). </a:t>
            </a:r>
          </a:p>
          <a:p>
            <a:endParaRPr lang="sv-SE" sz="2400" dirty="0"/>
          </a:p>
          <a:p>
            <a:pPr>
              <a:buFont typeface="Arial" pitchFamily="34" charset="0"/>
              <a:buChar char="•"/>
            </a:pPr>
            <a:r>
              <a:rPr lang="en-US" sz="2400" dirty="0" err="1" smtClean="0"/>
              <a:t>Deproteinisasi</a:t>
            </a:r>
            <a:r>
              <a:rPr lang="en-US" sz="2400" dirty="0" smtClean="0"/>
              <a:t> </a:t>
            </a:r>
            <a:r>
              <a:rPr lang="en-US" sz="2400" dirty="0" err="1"/>
              <a:t>juga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dilakukan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 smtClean="0"/>
              <a:t>melakukan</a:t>
            </a:r>
            <a:r>
              <a:rPr lang="en-US" sz="2400" dirty="0" smtClean="0"/>
              <a:t> </a:t>
            </a:r>
            <a:r>
              <a:rPr lang="sv-SE" sz="2400" dirty="0" smtClean="0"/>
              <a:t>pengenceran </a:t>
            </a:r>
            <a:r>
              <a:rPr lang="sv-SE" sz="2400" dirty="0" smtClean="0"/>
              <a:t>pada larutan potasium hidroksida (KOH) (Shahidi </a:t>
            </a:r>
            <a:r>
              <a:rPr lang="sv-SE" sz="2400" dirty="0" smtClean="0"/>
              <a:t>a nd</a:t>
            </a:r>
            <a:r>
              <a:rPr lang="pl-PL" sz="2400" dirty="0" smtClean="0"/>
              <a:t>Synowiecki, 1991 di dalam Rout 2001).</a:t>
            </a:r>
            <a:endParaRPr lang="en-US" sz="2400" dirty="0" smtClean="0"/>
          </a:p>
          <a:p>
            <a:endParaRPr lang="sv-SE" sz="2000" dirty="0" smtClean="0"/>
          </a:p>
          <a:p>
            <a:endParaRPr lang="en-US" sz="2000" dirty="0"/>
          </a:p>
        </p:txBody>
      </p:sp>
      <p:sp>
        <p:nvSpPr>
          <p:cNvPr id="3" name="Rectangle 2"/>
          <p:cNvSpPr/>
          <p:nvPr/>
        </p:nvSpPr>
        <p:spPr>
          <a:xfrm>
            <a:off x="3276600" y="304800"/>
            <a:ext cx="2438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/>
              <a:t>Deproteinisasi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xmlns="" val="155821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228600"/>
            <a:ext cx="8763000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/>
              <a:t>Demineralisasi</a:t>
            </a:r>
            <a:endParaRPr lang="en-US" sz="3600" b="1" dirty="0"/>
          </a:p>
          <a:p>
            <a:pPr>
              <a:buFont typeface="Arial" pitchFamily="34" charset="0"/>
              <a:buChar char="•"/>
            </a:pPr>
            <a:r>
              <a:rPr lang="en-US" sz="2800" dirty="0" err="1"/>
              <a:t>Demineralisasi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 smtClean="0"/>
              <a:t>proses</a:t>
            </a:r>
            <a:r>
              <a:rPr lang="en-US" sz="2800" dirty="0" smtClean="0"/>
              <a:t> </a:t>
            </a:r>
            <a:r>
              <a:rPr lang="en-US" sz="2800" dirty="0" err="1" smtClean="0"/>
              <a:t>penghilangan</a:t>
            </a:r>
            <a:r>
              <a:rPr lang="en-US" sz="2800" dirty="0" smtClean="0"/>
              <a:t> </a:t>
            </a:r>
            <a:r>
              <a:rPr lang="en-US" sz="2800" dirty="0" err="1"/>
              <a:t>kandungan</a:t>
            </a:r>
            <a:r>
              <a:rPr lang="en-US" sz="2800" dirty="0"/>
              <a:t> mineral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cangkang</a:t>
            </a:r>
            <a:r>
              <a:rPr lang="en-US" sz="2800" dirty="0" smtClean="0"/>
              <a:t>. </a:t>
            </a:r>
          </a:p>
          <a:p>
            <a:pPr>
              <a:buFont typeface="Arial" pitchFamily="34" charset="0"/>
              <a:buChar char="•"/>
            </a:pPr>
            <a:endParaRPr lang="en-US" sz="2800" dirty="0"/>
          </a:p>
          <a:p>
            <a:pPr>
              <a:buFont typeface="Arial" pitchFamily="34" charset="0"/>
              <a:buChar char="•"/>
            </a:pPr>
            <a:r>
              <a:rPr lang="en-US" sz="2800" dirty="0" err="1" smtClean="0"/>
              <a:t>Cangkang</a:t>
            </a:r>
            <a:r>
              <a:rPr lang="en-US" sz="2800" dirty="0" smtClean="0"/>
              <a:t> </a:t>
            </a:r>
            <a:r>
              <a:rPr lang="en-US" sz="2800" i="1" dirty="0" err="1"/>
              <a:t>Crustacea</a:t>
            </a:r>
            <a:r>
              <a:rPr lang="en-US" sz="2800" i="1" dirty="0"/>
              <a:t> </a:t>
            </a:r>
            <a:r>
              <a:rPr lang="en-US" sz="2800" dirty="0" err="1"/>
              <a:t>umumnya</a:t>
            </a:r>
            <a:r>
              <a:rPr lang="en-US" sz="2800" dirty="0"/>
              <a:t> </a:t>
            </a:r>
            <a:r>
              <a:rPr lang="en-US" sz="2800" dirty="0" err="1"/>
              <a:t>mengandung</a:t>
            </a:r>
            <a:r>
              <a:rPr lang="en-US" sz="2800" dirty="0"/>
              <a:t> 30-50% </a:t>
            </a:r>
            <a:r>
              <a:rPr lang="en-US" sz="2800" dirty="0" smtClean="0"/>
              <a:t>mineral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smtClean="0"/>
              <a:t>basis </a:t>
            </a:r>
            <a:r>
              <a:rPr lang="en-US" sz="2800" dirty="0" err="1" smtClean="0"/>
              <a:t>kering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kalsium</a:t>
            </a:r>
            <a:r>
              <a:rPr lang="en-US" sz="2800" dirty="0" smtClean="0"/>
              <a:t> </a:t>
            </a:r>
            <a:r>
              <a:rPr lang="en-US" sz="2800" dirty="0" err="1" smtClean="0"/>
              <a:t>karbonat</a:t>
            </a:r>
            <a:r>
              <a:rPr lang="en-US" sz="2800" dirty="0" smtClean="0"/>
              <a:t> (CaCO3)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komponen</a:t>
            </a:r>
            <a:r>
              <a:rPr lang="en-US" sz="2800" dirty="0" smtClean="0"/>
              <a:t> </a:t>
            </a:r>
            <a:r>
              <a:rPr lang="en-US" sz="2800" dirty="0" err="1" smtClean="0"/>
              <a:t>utamanya</a:t>
            </a:r>
            <a:r>
              <a:rPr lang="en-US" sz="2800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en-US" sz="2800" dirty="0" smtClean="0"/>
          </a:p>
          <a:p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err="1" smtClean="0"/>
              <a:t>Demineralisasi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dilakukan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cara</a:t>
            </a:r>
            <a:r>
              <a:rPr lang="en-US" sz="2800" dirty="0" smtClean="0"/>
              <a:t> </a:t>
            </a:r>
            <a:r>
              <a:rPr lang="en-US" sz="2800" dirty="0" err="1" smtClean="0"/>
              <a:t>melakukan</a:t>
            </a:r>
            <a:r>
              <a:rPr lang="en-US" sz="2800" dirty="0" smtClean="0"/>
              <a:t> </a:t>
            </a:r>
            <a:r>
              <a:rPr lang="en-US" sz="2800" dirty="0" err="1" smtClean="0"/>
              <a:t>ekstraksidengan</a:t>
            </a:r>
            <a:r>
              <a:rPr lang="en-US" sz="2800" dirty="0" smtClean="0"/>
              <a:t> </a:t>
            </a:r>
            <a:r>
              <a:rPr lang="en-US" sz="2800" dirty="0" err="1" smtClean="0"/>
              <a:t>larutan</a:t>
            </a:r>
            <a:r>
              <a:rPr lang="en-US" sz="2800" dirty="0" smtClean="0"/>
              <a:t> </a:t>
            </a:r>
            <a:r>
              <a:rPr lang="en-US" sz="2800" dirty="0" err="1" smtClean="0"/>
              <a:t>asam</a:t>
            </a:r>
            <a:r>
              <a:rPr lang="en-US" sz="2800" dirty="0" smtClean="0"/>
              <a:t> </a:t>
            </a:r>
            <a:r>
              <a:rPr lang="en-US" sz="2800" dirty="0" err="1" smtClean="0"/>
              <a:t>klorida</a:t>
            </a:r>
            <a:r>
              <a:rPr lang="en-US" sz="2800" dirty="0" smtClean="0"/>
              <a:t> (</a:t>
            </a:r>
            <a:r>
              <a:rPr lang="en-US" sz="2800" dirty="0" err="1" smtClean="0"/>
              <a:t>HCl</a:t>
            </a:r>
            <a:r>
              <a:rPr lang="en-US" sz="2800" dirty="0" smtClean="0"/>
              <a:t>)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temperatur</a:t>
            </a:r>
            <a:r>
              <a:rPr lang="en-US" sz="2800" dirty="0" smtClean="0"/>
              <a:t> </a:t>
            </a:r>
            <a:r>
              <a:rPr lang="en-US" sz="2800" dirty="0" err="1" smtClean="0"/>
              <a:t>ruang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pengadukan</a:t>
            </a:r>
            <a:r>
              <a:rPr lang="en-US" sz="2800" dirty="0" smtClean="0"/>
              <a:t> </a:t>
            </a:r>
            <a:r>
              <a:rPr lang="en-US" sz="2800" dirty="0" err="1" smtClean="0"/>
              <a:t>sehingga</a:t>
            </a:r>
            <a:r>
              <a:rPr lang="en-US" sz="2800" dirty="0" smtClean="0"/>
              <a:t> CaCO3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melarut</a:t>
            </a:r>
            <a:r>
              <a:rPr lang="en-US" sz="2800" dirty="0" smtClean="0"/>
              <a:t> </a:t>
            </a:r>
            <a:r>
              <a:rPr lang="en-US" sz="2800" dirty="0" err="1" smtClean="0"/>
              <a:t>menjadi</a:t>
            </a:r>
            <a:r>
              <a:rPr lang="en-US" sz="2800" dirty="0" smtClean="0"/>
              <a:t> </a:t>
            </a:r>
            <a:r>
              <a:rPr lang="en-US" sz="2800" dirty="0" err="1" smtClean="0"/>
              <a:t>kalsium</a:t>
            </a:r>
            <a:r>
              <a:rPr lang="en-US" sz="2800" dirty="0" smtClean="0"/>
              <a:t> </a:t>
            </a:r>
            <a:r>
              <a:rPr lang="en-US" sz="2800" dirty="0" err="1" smtClean="0"/>
              <a:t>klorida</a:t>
            </a:r>
            <a:r>
              <a:rPr lang="en-US" sz="2800" dirty="0" smtClean="0"/>
              <a:t> (</a:t>
            </a:r>
            <a:r>
              <a:rPr lang="en-US" sz="2800" dirty="0" err="1" smtClean="0"/>
              <a:t>CaCl</a:t>
            </a:r>
            <a:r>
              <a:rPr lang="en-US" sz="2800" dirty="0" smtClean="0"/>
              <a:t>) (Rout 2001).</a:t>
            </a:r>
          </a:p>
          <a:p>
            <a:pPr algn="ctr"/>
            <a:endParaRPr lang="en-US" sz="2000" dirty="0" smtClean="0"/>
          </a:p>
          <a:p>
            <a:pPr algn="ctr"/>
            <a:endParaRPr lang="en-US" sz="2000" dirty="0" smtClean="0"/>
          </a:p>
          <a:p>
            <a:pPr algn="ctr"/>
            <a:endParaRPr lang="en-US" sz="2000" dirty="0"/>
          </a:p>
          <a:p>
            <a:pPr algn="ctr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374779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228600"/>
            <a:ext cx="8064896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/>
              <a:t>Penghilangan</a:t>
            </a:r>
            <a:r>
              <a:rPr lang="en-US" sz="4000" b="1" dirty="0"/>
              <a:t> </a:t>
            </a:r>
            <a:r>
              <a:rPr lang="en-US" sz="4000" b="1" dirty="0" err="1"/>
              <a:t>warna</a:t>
            </a:r>
            <a:endParaRPr lang="en-US" sz="4000" b="1" dirty="0"/>
          </a:p>
          <a:p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/>
              <a:t>kepentingan</a:t>
            </a:r>
            <a:r>
              <a:rPr lang="en-US" sz="2800" dirty="0"/>
              <a:t> </a:t>
            </a:r>
            <a:r>
              <a:rPr lang="en-US" sz="2800" dirty="0" err="1"/>
              <a:t>komersial</a:t>
            </a:r>
            <a:r>
              <a:rPr lang="en-US" sz="2800" dirty="0"/>
              <a:t>, </a:t>
            </a:r>
            <a:r>
              <a:rPr lang="en-US" sz="2800" dirty="0" err="1"/>
              <a:t>kitin</a:t>
            </a:r>
            <a:r>
              <a:rPr lang="en-US" sz="2800" dirty="0"/>
              <a:t> yang </a:t>
            </a:r>
            <a:r>
              <a:rPr lang="en-US" sz="2800" dirty="0" err="1"/>
              <a:t>diterima</a:t>
            </a:r>
            <a:r>
              <a:rPr lang="en-US" sz="2800" dirty="0"/>
              <a:t> di </a:t>
            </a:r>
            <a:r>
              <a:rPr lang="en-US" sz="2800" dirty="0" err="1"/>
              <a:t>pasaran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 smtClean="0"/>
              <a:t>kitin</a:t>
            </a:r>
            <a:r>
              <a:rPr lang="en-US" sz="2800" dirty="0" smtClean="0"/>
              <a:t> yang </a:t>
            </a:r>
            <a:r>
              <a:rPr lang="en-US" sz="2800" dirty="0" err="1"/>
              <a:t>berwarna</a:t>
            </a:r>
            <a:r>
              <a:rPr lang="en-US" sz="2800" dirty="0"/>
              <a:t> </a:t>
            </a:r>
            <a:r>
              <a:rPr lang="en-US" sz="2800" dirty="0" err="1"/>
              <a:t>putih</a:t>
            </a:r>
            <a:r>
              <a:rPr lang="en-US" sz="2800" dirty="0"/>
              <a:t>. Proses yang </a:t>
            </a:r>
            <a:r>
              <a:rPr lang="en-US" sz="2800" dirty="0" err="1"/>
              <a:t>melibatkan</a:t>
            </a:r>
            <a:r>
              <a:rPr lang="en-US" sz="2800" dirty="0"/>
              <a:t> </a:t>
            </a:r>
            <a:r>
              <a:rPr lang="en-US" sz="2800" dirty="0" err="1" smtClean="0"/>
              <a:t>cairan</a:t>
            </a:r>
            <a:r>
              <a:rPr lang="en-US" sz="2800" dirty="0" smtClean="0"/>
              <a:t> </a:t>
            </a:r>
            <a:r>
              <a:rPr lang="en-US" sz="2800" dirty="0" err="1" smtClean="0"/>
              <a:t>asam</a:t>
            </a:r>
            <a:r>
              <a:rPr lang="en-US" sz="2800" dirty="0" smtClean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basa</a:t>
            </a:r>
            <a:r>
              <a:rPr lang="en-US" sz="2800" dirty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proses </a:t>
            </a:r>
            <a:r>
              <a:rPr lang="en-US" sz="2800" dirty="0" err="1"/>
              <a:t>sebelumnya</a:t>
            </a:r>
            <a:r>
              <a:rPr lang="en-US" sz="2800" dirty="0"/>
              <a:t>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menimbulkan</a:t>
            </a:r>
            <a:r>
              <a:rPr lang="en-US" sz="2800" dirty="0"/>
              <a:t> </a:t>
            </a:r>
            <a:r>
              <a:rPr lang="en-US" sz="2800" dirty="0" err="1"/>
              <a:t>warna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produk</a:t>
            </a:r>
            <a:r>
              <a:rPr lang="en-US" sz="2800" dirty="0"/>
              <a:t> </a:t>
            </a:r>
            <a:r>
              <a:rPr lang="en-US" sz="2800" dirty="0" err="1"/>
              <a:t>kitin</a:t>
            </a:r>
            <a:r>
              <a:rPr lang="en-US" sz="2800" dirty="0"/>
              <a:t>, </a:t>
            </a:r>
            <a:r>
              <a:rPr lang="en-US" sz="2800" dirty="0" err="1" smtClean="0"/>
              <a:t>sehingga</a:t>
            </a:r>
            <a:r>
              <a:rPr lang="en-US" sz="2800" dirty="0" smtClean="0"/>
              <a:t> proses </a:t>
            </a:r>
            <a:r>
              <a:rPr lang="en-US" sz="2800" dirty="0" err="1"/>
              <a:t>penghilangan</a:t>
            </a:r>
            <a:r>
              <a:rPr lang="en-US" sz="2800" dirty="0"/>
              <a:t> </a:t>
            </a:r>
            <a:r>
              <a:rPr lang="en-US" sz="2800" dirty="0" err="1"/>
              <a:t>warna</a:t>
            </a:r>
            <a:r>
              <a:rPr lang="en-US" sz="2800" dirty="0"/>
              <a:t> </a:t>
            </a:r>
            <a:r>
              <a:rPr lang="en-US" sz="2800" dirty="0" err="1"/>
              <a:t>diperlukan</a:t>
            </a:r>
            <a:r>
              <a:rPr lang="en-US" sz="2800" dirty="0"/>
              <a:t>. </a:t>
            </a:r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err="1" smtClean="0"/>
              <a:t>Pelarut</a:t>
            </a:r>
            <a:r>
              <a:rPr lang="en-US" sz="2800" dirty="0" smtClean="0"/>
              <a:t> </a:t>
            </a:r>
            <a:r>
              <a:rPr lang="en-US" sz="2800" dirty="0" smtClean="0"/>
              <a:t>yang </a:t>
            </a:r>
            <a:r>
              <a:rPr lang="en-US" sz="2800" dirty="0" err="1" smtClean="0"/>
              <a:t>umumnya</a:t>
            </a:r>
            <a:r>
              <a:rPr lang="en-US" sz="2800" dirty="0" smtClean="0"/>
              <a:t> </a:t>
            </a:r>
            <a:r>
              <a:rPr lang="en-US" sz="2800" dirty="0" err="1" smtClean="0"/>
              <a:t>digunakan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aseton</a:t>
            </a:r>
            <a:r>
              <a:rPr lang="en-US" sz="2800" dirty="0" smtClean="0"/>
              <a:t> (Rout 2001)</a:t>
            </a:r>
          </a:p>
          <a:p>
            <a:pPr algn="ctr"/>
            <a:endParaRPr lang="en-US" sz="2800" dirty="0" smtClean="0"/>
          </a:p>
          <a:p>
            <a:pPr algn="ctr"/>
            <a:endParaRPr lang="en-US" sz="2800" dirty="0"/>
          </a:p>
          <a:p>
            <a:pPr algn="ctr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3812547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16632"/>
            <a:ext cx="8496944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/>
              <a:t>Deasetilasi</a:t>
            </a:r>
            <a:endParaRPr lang="en-US" sz="3200" b="1" dirty="0"/>
          </a:p>
          <a:p>
            <a:pPr algn="ctr"/>
            <a:endParaRPr lang="en-US" sz="3200" dirty="0" smtClean="0"/>
          </a:p>
          <a:p>
            <a:pPr>
              <a:buFont typeface="Arial" pitchFamily="34" charset="0"/>
              <a:buChar char="•"/>
            </a:pPr>
            <a:r>
              <a:rPr lang="en-US" sz="3200" dirty="0" err="1" smtClean="0"/>
              <a:t>Kitosan</a:t>
            </a:r>
            <a:r>
              <a:rPr lang="en-US" sz="3200" dirty="0" smtClean="0"/>
              <a:t> </a:t>
            </a:r>
            <a:r>
              <a:rPr lang="en-US" sz="3200" dirty="0" err="1"/>
              <a:t>didapatkan</a:t>
            </a:r>
            <a:r>
              <a:rPr lang="en-US" sz="3200" dirty="0"/>
              <a:t> </a:t>
            </a:r>
            <a:r>
              <a:rPr lang="en-US" sz="3200" dirty="0" err="1"/>
              <a:t>melalui</a:t>
            </a:r>
            <a:r>
              <a:rPr lang="en-US" sz="3200" dirty="0"/>
              <a:t> proses </a:t>
            </a:r>
            <a:r>
              <a:rPr lang="en-US" sz="3200" dirty="0" err="1" smtClean="0"/>
              <a:t>pengilangan</a:t>
            </a:r>
            <a:r>
              <a:rPr lang="en-US" sz="3200" dirty="0" smtClean="0"/>
              <a:t> </a:t>
            </a:r>
            <a:r>
              <a:rPr lang="en-US" sz="3200" dirty="0" err="1" smtClean="0"/>
              <a:t>gugus</a:t>
            </a:r>
            <a:r>
              <a:rPr lang="en-US" sz="3200" dirty="0" smtClean="0"/>
              <a:t> </a:t>
            </a:r>
            <a:r>
              <a:rPr lang="en-US" sz="3200" dirty="0" err="1" smtClean="0"/>
              <a:t>asetil</a:t>
            </a:r>
            <a:r>
              <a:rPr lang="en-US" sz="3200" dirty="0" smtClean="0"/>
              <a:t>-N. </a:t>
            </a:r>
            <a:endParaRPr lang="en-US" sz="3200" dirty="0" smtClean="0"/>
          </a:p>
          <a:p>
            <a:pPr>
              <a:buFont typeface="Arial" pitchFamily="34" charset="0"/>
              <a:buChar char="•"/>
            </a:pPr>
            <a:r>
              <a:rPr lang="en-US" sz="3200" dirty="0" err="1" smtClean="0"/>
              <a:t>Deasetilasi</a:t>
            </a:r>
            <a:r>
              <a:rPr lang="en-US" sz="3200" dirty="0" smtClean="0"/>
              <a:t> </a:t>
            </a:r>
            <a:r>
              <a:rPr lang="sv-SE" sz="3200" dirty="0" smtClean="0"/>
              <a:t>dapat </a:t>
            </a:r>
            <a:r>
              <a:rPr lang="sv-SE" sz="3200" dirty="0"/>
              <a:t>dilakukan melalui perlakuan dengan konsentrasi NaOH atau KOH </a:t>
            </a:r>
            <a:r>
              <a:rPr lang="sv-SE" sz="3200" dirty="0" smtClean="0"/>
              <a:t>40-</a:t>
            </a:r>
            <a:r>
              <a:rPr lang="en-US" sz="3200" dirty="0"/>
              <a:t>50% </a:t>
            </a:r>
            <a:r>
              <a:rPr lang="en-US" sz="3200" dirty="0" err="1"/>
              <a:t>pada</a:t>
            </a:r>
            <a:r>
              <a:rPr lang="en-US" sz="3200" dirty="0"/>
              <a:t> </a:t>
            </a:r>
            <a:r>
              <a:rPr lang="en-US" sz="3200" dirty="0" err="1"/>
              <a:t>temperatur</a:t>
            </a:r>
            <a:r>
              <a:rPr lang="en-US" sz="3200" dirty="0"/>
              <a:t> </a:t>
            </a:r>
            <a:r>
              <a:rPr lang="en-US" sz="3200" dirty="0" smtClean="0"/>
              <a:t>100°C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  <a:r>
              <a:rPr lang="en-US" sz="3200" dirty="0" err="1"/>
              <a:t>lebih</a:t>
            </a:r>
            <a:r>
              <a:rPr lang="en-US" sz="3200" dirty="0"/>
              <a:t> </a:t>
            </a:r>
            <a:r>
              <a:rPr lang="en-US" sz="3200" dirty="0" err="1"/>
              <a:t>tinggi</a:t>
            </a:r>
            <a:r>
              <a:rPr lang="en-US" sz="3200" dirty="0"/>
              <a:t> </a:t>
            </a:r>
            <a:r>
              <a:rPr lang="sv-SE" sz="3200" dirty="0" smtClean="0"/>
              <a:t> </a:t>
            </a:r>
            <a:r>
              <a:rPr lang="en-US" sz="3200" dirty="0" err="1" smtClean="0"/>
              <a:t>selama</a:t>
            </a:r>
            <a:r>
              <a:rPr lang="en-US" sz="3200" dirty="0" smtClean="0"/>
              <a:t> </a:t>
            </a:r>
            <a:r>
              <a:rPr lang="en-US" sz="3200" dirty="0"/>
              <a:t>30 </a:t>
            </a:r>
            <a:r>
              <a:rPr lang="en-US" sz="3200" dirty="0" err="1"/>
              <a:t>menit</a:t>
            </a:r>
            <a:r>
              <a:rPr lang="en-US" sz="3200" dirty="0"/>
              <a:t> (</a:t>
            </a:r>
            <a:r>
              <a:rPr lang="en-US" sz="3200" dirty="0" err="1" smtClean="0"/>
              <a:t>Muzarelli</a:t>
            </a:r>
            <a:r>
              <a:rPr lang="en-US" sz="3200" dirty="0" smtClean="0"/>
              <a:t>, </a:t>
            </a:r>
            <a:r>
              <a:rPr lang="fi-FI" sz="3200" dirty="0" smtClean="0"/>
              <a:t>1977 </a:t>
            </a:r>
            <a:r>
              <a:rPr lang="fi-FI" sz="3200" dirty="0"/>
              <a:t>dalam Rout </a:t>
            </a:r>
            <a:r>
              <a:rPr lang="fi-FI" sz="3200" dirty="0" smtClean="0"/>
              <a:t>2001).</a:t>
            </a:r>
          </a:p>
          <a:p>
            <a:pPr>
              <a:buFont typeface="Arial" pitchFamily="34" charset="0"/>
              <a:buChar char="•"/>
            </a:pPr>
            <a:r>
              <a:rPr lang="fi-FI" sz="3200" dirty="0" smtClean="0"/>
              <a:t>Proses </a:t>
            </a:r>
            <a:r>
              <a:rPr lang="fi-FI" sz="3200" dirty="0"/>
              <a:t>deasetilasi perlu dilakukan untuk</a:t>
            </a:r>
          </a:p>
          <a:p>
            <a:r>
              <a:rPr lang="en-US" sz="3200" dirty="0" err="1"/>
              <a:t>mempersiapkan</a:t>
            </a:r>
            <a:r>
              <a:rPr lang="en-US" sz="3200" dirty="0"/>
              <a:t> </a:t>
            </a:r>
            <a:r>
              <a:rPr lang="en-US" sz="3200" dirty="0" err="1"/>
              <a:t>kitosan</a:t>
            </a:r>
            <a:r>
              <a:rPr lang="en-US" sz="3200" dirty="0"/>
              <a:t> yang </a:t>
            </a:r>
            <a:r>
              <a:rPr lang="en-US" sz="3200" dirty="0" err="1"/>
              <a:t>tidak</a:t>
            </a:r>
            <a:r>
              <a:rPr lang="en-US" sz="3200" dirty="0"/>
              <a:t>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terdegradasi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larut</a:t>
            </a:r>
            <a:r>
              <a:rPr lang="en-US" sz="3200" dirty="0"/>
              <a:t> </a:t>
            </a:r>
            <a:r>
              <a:rPr lang="en-US" sz="3200" dirty="0" err="1"/>
              <a:t>pada</a:t>
            </a:r>
            <a:r>
              <a:rPr lang="en-US" sz="3200" dirty="0"/>
              <a:t> </a:t>
            </a:r>
            <a:r>
              <a:rPr lang="en-US" sz="3200" dirty="0" err="1"/>
              <a:t>larutan</a:t>
            </a:r>
            <a:endParaRPr lang="en-US" sz="3200" dirty="0"/>
          </a:p>
          <a:p>
            <a:r>
              <a:rPr lang="pl-PL" sz="3200" dirty="0"/>
              <a:t>asam dalam waktu singkat (Rout 2001)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211011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584" y="476672"/>
            <a:ext cx="756084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/>
              <a:t>Pada </a:t>
            </a:r>
            <a:r>
              <a:rPr lang="es-ES" sz="3200" dirty="0" err="1"/>
              <a:t>pengolahan</a:t>
            </a:r>
            <a:r>
              <a:rPr lang="es-ES" sz="3200" dirty="0"/>
              <a:t> air dan air </a:t>
            </a:r>
            <a:r>
              <a:rPr lang="es-ES" sz="3200" dirty="0" err="1"/>
              <a:t>limbah</a:t>
            </a:r>
            <a:r>
              <a:rPr lang="es-ES" sz="3200" dirty="0"/>
              <a:t>, </a:t>
            </a:r>
            <a:r>
              <a:rPr lang="es-ES" sz="3200" dirty="0" err="1"/>
              <a:t>kitosan</a:t>
            </a:r>
            <a:endParaRPr lang="es-ES" sz="3200" dirty="0"/>
          </a:p>
          <a:p>
            <a:pPr algn="ctr"/>
            <a:r>
              <a:rPr lang="en-US" sz="3200" dirty="0" err="1"/>
              <a:t>memiliki</a:t>
            </a:r>
            <a:r>
              <a:rPr lang="en-US" sz="3200" dirty="0"/>
              <a:t> </a:t>
            </a:r>
            <a:r>
              <a:rPr lang="en-US" sz="3200" dirty="0" err="1"/>
              <a:t>fungsi</a:t>
            </a:r>
            <a:r>
              <a:rPr lang="en-US" sz="3200" dirty="0"/>
              <a:t> </a:t>
            </a:r>
            <a:r>
              <a:rPr lang="en-US" sz="3200" dirty="0" err="1"/>
              <a:t>sebagai</a:t>
            </a:r>
            <a:r>
              <a:rPr lang="en-US" sz="3200" dirty="0"/>
              <a:t> </a:t>
            </a:r>
            <a:r>
              <a:rPr lang="en-US" sz="3200" dirty="0" err="1"/>
              <a:t>flokulan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menjernihkan</a:t>
            </a:r>
            <a:r>
              <a:rPr lang="en-US" sz="3200" dirty="0"/>
              <a:t> </a:t>
            </a:r>
            <a:r>
              <a:rPr lang="en-US" sz="3200" dirty="0" smtClean="0"/>
              <a:t>air (</a:t>
            </a:r>
            <a:r>
              <a:rPr lang="en-US" sz="3200" dirty="0"/>
              <a:t>air </a:t>
            </a:r>
            <a:r>
              <a:rPr lang="en-US" sz="3200" dirty="0" err="1"/>
              <a:t>minum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 smtClean="0"/>
              <a:t>kolam</a:t>
            </a:r>
            <a:r>
              <a:rPr lang="en-US" sz="3200" dirty="0" smtClean="0"/>
              <a:t> </a:t>
            </a:r>
            <a:r>
              <a:rPr lang="en-US" sz="3200" dirty="0" err="1" smtClean="0"/>
              <a:t>renang</a:t>
            </a:r>
            <a:r>
              <a:rPr lang="en-US" sz="3200" dirty="0"/>
              <a:t>), </a:t>
            </a:r>
            <a:r>
              <a:rPr lang="en-US" sz="3200" dirty="0" err="1"/>
              <a:t>menghilangkan</a:t>
            </a:r>
            <a:r>
              <a:rPr lang="en-US" sz="3200" dirty="0"/>
              <a:t> ion </a:t>
            </a:r>
            <a:r>
              <a:rPr lang="en-US" sz="3200" dirty="0" err="1"/>
              <a:t>logam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mengurangi</a:t>
            </a:r>
            <a:r>
              <a:rPr lang="en-US" sz="3200" dirty="0"/>
              <a:t> </a:t>
            </a:r>
            <a:r>
              <a:rPr lang="en-US" sz="3200" dirty="0" err="1"/>
              <a:t>bau</a:t>
            </a:r>
            <a:r>
              <a:rPr lang="en-US" sz="3200" dirty="0"/>
              <a:t>. </a:t>
            </a:r>
            <a:r>
              <a:rPr lang="en-US" sz="3200" dirty="0" err="1"/>
              <a:t>Pada</a:t>
            </a:r>
            <a:r>
              <a:rPr lang="en-US" sz="3200" dirty="0"/>
              <a:t> </a:t>
            </a:r>
            <a:r>
              <a:rPr lang="en-US" sz="3200" dirty="0" err="1"/>
              <a:t>tahun</a:t>
            </a:r>
            <a:r>
              <a:rPr lang="en-US" sz="3200" dirty="0"/>
              <a:t> </a:t>
            </a:r>
            <a:r>
              <a:rPr lang="en-US" sz="3200" dirty="0" smtClean="0"/>
              <a:t>1981, </a:t>
            </a:r>
            <a:r>
              <a:rPr lang="en-US" sz="3200" dirty="0" err="1" smtClean="0"/>
              <a:t>penggunaan</a:t>
            </a:r>
            <a:r>
              <a:rPr lang="en-US" sz="3200" dirty="0" smtClean="0"/>
              <a:t> </a:t>
            </a:r>
            <a:r>
              <a:rPr lang="en-US" sz="3200" dirty="0" err="1"/>
              <a:t>kitosan</a:t>
            </a:r>
            <a:r>
              <a:rPr lang="en-US" sz="3200" dirty="0"/>
              <a:t> </a:t>
            </a:r>
            <a:r>
              <a:rPr lang="en-US" sz="3200" dirty="0" err="1"/>
              <a:t>sebagai</a:t>
            </a:r>
            <a:r>
              <a:rPr lang="en-US" sz="3200" dirty="0"/>
              <a:t> </a:t>
            </a:r>
            <a:r>
              <a:rPr lang="en-US" sz="3200" dirty="0" err="1"/>
              <a:t>penjernih</a:t>
            </a:r>
            <a:r>
              <a:rPr lang="en-US" sz="3200" dirty="0"/>
              <a:t> air </a:t>
            </a:r>
            <a:r>
              <a:rPr lang="en-US" sz="3200" dirty="0" err="1" smtClean="0"/>
              <a:t>telah</a:t>
            </a:r>
            <a:r>
              <a:rPr lang="en-US" sz="3200" dirty="0"/>
              <a:t> </a:t>
            </a:r>
            <a:r>
              <a:rPr lang="en-US" sz="3200" dirty="0" err="1" smtClean="0"/>
              <a:t>disetujui</a:t>
            </a:r>
            <a:r>
              <a:rPr lang="en-US" sz="3200" dirty="0" smtClean="0"/>
              <a:t> </a:t>
            </a:r>
            <a:r>
              <a:rPr lang="en-US" sz="3200" dirty="0" err="1"/>
              <a:t>oleh</a:t>
            </a:r>
            <a:r>
              <a:rPr lang="en-US" sz="3200" dirty="0"/>
              <a:t> United </a:t>
            </a:r>
            <a:r>
              <a:rPr lang="en-US" sz="3200" dirty="0" smtClean="0"/>
              <a:t>States Environmental </a:t>
            </a:r>
            <a:r>
              <a:rPr lang="en-US" sz="3200" dirty="0"/>
              <a:t>Protection Agency (USEPA) </a:t>
            </a:r>
            <a:r>
              <a:rPr lang="en-US" sz="3200" dirty="0" err="1"/>
              <a:t>hingga</a:t>
            </a:r>
            <a:r>
              <a:rPr lang="en-US" sz="3200" dirty="0"/>
              <a:t> level </a:t>
            </a:r>
            <a:r>
              <a:rPr lang="en-US" sz="3200" dirty="0" err="1"/>
              <a:t>maksimum</a:t>
            </a:r>
            <a:r>
              <a:rPr lang="en-US" sz="3200" dirty="0"/>
              <a:t> 10 </a:t>
            </a:r>
            <a:r>
              <a:rPr lang="en-US" sz="3200" dirty="0" smtClean="0"/>
              <a:t>mg/L</a:t>
            </a:r>
          </a:p>
          <a:p>
            <a:pPr algn="ctr"/>
            <a:r>
              <a:rPr lang="en-US" sz="3200" dirty="0" smtClean="0"/>
              <a:t>(</a:t>
            </a:r>
            <a:r>
              <a:rPr lang="en-US" sz="3200" dirty="0"/>
              <a:t>Hahn </a:t>
            </a:r>
            <a:r>
              <a:rPr lang="en-US" sz="3200" i="1" dirty="0"/>
              <a:t>et al. </a:t>
            </a:r>
            <a:r>
              <a:rPr lang="en-US" sz="3200" dirty="0"/>
              <a:t>2004).</a:t>
            </a:r>
          </a:p>
          <a:p>
            <a:pPr algn="ctr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195635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487025"/>
            <a:ext cx="792088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i-FI" sz="3200" dirty="0"/>
              <a:t>Pada aplikasi di makanan, kitosan memiliki beberapa </a:t>
            </a:r>
            <a:r>
              <a:rPr lang="fi-FI" sz="3200" dirty="0" smtClean="0"/>
              <a:t>aplikasi </a:t>
            </a:r>
            <a:r>
              <a:rPr lang="en-US" sz="3200" dirty="0" err="1" smtClean="0"/>
              <a:t>diantaranya</a:t>
            </a:r>
            <a:r>
              <a:rPr lang="en-US" sz="3200" dirty="0" smtClean="0"/>
              <a:t> </a:t>
            </a:r>
            <a:r>
              <a:rPr lang="en-US" sz="3200" dirty="0" err="1"/>
              <a:t>sebagai</a:t>
            </a:r>
            <a:r>
              <a:rPr lang="en-US" sz="3200" dirty="0"/>
              <a:t> </a:t>
            </a:r>
            <a:r>
              <a:rPr lang="en-US" sz="3200" dirty="0" err="1"/>
              <a:t>serat</a:t>
            </a:r>
            <a:r>
              <a:rPr lang="en-US" sz="3200" dirty="0"/>
              <a:t> </a:t>
            </a:r>
            <a:r>
              <a:rPr lang="en-US" sz="3200" dirty="0" err="1"/>
              <a:t>makanan</a:t>
            </a:r>
            <a:r>
              <a:rPr lang="en-US" sz="3200" dirty="0"/>
              <a:t>, </a:t>
            </a:r>
            <a:r>
              <a:rPr lang="en-US" sz="3200" dirty="0" err="1" smtClean="0"/>
              <a:t>pengikat</a:t>
            </a:r>
            <a:r>
              <a:rPr lang="en-US" sz="3200" dirty="0"/>
              <a:t> </a:t>
            </a:r>
            <a:r>
              <a:rPr lang="en-US" sz="3200" dirty="0" err="1" smtClean="0"/>
              <a:t>lemak</a:t>
            </a:r>
            <a:r>
              <a:rPr lang="en-US" sz="3200" dirty="0" smtClean="0"/>
              <a:t> </a:t>
            </a:r>
            <a:r>
              <a:rPr lang="en-US" sz="3200" dirty="0"/>
              <a:t>yang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 smtClean="0"/>
              <a:t>menurunkan</a:t>
            </a:r>
            <a:r>
              <a:rPr lang="en-US" sz="3200" dirty="0"/>
              <a:t> </a:t>
            </a:r>
            <a:r>
              <a:rPr lang="en-US" sz="3200" dirty="0" err="1" smtClean="0"/>
              <a:t>kolesterol</a:t>
            </a:r>
            <a:r>
              <a:rPr lang="en-US" sz="3200" dirty="0"/>
              <a:t>, </a:t>
            </a:r>
            <a:r>
              <a:rPr lang="en-US" sz="3200" dirty="0" err="1"/>
              <a:t>pengawet</a:t>
            </a:r>
            <a:r>
              <a:rPr lang="en-US" sz="3200" dirty="0"/>
              <a:t> </a:t>
            </a:r>
            <a:r>
              <a:rPr lang="en-US" sz="3200" dirty="0" err="1"/>
              <a:t>alami</a:t>
            </a:r>
            <a:r>
              <a:rPr lang="en-US" sz="3200" dirty="0"/>
              <a:t>, </a:t>
            </a:r>
            <a:r>
              <a:rPr lang="en-US" sz="3200" dirty="0" err="1"/>
              <a:t>pengental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stabilisator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saus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 smtClean="0"/>
              <a:t>sebagai</a:t>
            </a:r>
            <a:r>
              <a:rPr lang="en-US" sz="3200" dirty="0"/>
              <a:t> </a:t>
            </a:r>
            <a:r>
              <a:rPr lang="en-US" sz="3200" i="1" dirty="0" smtClean="0"/>
              <a:t>edible </a:t>
            </a:r>
            <a:r>
              <a:rPr lang="en-US" sz="3200" i="1" dirty="0"/>
              <a:t>coating </a:t>
            </a:r>
            <a:r>
              <a:rPr lang="en-US" sz="3200" dirty="0" err="1"/>
              <a:t>pada</a:t>
            </a:r>
            <a:r>
              <a:rPr lang="en-US" sz="3200" dirty="0"/>
              <a:t> </a:t>
            </a:r>
            <a:r>
              <a:rPr lang="en-US" sz="3200" dirty="0" err="1"/>
              <a:t>buah</a:t>
            </a:r>
            <a:r>
              <a:rPr lang="en-US" sz="3200" dirty="0"/>
              <a:t>, </a:t>
            </a:r>
            <a:r>
              <a:rPr lang="en-US" sz="3200" dirty="0" err="1"/>
              <a:t>daging</a:t>
            </a:r>
            <a:r>
              <a:rPr lang="en-US" sz="3200" dirty="0"/>
              <a:t>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  <a:r>
              <a:rPr lang="en-US" sz="3200" dirty="0" err="1"/>
              <a:t>ikan</a:t>
            </a:r>
            <a:r>
              <a:rPr lang="en-US" sz="3200" dirty="0"/>
              <a:t>. </a:t>
            </a:r>
            <a:endParaRPr lang="en-US" sz="3200" dirty="0" smtClean="0"/>
          </a:p>
          <a:p>
            <a:pPr>
              <a:buFont typeface="Arial" pitchFamily="34" charset="0"/>
              <a:buChar char="•"/>
            </a:pPr>
            <a:endParaRPr lang="en-US" sz="3200" dirty="0" smtClean="0"/>
          </a:p>
          <a:p>
            <a:pPr>
              <a:buFont typeface="Arial" pitchFamily="34" charset="0"/>
              <a:buChar char="•"/>
            </a:pPr>
            <a:r>
              <a:rPr lang="en-US" sz="3200" dirty="0" err="1" smtClean="0"/>
              <a:t>Kitosan</a:t>
            </a:r>
            <a:r>
              <a:rPr lang="en-US" sz="3200" dirty="0" smtClean="0"/>
              <a:t> </a:t>
            </a:r>
            <a:r>
              <a:rPr lang="en-US" sz="3200" dirty="0" err="1" smtClean="0"/>
              <a:t>berbasis</a:t>
            </a:r>
            <a:r>
              <a:rPr lang="en-US" sz="3200" dirty="0" smtClean="0"/>
              <a:t> </a:t>
            </a:r>
            <a:r>
              <a:rPr lang="en-US" sz="3200" dirty="0" err="1" smtClean="0"/>
              <a:t>udang</a:t>
            </a:r>
            <a:r>
              <a:rPr lang="en-US" sz="3200" dirty="0"/>
              <a:t> </a:t>
            </a:r>
            <a:r>
              <a:rPr lang="en-US" sz="3200" dirty="0" err="1" smtClean="0"/>
              <a:t>mendapatkan</a:t>
            </a:r>
            <a:r>
              <a:rPr lang="en-US" sz="3200" dirty="0" smtClean="0"/>
              <a:t> </a:t>
            </a:r>
            <a:r>
              <a:rPr lang="en-US" sz="3200" dirty="0" err="1" smtClean="0"/>
              <a:t>notifikasi</a:t>
            </a:r>
            <a:r>
              <a:rPr lang="en-US" sz="3200" dirty="0" smtClean="0"/>
              <a:t> </a:t>
            </a:r>
            <a:r>
              <a:rPr lang="en-US" sz="3200" i="1" dirty="0"/>
              <a:t>Generally Recognize as Safe </a:t>
            </a:r>
            <a:r>
              <a:rPr lang="en-US" sz="3200" dirty="0"/>
              <a:t>(GRAS) </a:t>
            </a:r>
            <a:r>
              <a:rPr lang="en-US" sz="3200" dirty="0" err="1" smtClean="0"/>
              <a:t>dari</a:t>
            </a:r>
            <a:r>
              <a:rPr lang="en-US" sz="3200" dirty="0" smtClean="0"/>
              <a:t> </a:t>
            </a:r>
            <a:r>
              <a:rPr lang="en-US" sz="3200" i="1" dirty="0"/>
              <a:t>Food and </a:t>
            </a:r>
            <a:r>
              <a:rPr lang="en-US" sz="3200" i="1" dirty="0" err="1" smtClean="0"/>
              <a:t>DrugAdministration</a:t>
            </a:r>
            <a:r>
              <a:rPr lang="en-US" sz="3200" i="1" dirty="0" smtClean="0"/>
              <a:t> </a:t>
            </a:r>
            <a:r>
              <a:rPr lang="en-US" sz="3200" dirty="0" smtClean="0"/>
              <a:t>(FDA).</a:t>
            </a:r>
          </a:p>
          <a:p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xmlns="" val="320717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533400"/>
            <a:ext cx="770485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/>
              <a:t>Pada</a:t>
            </a:r>
            <a:r>
              <a:rPr lang="en-US" sz="3600" dirty="0"/>
              <a:t> </a:t>
            </a:r>
            <a:r>
              <a:rPr lang="en-US" sz="3600" dirty="0" err="1"/>
              <a:t>aplikasi</a:t>
            </a:r>
            <a:r>
              <a:rPr lang="en-US" sz="3600" dirty="0"/>
              <a:t> di </a:t>
            </a:r>
            <a:r>
              <a:rPr lang="en-US" sz="3600" dirty="0" err="1"/>
              <a:t>dunia</a:t>
            </a:r>
            <a:r>
              <a:rPr lang="en-US" sz="3600" dirty="0"/>
              <a:t> </a:t>
            </a:r>
            <a:r>
              <a:rPr lang="en-US" sz="3600" dirty="0" err="1"/>
              <a:t>medis</a:t>
            </a:r>
            <a:r>
              <a:rPr lang="en-US" sz="3600" dirty="0"/>
              <a:t>, </a:t>
            </a:r>
            <a:r>
              <a:rPr lang="en-US" sz="3600" dirty="0" err="1"/>
              <a:t>kitosan</a:t>
            </a:r>
            <a:r>
              <a:rPr lang="en-US" sz="3600" dirty="0"/>
              <a:t> </a:t>
            </a:r>
            <a:r>
              <a:rPr lang="en-US" sz="3600" dirty="0" err="1"/>
              <a:t>memiliki</a:t>
            </a:r>
            <a:r>
              <a:rPr lang="en-US" sz="3600" dirty="0"/>
              <a:t> </a:t>
            </a:r>
            <a:r>
              <a:rPr lang="en-US" sz="3600" dirty="0" err="1" smtClean="0"/>
              <a:t>fungsi</a:t>
            </a:r>
            <a:r>
              <a:rPr lang="en-US" sz="3600" dirty="0"/>
              <a:t> </a:t>
            </a:r>
            <a:r>
              <a:rPr lang="en-US" sz="3600" dirty="0" err="1" smtClean="0"/>
              <a:t>untuk</a:t>
            </a:r>
            <a:r>
              <a:rPr lang="en-US" sz="3600" dirty="0" smtClean="0"/>
              <a:t> </a:t>
            </a:r>
            <a:r>
              <a:rPr lang="en-US" sz="3600" dirty="0" err="1"/>
              <a:t>mempertahankan</a:t>
            </a:r>
            <a:r>
              <a:rPr lang="en-US" sz="3600" dirty="0"/>
              <a:t> </a:t>
            </a:r>
            <a:r>
              <a:rPr lang="en-US" sz="3600" dirty="0" err="1"/>
              <a:t>kelembaban</a:t>
            </a:r>
            <a:r>
              <a:rPr lang="en-US" sz="3600" dirty="0"/>
              <a:t> </a:t>
            </a:r>
            <a:r>
              <a:rPr lang="en-US" sz="3600" dirty="0" err="1"/>
              <a:t>kulit</a:t>
            </a:r>
            <a:r>
              <a:rPr lang="en-US" sz="3600" dirty="0"/>
              <a:t>, </a:t>
            </a:r>
            <a:r>
              <a:rPr lang="en-US" sz="3600" dirty="0" err="1" smtClean="0"/>
              <a:t>mengobati</a:t>
            </a:r>
            <a:r>
              <a:rPr lang="en-US" sz="3600" dirty="0"/>
              <a:t> </a:t>
            </a:r>
            <a:r>
              <a:rPr lang="en-US" sz="3600" dirty="0" err="1" smtClean="0"/>
              <a:t>jerawat</a:t>
            </a:r>
            <a:r>
              <a:rPr lang="en-US" sz="3600" dirty="0"/>
              <a:t>, </a:t>
            </a:r>
            <a:r>
              <a:rPr lang="en-US" sz="3600" dirty="0" err="1" smtClean="0"/>
              <a:t>meningkatkan</a:t>
            </a:r>
            <a:r>
              <a:rPr lang="en-US" sz="3600" dirty="0"/>
              <a:t> </a:t>
            </a:r>
            <a:r>
              <a:rPr lang="en-US" sz="3600" dirty="0" err="1" smtClean="0"/>
              <a:t>kelembutan</a:t>
            </a:r>
            <a:r>
              <a:rPr lang="en-US" sz="3600" dirty="0" smtClean="0"/>
              <a:t> </a:t>
            </a:r>
            <a:r>
              <a:rPr lang="en-US" sz="3600" dirty="0" err="1"/>
              <a:t>rambut</a:t>
            </a:r>
            <a:r>
              <a:rPr lang="en-US" sz="3600" dirty="0"/>
              <a:t>, </a:t>
            </a:r>
            <a:r>
              <a:rPr lang="en-US" sz="3600" dirty="0" err="1"/>
              <a:t>mengurangi</a:t>
            </a:r>
            <a:r>
              <a:rPr lang="en-US" sz="3600" dirty="0"/>
              <a:t> </a:t>
            </a:r>
            <a:r>
              <a:rPr lang="en-US" sz="3600" dirty="0" err="1"/>
              <a:t>listrik</a:t>
            </a:r>
            <a:r>
              <a:rPr lang="en-US" sz="3600" dirty="0"/>
              <a:t> </a:t>
            </a:r>
            <a:r>
              <a:rPr lang="en-US" sz="3600" dirty="0" err="1"/>
              <a:t>statis</a:t>
            </a:r>
            <a:r>
              <a:rPr lang="en-US" sz="3600" dirty="0"/>
              <a:t> </a:t>
            </a:r>
            <a:r>
              <a:rPr lang="en-US" sz="3600" dirty="0" err="1"/>
              <a:t>pada</a:t>
            </a:r>
            <a:r>
              <a:rPr lang="en-US" sz="3600" dirty="0"/>
              <a:t> </a:t>
            </a:r>
            <a:r>
              <a:rPr lang="en-US" sz="3600" dirty="0" err="1" smtClean="0"/>
              <a:t>rambut</a:t>
            </a:r>
            <a:r>
              <a:rPr lang="en-US" sz="3600" dirty="0" smtClean="0"/>
              <a:t>, </a:t>
            </a:r>
            <a:r>
              <a:rPr lang="en-US" sz="3600" dirty="0" err="1" smtClean="0"/>
              <a:t>mengencangkan</a:t>
            </a:r>
            <a:r>
              <a:rPr lang="en-US" sz="3600" dirty="0" smtClean="0"/>
              <a:t> </a:t>
            </a:r>
            <a:r>
              <a:rPr lang="en-US" sz="3600" dirty="0" err="1" smtClean="0"/>
              <a:t>kulit</a:t>
            </a:r>
            <a:r>
              <a:rPr lang="en-US" sz="3600" dirty="0"/>
              <a:t> </a:t>
            </a:r>
            <a:r>
              <a:rPr lang="sv-SE" sz="3600" dirty="0" smtClean="0"/>
              <a:t>dan </a:t>
            </a:r>
            <a:r>
              <a:rPr lang="sv-SE" sz="3600" dirty="0"/>
              <a:t>sebagai perawatan mulut </a:t>
            </a:r>
            <a:r>
              <a:rPr lang="sv-SE" sz="3600" dirty="0" smtClean="0"/>
              <a:t>(pasta gigi dan permen karet).</a:t>
            </a:r>
            <a:endParaRPr lang="en-US" sz="3600" dirty="0" smtClean="0"/>
          </a:p>
          <a:p>
            <a:pPr algn="ctr"/>
            <a:endParaRPr lang="sv-SE" sz="3600" dirty="0" smtClean="0"/>
          </a:p>
        </p:txBody>
      </p:sp>
    </p:spTree>
    <p:extLst>
      <p:ext uri="{BB962C8B-B14F-4D97-AF65-F5344CB8AC3E}">
        <p14:creationId xmlns:p14="http://schemas.microsoft.com/office/powerpoint/2010/main" xmlns="" val="1976790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260648"/>
            <a:ext cx="8136904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3200" b="1" dirty="0" smtClean="0"/>
              <a:t>Biomedis</a:t>
            </a:r>
            <a:endParaRPr lang="sv-SE" sz="3200" dirty="0"/>
          </a:p>
          <a:p>
            <a:pPr algn="ctr"/>
            <a:r>
              <a:rPr lang="sv-SE" sz="3200" dirty="0" smtClean="0"/>
              <a:t>kitosan </a:t>
            </a:r>
            <a:r>
              <a:rPr lang="sv-SE" sz="3200" dirty="0"/>
              <a:t>dapat diaplikasikan sebagai bahan benang </a:t>
            </a:r>
            <a:r>
              <a:rPr lang="sv-SE" sz="3200" dirty="0" smtClean="0"/>
              <a:t>operasi, </a:t>
            </a:r>
            <a:r>
              <a:rPr lang="en-US" sz="3200" dirty="0" err="1" smtClean="0"/>
              <a:t>kulit</a:t>
            </a:r>
            <a:r>
              <a:rPr lang="en-US" sz="3200" dirty="0" smtClean="0"/>
              <a:t> </a:t>
            </a:r>
            <a:r>
              <a:rPr lang="en-US" sz="3200" dirty="0" err="1"/>
              <a:t>artifisial</a:t>
            </a:r>
            <a:r>
              <a:rPr lang="en-US" sz="3200" dirty="0"/>
              <a:t>, material </a:t>
            </a:r>
            <a:r>
              <a:rPr lang="en-US" sz="3200" dirty="0" err="1"/>
              <a:t>enkapsulasi</a:t>
            </a:r>
            <a:r>
              <a:rPr lang="en-US" sz="3200" dirty="0"/>
              <a:t> (</a:t>
            </a:r>
            <a:r>
              <a:rPr lang="en-US" sz="3200" dirty="0" err="1" smtClean="0"/>
              <a:t>penghilang</a:t>
            </a:r>
            <a:r>
              <a:rPr lang="en-US" sz="3200" dirty="0"/>
              <a:t> </a:t>
            </a:r>
            <a:r>
              <a:rPr lang="en-US" sz="3200" dirty="0" err="1" smtClean="0"/>
              <a:t>luka</a:t>
            </a:r>
            <a:r>
              <a:rPr lang="en-US" sz="3200" dirty="0"/>
              <a:t>, </a:t>
            </a:r>
            <a:r>
              <a:rPr lang="en-US" sz="3200" dirty="0" err="1"/>
              <a:t>antibakteri</a:t>
            </a:r>
            <a:r>
              <a:rPr lang="en-US" sz="3200" dirty="0"/>
              <a:t>, antivirus </a:t>
            </a:r>
            <a:r>
              <a:rPr lang="en-US" sz="3200" dirty="0" err="1" smtClean="0"/>
              <a:t>dan</a:t>
            </a:r>
            <a:r>
              <a:rPr lang="en-US" sz="3200" dirty="0"/>
              <a:t> </a:t>
            </a:r>
            <a:r>
              <a:rPr lang="en-US" sz="3200" dirty="0" err="1" smtClean="0"/>
              <a:t>antijamur</a:t>
            </a:r>
            <a:r>
              <a:rPr lang="en-US" sz="3200" dirty="0"/>
              <a:t>). </a:t>
            </a:r>
            <a:endParaRPr lang="en-US" sz="3200" dirty="0" smtClean="0"/>
          </a:p>
          <a:p>
            <a:pPr algn="ctr"/>
            <a:endParaRPr lang="en-US" sz="3200" dirty="0" smtClean="0"/>
          </a:p>
          <a:p>
            <a:pPr algn="ctr"/>
            <a:endParaRPr lang="en-US" sz="3200" dirty="0" smtClean="0"/>
          </a:p>
          <a:p>
            <a:pPr algn="ctr"/>
            <a:endParaRPr lang="en-US" sz="3200" dirty="0"/>
          </a:p>
          <a:p>
            <a:pPr algn="ctr"/>
            <a:r>
              <a:rPr lang="en-US" sz="3200" b="1" dirty="0" err="1" smtClean="0"/>
              <a:t>B</a:t>
            </a:r>
            <a:r>
              <a:rPr lang="en-US" sz="3200" b="1" dirty="0" err="1" smtClean="0"/>
              <a:t>idang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pertanian</a:t>
            </a:r>
            <a:endParaRPr lang="en-US" sz="3200" b="1" dirty="0" smtClean="0"/>
          </a:p>
          <a:p>
            <a:pPr algn="ctr"/>
            <a:r>
              <a:rPr lang="en-US" sz="3200" dirty="0" err="1" smtClean="0"/>
              <a:t>kitosan</a:t>
            </a:r>
            <a:r>
              <a:rPr lang="en-US" sz="3200" dirty="0" smtClean="0"/>
              <a:t> </a:t>
            </a:r>
            <a:r>
              <a:rPr lang="en-US" sz="3200" dirty="0" err="1"/>
              <a:t>berfungsi</a:t>
            </a:r>
            <a:r>
              <a:rPr lang="en-US" sz="3200" dirty="0"/>
              <a:t> </a:t>
            </a:r>
            <a:r>
              <a:rPr lang="en-US" sz="3200" dirty="0" err="1"/>
              <a:t>sebagai</a:t>
            </a:r>
            <a:r>
              <a:rPr lang="en-US" sz="3200" dirty="0"/>
              <a:t> </a:t>
            </a:r>
            <a:r>
              <a:rPr lang="en-US" sz="3200" dirty="0" err="1" smtClean="0"/>
              <a:t>stimulan</a:t>
            </a:r>
            <a:r>
              <a:rPr lang="en-US" sz="3200" dirty="0"/>
              <a:t> </a:t>
            </a:r>
            <a:r>
              <a:rPr lang="fi-FI" sz="3200" dirty="0" smtClean="0"/>
              <a:t>pertumbuhan </a:t>
            </a:r>
            <a:r>
              <a:rPr lang="fi-FI" sz="3200" dirty="0"/>
              <a:t>tanaman, mekanisme pertahanan pada tanaman, </a:t>
            </a:r>
            <a:r>
              <a:rPr lang="fi-FI" sz="3200" i="1" dirty="0"/>
              <a:t>coating </a:t>
            </a:r>
            <a:r>
              <a:rPr lang="fi-FI" sz="3200" dirty="0"/>
              <a:t>pada </a:t>
            </a:r>
            <a:r>
              <a:rPr lang="fi-FI" sz="3200" dirty="0" smtClean="0"/>
              <a:t>benih,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/>
              <a:t>nutrien</a:t>
            </a:r>
            <a:r>
              <a:rPr lang="en-US" sz="3200" dirty="0"/>
              <a:t> </a:t>
            </a:r>
            <a:r>
              <a:rPr lang="en-US" sz="3200" dirty="0" err="1"/>
              <a:t>bagi</a:t>
            </a:r>
            <a:r>
              <a:rPr lang="en-US" sz="3200" dirty="0"/>
              <a:t> </a:t>
            </a:r>
            <a:r>
              <a:rPr lang="en-US" sz="3200" dirty="0" err="1"/>
              <a:t>tanah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326257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745" t="19841" r="17674" b="6250"/>
          <a:stretch/>
        </p:blipFill>
        <p:spPr bwMode="auto">
          <a:xfrm>
            <a:off x="228600" y="381000"/>
            <a:ext cx="8701332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0806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213" t="17856" r="15109" b="15209"/>
          <a:stretch/>
        </p:blipFill>
        <p:spPr bwMode="auto">
          <a:xfrm>
            <a:off x="304800" y="609600"/>
            <a:ext cx="8492629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9884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2656"/>
            <a:ext cx="6120680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5174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g02.s.alicdn.com/kf/HTB1_HtpIFXXXXcpXVXXq6xXFXXXD/Factory-supply-hydroxypropyl-chitosan-chitin-chitosan-chit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8640"/>
            <a:ext cx="6480720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188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g03.s.alicdn.com/kf/HTB1b5IGIpXXXXa.XXXXq6xXFXXXD/High-density-Chitosan-from-Alaska-Snow-Cra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47716"/>
            <a:ext cx="6264696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9681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1590" y="1371600"/>
            <a:ext cx="8802410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800" dirty="0" err="1" smtClean="0"/>
              <a:t>Uraikan</a:t>
            </a:r>
            <a:r>
              <a:rPr lang="en-US" sz="2800" dirty="0" smtClean="0"/>
              <a:t> </a:t>
            </a:r>
            <a:r>
              <a:rPr lang="en-US" sz="2800" dirty="0" err="1" smtClean="0"/>
              <a:t>fungsi</a:t>
            </a:r>
            <a:r>
              <a:rPr lang="en-US" sz="2800" dirty="0" smtClean="0"/>
              <a:t> </a:t>
            </a:r>
            <a:r>
              <a:rPr lang="en-US" sz="2800" dirty="0" err="1" smtClean="0"/>
              <a:t>kitin</a:t>
            </a:r>
            <a:r>
              <a:rPr lang="en-US" sz="2800" dirty="0" smtClean="0"/>
              <a:t> (</a:t>
            </a:r>
            <a:r>
              <a:rPr lang="en-US" sz="2800" dirty="0" err="1" smtClean="0"/>
              <a:t>absen</a:t>
            </a:r>
            <a:r>
              <a:rPr lang="en-US" sz="2800" dirty="0" smtClean="0"/>
              <a:t> </a:t>
            </a:r>
            <a:r>
              <a:rPr lang="en-US" sz="2800" dirty="0" err="1" smtClean="0"/>
              <a:t>ganjil</a:t>
            </a:r>
            <a:r>
              <a:rPr lang="en-US" sz="2800" dirty="0" smtClean="0"/>
              <a:t>) by </a:t>
            </a:r>
            <a:r>
              <a:rPr lang="en-US" sz="2800" dirty="0" err="1" smtClean="0"/>
              <a:t>jurnal</a:t>
            </a:r>
            <a:endParaRPr lang="en-US" sz="2800" dirty="0" smtClean="0"/>
          </a:p>
          <a:p>
            <a:pPr marL="342900" indent="-342900">
              <a:buAutoNum type="arabicPeriod"/>
            </a:pPr>
            <a:r>
              <a:rPr lang="en-US" sz="2800" dirty="0" err="1" smtClean="0"/>
              <a:t>Uraikan</a:t>
            </a:r>
            <a:r>
              <a:rPr lang="en-US" sz="2800" dirty="0" smtClean="0"/>
              <a:t> </a:t>
            </a:r>
            <a:r>
              <a:rPr lang="en-US" sz="2800" dirty="0" err="1" smtClean="0"/>
              <a:t>fungsi</a:t>
            </a:r>
            <a:r>
              <a:rPr lang="en-US" sz="2800" dirty="0" smtClean="0"/>
              <a:t> </a:t>
            </a:r>
            <a:r>
              <a:rPr lang="en-US" sz="2800" dirty="0" err="1" smtClean="0"/>
              <a:t>kitosan</a:t>
            </a:r>
            <a:r>
              <a:rPr lang="en-US" sz="2800" dirty="0" smtClean="0"/>
              <a:t> (</a:t>
            </a:r>
            <a:r>
              <a:rPr lang="en-US" sz="2800" dirty="0" err="1" smtClean="0"/>
              <a:t>absen</a:t>
            </a:r>
            <a:r>
              <a:rPr lang="en-US" sz="2800" dirty="0" smtClean="0"/>
              <a:t> </a:t>
            </a:r>
            <a:r>
              <a:rPr lang="en-US" sz="2800" dirty="0" err="1" smtClean="0"/>
              <a:t>genap</a:t>
            </a:r>
            <a:r>
              <a:rPr lang="en-US" sz="2800" dirty="0" smtClean="0"/>
              <a:t>) by </a:t>
            </a:r>
            <a:r>
              <a:rPr lang="en-US" sz="2800" dirty="0" err="1" smtClean="0"/>
              <a:t>jurnal</a:t>
            </a:r>
            <a:endParaRPr lang="en-US" sz="2800" dirty="0" smtClean="0"/>
          </a:p>
          <a:p>
            <a:pPr marL="342900" indent="-342900">
              <a:buAutoNum type="arabicPeriod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87824" y="2852936"/>
            <a:ext cx="32592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TERIMAKASIH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xmlns="" val="313415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914400"/>
            <a:ext cx="76962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sv-SE" dirty="0" smtClean="0"/>
              <a:t>KITOSAN</a:t>
            </a:r>
          </a:p>
          <a:p>
            <a:pPr marL="342900" indent="-342900">
              <a:buFont typeface="+mj-lt"/>
              <a:buAutoNum type="arabicPeriod"/>
            </a:pPr>
            <a:r>
              <a:rPr lang="sv-SE" dirty="0" smtClean="0"/>
              <a:t>OPTIMALISASI </a:t>
            </a:r>
            <a:r>
              <a:rPr lang="sv-SE" dirty="0" smtClean="0"/>
              <a:t>SINTESIS KITOSAN DARI CANGKANG KEPITING SEBAGAI ADSORBEN LOGAM BERAT Pb (II</a:t>
            </a:r>
            <a:r>
              <a:rPr lang="sv-SE" dirty="0" smtClean="0"/>
              <a:t>)</a:t>
            </a:r>
          </a:p>
          <a:p>
            <a:pPr marL="342900" indent="-342900">
              <a:buFont typeface="+mj-lt"/>
              <a:buAutoNum type="arabicPeriod"/>
            </a:pPr>
            <a:r>
              <a:rPr lang="sv-SE" dirty="0" smtClean="0"/>
              <a:t>Bahan Baku Alternatif Pembuatan </a:t>
            </a:r>
            <a:r>
              <a:rPr lang="sv-SE" dirty="0" smtClean="0"/>
              <a:t>Biopolimer</a:t>
            </a:r>
          </a:p>
          <a:p>
            <a:pPr marL="342900" indent="-342900">
              <a:buFont typeface="+mj-lt"/>
              <a:buAutoNum type="arabicPeriod"/>
            </a:pPr>
            <a:r>
              <a:rPr lang="sv-SE" dirty="0" smtClean="0"/>
              <a:t>MENURUNKAN KADAR LOGAM </a:t>
            </a:r>
            <a:r>
              <a:rPr lang="sv-SE" dirty="0" smtClean="0"/>
              <a:t>CU</a:t>
            </a:r>
          </a:p>
          <a:p>
            <a:pPr marL="342900" indent="-342900">
              <a:buFont typeface="+mj-lt"/>
              <a:buAutoNum type="arabicPeriod"/>
            </a:pPr>
            <a:r>
              <a:rPr lang="sv-SE" dirty="0" smtClean="0"/>
              <a:t>Bahan Pengawet Ayam </a:t>
            </a:r>
            <a:r>
              <a:rPr lang="sv-SE" dirty="0" smtClean="0"/>
              <a:t>Goreng</a:t>
            </a:r>
          </a:p>
          <a:p>
            <a:pPr marL="342900" indent="-342900">
              <a:buFont typeface="+mj-lt"/>
              <a:buAutoNum type="arabicPeriod"/>
            </a:pPr>
            <a:r>
              <a:rPr lang="sv-SE" dirty="0" smtClean="0"/>
              <a:t>PENJERNIH AIR PADA AIR RAWA DAN AIR </a:t>
            </a:r>
            <a:r>
              <a:rPr lang="sv-SE" dirty="0" smtClean="0"/>
              <a:t>SUNGAI</a:t>
            </a:r>
          </a:p>
          <a:p>
            <a:pPr marL="342900" indent="-342900">
              <a:buFont typeface="+mj-lt"/>
              <a:buAutoNum type="arabicPeriod"/>
            </a:pPr>
            <a:r>
              <a:rPr lang="sv-SE" dirty="0" smtClean="0"/>
              <a:t>Adsorben Zat Warna Biru </a:t>
            </a:r>
            <a:r>
              <a:rPr lang="sv-SE" dirty="0" smtClean="0"/>
              <a:t>Metilena</a:t>
            </a:r>
          </a:p>
          <a:p>
            <a:pPr marL="342900" indent="-342900">
              <a:buFont typeface="+mj-lt"/>
              <a:buAutoNum type="arabicPeriod"/>
            </a:pPr>
            <a:r>
              <a:rPr lang="sv-SE" dirty="0" smtClean="0"/>
              <a:t>ADSORBEN GAS BUANG KENDARAAN </a:t>
            </a:r>
            <a:r>
              <a:rPr lang="sv-SE" dirty="0" smtClean="0"/>
              <a:t>BERMOTOR</a:t>
            </a:r>
          </a:p>
          <a:p>
            <a:pPr marL="342900" indent="-342900">
              <a:buFont typeface="+mj-lt"/>
              <a:buAutoNum type="arabicPeriod"/>
            </a:pPr>
            <a:r>
              <a:rPr lang="sv-SE" dirty="0" smtClean="0"/>
              <a:t>KEMUNDURAN MUTU FILLET IKAN PATIN (Pangasius hypopthalmus) PADA PENYIMPANAN SUHU </a:t>
            </a:r>
            <a:r>
              <a:rPr lang="sv-SE" dirty="0" smtClean="0"/>
              <a:t>RUANG PENGAWET IKAN KEMBUNG </a:t>
            </a:r>
            <a:r>
              <a:rPr lang="sv-SE" dirty="0" smtClean="0"/>
              <a:t>(Rastrelliger sp) DAN IKAN LELE (Clarias Batrachus</a:t>
            </a:r>
            <a:r>
              <a:rPr lang="sv-SE" dirty="0" smtClean="0"/>
              <a:t>)</a:t>
            </a:r>
          </a:p>
          <a:p>
            <a:pPr marL="342900" indent="-342900">
              <a:buFont typeface="+mj-lt"/>
              <a:buAutoNum type="arabicPeriod"/>
            </a:pPr>
            <a:r>
              <a:rPr lang="sv-SE" smtClean="0"/>
              <a:t>PENGAWET FILLET IKAN GABUS (Channa </a:t>
            </a:r>
            <a:r>
              <a:rPr lang="sv-SE" smtClean="0"/>
              <a:t>striata</a:t>
            </a:r>
            <a:r>
              <a:rPr lang="sv-SE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326</TotalTime>
  <Words>1236</Words>
  <Application>Microsoft Office PowerPoint</Application>
  <PresentationFormat>On-screen Show (4:3)</PresentationFormat>
  <Paragraphs>118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pc1</cp:lastModifiedBy>
  <cp:revision>20</cp:revision>
  <dcterms:created xsi:type="dcterms:W3CDTF">2016-06-13T04:25:46Z</dcterms:created>
  <dcterms:modified xsi:type="dcterms:W3CDTF">2019-05-15T22:31:48Z</dcterms:modified>
</cp:coreProperties>
</file>