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921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4798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910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005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424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826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056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954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592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67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378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3C421-BB75-48D6-92BB-4935A6051206}" type="datetimeFigureOut">
              <a:rPr lang="en-US" smtClean="0"/>
              <a:t>5/29/2023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3FF8B-B317-484F-8B9D-DA3E27EACA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61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3" y="1481226"/>
            <a:ext cx="4227830" cy="156210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355600" indent="-342900">
              <a:spcBef>
                <a:spcPts val="77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solidFill>
                  <a:srgbClr val="E36C09"/>
                </a:solidFill>
                <a:latin typeface="Calibri"/>
                <a:cs typeface="Calibri"/>
              </a:rPr>
              <a:t>Sub</a:t>
            </a:r>
            <a:r>
              <a:rPr sz="2800" spc="1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40" dirty="0">
                <a:solidFill>
                  <a:srgbClr val="E36C09"/>
                </a:solidFill>
                <a:latin typeface="Calibri"/>
                <a:cs typeface="Calibri"/>
              </a:rPr>
              <a:t>Pokok</a:t>
            </a:r>
            <a:r>
              <a:rPr sz="2800" spc="2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E36C09"/>
                </a:solidFill>
                <a:latin typeface="Calibri"/>
                <a:cs typeface="Calibri"/>
              </a:rPr>
              <a:t>Bahasan :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670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z="2800" spc="-15" dirty="0">
                <a:latin typeface="Calibri"/>
                <a:cs typeface="Calibri"/>
              </a:rPr>
              <a:t>Diagram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Interaksi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Kolom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675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z="2800" spc="-35" dirty="0">
                <a:latin typeface="Calibri"/>
                <a:cs typeface="Calibri"/>
              </a:rPr>
              <a:t>Tulangan</a:t>
            </a:r>
            <a:r>
              <a:rPr sz="2800" spc="-3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Lateral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82007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6311" y="3979149"/>
            <a:ext cx="3285744" cy="18951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129841" y="1642059"/>
            <a:ext cx="8181975" cy="4340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0" indent="-342900">
              <a:spcBef>
                <a:spcPts val="100"/>
              </a:spcBef>
              <a:buFont typeface="Arial MT"/>
              <a:buChar char="•"/>
              <a:tabLst>
                <a:tab pos="367665" algn="l"/>
                <a:tab pos="368300" algn="l"/>
              </a:tabLst>
            </a:pPr>
            <a:r>
              <a:rPr sz="2400" spc="-15" dirty="0">
                <a:latin typeface="Calibri"/>
                <a:cs typeface="Calibri"/>
              </a:rPr>
              <a:t>Pada umumnya </a:t>
            </a:r>
            <a:r>
              <a:rPr sz="2400" spc="-5" dirty="0">
                <a:latin typeface="Calibri"/>
                <a:cs typeface="Calibri"/>
              </a:rPr>
              <a:t>selain beban </a:t>
            </a:r>
            <a:r>
              <a:rPr sz="2400" spc="-10" dirty="0">
                <a:latin typeface="Calibri"/>
                <a:cs typeface="Calibri"/>
              </a:rPr>
              <a:t>aksial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tekan,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kolom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pada </a:t>
            </a:r>
            <a:r>
              <a:rPr sz="2400" spc="-10" dirty="0">
                <a:latin typeface="Calibri"/>
                <a:cs typeface="Calibri"/>
              </a:rPr>
              <a:t>saat</a:t>
            </a:r>
            <a:endParaRPr sz="2400">
              <a:latin typeface="Calibri"/>
              <a:cs typeface="Calibri"/>
            </a:endParaRPr>
          </a:p>
          <a:p>
            <a:pPr marL="367665">
              <a:spcBef>
                <a:spcPts val="5"/>
              </a:spcBef>
            </a:pPr>
            <a:r>
              <a:rPr sz="2400" spc="-10" dirty="0">
                <a:latin typeface="Calibri"/>
                <a:cs typeface="Calibri"/>
              </a:rPr>
              <a:t>yang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bersamaan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juga </a:t>
            </a:r>
            <a:r>
              <a:rPr sz="2400" spc="-5" dirty="0">
                <a:latin typeface="Calibri"/>
                <a:cs typeface="Calibri"/>
              </a:rPr>
              <a:t>memikul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momen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lentur</a:t>
            </a:r>
            <a:endParaRPr sz="2400">
              <a:latin typeface="Calibri"/>
              <a:cs typeface="Calibri"/>
            </a:endParaRPr>
          </a:p>
          <a:p>
            <a:pPr marL="367665" marR="765810" indent="-342900">
              <a:spcBef>
                <a:spcPts val="575"/>
              </a:spcBef>
              <a:buFont typeface="Arial MT"/>
              <a:buChar char="•"/>
              <a:tabLst>
                <a:tab pos="367665" algn="l"/>
                <a:tab pos="368300" algn="l"/>
              </a:tabLst>
            </a:pPr>
            <a:r>
              <a:rPr sz="2400" spc="-20" dirty="0">
                <a:latin typeface="Calibri"/>
                <a:cs typeface="Calibri"/>
              </a:rPr>
              <a:t>Ketika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sebuah </a:t>
            </a:r>
            <a:r>
              <a:rPr sz="2400" dirty="0">
                <a:latin typeface="Calibri"/>
                <a:cs typeface="Calibri"/>
              </a:rPr>
              <a:t>elemen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kolom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diberi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beban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aksial,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P</a:t>
            </a:r>
            <a:r>
              <a:rPr sz="2400" spc="-5" dirty="0">
                <a:latin typeface="Calibri"/>
                <a:cs typeface="Calibri"/>
              </a:rPr>
              <a:t>,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dan </a:t>
            </a:r>
            <a:r>
              <a:rPr sz="2400" dirty="0">
                <a:latin typeface="Calibri"/>
                <a:cs typeface="Calibri"/>
              </a:rPr>
              <a:t> momen </a:t>
            </a:r>
            <a:r>
              <a:rPr sz="2400" spc="-35" dirty="0">
                <a:latin typeface="Calibri"/>
                <a:cs typeface="Calibri"/>
              </a:rPr>
              <a:t>lentur, </a:t>
            </a:r>
            <a:r>
              <a:rPr sz="2400" i="1" dirty="0">
                <a:latin typeface="Calibri"/>
                <a:cs typeface="Calibri"/>
              </a:rPr>
              <a:t>M</a:t>
            </a:r>
            <a:r>
              <a:rPr sz="2400" dirty="0">
                <a:latin typeface="Calibri"/>
                <a:cs typeface="Calibri"/>
              </a:rPr>
              <a:t>, </a:t>
            </a:r>
            <a:r>
              <a:rPr sz="2400" spc="-10" dirty="0">
                <a:latin typeface="Calibri"/>
                <a:cs typeface="Calibri"/>
              </a:rPr>
              <a:t>maka </a:t>
            </a:r>
            <a:r>
              <a:rPr sz="2400" spc="-15" dirty="0">
                <a:latin typeface="Calibri"/>
                <a:cs typeface="Calibri"/>
              </a:rPr>
              <a:t>biasanya </a:t>
            </a:r>
            <a:r>
              <a:rPr sz="2400" spc="-10" dirty="0">
                <a:latin typeface="Calibri"/>
                <a:cs typeface="Calibri"/>
              </a:rPr>
              <a:t>dapat diekivalenkan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dengan</a:t>
            </a:r>
            <a:r>
              <a:rPr sz="2400" spc="-5" dirty="0">
                <a:latin typeface="Calibri"/>
                <a:cs typeface="Calibri"/>
              </a:rPr>
              <a:t> beban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P</a:t>
            </a:r>
            <a:r>
              <a:rPr sz="2400" i="1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yang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bekerja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pada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eksentrisitas,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e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= </a:t>
            </a:r>
            <a:r>
              <a:rPr sz="2400" i="1" spc="-5" dirty="0">
                <a:latin typeface="Calibri"/>
                <a:cs typeface="Calibri"/>
              </a:rPr>
              <a:t>M</a:t>
            </a:r>
            <a:r>
              <a:rPr sz="2400" spc="-5" dirty="0">
                <a:latin typeface="Calibri"/>
                <a:cs typeface="Calibri"/>
              </a:rPr>
              <a:t>/</a:t>
            </a:r>
            <a:r>
              <a:rPr sz="2400" i="1" spc="-5" dirty="0">
                <a:latin typeface="Calibri"/>
                <a:cs typeface="Calibri"/>
              </a:rPr>
              <a:t>P</a:t>
            </a:r>
            <a:endParaRPr sz="2400">
              <a:latin typeface="Calibri"/>
              <a:cs typeface="Calibri"/>
            </a:endParaRPr>
          </a:p>
          <a:p>
            <a:pPr marL="3917315" marR="81915" algn="just">
              <a:spcBef>
                <a:spcPts val="1714"/>
              </a:spcBef>
            </a:pPr>
            <a:r>
              <a:rPr spc="-10" dirty="0">
                <a:latin typeface="Calibri"/>
                <a:cs typeface="Calibri"/>
              </a:rPr>
              <a:t>Eksentrisitas, </a:t>
            </a:r>
            <a:r>
              <a:rPr i="1" dirty="0">
                <a:latin typeface="Calibri"/>
                <a:cs typeface="Calibri"/>
              </a:rPr>
              <a:t>e</a:t>
            </a:r>
            <a:r>
              <a:rPr dirty="0">
                <a:latin typeface="Calibri"/>
                <a:cs typeface="Calibri"/>
              </a:rPr>
              <a:t>, </a:t>
            </a:r>
            <a:r>
              <a:rPr spc="-10" dirty="0">
                <a:latin typeface="Calibri"/>
                <a:cs typeface="Calibri"/>
              </a:rPr>
              <a:t>merepresentasikan jarak </a:t>
            </a:r>
            <a:r>
              <a:rPr spc="-5" dirty="0">
                <a:latin typeface="Calibri"/>
                <a:cs typeface="Calibri"/>
              </a:rPr>
              <a:t>dari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titik </a:t>
            </a:r>
            <a:r>
              <a:rPr spc="-15" dirty="0">
                <a:latin typeface="Calibri"/>
                <a:cs typeface="Calibri"/>
              </a:rPr>
              <a:t>berat </a:t>
            </a:r>
            <a:r>
              <a:rPr spc="-10" dirty="0">
                <a:latin typeface="Calibri"/>
                <a:cs typeface="Calibri"/>
              </a:rPr>
              <a:t>plastis </a:t>
            </a:r>
            <a:r>
              <a:rPr spc="-5" dirty="0">
                <a:latin typeface="Calibri"/>
                <a:cs typeface="Calibri"/>
              </a:rPr>
              <a:t>penampang </a:t>
            </a:r>
            <a:r>
              <a:rPr spc="-30" dirty="0">
                <a:latin typeface="Calibri"/>
                <a:cs typeface="Calibri"/>
              </a:rPr>
              <a:t>ke </a:t>
            </a:r>
            <a:r>
              <a:rPr spc="-10" dirty="0">
                <a:latin typeface="Calibri"/>
                <a:cs typeface="Calibri"/>
              </a:rPr>
              <a:t>lokasi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bekerja.</a:t>
            </a:r>
            <a:endParaRPr>
              <a:latin typeface="Calibri"/>
              <a:cs typeface="Calibri"/>
            </a:endParaRPr>
          </a:p>
          <a:p>
            <a:pPr marL="3917315" marR="43180"/>
            <a:r>
              <a:rPr spc="-5" dirty="0">
                <a:latin typeface="Calibri"/>
                <a:cs typeface="Calibri"/>
              </a:rPr>
              <a:t>Titik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plastis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 </a:t>
            </a:r>
            <a:r>
              <a:rPr spc="-10" dirty="0">
                <a:latin typeface="Calibri"/>
                <a:cs typeface="Calibri"/>
              </a:rPr>
              <a:t>diperoleh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5" dirty="0">
                <a:latin typeface="Calibri"/>
                <a:cs typeface="Calibri"/>
              </a:rPr>
              <a:t> menentukan </a:t>
            </a:r>
            <a:r>
              <a:rPr spc="-10" dirty="0">
                <a:latin typeface="Calibri"/>
                <a:cs typeface="Calibri"/>
              </a:rPr>
              <a:t>lokasi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gaya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resultan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 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dihasilkan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oleh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baja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beton </a:t>
            </a:r>
            <a:r>
              <a:rPr spc="-5" dirty="0">
                <a:latin typeface="Calibri"/>
                <a:cs typeface="Calibri"/>
              </a:rPr>
              <a:t>yang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keduanya</a:t>
            </a:r>
            <a:r>
              <a:rPr spc="-5" dirty="0">
                <a:latin typeface="Calibri"/>
                <a:cs typeface="Calibri"/>
              </a:rPr>
              <a:t> mengalami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tegangan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sebesar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i="1" spc="5" dirty="0">
                <a:latin typeface="Calibri"/>
                <a:cs typeface="Calibri"/>
              </a:rPr>
              <a:t>f</a:t>
            </a:r>
            <a:r>
              <a:rPr i="1" spc="7" baseline="-20833" dirty="0">
                <a:latin typeface="Calibri"/>
                <a:cs typeface="Calibri"/>
              </a:rPr>
              <a:t>y</a:t>
            </a:r>
            <a:r>
              <a:rPr i="1" spc="195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1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i="1" baseline="-20833" dirty="0">
                <a:latin typeface="Calibri"/>
                <a:cs typeface="Calibri"/>
              </a:rPr>
              <a:t>c</a:t>
            </a:r>
            <a:r>
              <a:rPr dirty="0">
                <a:latin typeface="Calibri"/>
                <a:cs typeface="Calibri"/>
              </a:rPr>
              <a:t>.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789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447480" y="2339277"/>
            <a:ext cx="2879090" cy="2896235"/>
            <a:chOff x="923480" y="2339276"/>
            <a:chExt cx="2879090" cy="2896235"/>
          </a:xfrm>
        </p:grpSpPr>
        <p:sp>
          <p:nvSpPr>
            <p:cNvPr id="4" name="object 4"/>
            <p:cNvSpPr/>
            <p:nvPr/>
          </p:nvSpPr>
          <p:spPr>
            <a:xfrm>
              <a:off x="1224533" y="3298698"/>
              <a:ext cx="2127250" cy="609600"/>
            </a:xfrm>
            <a:custGeom>
              <a:avLst/>
              <a:gdLst/>
              <a:ahLst/>
              <a:cxnLst/>
              <a:rect l="l" t="t" r="r" b="b"/>
              <a:pathLst>
                <a:path w="2127250" h="609600">
                  <a:moveTo>
                    <a:pt x="451103" y="0"/>
                  </a:moveTo>
                  <a:lnTo>
                    <a:pt x="2126995" y="0"/>
                  </a:lnTo>
                </a:path>
                <a:path w="2127250" h="609600">
                  <a:moveTo>
                    <a:pt x="0" y="609600"/>
                  </a:moveTo>
                  <a:lnTo>
                    <a:pt x="1675891" y="609600"/>
                  </a:lnTo>
                </a:path>
                <a:path w="2127250" h="609600">
                  <a:moveTo>
                    <a:pt x="0" y="609472"/>
                  </a:moveTo>
                  <a:lnTo>
                    <a:pt x="447547" y="0"/>
                  </a:lnTo>
                </a:path>
                <a:path w="2127250" h="609600">
                  <a:moveTo>
                    <a:pt x="1676400" y="609472"/>
                  </a:moveTo>
                  <a:lnTo>
                    <a:pt x="2123948" y="0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25067" y="3012948"/>
              <a:ext cx="2875915" cy="1219200"/>
            </a:xfrm>
            <a:custGeom>
              <a:avLst/>
              <a:gdLst/>
              <a:ahLst/>
              <a:cxnLst/>
              <a:rect l="l" t="t" r="r" b="b"/>
              <a:pathLst>
                <a:path w="2875915" h="1219200">
                  <a:moveTo>
                    <a:pt x="0" y="556260"/>
                  </a:moveTo>
                  <a:lnTo>
                    <a:pt x="2875660" y="556260"/>
                  </a:lnTo>
                </a:path>
                <a:path w="2875915" h="1219200">
                  <a:moveTo>
                    <a:pt x="1757933" y="0"/>
                  </a:moveTo>
                  <a:lnTo>
                    <a:pt x="894588" y="1218819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3163" y="3348228"/>
              <a:ext cx="140208" cy="10820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78863" y="3509772"/>
              <a:ext cx="140208" cy="10820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4563" y="3685032"/>
              <a:ext cx="140207" cy="1097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68751" y="3343656"/>
              <a:ext cx="140208" cy="10820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4451" y="3500628"/>
              <a:ext cx="140208" cy="10820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0151" y="3680460"/>
              <a:ext cx="140208" cy="10820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224533" y="3908298"/>
              <a:ext cx="0" cy="1279525"/>
            </a:xfrm>
            <a:custGeom>
              <a:avLst/>
              <a:gdLst/>
              <a:ahLst/>
              <a:cxnLst/>
              <a:rect l="l" t="t" r="r" b="b"/>
              <a:pathLst>
                <a:path h="1279525">
                  <a:moveTo>
                    <a:pt x="0" y="0"/>
                  </a:moveTo>
                  <a:lnTo>
                    <a:pt x="0" y="1279397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567683" y="2507742"/>
              <a:ext cx="114300" cy="1092200"/>
            </a:xfrm>
            <a:custGeom>
              <a:avLst/>
              <a:gdLst/>
              <a:ahLst/>
              <a:cxnLst/>
              <a:rect l="l" t="t" r="r" b="b"/>
              <a:pathLst>
                <a:path w="114300" h="1092200">
                  <a:moveTo>
                    <a:pt x="38100" y="901319"/>
                  </a:moveTo>
                  <a:lnTo>
                    <a:pt x="0" y="901319"/>
                  </a:lnTo>
                  <a:lnTo>
                    <a:pt x="57150" y="1091819"/>
                  </a:lnTo>
                  <a:lnTo>
                    <a:pt x="108585" y="920369"/>
                  </a:lnTo>
                  <a:lnTo>
                    <a:pt x="38100" y="920369"/>
                  </a:lnTo>
                  <a:lnTo>
                    <a:pt x="38100" y="901319"/>
                  </a:lnTo>
                  <a:close/>
                </a:path>
                <a:path w="114300" h="1092200">
                  <a:moveTo>
                    <a:pt x="76200" y="0"/>
                  </a:moveTo>
                  <a:lnTo>
                    <a:pt x="38100" y="0"/>
                  </a:lnTo>
                  <a:lnTo>
                    <a:pt x="38100" y="920369"/>
                  </a:lnTo>
                  <a:lnTo>
                    <a:pt x="76200" y="920369"/>
                  </a:lnTo>
                  <a:lnTo>
                    <a:pt x="76200" y="0"/>
                  </a:lnTo>
                  <a:close/>
                </a:path>
                <a:path w="114300" h="1092200">
                  <a:moveTo>
                    <a:pt x="114300" y="901319"/>
                  </a:moveTo>
                  <a:lnTo>
                    <a:pt x="76200" y="901319"/>
                  </a:lnTo>
                  <a:lnTo>
                    <a:pt x="76200" y="920369"/>
                  </a:lnTo>
                  <a:lnTo>
                    <a:pt x="108585" y="920369"/>
                  </a:lnTo>
                  <a:lnTo>
                    <a:pt x="114300" y="90131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281427" y="2340864"/>
              <a:ext cx="0" cy="1254125"/>
            </a:xfrm>
            <a:custGeom>
              <a:avLst/>
              <a:gdLst/>
              <a:ahLst/>
              <a:cxnLst/>
              <a:rect l="l" t="t" r="r" b="b"/>
              <a:pathLst>
                <a:path h="1254125">
                  <a:moveTo>
                    <a:pt x="0" y="0"/>
                  </a:moveTo>
                  <a:lnTo>
                    <a:pt x="0" y="12537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81427" y="2653792"/>
              <a:ext cx="1342390" cy="50800"/>
            </a:xfrm>
            <a:custGeom>
              <a:avLst/>
              <a:gdLst/>
              <a:ahLst/>
              <a:cxnLst/>
              <a:rect l="l" t="t" r="r" b="b"/>
              <a:pathLst>
                <a:path w="1342389" h="50800">
                  <a:moveTo>
                    <a:pt x="127000" y="0"/>
                  </a:moveTo>
                  <a:lnTo>
                    <a:pt x="0" y="25400"/>
                  </a:lnTo>
                  <a:lnTo>
                    <a:pt x="127000" y="50800"/>
                  </a:lnTo>
                  <a:lnTo>
                    <a:pt x="127000" y="31750"/>
                  </a:lnTo>
                  <a:lnTo>
                    <a:pt x="114300" y="31750"/>
                  </a:lnTo>
                  <a:lnTo>
                    <a:pt x="114300" y="19050"/>
                  </a:lnTo>
                  <a:lnTo>
                    <a:pt x="127000" y="19050"/>
                  </a:lnTo>
                  <a:lnTo>
                    <a:pt x="127000" y="0"/>
                  </a:lnTo>
                  <a:close/>
                </a:path>
                <a:path w="1342389" h="50800">
                  <a:moveTo>
                    <a:pt x="1215263" y="0"/>
                  </a:moveTo>
                  <a:lnTo>
                    <a:pt x="1215263" y="50800"/>
                  </a:lnTo>
                  <a:lnTo>
                    <a:pt x="1310513" y="31750"/>
                  </a:lnTo>
                  <a:lnTo>
                    <a:pt x="1227963" y="31750"/>
                  </a:lnTo>
                  <a:lnTo>
                    <a:pt x="1227963" y="19050"/>
                  </a:lnTo>
                  <a:lnTo>
                    <a:pt x="1310513" y="19050"/>
                  </a:lnTo>
                  <a:lnTo>
                    <a:pt x="1215263" y="0"/>
                  </a:lnTo>
                  <a:close/>
                </a:path>
                <a:path w="1342389" h="50800">
                  <a:moveTo>
                    <a:pt x="127000" y="19050"/>
                  </a:moveTo>
                  <a:lnTo>
                    <a:pt x="114300" y="19050"/>
                  </a:lnTo>
                  <a:lnTo>
                    <a:pt x="114300" y="31750"/>
                  </a:lnTo>
                  <a:lnTo>
                    <a:pt x="127000" y="31750"/>
                  </a:lnTo>
                  <a:lnTo>
                    <a:pt x="127000" y="19050"/>
                  </a:lnTo>
                  <a:close/>
                </a:path>
                <a:path w="1342389" h="50800">
                  <a:moveTo>
                    <a:pt x="1215263" y="19050"/>
                  </a:moveTo>
                  <a:lnTo>
                    <a:pt x="127000" y="19050"/>
                  </a:lnTo>
                  <a:lnTo>
                    <a:pt x="127000" y="31750"/>
                  </a:lnTo>
                  <a:lnTo>
                    <a:pt x="1215263" y="31750"/>
                  </a:lnTo>
                  <a:lnTo>
                    <a:pt x="1215263" y="19050"/>
                  </a:lnTo>
                  <a:close/>
                </a:path>
                <a:path w="1342389" h="50800">
                  <a:moveTo>
                    <a:pt x="1310513" y="19050"/>
                  </a:moveTo>
                  <a:lnTo>
                    <a:pt x="1227963" y="19050"/>
                  </a:lnTo>
                  <a:lnTo>
                    <a:pt x="1227963" y="31750"/>
                  </a:lnTo>
                  <a:lnTo>
                    <a:pt x="1310513" y="31750"/>
                  </a:lnTo>
                  <a:lnTo>
                    <a:pt x="1342263" y="25400"/>
                  </a:lnTo>
                  <a:lnTo>
                    <a:pt x="1310513" y="19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896361" y="3295650"/>
              <a:ext cx="452755" cy="1892300"/>
            </a:xfrm>
            <a:custGeom>
              <a:avLst/>
              <a:gdLst/>
              <a:ahLst/>
              <a:cxnLst/>
              <a:rect l="l" t="t" r="r" b="b"/>
              <a:pathLst>
                <a:path w="452754" h="1892300">
                  <a:moveTo>
                    <a:pt x="0" y="612648"/>
                  </a:moveTo>
                  <a:lnTo>
                    <a:pt x="0" y="1891792"/>
                  </a:lnTo>
                </a:path>
                <a:path w="452754" h="1892300">
                  <a:moveTo>
                    <a:pt x="452627" y="0"/>
                  </a:moveTo>
                  <a:lnTo>
                    <a:pt x="452627" y="1279144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75943" y="4447032"/>
              <a:ext cx="2369820" cy="787400"/>
            </a:xfrm>
            <a:custGeom>
              <a:avLst/>
              <a:gdLst/>
              <a:ahLst/>
              <a:cxnLst/>
              <a:rect l="l" t="t" r="r" b="b"/>
              <a:pathLst>
                <a:path w="2369820" h="787400">
                  <a:moveTo>
                    <a:pt x="0" y="739140"/>
                  </a:moveTo>
                  <a:lnTo>
                    <a:pt x="2020062" y="739140"/>
                  </a:lnTo>
                </a:path>
                <a:path w="2369820" h="787400">
                  <a:moveTo>
                    <a:pt x="2369820" y="0"/>
                  </a:moveTo>
                  <a:lnTo>
                    <a:pt x="1787652" y="786892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4330574" y="2333371"/>
            <a:ext cx="272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e</a:t>
            </a:r>
            <a:r>
              <a:rPr sz="1950" i="1" baseline="-21367" dirty="0">
                <a:latin typeface="Calibri"/>
                <a:cs typeface="Calibri"/>
              </a:rPr>
              <a:t>y</a:t>
            </a:r>
            <a:endParaRPr sz="1950" baseline="-21367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44134" y="2446402"/>
            <a:ext cx="3644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7" baseline="13888" dirty="0">
                <a:latin typeface="Calibri"/>
                <a:cs typeface="Calibri"/>
              </a:rPr>
              <a:t>P</a:t>
            </a:r>
            <a:r>
              <a:rPr sz="1300" i="1" spc="-5" dirty="0">
                <a:latin typeface="Calibri"/>
                <a:cs typeface="Calibri"/>
              </a:rPr>
              <a:t>nx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323590" y="2496440"/>
            <a:ext cx="964565" cy="486409"/>
          </a:xfrm>
          <a:custGeom>
            <a:avLst/>
            <a:gdLst/>
            <a:ahLst/>
            <a:cxnLst/>
            <a:rect l="l" t="t" r="r" b="b"/>
            <a:pathLst>
              <a:path w="964564" h="486410">
                <a:moveTo>
                  <a:pt x="904948" y="303776"/>
                </a:moveTo>
                <a:lnTo>
                  <a:pt x="887476" y="307466"/>
                </a:lnTo>
                <a:lnTo>
                  <a:pt x="964184" y="486028"/>
                </a:lnTo>
                <a:lnTo>
                  <a:pt x="962376" y="323341"/>
                </a:lnTo>
                <a:lnTo>
                  <a:pt x="910336" y="323341"/>
                </a:lnTo>
                <a:lnTo>
                  <a:pt x="904948" y="303776"/>
                </a:lnTo>
                <a:close/>
              </a:path>
              <a:path w="964564" h="486410">
                <a:moveTo>
                  <a:pt x="498475" y="0"/>
                </a:moveTo>
                <a:lnTo>
                  <a:pt x="448564" y="1650"/>
                </a:lnTo>
                <a:lnTo>
                  <a:pt x="400050" y="8127"/>
                </a:lnTo>
                <a:lnTo>
                  <a:pt x="352933" y="19303"/>
                </a:lnTo>
                <a:lnTo>
                  <a:pt x="307721" y="34798"/>
                </a:lnTo>
                <a:lnTo>
                  <a:pt x="264541" y="54483"/>
                </a:lnTo>
                <a:lnTo>
                  <a:pt x="223520" y="77977"/>
                </a:lnTo>
                <a:lnTo>
                  <a:pt x="185166" y="105156"/>
                </a:lnTo>
                <a:lnTo>
                  <a:pt x="149606" y="135889"/>
                </a:lnTo>
                <a:lnTo>
                  <a:pt x="117093" y="169799"/>
                </a:lnTo>
                <a:lnTo>
                  <a:pt x="88011" y="206756"/>
                </a:lnTo>
                <a:lnTo>
                  <a:pt x="62611" y="246507"/>
                </a:lnTo>
                <a:lnTo>
                  <a:pt x="41021" y="288798"/>
                </a:lnTo>
                <a:lnTo>
                  <a:pt x="23622" y="333375"/>
                </a:lnTo>
                <a:lnTo>
                  <a:pt x="10541" y="380238"/>
                </a:lnTo>
                <a:lnTo>
                  <a:pt x="2286" y="428878"/>
                </a:lnTo>
                <a:lnTo>
                  <a:pt x="0" y="452755"/>
                </a:lnTo>
                <a:lnTo>
                  <a:pt x="37846" y="456438"/>
                </a:lnTo>
                <a:lnTo>
                  <a:pt x="40132" y="432562"/>
                </a:lnTo>
                <a:lnTo>
                  <a:pt x="43434" y="409828"/>
                </a:lnTo>
                <a:lnTo>
                  <a:pt x="53340" y="365887"/>
                </a:lnTo>
                <a:lnTo>
                  <a:pt x="67564" y="323850"/>
                </a:lnTo>
                <a:lnTo>
                  <a:pt x="85598" y="283845"/>
                </a:lnTo>
                <a:lnTo>
                  <a:pt x="107442" y="246125"/>
                </a:lnTo>
                <a:lnTo>
                  <a:pt x="132587" y="210820"/>
                </a:lnTo>
                <a:lnTo>
                  <a:pt x="161036" y="178181"/>
                </a:lnTo>
                <a:lnTo>
                  <a:pt x="192532" y="148462"/>
                </a:lnTo>
                <a:lnTo>
                  <a:pt x="226695" y="121665"/>
                </a:lnTo>
                <a:lnTo>
                  <a:pt x="263398" y="98298"/>
                </a:lnTo>
                <a:lnTo>
                  <a:pt x="302387" y="78486"/>
                </a:lnTo>
                <a:lnTo>
                  <a:pt x="343281" y="62357"/>
                </a:lnTo>
                <a:lnTo>
                  <a:pt x="385953" y="50037"/>
                </a:lnTo>
                <a:lnTo>
                  <a:pt x="430149" y="42037"/>
                </a:lnTo>
                <a:lnTo>
                  <a:pt x="475615" y="38226"/>
                </a:lnTo>
                <a:lnTo>
                  <a:pt x="682538" y="38100"/>
                </a:lnTo>
                <a:lnTo>
                  <a:pt x="662051" y="30099"/>
                </a:lnTo>
                <a:lnTo>
                  <a:pt x="617728" y="16256"/>
                </a:lnTo>
                <a:lnTo>
                  <a:pt x="571500" y="6476"/>
                </a:lnTo>
                <a:lnTo>
                  <a:pt x="523748" y="1015"/>
                </a:lnTo>
                <a:lnTo>
                  <a:pt x="498475" y="0"/>
                </a:lnTo>
                <a:close/>
              </a:path>
              <a:path w="964564" h="486410">
                <a:moveTo>
                  <a:pt x="942299" y="295885"/>
                </a:moveTo>
                <a:lnTo>
                  <a:pt x="904948" y="303776"/>
                </a:lnTo>
                <a:lnTo>
                  <a:pt x="910336" y="323341"/>
                </a:lnTo>
                <a:lnTo>
                  <a:pt x="947039" y="313182"/>
                </a:lnTo>
                <a:lnTo>
                  <a:pt x="942299" y="295885"/>
                </a:lnTo>
                <a:close/>
              </a:path>
              <a:path w="964564" h="486410">
                <a:moveTo>
                  <a:pt x="962025" y="291719"/>
                </a:moveTo>
                <a:lnTo>
                  <a:pt x="942299" y="295885"/>
                </a:lnTo>
                <a:lnTo>
                  <a:pt x="947039" y="313182"/>
                </a:lnTo>
                <a:lnTo>
                  <a:pt x="910336" y="323341"/>
                </a:lnTo>
                <a:lnTo>
                  <a:pt x="962376" y="323341"/>
                </a:lnTo>
                <a:lnTo>
                  <a:pt x="962025" y="291719"/>
                </a:lnTo>
                <a:close/>
              </a:path>
              <a:path w="964564" h="486410">
                <a:moveTo>
                  <a:pt x="903614" y="298933"/>
                </a:moveTo>
                <a:lnTo>
                  <a:pt x="904948" y="303776"/>
                </a:lnTo>
                <a:lnTo>
                  <a:pt x="921744" y="300227"/>
                </a:lnTo>
                <a:lnTo>
                  <a:pt x="904240" y="300227"/>
                </a:lnTo>
                <a:lnTo>
                  <a:pt x="903614" y="298933"/>
                </a:lnTo>
                <a:close/>
              </a:path>
              <a:path w="964564" h="486410">
                <a:moveTo>
                  <a:pt x="903097" y="297052"/>
                </a:moveTo>
                <a:lnTo>
                  <a:pt x="903614" y="298933"/>
                </a:lnTo>
                <a:lnTo>
                  <a:pt x="904240" y="300227"/>
                </a:lnTo>
                <a:lnTo>
                  <a:pt x="903097" y="297052"/>
                </a:lnTo>
                <a:close/>
              </a:path>
              <a:path w="964564" h="486410">
                <a:moveTo>
                  <a:pt x="936774" y="297052"/>
                </a:moveTo>
                <a:lnTo>
                  <a:pt x="903097" y="297052"/>
                </a:lnTo>
                <a:lnTo>
                  <a:pt x="904240" y="300227"/>
                </a:lnTo>
                <a:lnTo>
                  <a:pt x="921744" y="300227"/>
                </a:lnTo>
                <a:lnTo>
                  <a:pt x="936774" y="297052"/>
                </a:lnTo>
                <a:close/>
              </a:path>
              <a:path w="964564" h="486410">
                <a:moveTo>
                  <a:pt x="682538" y="38100"/>
                </a:moveTo>
                <a:lnTo>
                  <a:pt x="498729" y="38100"/>
                </a:lnTo>
                <a:lnTo>
                  <a:pt x="522224" y="39115"/>
                </a:lnTo>
                <a:lnTo>
                  <a:pt x="544449" y="41148"/>
                </a:lnTo>
                <a:lnTo>
                  <a:pt x="587756" y="48260"/>
                </a:lnTo>
                <a:lnTo>
                  <a:pt x="629412" y="59309"/>
                </a:lnTo>
                <a:lnTo>
                  <a:pt x="669544" y="74040"/>
                </a:lnTo>
                <a:lnTo>
                  <a:pt x="707644" y="92201"/>
                </a:lnTo>
                <a:lnTo>
                  <a:pt x="743712" y="113664"/>
                </a:lnTo>
                <a:lnTo>
                  <a:pt x="777367" y="138302"/>
                </a:lnTo>
                <a:lnTo>
                  <a:pt x="808609" y="165862"/>
                </a:lnTo>
                <a:lnTo>
                  <a:pt x="837057" y="195961"/>
                </a:lnTo>
                <a:lnTo>
                  <a:pt x="862584" y="228600"/>
                </a:lnTo>
                <a:lnTo>
                  <a:pt x="885190" y="263398"/>
                </a:lnTo>
                <a:lnTo>
                  <a:pt x="903614" y="298933"/>
                </a:lnTo>
                <a:lnTo>
                  <a:pt x="903097" y="297052"/>
                </a:lnTo>
                <a:lnTo>
                  <a:pt x="936774" y="297052"/>
                </a:lnTo>
                <a:lnTo>
                  <a:pt x="942299" y="295885"/>
                </a:lnTo>
                <a:lnTo>
                  <a:pt x="939800" y="286765"/>
                </a:lnTo>
                <a:lnTo>
                  <a:pt x="939419" y="285750"/>
                </a:lnTo>
                <a:lnTo>
                  <a:pt x="939038" y="284607"/>
                </a:lnTo>
                <a:lnTo>
                  <a:pt x="938530" y="283590"/>
                </a:lnTo>
                <a:lnTo>
                  <a:pt x="928624" y="263144"/>
                </a:lnTo>
                <a:lnTo>
                  <a:pt x="917702" y="243459"/>
                </a:lnTo>
                <a:lnTo>
                  <a:pt x="893191" y="205739"/>
                </a:lnTo>
                <a:lnTo>
                  <a:pt x="865378" y="170307"/>
                </a:lnTo>
                <a:lnTo>
                  <a:pt x="834390" y="137795"/>
                </a:lnTo>
                <a:lnTo>
                  <a:pt x="800481" y="107950"/>
                </a:lnTo>
                <a:lnTo>
                  <a:pt x="764032" y="81534"/>
                </a:lnTo>
                <a:lnTo>
                  <a:pt x="724916" y="58165"/>
                </a:lnTo>
                <a:lnTo>
                  <a:pt x="683514" y="38481"/>
                </a:lnTo>
                <a:lnTo>
                  <a:pt x="682538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950717" y="2440687"/>
            <a:ext cx="45148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baseline="13888" dirty="0">
                <a:latin typeface="Calibri"/>
                <a:cs typeface="Calibri"/>
              </a:rPr>
              <a:t>M</a:t>
            </a:r>
            <a:r>
              <a:rPr sz="1300" i="1" dirty="0">
                <a:latin typeface="Calibri"/>
                <a:cs typeface="Calibri"/>
              </a:rPr>
              <a:t>nx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85820" y="4022217"/>
            <a:ext cx="1358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x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51196" y="3470276"/>
            <a:ext cx="1397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y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046732" y="3281171"/>
            <a:ext cx="2372995" cy="1266190"/>
            <a:chOff x="522731" y="3281171"/>
            <a:chExt cx="2372995" cy="1266190"/>
          </a:xfrm>
        </p:grpSpPr>
        <p:sp>
          <p:nvSpPr>
            <p:cNvPr id="25" name="object 25"/>
            <p:cNvSpPr/>
            <p:nvPr/>
          </p:nvSpPr>
          <p:spPr>
            <a:xfrm>
              <a:off x="522731" y="3285743"/>
              <a:ext cx="1014094" cy="607060"/>
            </a:xfrm>
            <a:custGeom>
              <a:avLst/>
              <a:gdLst/>
              <a:ahLst/>
              <a:cxnLst/>
              <a:rect l="l" t="t" r="r" b="b"/>
              <a:pathLst>
                <a:path w="1014094" h="607060">
                  <a:moveTo>
                    <a:pt x="402336" y="0"/>
                  </a:moveTo>
                  <a:lnTo>
                    <a:pt x="1013714" y="0"/>
                  </a:lnTo>
                </a:path>
                <a:path w="1014094" h="607060">
                  <a:moveTo>
                    <a:pt x="0" y="606551"/>
                  </a:moveTo>
                  <a:lnTo>
                    <a:pt x="611517" y="606551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44296" y="3285743"/>
              <a:ext cx="2051050" cy="1261745"/>
            </a:xfrm>
            <a:custGeom>
              <a:avLst/>
              <a:gdLst/>
              <a:ahLst/>
              <a:cxnLst/>
              <a:rect l="l" t="t" r="r" b="b"/>
              <a:pathLst>
                <a:path w="2051050" h="1261745">
                  <a:moveTo>
                    <a:pt x="457200" y="0"/>
                  </a:moveTo>
                  <a:lnTo>
                    <a:pt x="360972" y="86741"/>
                  </a:lnTo>
                  <a:lnTo>
                    <a:pt x="376237" y="98120"/>
                  </a:lnTo>
                  <a:lnTo>
                    <a:pt x="70662" y="508901"/>
                  </a:lnTo>
                  <a:lnTo>
                    <a:pt x="55410" y="497586"/>
                  </a:lnTo>
                  <a:lnTo>
                    <a:pt x="0" y="614553"/>
                  </a:lnTo>
                  <a:lnTo>
                    <a:pt x="96177" y="527812"/>
                  </a:lnTo>
                  <a:lnTo>
                    <a:pt x="94627" y="526669"/>
                  </a:lnTo>
                  <a:lnTo>
                    <a:pt x="80886" y="516483"/>
                  </a:lnTo>
                  <a:lnTo>
                    <a:pt x="386435" y="105714"/>
                  </a:lnTo>
                  <a:lnTo>
                    <a:pt x="401739" y="117094"/>
                  </a:lnTo>
                  <a:lnTo>
                    <a:pt x="415569" y="87884"/>
                  </a:lnTo>
                  <a:lnTo>
                    <a:pt x="457200" y="0"/>
                  </a:lnTo>
                  <a:close/>
                </a:path>
                <a:path w="2051050" h="1261745">
                  <a:moveTo>
                    <a:pt x="2050923" y="1235964"/>
                  </a:moveTo>
                  <a:lnTo>
                    <a:pt x="2019173" y="1229614"/>
                  </a:lnTo>
                  <a:lnTo>
                    <a:pt x="1923923" y="1210564"/>
                  </a:lnTo>
                  <a:lnTo>
                    <a:pt x="1923923" y="1229614"/>
                  </a:lnTo>
                  <a:lnTo>
                    <a:pt x="506476" y="1229614"/>
                  </a:lnTo>
                  <a:lnTo>
                    <a:pt x="506476" y="1210564"/>
                  </a:lnTo>
                  <a:lnTo>
                    <a:pt x="379476" y="1235964"/>
                  </a:lnTo>
                  <a:lnTo>
                    <a:pt x="506476" y="1261364"/>
                  </a:lnTo>
                  <a:lnTo>
                    <a:pt x="506476" y="1242314"/>
                  </a:lnTo>
                  <a:lnTo>
                    <a:pt x="1923923" y="1242314"/>
                  </a:lnTo>
                  <a:lnTo>
                    <a:pt x="1923923" y="1261364"/>
                  </a:lnTo>
                  <a:lnTo>
                    <a:pt x="2019173" y="1242314"/>
                  </a:lnTo>
                  <a:lnTo>
                    <a:pt x="2050923" y="1235964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337309" y="3387091"/>
            <a:ext cx="1568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471165" y="4491991"/>
            <a:ext cx="1568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h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461697" y="2330133"/>
            <a:ext cx="2879725" cy="2896235"/>
            <a:chOff x="4937696" y="2330132"/>
            <a:chExt cx="2879725" cy="2896235"/>
          </a:xfrm>
        </p:grpSpPr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23076" y="3683508"/>
              <a:ext cx="140207" cy="10668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69964" y="3346704"/>
              <a:ext cx="140207" cy="10667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238750" y="3289554"/>
              <a:ext cx="2127885" cy="609600"/>
            </a:xfrm>
            <a:custGeom>
              <a:avLst/>
              <a:gdLst/>
              <a:ahLst/>
              <a:cxnLst/>
              <a:rect l="l" t="t" r="r" b="b"/>
              <a:pathLst>
                <a:path w="2127884" h="609600">
                  <a:moveTo>
                    <a:pt x="451103" y="0"/>
                  </a:moveTo>
                  <a:lnTo>
                    <a:pt x="2127377" y="0"/>
                  </a:lnTo>
                </a:path>
                <a:path w="2127884" h="609600">
                  <a:moveTo>
                    <a:pt x="0" y="609600"/>
                  </a:moveTo>
                  <a:lnTo>
                    <a:pt x="1676273" y="609600"/>
                  </a:lnTo>
                </a:path>
                <a:path w="2127884" h="609600">
                  <a:moveTo>
                    <a:pt x="0" y="609473"/>
                  </a:moveTo>
                  <a:lnTo>
                    <a:pt x="447675" y="0"/>
                  </a:lnTo>
                </a:path>
                <a:path w="2127884" h="609600">
                  <a:moveTo>
                    <a:pt x="1676400" y="609473"/>
                  </a:moveTo>
                  <a:lnTo>
                    <a:pt x="2124075" y="0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939284" y="3003804"/>
              <a:ext cx="2876550" cy="1219200"/>
            </a:xfrm>
            <a:custGeom>
              <a:avLst/>
              <a:gdLst/>
              <a:ahLst/>
              <a:cxnLst/>
              <a:rect l="l" t="t" r="r" b="b"/>
              <a:pathLst>
                <a:path w="2876550" h="1219200">
                  <a:moveTo>
                    <a:pt x="0" y="556260"/>
                  </a:moveTo>
                  <a:lnTo>
                    <a:pt x="2876295" y="556260"/>
                  </a:lnTo>
                </a:path>
                <a:path w="2876550" h="1219200">
                  <a:moveTo>
                    <a:pt x="1758061" y="0"/>
                  </a:moveTo>
                  <a:lnTo>
                    <a:pt x="894588" y="1218819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07380" y="3339084"/>
              <a:ext cx="140207" cy="10820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12764" y="3339084"/>
              <a:ext cx="138684" cy="10820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78780" y="3675888"/>
              <a:ext cx="140207" cy="10972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84492" y="3334512"/>
              <a:ext cx="138683" cy="10820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96356" y="3681984"/>
              <a:ext cx="140207" cy="10820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55892" y="3671316"/>
              <a:ext cx="140207" cy="109728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38750" y="3899154"/>
              <a:ext cx="0" cy="1279525"/>
            </a:xfrm>
            <a:custGeom>
              <a:avLst/>
              <a:gdLst/>
              <a:ahLst/>
              <a:cxnLst/>
              <a:rect l="l" t="t" r="r" b="b"/>
              <a:pathLst>
                <a:path h="1279525">
                  <a:moveTo>
                    <a:pt x="0" y="0"/>
                  </a:moveTo>
                  <a:lnTo>
                    <a:pt x="0" y="1279398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777484" y="3120390"/>
              <a:ext cx="114300" cy="1092200"/>
            </a:xfrm>
            <a:custGeom>
              <a:avLst/>
              <a:gdLst/>
              <a:ahLst/>
              <a:cxnLst/>
              <a:rect l="l" t="t" r="r" b="b"/>
              <a:pathLst>
                <a:path w="114300" h="1092200">
                  <a:moveTo>
                    <a:pt x="38100" y="901319"/>
                  </a:moveTo>
                  <a:lnTo>
                    <a:pt x="0" y="901319"/>
                  </a:lnTo>
                  <a:lnTo>
                    <a:pt x="57150" y="1091819"/>
                  </a:lnTo>
                  <a:lnTo>
                    <a:pt x="108585" y="920369"/>
                  </a:lnTo>
                  <a:lnTo>
                    <a:pt x="38100" y="920369"/>
                  </a:lnTo>
                  <a:lnTo>
                    <a:pt x="38100" y="901319"/>
                  </a:lnTo>
                  <a:close/>
                </a:path>
                <a:path w="114300" h="1092200">
                  <a:moveTo>
                    <a:pt x="76200" y="0"/>
                  </a:moveTo>
                  <a:lnTo>
                    <a:pt x="38100" y="0"/>
                  </a:lnTo>
                  <a:lnTo>
                    <a:pt x="38100" y="920369"/>
                  </a:lnTo>
                  <a:lnTo>
                    <a:pt x="76200" y="920369"/>
                  </a:lnTo>
                  <a:lnTo>
                    <a:pt x="76200" y="0"/>
                  </a:lnTo>
                  <a:close/>
                </a:path>
                <a:path w="114300" h="1092200">
                  <a:moveTo>
                    <a:pt x="114300" y="901319"/>
                  </a:moveTo>
                  <a:lnTo>
                    <a:pt x="76200" y="901319"/>
                  </a:lnTo>
                  <a:lnTo>
                    <a:pt x="76200" y="920369"/>
                  </a:lnTo>
                  <a:lnTo>
                    <a:pt x="108585" y="920369"/>
                  </a:lnTo>
                  <a:lnTo>
                    <a:pt x="114300" y="90131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6295644" y="2331720"/>
              <a:ext cx="0" cy="1254125"/>
            </a:xfrm>
            <a:custGeom>
              <a:avLst/>
              <a:gdLst/>
              <a:ahLst/>
              <a:cxnLst/>
              <a:rect l="l" t="t" r="r" b="b"/>
              <a:pathLst>
                <a:path h="1254125">
                  <a:moveTo>
                    <a:pt x="0" y="0"/>
                  </a:moveTo>
                  <a:lnTo>
                    <a:pt x="0" y="125374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849112" y="2564892"/>
              <a:ext cx="462280" cy="629920"/>
            </a:xfrm>
            <a:custGeom>
              <a:avLst/>
              <a:gdLst/>
              <a:ahLst/>
              <a:cxnLst/>
              <a:rect l="l" t="t" r="r" b="b"/>
              <a:pathLst>
                <a:path w="462279" h="629919">
                  <a:moveTo>
                    <a:pt x="54610" y="512063"/>
                  </a:moveTo>
                  <a:lnTo>
                    <a:pt x="0" y="629538"/>
                  </a:lnTo>
                  <a:lnTo>
                    <a:pt x="95630" y="542163"/>
                  </a:lnTo>
                  <a:lnTo>
                    <a:pt x="94246" y="541147"/>
                  </a:lnTo>
                  <a:lnTo>
                    <a:pt x="72771" y="541147"/>
                  </a:lnTo>
                  <a:lnTo>
                    <a:pt x="62484" y="533527"/>
                  </a:lnTo>
                  <a:lnTo>
                    <a:pt x="69965" y="523331"/>
                  </a:lnTo>
                  <a:lnTo>
                    <a:pt x="54610" y="512063"/>
                  </a:lnTo>
                  <a:close/>
                </a:path>
                <a:path w="462279" h="629919">
                  <a:moveTo>
                    <a:pt x="69965" y="523331"/>
                  </a:moveTo>
                  <a:lnTo>
                    <a:pt x="62484" y="533527"/>
                  </a:lnTo>
                  <a:lnTo>
                    <a:pt x="72771" y="541147"/>
                  </a:lnTo>
                  <a:lnTo>
                    <a:pt x="80285" y="530903"/>
                  </a:lnTo>
                  <a:lnTo>
                    <a:pt x="69965" y="523331"/>
                  </a:lnTo>
                  <a:close/>
                </a:path>
                <a:path w="462279" h="629919">
                  <a:moveTo>
                    <a:pt x="80285" y="530903"/>
                  </a:moveTo>
                  <a:lnTo>
                    <a:pt x="72771" y="541147"/>
                  </a:lnTo>
                  <a:lnTo>
                    <a:pt x="94246" y="541147"/>
                  </a:lnTo>
                  <a:lnTo>
                    <a:pt x="80285" y="530903"/>
                  </a:lnTo>
                  <a:close/>
                </a:path>
                <a:path w="462279" h="629919">
                  <a:moveTo>
                    <a:pt x="381611" y="98634"/>
                  </a:moveTo>
                  <a:lnTo>
                    <a:pt x="69965" y="523331"/>
                  </a:lnTo>
                  <a:lnTo>
                    <a:pt x="80285" y="530903"/>
                  </a:lnTo>
                  <a:lnTo>
                    <a:pt x="391874" y="106164"/>
                  </a:lnTo>
                  <a:lnTo>
                    <a:pt x="381611" y="98634"/>
                  </a:lnTo>
                  <a:close/>
                </a:path>
                <a:path w="462279" h="629919">
                  <a:moveTo>
                    <a:pt x="420808" y="88392"/>
                  </a:moveTo>
                  <a:lnTo>
                    <a:pt x="389127" y="88392"/>
                  </a:lnTo>
                  <a:lnTo>
                    <a:pt x="399414" y="95885"/>
                  </a:lnTo>
                  <a:lnTo>
                    <a:pt x="391874" y="106164"/>
                  </a:lnTo>
                  <a:lnTo>
                    <a:pt x="407288" y="117475"/>
                  </a:lnTo>
                  <a:lnTo>
                    <a:pt x="420808" y="88392"/>
                  </a:lnTo>
                  <a:close/>
                </a:path>
                <a:path w="462279" h="629919">
                  <a:moveTo>
                    <a:pt x="389127" y="88392"/>
                  </a:moveTo>
                  <a:lnTo>
                    <a:pt x="381611" y="98634"/>
                  </a:lnTo>
                  <a:lnTo>
                    <a:pt x="391874" y="106164"/>
                  </a:lnTo>
                  <a:lnTo>
                    <a:pt x="399414" y="95885"/>
                  </a:lnTo>
                  <a:lnTo>
                    <a:pt x="389127" y="88392"/>
                  </a:lnTo>
                  <a:close/>
                </a:path>
                <a:path w="462279" h="629919">
                  <a:moveTo>
                    <a:pt x="461899" y="0"/>
                  </a:moveTo>
                  <a:lnTo>
                    <a:pt x="366267" y="87375"/>
                  </a:lnTo>
                  <a:lnTo>
                    <a:pt x="381611" y="98634"/>
                  </a:lnTo>
                  <a:lnTo>
                    <a:pt x="389127" y="88392"/>
                  </a:lnTo>
                  <a:lnTo>
                    <a:pt x="420808" y="88392"/>
                  </a:lnTo>
                  <a:lnTo>
                    <a:pt x="46189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6910578" y="3286506"/>
              <a:ext cx="454659" cy="1892300"/>
            </a:xfrm>
            <a:custGeom>
              <a:avLst/>
              <a:gdLst/>
              <a:ahLst/>
              <a:cxnLst/>
              <a:rect l="l" t="t" r="r" b="b"/>
              <a:pathLst>
                <a:path w="454659" h="1892300">
                  <a:moveTo>
                    <a:pt x="0" y="612648"/>
                  </a:moveTo>
                  <a:lnTo>
                    <a:pt x="0" y="1891792"/>
                  </a:lnTo>
                </a:path>
                <a:path w="454659" h="1892300">
                  <a:moveTo>
                    <a:pt x="454151" y="0"/>
                  </a:moveTo>
                  <a:lnTo>
                    <a:pt x="454151" y="1279144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090160" y="4437888"/>
              <a:ext cx="2371725" cy="787400"/>
            </a:xfrm>
            <a:custGeom>
              <a:avLst/>
              <a:gdLst/>
              <a:ahLst/>
              <a:cxnLst/>
              <a:rect l="l" t="t" r="r" b="b"/>
              <a:pathLst>
                <a:path w="2371725" h="787400">
                  <a:moveTo>
                    <a:pt x="0" y="739139"/>
                  </a:moveTo>
                  <a:lnTo>
                    <a:pt x="2020442" y="739139"/>
                  </a:lnTo>
                </a:path>
                <a:path w="2371725" h="787400">
                  <a:moveTo>
                    <a:pt x="2371470" y="0"/>
                  </a:moveTo>
                  <a:lnTo>
                    <a:pt x="1789175" y="786892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7355840" y="2537588"/>
            <a:ext cx="1473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473188" y="2685414"/>
            <a:ext cx="99060" cy="21672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300" i="1" spc="10" dirty="0">
                <a:latin typeface="Calibri"/>
                <a:cs typeface="Calibri"/>
              </a:rPr>
              <a:t>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943345" y="2987168"/>
            <a:ext cx="3638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15" baseline="13888" dirty="0">
                <a:latin typeface="Calibri"/>
                <a:cs typeface="Calibri"/>
              </a:rPr>
              <a:t>P</a:t>
            </a:r>
            <a:r>
              <a:rPr sz="1300" i="1" spc="-10" dirty="0">
                <a:latin typeface="Calibri"/>
                <a:cs typeface="Calibri"/>
              </a:rPr>
              <a:t>ny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7617079" y="2100198"/>
            <a:ext cx="525145" cy="1176020"/>
          </a:xfrm>
          <a:custGeom>
            <a:avLst/>
            <a:gdLst/>
            <a:ahLst/>
            <a:cxnLst/>
            <a:rect l="l" t="t" r="r" b="b"/>
            <a:pathLst>
              <a:path w="525145" h="1176020">
                <a:moveTo>
                  <a:pt x="58709" y="1014898"/>
                </a:moveTo>
                <a:lnTo>
                  <a:pt x="40640" y="1024254"/>
                </a:lnTo>
                <a:lnTo>
                  <a:pt x="162051" y="1175892"/>
                </a:lnTo>
                <a:lnTo>
                  <a:pt x="120463" y="1031366"/>
                </a:lnTo>
                <a:lnTo>
                  <a:pt x="65786" y="1031366"/>
                </a:lnTo>
                <a:lnTo>
                  <a:pt x="58709" y="1014898"/>
                </a:lnTo>
                <a:close/>
              </a:path>
              <a:path w="525145" h="1176020">
                <a:moveTo>
                  <a:pt x="92508" y="997396"/>
                </a:moveTo>
                <a:lnTo>
                  <a:pt x="58709" y="1014898"/>
                </a:lnTo>
                <a:lnTo>
                  <a:pt x="65786" y="1031366"/>
                </a:lnTo>
                <a:lnTo>
                  <a:pt x="100711" y="1016000"/>
                </a:lnTo>
                <a:lnTo>
                  <a:pt x="92508" y="997396"/>
                </a:lnTo>
                <a:close/>
              </a:path>
              <a:path w="525145" h="1176020">
                <a:moveTo>
                  <a:pt x="108331" y="989202"/>
                </a:moveTo>
                <a:lnTo>
                  <a:pt x="92508" y="997396"/>
                </a:lnTo>
                <a:lnTo>
                  <a:pt x="100711" y="1016000"/>
                </a:lnTo>
                <a:lnTo>
                  <a:pt x="65786" y="1031366"/>
                </a:lnTo>
                <a:lnTo>
                  <a:pt x="120463" y="1031366"/>
                </a:lnTo>
                <a:lnTo>
                  <a:pt x="108331" y="989202"/>
                </a:lnTo>
                <a:close/>
              </a:path>
              <a:path w="525145" h="1176020">
                <a:moveTo>
                  <a:pt x="278003" y="0"/>
                </a:moveTo>
                <a:lnTo>
                  <a:pt x="233680" y="9143"/>
                </a:lnTo>
                <a:lnTo>
                  <a:pt x="191135" y="32892"/>
                </a:lnTo>
                <a:lnTo>
                  <a:pt x="151130" y="70612"/>
                </a:lnTo>
                <a:lnTo>
                  <a:pt x="126111" y="103377"/>
                </a:lnTo>
                <a:lnTo>
                  <a:pt x="102997" y="141224"/>
                </a:lnTo>
                <a:lnTo>
                  <a:pt x="82296" y="183006"/>
                </a:lnTo>
                <a:lnTo>
                  <a:pt x="63754" y="228473"/>
                </a:lnTo>
                <a:lnTo>
                  <a:pt x="47751" y="277240"/>
                </a:lnTo>
                <a:lnTo>
                  <a:pt x="33909" y="328802"/>
                </a:lnTo>
                <a:lnTo>
                  <a:pt x="22351" y="382650"/>
                </a:lnTo>
                <a:lnTo>
                  <a:pt x="13208" y="438530"/>
                </a:lnTo>
                <a:lnTo>
                  <a:pt x="6350" y="496062"/>
                </a:lnTo>
                <a:lnTo>
                  <a:pt x="1905" y="554736"/>
                </a:lnTo>
                <a:lnTo>
                  <a:pt x="0" y="614299"/>
                </a:lnTo>
                <a:lnTo>
                  <a:pt x="0" y="644271"/>
                </a:lnTo>
                <a:lnTo>
                  <a:pt x="1650" y="704214"/>
                </a:lnTo>
                <a:lnTo>
                  <a:pt x="5969" y="763777"/>
                </a:lnTo>
                <a:lnTo>
                  <a:pt x="12826" y="822833"/>
                </a:lnTo>
                <a:lnTo>
                  <a:pt x="22351" y="880745"/>
                </a:lnTo>
                <a:lnTo>
                  <a:pt x="34544" y="937133"/>
                </a:lnTo>
                <a:lnTo>
                  <a:pt x="51816" y="998854"/>
                </a:lnTo>
                <a:lnTo>
                  <a:pt x="58709" y="1014898"/>
                </a:lnTo>
                <a:lnTo>
                  <a:pt x="92508" y="997396"/>
                </a:lnTo>
                <a:lnTo>
                  <a:pt x="88392" y="988060"/>
                </a:lnTo>
                <a:lnTo>
                  <a:pt x="78612" y="955166"/>
                </a:lnTo>
                <a:lnTo>
                  <a:pt x="65532" y="901573"/>
                </a:lnTo>
                <a:lnTo>
                  <a:pt x="54991" y="846201"/>
                </a:lnTo>
                <a:lnTo>
                  <a:pt x="46990" y="789304"/>
                </a:lnTo>
                <a:lnTo>
                  <a:pt x="41529" y="731647"/>
                </a:lnTo>
                <a:lnTo>
                  <a:pt x="38481" y="673608"/>
                </a:lnTo>
                <a:lnTo>
                  <a:pt x="38100" y="644271"/>
                </a:lnTo>
                <a:lnTo>
                  <a:pt x="38119" y="614299"/>
                </a:lnTo>
                <a:lnTo>
                  <a:pt x="39878" y="557276"/>
                </a:lnTo>
                <a:lnTo>
                  <a:pt x="44196" y="500125"/>
                </a:lnTo>
                <a:lnTo>
                  <a:pt x="50800" y="444373"/>
                </a:lnTo>
                <a:lnTo>
                  <a:pt x="59690" y="390143"/>
                </a:lnTo>
                <a:lnTo>
                  <a:pt x="70866" y="338074"/>
                </a:lnTo>
                <a:lnTo>
                  <a:pt x="84074" y="288671"/>
                </a:lnTo>
                <a:lnTo>
                  <a:pt x="99441" y="242188"/>
                </a:lnTo>
                <a:lnTo>
                  <a:pt x="116712" y="199262"/>
                </a:lnTo>
                <a:lnTo>
                  <a:pt x="136017" y="160274"/>
                </a:lnTo>
                <a:lnTo>
                  <a:pt x="157099" y="125602"/>
                </a:lnTo>
                <a:lnTo>
                  <a:pt x="190373" y="84200"/>
                </a:lnTo>
                <a:lnTo>
                  <a:pt x="223774" y="56641"/>
                </a:lnTo>
                <a:lnTo>
                  <a:pt x="267081" y="39242"/>
                </a:lnTo>
                <a:lnTo>
                  <a:pt x="288417" y="37973"/>
                </a:lnTo>
                <a:lnTo>
                  <a:pt x="381753" y="37973"/>
                </a:lnTo>
                <a:lnTo>
                  <a:pt x="377444" y="34416"/>
                </a:lnTo>
                <a:lnTo>
                  <a:pt x="336550" y="10667"/>
                </a:lnTo>
                <a:lnTo>
                  <a:pt x="292988" y="253"/>
                </a:lnTo>
                <a:lnTo>
                  <a:pt x="278003" y="0"/>
                </a:lnTo>
                <a:close/>
              </a:path>
              <a:path w="525145" h="1176020">
                <a:moveTo>
                  <a:pt x="381753" y="37973"/>
                </a:moveTo>
                <a:lnTo>
                  <a:pt x="288417" y="37973"/>
                </a:lnTo>
                <a:lnTo>
                  <a:pt x="298958" y="39242"/>
                </a:lnTo>
                <a:lnTo>
                  <a:pt x="309753" y="41528"/>
                </a:lnTo>
                <a:lnTo>
                  <a:pt x="353441" y="64008"/>
                </a:lnTo>
                <a:lnTo>
                  <a:pt x="386080" y="94614"/>
                </a:lnTo>
                <a:lnTo>
                  <a:pt x="417575" y="137413"/>
                </a:lnTo>
                <a:lnTo>
                  <a:pt x="437261" y="172465"/>
                </a:lnTo>
                <a:lnTo>
                  <a:pt x="455802" y="212725"/>
                </a:lnTo>
                <a:lnTo>
                  <a:pt x="472821" y="257937"/>
                </a:lnTo>
                <a:lnTo>
                  <a:pt x="488315" y="308610"/>
                </a:lnTo>
                <a:lnTo>
                  <a:pt x="524891" y="297941"/>
                </a:lnTo>
                <a:lnTo>
                  <a:pt x="509143" y="246252"/>
                </a:lnTo>
                <a:lnTo>
                  <a:pt x="491109" y="198627"/>
                </a:lnTo>
                <a:lnTo>
                  <a:pt x="471550" y="155828"/>
                </a:lnTo>
                <a:lnTo>
                  <a:pt x="450342" y="117983"/>
                </a:lnTo>
                <a:lnTo>
                  <a:pt x="427481" y="85089"/>
                </a:lnTo>
                <a:lnTo>
                  <a:pt x="390525" y="45212"/>
                </a:lnTo>
                <a:lnTo>
                  <a:pt x="381753" y="37973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026019" y="2050162"/>
            <a:ext cx="4508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15" baseline="13888" dirty="0">
                <a:latin typeface="Calibri"/>
                <a:cs typeface="Calibri"/>
              </a:rPr>
              <a:t>M</a:t>
            </a:r>
            <a:r>
              <a:rPr sz="1300" i="1" spc="-10" dirty="0">
                <a:latin typeface="Calibri"/>
                <a:cs typeface="Calibri"/>
              </a:rPr>
              <a:t>ny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400671" y="4001771"/>
            <a:ext cx="1358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x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102979" y="3358337"/>
            <a:ext cx="13970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y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6103621" y="3272028"/>
            <a:ext cx="2329815" cy="1318260"/>
            <a:chOff x="4579620" y="3272028"/>
            <a:chExt cx="2329815" cy="1318260"/>
          </a:xfrm>
        </p:grpSpPr>
        <p:sp>
          <p:nvSpPr>
            <p:cNvPr id="54" name="object 54"/>
            <p:cNvSpPr/>
            <p:nvPr/>
          </p:nvSpPr>
          <p:spPr>
            <a:xfrm>
              <a:off x="5237988" y="4538980"/>
              <a:ext cx="1671955" cy="50800"/>
            </a:xfrm>
            <a:custGeom>
              <a:avLst/>
              <a:gdLst/>
              <a:ahLst/>
              <a:cxnLst/>
              <a:rect l="l" t="t" r="r" b="b"/>
              <a:pathLst>
                <a:path w="1671954" h="50800">
                  <a:moveTo>
                    <a:pt x="127000" y="0"/>
                  </a:moveTo>
                  <a:lnTo>
                    <a:pt x="0" y="25400"/>
                  </a:lnTo>
                  <a:lnTo>
                    <a:pt x="127000" y="50800"/>
                  </a:lnTo>
                  <a:lnTo>
                    <a:pt x="127000" y="31750"/>
                  </a:lnTo>
                  <a:lnTo>
                    <a:pt x="114300" y="31750"/>
                  </a:lnTo>
                  <a:lnTo>
                    <a:pt x="114300" y="19050"/>
                  </a:lnTo>
                  <a:lnTo>
                    <a:pt x="127000" y="19050"/>
                  </a:lnTo>
                  <a:lnTo>
                    <a:pt x="127000" y="0"/>
                  </a:lnTo>
                  <a:close/>
                </a:path>
                <a:path w="1671954" h="50800">
                  <a:moveTo>
                    <a:pt x="1544446" y="0"/>
                  </a:moveTo>
                  <a:lnTo>
                    <a:pt x="1544446" y="50800"/>
                  </a:lnTo>
                  <a:lnTo>
                    <a:pt x="1639696" y="31750"/>
                  </a:lnTo>
                  <a:lnTo>
                    <a:pt x="1557146" y="31750"/>
                  </a:lnTo>
                  <a:lnTo>
                    <a:pt x="1557146" y="19050"/>
                  </a:lnTo>
                  <a:lnTo>
                    <a:pt x="1639696" y="19050"/>
                  </a:lnTo>
                  <a:lnTo>
                    <a:pt x="1544446" y="0"/>
                  </a:lnTo>
                  <a:close/>
                </a:path>
                <a:path w="1671954" h="50800">
                  <a:moveTo>
                    <a:pt x="127000" y="19050"/>
                  </a:moveTo>
                  <a:lnTo>
                    <a:pt x="114300" y="19050"/>
                  </a:lnTo>
                  <a:lnTo>
                    <a:pt x="114300" y="31750"/>
                  </a:lnTo>
                  <a:lnTo>
                    <a:pt x="127000" y="31750"/>
                  </a:lnTo>
                  <a:lnTo>
                    <a:pt x="127000" y="19050"/>
                  </a:lnTo>
                  <a:close/>
                </a:path>
                <a:path w="1671954" h="50800">
                  <a:moveTo>
                    <a:pt x="1544446" y="19050"/>
                  </a:moveTo>
                  <a:lnTo>
                    <a:pt x="127000" y="19050"/>
                  </a:lnTo>
                  <a:lnTo>
                    <a:pt x="127000" y="31750"/>
                  </a:lnTo>
                  <a:lnTo>
                    <a:pt x="1544446" y="31750"/>
                  </a:lnTo>
                  <a:lnTo>
                    <a:pt x="1544446" y="19050"/>
                  </a:lnTo>
                  <a:close/>
                </a:path>
                <a:path w="1671954" h="50800">
                  <a:moveTo>
                    <a:pt x="1639696" y="19050"/>
                  </a:moveTo>
                  <a:lnTo>
                    <a:pt x="1557146" y="19050"/>
                  </a:lnTo>
                  <a:lnTo>
                    <a:pt x="1557146" y="31750"/>
                  </a:lnTo>
                  <a:lnTo>
                    <a:pt x="1639696" y="31750"/>
                  </a:lnTo>
                  <a:lnTo>
                    <a:pt x="1671446" y="25400"/>
                  </a:lnTo>
                  <a:lnTo>
                    <a:pt x="1639696" y="1905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579620" y="3276600"/>
              <a:ext cx="1021715" cy="607060"/>
            </a:xfrm>
            <a:custGeom>
              <a:avLst/>
              <a:gdLst/>
              <a:ahLst/>
              <a:cxnLst/>
              <a:rect l="l" t="t" r="r" b="b"/>
              <a:pathLst>
                <a:path w="1021714" h="607060">
                  <a:moveTo>
                    <a:pt x="409955" y="0"/>
                  </a:moveTo>
                  <a:lnTo>
                    <a:pt x="1021460" y="0"/>
                  </a:lnTo>
                </a:path>
                <a:path w="1021714" h="607060">
                  <a:moveTo>
                    <a:pt x="0" y="606551"/>
                  </a:moveTo>
                  <a:lnTo>
                    <a:pt x="611504" y="606551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4902708" y="3276600"/>
              <a:ext cx="457200" cy="614045"/>
            </a:xfrm>
            <a:custGeom>
              <a:avLst/>
              <a:gdLst/>
              <a:ahLst/>
              <a:cxnLst/>
              <a:rect l="l" t="t" r="r" b="b"/>
              <a:pathLst>
                <a:path w="457200" h="614045">
                  <a:moveTo>
                    <a:pt x="55499" y="496950"/>
                  </a:moveTo>
                  <a:lnTo>
                    <a:pt x="0" y="614044"/>
                  </a:lnTo>
                  <a:lnTo>
                    <a:pt x="96265" y="527304"/>
                  </a:lnTo>
                  <a:lnTo>
                    <a:pt x="94730" y="526161"/>
                  </a:lnTo>
                  <a:lnTo>
                    <a:pt x="73405" y="526161"/>
                  </a:lnTo>
                  <a:lnTo>
                    <a:pt x="63118" y="518541"/>
                  </a:lnTo>
                  <a:lnTo>
                    <a:pt x="70743" y="508301"/>
                  </a:lnTo>
                  <a:lnTo>
                    <a:pt x="55499" y="496950"/>
                  </a:lnTo>
                  <a:close/>
                </a:path>
                <a:path w="457200" h="614045">
                  <a:moveTo>
                    <a:pt x="70743" y="508301"/>
                  </a:moveTo>
                  <a:lnTo>
                    <a:pt x="63118" y="518541"/>
                  </a:lnTo>
                  <a:lnTo>
                    <a:pt x="73405" y="526161"/>
                  </a:lnTo>
                  <a:lnTo>
                    <a:pt x="81009" y="515945"/>
                  </a:lnTo>
                  <a:lnTo>
                    <a:pt x="70743" y="508301"/>
                  </a:lnTo>
                  <a:close/>
                </a:path>
                <a:path w="457200" h="614045">
                  <a:moveTo>
                    <a:pt x="81009" y="515945"/>
                  </a:moveTo>
                  <a:lnTo>
                    <a:pt x="73405" y="526161"/>
                  </a:lnTo>
                  <a:lnTo>
                    <a:pt x="94730" y="526161"/>
                  </a:lnTo>
                  <a:lnTo>
                    <a:pt x="81009" y="515945"/>
                  </a:lnTo>
                  <a:close/>
                </a:path>
                <a:path w="457200" h="614045">
                  <a:moveTo>
                    <a:pt x="376188" y="98098"/>
                  </a:moveTo>
                  <a:lnTo>
                    <a:pt x="70743" y="508301"/>
                  </a:lnTo>
                  <a:lnTo>
                    <a:pt x="81009" y="515945"/>
                  </a:lnTo>
                  <a:lnTo>
                    <a:pt x="386376" y="105684"/>
                  </a:lnTo>
                  <a:lnTo>
                    <a:pt x="376188" y="98098"/>
                  </a:lnTo>
                  <a:close/>
                </a:path>
                <a:path w="457200" h="614045">
                  <a:moveTo>
                    <a:pt x="415545" y="87884"/>
                  </a:moveTo>
                  <a:lnTo>
                    <a:pt x="383793" y="87884"/>
                  </a:lnTo>
                  <a:lnTo>
                    <a:pt x="393953" y="95503"/>
                  </a:lnTo>
                  <a:lnTo>
                    <a:pt x="386376" y="105684"/>
                  </a:lnTo>
                  <a:lnTo>
                    <a:pt x="401700" y="117094"/>
                  </a:lnTo>
                  <a:lnTo>
                    <a:pt x="415545" y="87884"/>
                  </a:lnTo>
                  <a:close/>
                </a:path>
                <a:path w="457200" h="614045">
                  <a:moveTo>
                    <a:pt x="383793" y="87884"/>
                  </a:moveTo>
                  <a:lnTo>
                    <a:pt x="376188" y="98098"/>
                  </a:lnTo>
                  <a:lnTo>
                    <a:pt x="386376" y="105684"/>
                  </a:lnTo>
                  <a:lnTo>
                    <a:pt x="393953" y="95503"/>
                  </a:lnTo>
                  <a:lnTo>
                    <a:pt x="383793" y="87884"/>
                  </a:lnTo>
                  <a:close/>
                </a:path>
                <a:path w="457200" h="614045">
                  <a:moveTo>
                    <a:pt x="457200" y="0"/>
                  </a:moveTo>
                  <a:lnTo>
                    <a:pt x="360933" y="86740"/>
                  </a:lnTo>
                  <a:lnTo>
                    <a:pt x="376188" y="98098"/>
                  </a:lnTo>
                  <a:lnTo>
                    <a:pt x="383793" y="87884"/>
                  </a:lnTo>
                  <a:lnTo>
                    <a:pt x="415545" y="87884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7544562" y="4563237"/>
            <a:ext cx="1568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395974" y="3341371"/>
            <a:ext cx="1568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536953" y="5464555"/>
            <a:ext cx="19386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Lentur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X</a:t>
            </a:r>
            <a:endParaRPr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6623050" y="5436514"/>
            <a:ext cx="1880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Lentur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ArahY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0113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9040" y="1575054"/>
            <a:ext cx="788543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2585" indent="-287020">
              <a:spcBef>
                <a:spcPts val="100"/>
              </a:spcBef>
              <a:buFont typeface="Arial MT"/>
              <a:buChar char="•"/>
              <a:tabLst>
                <a:tab pos="362585" algn="l"/>
                <a:tab pos="363220" algn="l"/>
              </a:tabLst>
            </a:pPr>
            <a:r>
              <a:rPr spc="-15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eksentris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sudah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dipelajari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 </a:t>
            </a:r>
            <a:r>
              <a:rPr dirty="0">
                <a:latin typeface="Calibri"/>
                <a:cs typeface="Calibri"/>
              </a:rPr>
              <a:t>bahasan</a:t>
            </a:r>
            <a:r>
              <a:rPr spc="-5" dirty="0">
                <a:latin typeface="Calibri"/>
                <a:cs typeface="Calibri"/>
              </a:rPr>
              <a:t> sebelumnya.</a:t>
            </a:r>
            <a:endParaRPr>
              <a:latin typeface="Calibri"/>
              <a:cs typeface="Calibri"/>
            </a:endParaRPr>
          </a:p>
          <a:p>
            <a:pPr marL="362585" marR="81280" indent="-287020">
              <a:buFont typeface="Arial MT"/>
              <a:buChar char="•"/>
              <a:tabLst>
                <a:tab pos="362585" algn="l"/>
                <a:tab pos="363220" algn="l"/>
              </a:tabLst>
            </a:pPr>
            <a:r>
              <a:rPr spc="-5" dirty="0">
                <a:latin typeface="Calibri"/>
                <a:cs typeface="Calibri"/>
              </a:rPr>
              <a:t>Apabila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baseline="-20833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bekerja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sumbu </a:t>
            </a:r>
            <a:r>
              <a:rPr i="1" dirty="0">
                <a:latin typeface="Calibri"/>
                <a:cs typeface="Calibri"/>
              </a:rPr>
              <a:t>y </a:t>
            </a:r>
            <a:r>
              <a:rPr spc="-10" dirty="0">
                <a:latin typeface="Calibri"/>
                <a:cs typeface="Calibri"/>
              </a:rPr>
              <a:t>dengan eksentrisitas </a:t>
            </a:r>
            <a:r>
              <a:rPr spc="-5" dirty="0">
                <a:latin typeface="Calibri"/>
                <a:cs typeface="Calibri"/>
              </a:rPr>
              <a:t>sebesar 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(Gambar </a:t>
            </a:r>
            <a:r>
              <a:rPr dirty="0">
                <a:latin typeface="Calibri"/>
                <a:cs typeface="Calibri"/>
              </a:rPr>
              <a:t>a),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spc="-5" dirty="0">
                <a:latin typeface="Calibri"/>
                <a:cs typeface="Calibri"/>
              </a:rPr>
              <a:t> menghasilkan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momen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sumbu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x</a:t>
            </a:r>
            <a:r>
              <a:rPr dirty="0">
                <a:latin typeface="Calibri"/>
                <a:cs typeface="Calibri"/>
              </a:rPr>
              <a:t>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 besarnya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M</a:t>
            </a:r>
            <a:r>
              <a:rPr i="1" spc="-15" baseline="-20833" dirty="0">
                <a:latin typeface="Calibri"/>
                <a:cs typeface="Calibri"/>
              </a:rPr>
              <a:t>nx</a:t>
            </a:r>
            <a:r>
              <a:rPr i="1" spc="209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spc="-5" dirty="0">
                <a:latin typeface="Calibri"/>
                <a:cs typeface="Calibri"/>
              </a:rPr>
              <a:t>.</a:t>
            </a:r>
            <a:endParaRPr>
              <a:latin typeface="Calibri"/>
              <a:cs typeface="Calibri"/>
            </a:endParaRPr>
          </a:p>
          <a:p>
            <a:pPr marL="362585" marR="361315" indent="-287020">
              <a:buFont typeface="Arial MT"/>
              <a:buChar char="•"/>
              <a:tabLst>
                <a:tab pos="362585" algn="l"/>
                <a:tab pos="363220" algn="l"/>
              </a:tabLst>
            </a:pPr>
            <a:r>
              <a:rPr spc="-20" dirty="0">
                <a:latin typeface="Calibri"/>
                <a:cs typeface="Calibri"/>
              </a:rPr>
              <a:t>Atau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 pula </a:t>
            </a:r>
            <a:r>
              <a:rPr spc="-10" dirty="0">
                <a:latin typeface="Calibri"/>
                <a:cs typeface="Calibri"/>
              </a:rPr>
              <a:t>bekerja </a:t>
            </a:r>
            <a:r>
              <a:rPr dirty="0">
                <a:latin typeface="Calibri"/>
                <a:cs typeface="Calibri"/>
              </a:rPr>
              <a:t>pada </a:t>
            </a:r>
            <a:r>
              <a:rPr spc="-5" dirty="0">
                <a:latin typeface="Calibri"/>
                <a:cs typeface="Calibri"/>
              </a:rPr>
              <a:t>sumbu </a:t>
            </a:r>
            <a:r>
              <a:rPr i="1" dirty="0">
                <a:latin typeface="Calibri"/>
                <a:cs typeface="Calibri"/>
              </a:rPr>
              <a:t>x </a:t>
            </a:r>
            <a:r>
              <a:rPr spc="-10" dirty="0">
                <a:latin typeface="Calibri"/>
                <a:cs typeface="Calibri"/>
              </a:rPr>
              <a:t>dengan eksentrisitas </a:t>
            </a:r>
            <a:r>
              <a:rPr i="1" spc="-20" dirty="0">
                <a:latin typeface="Calibri"/>
                <a:cs typeface="Calibri"/>
              </a:rPr>
              <a:t>e</a:t>
            </a:r>
            <a:r>
              <a:rPr i="1" spc="-30" baseline="-20833" dirty="0">
                <a:latin typeface="Calibri"/>
                <a:cs typeface="Calibri"/>
              </a:rPr>
              <a:t>x</a:t>
            </a:r>
            <a:r>
              <a:rPr i="1" spc="-22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(Gambar b),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menghasilkan</a:t>
            </a:r>
            <a:r>
              <a:rPr dirty="0">
                <a:latin typeface="Calibri"/>
                <a:cs typeface="Calibri"/>
              </a:rPr>
              <a:t> momen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15" dirty="0">
                <a:latin typeface="Calibri"/>
                <a:cs typeface="Calibri"/>
              </a:rPr>
              <a:t>M</a:t>
            </a:r>
            <a:r>
              <a:rPr i="1" spc="-22" baseline="-20833" dirty="0">
                <a:latin typeface="Calibri"/>
                <a:cs typeface="Calibri"/>
              </a:rPr>
              <a:t>ny</a:t>
            </a:r>
            <a:r>
              <a:rPr i="1" spc="22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i="1" spc="-10" dirty="0">
                <a:latin typeface="Calibri"/>
                <a:cs typeface="Calibri"/>
              </a:rPr>
              <a:t>P</a:t>
            </a:r>
            <a:r>
              <a:rPr i="1" spc="-15" baseline="-20833" dirty="0">
                <a:latin typeface="Calibri"/>
                <a:cs typeface="Calibri"/>
              </a:rPr>
              <a:t>n</a:t>
            </a:r>
            <a:r>
              <a:rPr i="1" spc="-10" dirty="0">
                <a:latin typeface="Calibri"/>
                <a:cs typeface="Calibri"/>
              </a:rPr>
              <a:t>e</a:t>
            </a:r>
            <a:r>
              <a:rPr i="1" spc="-15" baseline="-20833" dirty="0">
                <a:latin typeface="Calibri"/>
                <a:cs typeface="Calibri"/>
              </a:rPr>
              <a:t>x</a:t>
            </a:r>
            <a:r>
              <a:rPr spc="-10" dirty="0">
                <a:latin typeface="Calibri"/>
                <a:cs typeface="Calibri"/>
              </a:rPr>
              <a:t>.</a:t>
            </a:r>
            <a:endParaRPr>
              <a:latin typeface="Calibri"/>
              <a:cs typeface="Calibri"/>
            </a:endParaRPr>
          </a:p>
          <a:p>
            <a:pPr marL="362585" indent="-287020">
              <a:buFont typeface="Arial MT"/>
              <a:buChar char="•"/>
              <a:tabLst>
                <a:tab pos="362585" algn="l"/>
                <a:tab pos="363220" algn="l"/>
              </a:tabLst>
            </a:pPr>
            <a:r>
              <a:rPr dirty="0">
                <a:latin typeface="Calibri"/>
                <a:cs typeface="Calibri"/>
              </a:rPr>
              <a:t>Namun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beban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spc="209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juga bekerja</a:t>
            </a:r>
            <a:r>
              <a:rPr dirty="0">
                <a:latin typeface="Calibri"/>
                <a:cs typeface="Calibri"/>
              </a:rPr>
              <a:t> pada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suatu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titik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berjarak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endParaRPr>
              <a:latin typeface="Calibri"/>
              <a:cs typeface="Calibri"/>
            </a:endParaRPr>
          </a:p>
          <a:p>
            <a:pPr marL="362585"/>
            <a:r>
              <a:rPr spc="-5" dirty="0">
                <a:latin typeface="Calibri"/>
                <a:cs typeface="Calibri"/>
              </a:rPr>
              <a:t>sumbu</a:t>
            </a:r>
            <a:r>
              <a:rPr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x</a:t>
            </a:r>
            <a:r>
              <a:rPr spc="-5" dirty="0">
                <a:latin typeface="Calibri"/>
                <a:cs typeface="Calibri"/>
              </a:rPr>
              <a:t>, dan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berjarak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20" dirty="0">
                <a:latin typeface="Calibri"/>
                <a:cs typeface="Calibri"/>
              </a:rPr>
              <a:t>e</a:t>
            </a:r>
            <a:r>
              <a:rPr i="1" spc="-30" baseline="-20833" dirty="0">
                <a:latin typeface="Calibri"/>
                <a:cs typeface="Calibri"/>
              </a:rPr>
              <a:t>x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sumbu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y </a:t>
            </a:r>
            <a:r>
              <a:rPr spc="-5" dirty="0">
                <a:latin typeface="Calibri"/>
                <a:cs typeface="Calibri"/>
              </a:rPr>
              <a:t>(Gambar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c)</a:t>
            </a:r>
            <a:endParaRPr>
              <a:latin typeface="Calibri"/>
              <a:cs typeface="Calibri"/>
            </a:endParaRPr>
          </a:p>
          <a:p>
            <a:pPr marL="362585" marR="180340" indent="-287020">
              <a:spcBef>
                <a:spcPts val="5"/>
              </a:spcBef>
              <a:buFont typeface="Arial MT"/>
              <a:buChar char="•"/>
              <a:tabLst>
                <a:tab pos="362585" algn="l"/>
                <a:tab pos="363220" algn="l"/>
              </a:tabLst>
            </a:pPr>
            <a:r>
              <a:rPr spc="-15" dirty="0">
                <a:latin typeface="Calibri"/>
                <a:cs typeface="Calibri"/>
              </a:rPr>
              <a:t>Pada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kasus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terakhir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ini,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timbul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kombinasi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antara</a:t>
            </a:r>
            <a:r>
              <a:rPr spc="4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spc="-10" dirty="0">
                <a:latin typeface="Calibri"/>
                <a:cs typeface="Calibri"/>
              </a:rPr>
              <a:t>M</a:t>
            </a:r>
            <a:r>
              <a:rPr i="1" spc="-15" baseline="-20833" dirty="0">
                <a:latin typeface="Calibri"/>
                <a:cs typeface="Calibri"/>
              </a:rPr>
              <a:t>nx</a:t>
            </a:r>
            <a:r>
              <a:rPr i="1" spc="22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i="1" spc="-10" dirty="0">
                <a:latin typeface="Calibri"/>
                <a:cs typeface="Calibri"/>
              </a:rPr>
              <a:t>P</a:t>
            </a:r>
            <a:r>
              <a:rPr i="1" spc="-15" baseline="-20833" dirty="0">
                <a:latin typeface="Calibri"/>
                <a:cs typeface="Calibri"/>
              </a:rPr>
              <a:t>n</a:t>
            </a:r>
            <a:r>
              <a:rPr i="1" spc="-10" dirty="0">
                <a:latin typeface="Calibri"/>
                <a:cs typeface="Calibri"/>
              </a:rPr>
              <a:t>e</a:t>
            </a:r>
            <a:r>
              <a:rPr i="1" spc="-15" baseline="-20833" dirty="0">
                <a:latin typeface="Calibri"/>
                <a:cs typeface="Calibri"/>
              </a:rPr>
              <a:t>y </a:t>
            </a:r>
            <a:r>
              <a:rPr i="1" spc="-382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i="1" spc="-15" dirty="0">
                <a:latin typeface="Calibri"/>
                <a:cs typeface="Calibri"/>
              </a:rPr>
              <a:t>M</a:t>
            </a:r>
            <a:r>
              <a:rPr i="1" spc="-22" baseline="-20833" dirty="0">
                <a:latin typeface="Calibri"/>
                <a:cs typeface="Calibri"/>
              </a:rPr>
              <a:t>ny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i="1" spc="-15" dirty="0">
                <a:latin typeface="Calibri"/>
                <a:cs typeface="Calibri"/>
              </a:rPr>
              <a:t>P</a:t>
            </a:r>
            <a:r>
              <a:rPr i="1" spc="-22" baseline="-20833" dirty="0">
                <a:latin typeface="Calibri"/>
                <a:cs typeface="Calibri"/>
              </a:rPr>
              <a:t>n</a:t>
            </a:r>
            <a:r>
              <a:rPr i="1" spc="-15" dirty="0">
                <a:latin typeface="Calibri"/>
                <a:cs typeface="Calibri"/>
              </a:rPr>
              <a:t>e</a:t>
            </a:r>
            <a:r>
              <a:rPr i="1" spc="-22" baseline="-20833" dirty="0">
                <a:latin typeface="Calibri"/>
                <a:cs typeface="Calibri"/>
              </a:rPr>
              <a:t>x</a:t>
            </a:r>
            <a:r>
              <a:rPr spc="-15" dirty="0">
                <a:latin typeface="Calibri"/>
                <a:cs typeface="Calibri"/>
              </a:rPr>
              <a:t>.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Kolom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kondisi</a:t>
            </a:r>
            <a:r>
              <a:rPr spc="-5" dirty="0">
                <a:latin typeface="Calibri"/>
                <a:cs typeface="Calibri"/>
              </a:rPr>
              <a:t> ini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dikatakan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mengalami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lentur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dua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 </a:t>
            </a:r>
            <a:r>
              <a:rPr spc="-5" dirty="0">
                <a:latin typeface="Calibri"/>
                <a:cs typeface="Calibri"/>
              </a:rPr>
              <a:t> (</a:t>
            </a:r>
            <a:r>
              <a:rPr b="1" i="1" spc="-5" dirty="0">
                <a:solidFill>
                  <a:srgbClr val="FF0000"/>
                </a:solidFill>
                <a:latin typeface="Calibri"/>
                <a:cs typeface="Calibri"/>
              </a:rPr>
              <a:t>biaxial bending</a:t>
            </a:r>
            <a:r>
              <a:rPr spc="-5" dirty="0">
                <a:latin typeface="Calibri"/>
                <a:cs typeface="Calibri"/>
              </a:rPr>
              <a:t>).</a:t>
            </a:r>
            <a:endParaRPr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7489" y="4281743"/>
            <a:ext cx="5211263" cy="224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406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584452"/>
            <a:ext cx="5121910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b="1" spc="-5" dirty="0">
                <a:latin typeface="Calibri"/>
                <a:cs typeface="Calibri"/>
              </a:rPr>
              <a:t>Asumsi</a:t>
            </a:r>
            <a:r>
              <a:rPr sz="2200" b="1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Desain</a:t>
            </a:r>
            <a:r>
              <a:rPr sz="2200" b="1" spc="5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dan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Faktor</a:t>
            </a:r>
            <a:r>
              <a:rPr sz="2200" b="1" spc="35" dirty="0">
                <a:latin typeface="Calibri"/>
                <a:cs typeface="Calibri"/>
              </a:rPr>
              <a:t> </a:t>
            </a:r>
            <a:r>
              <a:rPr sz="2200" b="1" spc="-15" dirty="0">
                <a:latin typeface="Calibri"/>
                <a:cs typeface="Calibri"/>
              </a:rPr>
              <a:t>Reduksi</a:t>
            </a:r>
            <a:r>
              <a:rPr sz="2200" b="1" spc="-5" dirty="0">
                <a:latin typeface="Calibri"/>
                <a:cs typeface="Calibri"/>
              </a:rPr>
              <a:t> </a:t>
            </a:r>
            <a:r>
              <a:rPr sz="2200" b="1" spc="-20" dirty="0">
                <a:latin typeface="Calibri"/>
                <a:cs typeface="Calibri"/>
              </a:rPr>
              <a:t>Kekuatan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04440" y="1919987"/>
            <a:ext cx="7780020" cy="2305685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L="393065" marR="208279" indent="-342900">
              <a:lnSpc>
                <a:spcPct val="80000"/>
              </a:lnSpc>
              <a:spcBef>
                <a:spcPts val="620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20" dirty="0">
                <a:latin typeface="Calibri"/>
                <a:cs typeface="Calibri"/>
              </a:rPr>
              <a:t>Regangan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pada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beton</a:t>
            </a:r>
            <a:r>
              <a:rPr sz="2200" spc="2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baja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dianggap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proporsional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terhadap </a:t>
            </a:r>
            <a:r>
              <a:rPr sz="2200" spc="-48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jarak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45" dirty="0">
                <a:latin typeface="Calibri"/>
                <a:cs typeface="Calibri"/>
              </a:rPr>
              <a:t>ke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sumbu </a:t>
            </a:r>
            <a:r>
              <a:rPr sz="2200" spc="-15" dirty="0">
                <a:latin typeface="Calibri"/>
                <a:cs typeface="Calibri"/>
              </a:rPr>
              <a:t>netral</a:t>
            </a:r>
            <a:endParaRPr sz="2200">
              <a:latin typeface="Calibri"/>
              <a:cs typeface="Calibri"/>
            </a:endParaRPr>
          </a:p>
          <a:p>
            <a:pPr marL="393700" indent="-342900"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15" dirty="0">
                <a:latin typeface="Calibri"/>
                <a:cs typeface="Calibri"/>
              </a:rPr>
              <a:t>Kesetimbangan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30" dirty="0">
                <a:latin typeface="Calibri"/>
                <a:cs typeface="Calibri"/>
              </a:rPr>
              <a:t>gaya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kompatibilitas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regangan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harus dipenuhi</a:t>
            </a:r>
            <a:endParaRPr sz="2200">
              <a:latin typeface="Calibri"/>
              <a:cs typeface="Calibri"/>
            </a:endParaRPr>
          </a:p>
          <a:p>
            <a:pPr marL="393700" indent="-342900"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20" dirty="0">
                <a:latin typeface="Calibri"/>
                <a:cs typeface="Calibri"/>
              </a:rPr>
              <a:t>Regangan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tekan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maksimum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pada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beton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dibatasi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sebesar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0,003</a:t>
            </a:r>
            <a:endParaRPr sz="2200">
              <a:latin typeface="Calibri"/>
              <a:cs typeface="Calibri"/>
            </a:endParaRPr>
          </a:p>
          <a:p>
            <a:pPr marL="393700" indent="-342900">
              <a:lnSpc>
                <a:spcPts val="2590"/>
              </a:lnSpc>
              <a:spcBef>
                <a:spcPts val="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20" dirty="0">
                <a:latin typeface="Calibri"/>
                <a:cs typeface="Calibri"/>
              </a:rPr>
              <a:t>Kekuatan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beton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di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daerah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tarik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dapat diabaikan</a:t>
            </a:r>
            <a:endParaRPr sz="2200">
              <a:latin typeface="Calibri"/>
              <a:cs typeface="Calibri"/>
            </a:endParaRPr>
          </a:p>
          <a:p>
            <a:pPr marL="393700" indent="-342900">
              <a:lnSpc>
                <a:spcPts val="2700"/>
              </a:lnSpc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40" dirty="0">
                <a:latin typeface="Calibri"/>
                <a:cs typeface="Calibri"/>
              </a:rPr>
              <a:t>Tegangan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pada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tulangan baja</a:t>
            </a:r>
            <a:r>
              <a:rPr sz="2200" spc="-5" dirty="0">
                <a:latin typeface="Calibri"/>
                <a:cs typeface="Calibri"/>
              </a:rPr>
              <a:t> adalah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i="1" spc="-10" dirty="0">
                <a:latin typeface="Calibri"/>
                <a:cs typeface="Calibri"/>
              </a:rPr>
              <a:t>f</a:t>
            </a:r>
            <a:r>
              <a:rPr sz="2175" i="1" spc="-15" baseline="-21072" dirty="0">
                <a:latin typeface="Calibri"/>
                <a:cs typeface="Calibri"/>
              </a:rPr>
              <a:t>s</a:t>
            </a:r>
            <a:r>
              <a:rPr sz="2175" i="1" spc="270" baseline="-21072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300" spc="-20" dirty="0">
                <a:latin typeface="Symbol"/>
                <a:cs typeface="Symbol"/>
              </a:rPr>
              <a:t></a:t>
            </a:r>
            <a:r>
              <a:rPr sz="2200" i="1" spc="-20" dirty="0">
                <a:latin typeface="Calibri"/>
                <a:cs typeface="Calibri"/>
              </a:rPr>
              <a:t>E</a:t>
            </a:r>
            <a:r>
              <a:rPr sz="2175" i="1" spc="-30" baseline="-21072" dirty="0">
                <a:latin typeface="Calibri"/>
                <a:cs typeface="Calibri"/>
              </a:rPr>
              <a:t>s</a:t>
            </a:r>
            <a:r>
              <a:rPr sz="2175" i="1" spc="292" baseline="-21072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&lt;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i="1" spc="5" dirty="0">
                <a:latin typeface="Calibri"/>
                <a:cs typeface="Calibri"/>
              </a:rPr>
              <a:t>f</a:t>
            </a:r>
            <a:r>
              <a:rPr sz="2175" i="1" spc="7" baseline="-21072" dirty="0">
                <a:latin typeface="Calibri"/>
                <a:cs typeface="Calibri"/>
              </a:rPr>
              <a:t>y</a:t>
            </a:r>
            <a:endParaRPr sz="2175" baseline="-21072">
              <a:latin typeface="Calibri"/>
              <a:cs typeface="Calibri"/>
            </a:endParaRPr>
          </a:p>
          <a:p>
            <a:pPr marL="393700" indent="-342900">
              <a:lnSpc>
                <a:spcPts val="2630"/>
              </a:lnSpc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200" spc="-5" dirty="0">
                <a:latin typeface="Calibri"/>
                <a:cs typeface="Calibri"/>
              </a:rPr>
              <a:t>Blok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tegangan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beton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dianggap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berbentuk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persegi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sebesar</a:t>
            </a:r>
            <a:r>
              <a:rPr sz="2200" spc="5" dirty="0">
                <a:latin typeface="Calibri"/>
                <a:cs typeface="Calibri"/>
              </a:rPr>
              <a:t> 0,85</a:t>
            </a:r>
            <a:r>
              <a:rPr sz="2200" i="1" spc="5" dirty="0">
                <a:latin typeface="Calibri"/>
                <a:cs typeface="Calibri"/>
              </a:rPr>
              <a:t>f</a:t>
            </a:r>
            <a:r>
              <a:rPr sz="2200" i="1" spc="-15" dirty="0">
                <a:latin typeface="Calibri"/>
                <a:cs typeface="Calibri"/>
              </a:rPr>
              <a:t> </a:t>
            </a:r>
            <a:r>
              <a:rPr sz="2175" spc="7" baseline="24904" dirty="0">
                <a:latin typeface="Calibri"/>
                <a:cs typeface="Calibri"/>
              </a:rPr>
              <a:t>/</a:t>
            </a:r>
            <a:endParaRPr sz="2175" baseline="24904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751568" y="4026534"/>
            <a:ext cx="102870" cy="2372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450" i="1" spc="5" dirty="0">
                <a:latin typeface="Calibri"/>
                <a:cs typeface="Calibri"/>
              </a:rPr>
              <a:t>c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85441" y="4132910"/>
            <a:ext cx="7477759" cy="3606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spc="-10" dirty="0">
                <a:latin typeface="Calibri"/>
                <a:cs typeface="Calibri"/>
              </a:rPr>
              <a:t>yang terdistribusi</a:t>
            </a:r>
            <a:r>
              <a:rPr sz="2200" spc="-20" dirty="0">
                <a:latin typeface="Calibri"/>
                <a:cs typeface="Calibri"/>
              </a:rPr>
              <a:t> merata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dari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serat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tekan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terluar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hingga</a:t>
            </a:r>
            <a:r>
              <a:rPr sz="2200" spc="-5" dirty="0">
                <a:latin typeface="Calibri"/>
                <a:cs typeface="Calibri"/>
              </a:rPr>
              <a:t> setinggi</a:t>
            </a:r>
            <a:r>
              <a:rPr sz="2200" spc="45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a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60040" y="4386610"/>
            <a:ext cx="7066280" cy="3784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spcBef>
                <a:spcPts val="115"/>
              </a:spcBef>
            </a:pPr>
            <a:r>
              <a:rPr sz="2200" spc="-5" dirty="0">
                <a:latin typeface="Calibri"/>
                <a:cs typeface="Calibri"/>
              </a:rPr>
              <a:t>=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300" spc="-20" dirty="0">
                <a:latin typeface="Symbol"/>
                <a:cs typeface="Symbol"/>
              </a:rPr>
              <a:t></a:t>
            </a:r>
            <a:r>
              <a:rPr sz="2175" spc="-30" baseline="-21072" dirty="0">
                <a:latin typeface="Calibri"/>
                <a:cs typeface="Calibri"/>
              </a:rPr>
              <a:t>1</a:t>
            </a:r>
            <a:r>
              <a:rPr sz="2200" i="1" spc="-20" dirty="0">
                <a:latin typeface="Calibri"/>
                <a:cs typeface="Calibri"/>
              </a:rPr>
              <a:t>c</a:t>
            </a:r>
            <a:r>
              <a:rPr sz="2200" spc="-20" dirty="0">
                <a:latin typeface="Calibri"/>
                <a:cs typeface="Calibri"/>
              </a:rPr>
              <a:t>.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Dengan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c</a:t>
            </a:r>
            <a:r>
              <a:rPr sz="2200" i="1" spc="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adalah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jarak </a:t>
            </a:r>
            <a:r>
              <a:rPr sz="2200" spc="-10" dirty="0">
                <a:latin typeface="Calibri"/>
                <a:cs typeface="Calibri"/>
              </a:rPr>
              <a:t>dari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serat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tekan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terluar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40" dirty="0">
                <a:latin typeface="Calibri"/>
                <a:cs typeface="Calibri"/>
              </a:rPr>
              <a:t>ke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sumbu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90865" y="4831460"/>
            <a:ext cx="102870" cy="2372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450" i="1" spc="5" dirty="0">
                <a:latin typeface="Calibri"/>
                <a:cs typeface="Calibri"/>
              </a:rPr>
              <a:t>c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60041" y="4654834"/>
            <a:ext cx="7337425" cy="37846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38100">
              <a:spcBef>
                <a:spcPts val="115"/>
              </a:spcBef>
              <a:tabLst>
                <a:tab pos="5384800" algn="l"/>
              </a:tabLst>
            </a:pPr>
            <a:r>
              <a:rPr sz="2200" spc="-15" dirty="0">
                <a:latin typeface="Calibri"/>
                <a:cs typeface="Calibri"/>
              </a:rPr>
              <a:t>netral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penampang.</a:t>
            </a:r>
            <a:r>
              <a:rPr sz="2200" spc="-5" dirty="0">
                <a:latin typeface="Calibri"/>
                <a:cs typeface="Calibri"/>
              </a:rPr>
              <a:t> Nilai</a:t>
            </a:r>
            <a:r>
              <a:rPr sz="2200" spc="20" dirty="0">
                <a:latin typeface="Calibri"/>
                <a:cs typeface="Calibri"/>
              </a:rPr>
              <a:t> </a:t>
            </a:r>
            <a:r>
              <a:rPr sz="2300" spc="-30" dirty="0">
                <a:latin typeface="Symbol"/>
                <a:cs typeface="Symbol"/>
              </a:rPr>
              <a:t></a:t>
            </a:r>
            <a:r>
              <a:rPr sz="2175" spc="-44" baseline="-21072" dirty="0">
                <a:latin typeface="Calibri"/>
                <a:cs typeface="Calibri"/>
              </a:rPr>
              <a:t>1</a:t>
            </a:r>
            <a:r>
              <a:rPr sz="2175" spc="300" baseline="-21072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adalah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0,85, </a:t>
            </a:r>
            <a:r>
              <a:rPr sz="2200" spc="-15" dirty="0">
                <a:latin typeface="Calibri"/>
                <a:cs typeface="Calibri"/>
              </a:rPr>
              <a:t>jika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i="1" spc="-5" dirty="0">
                <a:latin typeface="Calibri"/>
                <a:cs typeface="Calibri"/>
              </a:rPr>
              <a:t>f</a:t>
            </a:r>
            <a:r>
              <a:rPr sz="2200" i="1" spc="15" dirty="0">
                <a:latin typeface="Calibri"/>
                <a:cs typeface="Calibri"/>
              </a:rPr>
              <a:t> </a:t>
            </a:r>
            <a:r>
              <a:rPr sz="2175" spc="7" baseline="24904" dirty="0">
                <a:latin typeface="Calibri"/>
                <a:cs typeface="Calibri"/>
              </a:rPr>
              <a:t>/	</a:t>
            </a:r>
            <a:r>
              <a:rPr sz="2200" spc="-5" dirty="0">
                <a:latin typeface="Calibri"/>
                <a:cs typeface="Calibri"/>
              </a:rPr>
              <a:t>&lt;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30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MPa.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Nilai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300" spc="-60" dirty="0">
                <a:latin typeface="Symbol"/>
                <a:cs typeface="Symbol"/>
              </a:rPr>
              <a:t></a:t>
            </a:r>
            <a:endParaRPr sz="23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745471" y="4831460"/>
            <a:ext cx="120014" cy="23724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450" spc="5" dirty="0">
                <a:latin typeface="Calibri"/>
                <a:cs typeface="Calibri"/>
              </a:rPr>
              <a:t>1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85440" y="4938140"/>
            <a:ext cx="7188834" cy="62865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12700" marR="5080">
              <a:lnSpc>
                <a:spcPts val="2110"/>
              </a:lnSpc>
              <a:spcBef>
                <a:spcPts val="605"/>
              </a:spcBef>
            </a:pPr>
            <a:r>
              <a:rPr sz="2200" spc="-15" dirty="0">
                <a:latin typeface="Calibri"/>
                <a:cs typeface="Calibri"/>
              </a:rPr>
              <a:t>akan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berkurang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0,05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setiap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kenaikan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7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MPa,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namun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tidak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boleh </a:t>
            </a:r>
            <a:r>
              <a:rPr sz="2200" spc="-48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diambil</a:t>
            </a:r>
            <a:r>
              <a:rPr sz="2200" spc="-20" dirty="0">
                <a:latin typeface="Calibri"/>
                <a:cs typeface="Calibri"/>
              </a:rPr>
              <a:t> kurang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dari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0,65.</a:t>
            </a:r>
            <a:endParaRPr sz="22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07958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16988"/>
            <a:ext cx="4800600" cy="541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55600" indent="-342900">
              <a:spcBef>
                <a:spcPts val="130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3200" spc="-25" dirty="0">
                <a:latin typeface="Calibri"/>
                <a:cs typeface="Calibri"/>
              </a:rPr>
              <a:t>Faktor</a:t>
            </a:r>
            <a:r>
              <a:rPr sz="3200" spc="-2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reduksi</a:t>
            </a:r>
            <a:r>
              <a:rPr sz="3200" spc="-25" dirty="0">
                <a:latin typeface="Calibri"/>
                <a:cs typeface="Calibri"/>
              </a:rPr>
              <a:t> kekuatan,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350" spc="-40" dirty="0">
                <a:latin typeface="Symbol"/>
                <a:cs typeface="Symbol"/>
              </a:rPr>
              <a:t></a:t>
            </a:r>
            <a:r>
              <a:rPr sz="3200" spc="-40" dirty="0">
                <a:latin typeface="Calibri"/>
                <a:cs typeface="Calibri"/>
              </a:rPr>
              <a:t>,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50732" y="2481879"/>
            <a:ext cx="6446078" cy="317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035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1" y="1596339"/>
            <a:ext cx="7350759" cy="452120"/>
          </a:xfrm>
          <a:prstGeom prst="rect">
            <a:avLst/>
          </a:prstGeom>
        </p:spPr>
        <p:txBody>
          <a:bodyPr vert="horz" wrap="square" lIns="0" tIns="1206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000000"/>
                </a:solidFill>
                <a:latin typeface="Calibri"/>
                <a:cs typeface="Calibri"/>
              </a:rPr>
              <a:t>Penampang</a:t>
            </a:r>
            <a:r>
              <a:rPr sz="280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spc="-20" dirty="0">
                <a:solidFill>
                  <a:srgbClr val="000000"/>
                </a:solidFill>
                <a:latin typeface="Calibri"/>
                <a:cs typeface="Calibri"/>
              </a:rPr>
              <a:t>Kolom</a:t>
            </a:r>
            <a:r>
              <a:rPr sz="2800" spc="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000000"/>
                </a:solidFill>
                <a:latin typeface="Calibri"/>
                <a:cs typeface="Calibri"/>
              </a:rPr>
              <a:t>Dengan</a:t>
            </a:r>
            <a:r>
              <a:rPr sz="2800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000000"/>
                </a:solidFill>
                <a:latin typeface="Calibri"/>
                <a:cs typeface="Calibri"/>
              </a:rPr>
              <a:t>Keruntuhan</a:t>
            </a:r>
            <a:r>
              <a:rPr sz="2800" spc="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000000"/>
                </a:solidFill>
                <a:latin typeface="Calibri"/>
                <a:cs typeface="Calibri"/>
              </a:rPr>
              <a:t>Seimbang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91740" y="2064766"/>
            <a:ext cx="8090534" cy="4148454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405765" marR="68580" indent="-342900">
              <a:lnSpc>
                <a:spcPct val="89100"/>
              </a:lnSpc>
              <a:spcBef>
                <a:spcPts val="445"/>
              </a:spcBef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600" b="1" spc="-5" dirty="0">
                <a:solidFill>
                  <a:srgbClr val="00AF50"/>
                </a:solidFill>
                <a:latin typeface="Calibri"/>
                <a:cs typeface="Calibri"/>
              </a:rPr>
              <a:t>Kondisi </a:t>
            </a:r>
            <a:r>
              <a:rPr sz="2600" b="1" dirty="0">
                <a:solidFill>
                  <a:srgbClr val="00AF50"/>
                </a:solidFill>
                <a:latin typeface="Calibri"/>
                <a:cs typeface="Calibri"/>
              </a:rPr>
              <a:t>seimbang </a:t>
            </a:r>
            <a:r>
              <a:rPr sz="2600" spc="-5" dirty="0">
                <a:latin typeface="Calibri"/>
                <a:cs typeface="Calibri"/>
              </a:rPr>
              <a:t>terjadi pada penampang </a:t>
            </a:r>
            <a:r>
              <a:rPr sz="2600" spc="-20" dirty="0">
                <a:latin typeface="Calibri"/>
                <a:cs typeface="Calibri"/>
              </a:rPr>
              <a:t>kolom, </a:t>
            </a:r>
            <a:r>
              <a:rPr sz="2600" spc="-25" dirty="0">
                <a:latin typeface="Calibri"/>
                <a:cs typeface="Calibri"/>
              </a:rPr>
              <a:t>ketika </a:t>
            </a:r>
            <a:r>
              <a:rPr sz="2600" spc="-57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beban </a:t>
            </a:r>
            <a:r>
              <a:rPr sz="2600" i="1" spc="5" dirty="0">
                <a:latin typeface="Calibri"/>
                <a:cs typeface="Calibri"/>
              </a:rPr>
              <a:t>P</a:t>
            </a:r>
            <a:r>
              <a:rPr sz="2550" i="1" spc="7" baseline="-21241" dirty="0">
                <a:latin typeface="Calibri"/>
                <a:cs typeface="Calibri"/>
              </a:rPr>
              <a:t>b</a:t>
            </a:r>
            <a:r>
              <a:rPr sz="2550" i="1" spc="15" baseline="-21241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bekerja </a:t>
            </a:r>
            <a:r>
              <a:rPr sz="2600" spc="-5" dirty="0">
                <a:latin typeface="Calibri"/>
                <a:cs typeface="Calibri"/>
              </a:rPr>
              <a:t>pada penampang, </a:t>
            </a:r>
            <a:r>
              <a:rPr sz="2600" spc="-10" dirty="0">
                <a:latin typeface="Calibri"/>
                <a:cs typeface="Calibri"/>
              </a:rPr>
              <a:t>yang akan </a:t>
            </a:r>
            <a:r>
              <a:rPr sz="2600" spc="-5" dirty="0">
                <a:latin typeface="Calibri"/>
                <a:cs typeface="Calibri"/>
              </a:rPr>
              <a:t> menghasilkan </a:t>
            </a:r>
            <a:r>
              <a:rPr sz="2600" spc="-15" dirty="0">
                <a:solidFill>
                  <a:srgbClr val="006FC0"/>
                </a:solidFill>
                <a:latin typeface="Calibri"/>
                <a:cs typeface="Calibri"/>
              </a:rPr>
              <a:t>regangan </a:t>
            </a:r>
            <a:r>
              <a:rPr sz="2600" dirty="0">
                <a:solidFill>
                  <a:srgbClr val="006FC0"/>
                </a:solidFill>
                <a:latin typeface="Calibri"/>
                <a:cs typeface="Calibri"/>
              </a:rPr>
              <a:t>sebesar 0,003 </a:t>
            </a:r>
            <a:r>
              <a:rPr sz="2600" spc="-5" dirty="0">
                <a:solidFill>
                  <a:srgbClr val="006FC0"/>
                </a:solidFill>
                <a:latin typeface="Calibri"/>
                <a:cs typeface="Calibri"/>
              </a:rPr>
              <a:t>pada </a:t>
            </a:r>
            <a:r>
              <a:rPr sz="2600" spc="-15" dirty="0">
                <a:solidFill>
                  <a:srgbClr val="006FC0"/>
                </a:solidFill>
                <a:latin typeface="Calibri"/>
                <a:cs typeface="Calibri"/>
              </a:rPr>
              <a:t>serat tekan </a:t>
            </a:r>
            <a:r>
              <a:rPr sz="2600" spc="-10" dirty="0">
                <a:solidFill>
                  <a:srgbClr val="006FC0"/>
                </a:solidFill>
                <a:latin typeface="Calibri"/>
                <a:cs typeface="Calibri"/>
              </a:rPr>
              <a:t> beton</a:t>
            </a:r>
            <a:r>
              <a:rPr sz="2600" spc="-10" dirty="0">
                <a:latin typeface="Calibri"/>
                <a:cs typeface="Calibri"/>
              </a:rPr>
              <a:t>, </a:t>
            </a:r>
            <a:r>
              <a:rPr sz="2600" spc="-5" dirty="0">
                <a:latin typeface="Calibri"/>
                <a:cs typeface="Calibri"/>
              </a:rPr>
              <a:t>dan pada </a:t>
            </a:r>
            <a:r>
              <a:rPr sz="2600" spc="-10" dirty="0">
                <a:latin typeface="Calibri"/>
                <a:cs typeface="Calibri"/>
              </a:rPr>
              <a:t>saat yang bersamaan </a:t>
            </a:r>
            <a:r>
              <a:rPr sz="2600" spc="-5" dirty="0">
                <a:solidFill>
                  <a:srgbClr val="006FC0"/>
                </a:solidFill>
                <a:latin typeface="Calibri"/>
                <a:cs typeface="Calibri"/>
              </a:rPr>
              <a:t>tulangan baja </a:t>
            </a:r>
            <a:r>
              <a:rPr sz="260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006FC0"/>
                </a:solidFill>
                <a:latin typeface="Calibri"/>
                <a:cs typeface="Calibri"/>
              </a:rPr>
              <a:t>mengalami</a:t>
            </a:r>
            <a:r>
              <a:rPr sz="2600" spc="-1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600" dirty="0">
                <a:solidFill>
                  <a:srgbClr val="006FC0"/>
                </a:solidFill>
                <a:latin typeface="Calibri"/>
                <a:cs typeface="Calibri"/>
              </a:rPr>
              <a:t>luluh</a:t>
            </a:r>
            <a:r>
              <a:rPr sz="2600" dirty="0">
                <a:latin typeface="Calibri"/>
                <a:cs typeface="Calibri"/>
              </a:rPr>
              <a:t>,</a:t>
            </a:r>
            <a:r>
              <a:rPr sz="2600" spc="-15" dirty="0">
                <a:latin typeface="Calibri"/>
                <a:cs typeface="Calibri"/>
              </a:rPr>
              <a:t> atau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regangannya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mencapai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750" spc="-30" dirty="0">
                <a:latin typeface="Symbol"/>
                <a:cs typeface="Symbol"/>
              </a:rPr>
              <a:t></a:t>
            </a:r>
            <a:r>
              <a:rPr sz="2550" i="1" spc="-44" baseline="-21241" dirty="0">
                <a:latin typeface="Calibri"/>
                <a:cs typeface="Calibri"/>
              </a:rPr>
              <a:t>y</a:t>
            </a:r>
            <a:r>
              <a:rPr sz="2550" i="1" spc="284" baseline="-21241" dirty="0">
                <a:latin typeface="Calibri"/>
                <a:cs typeface="Calibri"/>
              </a:rPr>
              <a:t> </a:t>
            </a:r>
            <a:r>
              <a:rPr sz="2600" dirty="0">
                <a:latin typeface="Calibri"/>
                <a:cs typeface="Calibri"/>
              </a:rPr>
              <a:t>= </a:t>
            </a:r>
            <a:r>
              <a:rPr sz="2600" i="1" dirty="0">
                <a:latin typeface="Calibri"/>
                <a:cs typeface="Calibri"/>
              </a:rPr>
              <a:t>f</a:t>
            </a:r>
            <a:r>
              <a:rPr sz="2550" i="1" baseline="-21241" dirty="0">
                <a:latin typeface="Calibri"/>
                <a:cs typeface="Calibri"/>
              </a:rPr>
              <a:t>y</a:t>
            </a:r>
            <a:r>
              <a:rPr sz="2600" dirty="0">
                <a:latin typeface="Calibri"/>
                <a:cs typeface="Calibri"/>
              </a:rPr>
              <a:t>/</a:t>
            </a:r>
            <a:r>
              <a:rPr sz="2600" i="1" dirty="0">
                <a:latin typeface="Calibri"/>
                <a:cs typeface="Calibri"/>
              </a:rPr>
              <a:t>E</a:t>
            </a:r>
            <a:r>
              <a:rPr sz="2550" i="1" baseline="-21241" dirty="0">
                <a:latin typeface="Calibri"/>
                <a:cs typeface="Calibri"/>
              </a:rPr>
              <a:t>s</a:t>
            </a:r>
            <a:r>
              <a:rPr sz="2600" dirty="0">
                <a:latin typeface="Calibri"/>
                <a:cs typeface="Calibri"/>
              </a:rPr>
              <a:t>.</a:t>
            </a:r>
            <a:endParaRPr sz="2600">
              <a:latin typeface="Calibri"/>
              <a:cs typeface="Calibri"/>
            </a:endParaRPr>
          </a:p>
          <a:p>
            <a:pPr marL="405765" marR="408940" indent="-342900">
              <a:lnSpc>
                <a:spcPct val="90000"/>
              </a:lnSpc>
              <a:spcBef>
                <a:spcPts val="570"/>
              </a:spcBef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600" dirty="0">
                <a:latin typeface="Calibri"/>
                <a:cs typeface="Calibri"/>
              </a:rPr>
              <a:t>Apabila </a:t>
            </a:r>
            <a:r>
              <a:rPr sz="2600" spc="-5" dirty="0">
                <a:latin typeface="Calibri"/>
                <a:cs typeface="Calibri"/>
              </a:rPr>
              <a:t>beban eksentris </a:t>
            </a:r>
            <a:r>
              <a:rPr sz="2600" spc="-10" dirty="0">
                <a:latin typeface="Calibri"/>
                <a:cs typeface="Calibri"/>
              </a:rPr>
              <a:t>yang </a:t>
            </a:r>
            <a:r>
              <a:rPr sz="2600" spc="-15" dirty="0">
                <a:latin typeface="Calibri"/>
                <a:cs typeface="Calibri"/>
              </a:rPr>
              <a:t>bekerja </a:t>
            </a:r>
            <a:r>
              <a:rPr sz="2600" dirty="0">
                <a:latin typeface="Calibri"/>
                <a:cs typeface="Calibri"/>
              </a:rPr>
              <a:t>lebih </a:t>
            </a:r>
            <a:r>
              <a:rPr sz="2600" spc="-5" dirty="0">
                <a:latin typeface="Calibri"/>
                <a:cs typeface="Calibri"/>
              </a:rPr>
              <a:t>besar 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daripada </a:t>
            </a:r>
            <a:r>
              <a:rPr sz="2600" i="1" dirty="0">
                <a:latin typeface="Calibri"/>
                <a:cs typeface="Calibri"/>
              </a:rPr>
              <a:t>P</a:t>
            </a:r>
            <a:r>
              <a:rPr sz="2550" i="1" baseline="-21241" dirty="0">
                <a:latin typeface="Calibri"/>
                <a:cs typeface="Calibri"/>
              </a:rPr>
              <a:t>b</a:t>
            </a:r>
            <a:r>
              <a:rPr sz="2600" dirty="0">
                <a:latin typeface="Calibri"/>
                <a:cs typeface="Calibri"/>
              </a:rPr>
              <a:t>, </a:t>
            </a:r>
            <a:r>
              <a:rPr sz="2600" spc="-15" dirty="0">
                <a:latin typeface="Calibri"/>
                <a:cs typeface="Calibri"/>
              </a:rPr>
              <a:t>maka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20" dirty="0">
                <a:latin typeface="Calibri"/>
                <a:cs typeface="Calibri"/>
              </a:rPr>
              <a:t>kolom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akan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mengalami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b="1" spc="-15" dirty="0">
                <a:solidFill>
                  <a:srgbClr val="FF0000"/>
                </a:solidFill>
                <a:latin typeface="Calibri"/>
                <a:cs typeface="Calibri"/>
              </a:rPr>
              <a:t>keruntuhan </a:t>
            </a:r>
            <a:r>
              <a:rPr sz="2600" b="1" spc="-57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600" b="1" spc="-20" dirty="0">
                <a:solidFill>
                  <a:srgbClr val="FF0000"/>
                </a:solidFill>
                <a:latin typeface="Calibri"/>
                <a:cs typeface="Calibri"/>
              </a:rPr>
              <a:t>tekan</a:t>
            </a:r>
            <a:endParaRPr sz="2600">
              <a:latin typeface="Calibri"/>
              <a:cs typeface="Calibri"/>
            </a:endParaRPr>
          </a:p>
          <a:p>
            <a:pPr marL="405765" marR="462280" indent="-342900">
              <a:lnSpc>
                <a:spcPct val="90000"/>
              </a:lnSpc>
              <a:spcBef>
                <a:spcPts val="620"/>
              </a:spcBef>
              <a:buFont typeface="Arial MT"/>
              <a:buChar char="•"/>
              <a:tabLst>
                <a:tab pos="405765" algn="l"/>
                <a:tab pos="406400" algn="l"/>
              </a:tabLst>
            </a:pPr>
            <a:r>
              <a:rPr sz="2600" spc="-10" dirty="0">
                <a:latin typeface="Calibri"/>
                <a:cs typeface="Calibri"/>
              </a:rPr>
              <a:t>Sedangkan </a:t>
            </a:r>
            <a:r>
              <a:rPr sz="2600" dirty="0">
                <a:latin typeface="Calibri"/>
                <a:cs typeface="Calibri"/>
              </a:rPr>
              <a:t>apabila </a:t>
            </a:r>
            <a:r>
              <a:rPr sz="2600" spc="-5" dirty="0">
                <a:latin typeface="Calibri"/>
                <a:cs typeface="Calibri"/>
              </a:rPr>
              <a:t>beban eksentris </a:t>
            </a:r>
            <a:r>
              <a:rPr sz="2600" spc="-10" dirty="0">
                <a:latin typeface="Calibri"/>
                <a:cs typeface="Calibri"/>
              </a:rPr>
              <a:t>yang </a:t>
            </a:r>
            <a:r>
              <a:rPr sz="2600" spc="-15" dirty="0">
                <a:latin typeface="Calibri"/>
                <a:cs typeface="Calibri"/>
              </a:rPr>
              <a:t>bekerja </a:t>
            </a:r>
            <a:r>
              <a:rPr sz="2600" dirty="0">
                <a:latin typeface="Calibri"/>
                <a:cs typeface="Calibri"/>
              </a:rPr>
              <a:t>lebih </a:t>
            </a:r>
            <a:r>
              <a:rPr sz="2600" spc="-575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kecil </a:t>
            </a:r>
            <a:r>
              <a:rPr sz="2600" spc="-5" dirty="0">
                <a:latin typeface="Calibri"/>
                <a:cs typeface="Calibri"/>
              </a:rPr>
              <a:t>daripada </a:t>
            </a:r>
            <a:r>
              <a:rPr sz="2600" i="1" dirty="0">
                <a:latin typeface="Calibri"/>
                <a:cs typeface="Calibri"/>
              </a:rPr>
              <a:t>P</a:t>
            </a:r>
            <a:r>
              <a:rPr sz="2550" i="1" baseline="-21241" dirty="0">
                <a:latin typeface="Calibri"/>
                <a:cs typeface="Calibri"/>
              </a:rPr>
              <a:t>b</a:t>
            </a:r>
            <a:r>
              <a:rPr sz="2600" dirty="0">
                <a:latin typeface="Calibri"/>
                <a:cs typeface="Calibri"/>
              </a:rPr>
              <a:t>, </a:t>
            </a:r>
            <a:r>
              <a:rPr sz="2600" spc="-20" dirty="0">
                <a:latin typeface="Calibri"/>
                <a:cs typeface="Calibri"/>
              </a:rPr>
              <a:t>kolom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akan</a:t>
            </a:r>
            <a:r>
              <a:rPr sz="2600" dirty="0">
                <a:latin typeface="Calibri"/>
                <a:cs typeface="Calibri"/>
              </a:rPr>
              <a:t> </a:t>
            </a:r>
            <a:r>
              <a:rPr sz="2600" spc="-5" dirty="0">
                <a:latin typeface="Calibri"/>
                <a:cs typeface="Calibri"/>
              </a:rPr>
              <a:t>mengalami</a:t>
            </a:r>
            <a:r>
              <a:rPr sz="2600" spc="-15" dirty="0">
                <a:latin typeface="Calibri"/>
                <a:cs typeface="Calibri"/>
              </a:rPr>
              <a:t> </a:t>
            </a:r>
            <a:r>
              <a:rPr sz="2600" spc="-10" dirty="0">
                <a:solidFill>
                  <a:srgbClr val="E36C09"/>
                </a:solidFill>
                <a:latin typeface="Calibri"/>
                <a:cs typeface="Calibri"/>
              </a:rPr>
              <a:t>keruntuhan </a:t>
            </a:r>
            <a:r>
              <a:rPr sz="2600" spc="-5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600" spc="-10" dirty="0">
                <a:solidFill>
                  <a:srgbClr val="E36C09"/>
                </a:solidFill>
                <a:latin typeface="Calibri"/>
                <a:cs typeface="Calibri"/>
              </a:rPr>
              <a:t>tarik</a:t>
            </a:r>
            <a:endParaRPr sz="26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121796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03511" y="1906877"/>
            <a:ext cx="7133120" cy="300955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74629" y="5260988"/>
            <a:ext cx="111760" cy="22506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spcBef>
                <a:spcPts val="135"/>
              </a:spcBef>
            </a:pPr>
            <a:r>
              <a:rPr sz="1350" i="1" dirty="0">
                <a:latin typeface="Times New Roman"/>
                <a:cs typeface="Times New Roman"/>
              </a:rPr>
              <a:t>d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8860" y="5260988"/>
            <a:ext cx="372745" cy="225062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spcBef>
                <a:spcPts val="135"/>
              </a:spcBef>
            </a:pPr>
            <a:r>
              <a:rPr sz="1350" i="1" dirty="0">
                <a:latin typeface="Times New Roman"/>
                <a:cs typeface="Times New Roman"/>
              </a:rPr>
              <a:t>c</a:t>
            </a:r>
            <a:r>
              <a:rPr sz="1425" i="1" baseline="-20467" dirty="0">
                <a:latin typeface="Times New Roman"/>
                <a:cs typeface="Times New Roman"/>
              </a:rPr>
              <a:t>b</a:t>
            </a:r>
            <a:r>
              <a:rPr sz="1425" i="1" spc="315" baseline="-20467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Symbol"/>
                <a:cs typeface="Symbol"/>
              </a:rPr>
              <a:t></a:t>
            </a:r>
            <a:endParaRPr sz="1350">
              <a:latin typeface="Symbol"/>
              <a:cs typeface="Symbo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00623" y="5109934"/>
            <a:ext cx="695325" cy="525780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38100">
              <a:spcBef>
                <a:spcPts val="440"/>
              </a:spcBef>
              <a:tabLst>
                <a:tab pos="219710" algn="l"/>
                <a:tab pos="656590" algn="l"/>
              </a:tabLst>
            </a:pPr>
            <a:r>
              <a:rPr sz="1350" u="sng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600	</a:t>
            </a:r>
            <a:endParaRPr sz="1350">
              <a:latin typeface="Times New Roman"/>
              <a:cs typeface="Times New Roman"/>
            </a:endParaRPr>
          </a:p>
          <a:p>
            <a:pPr marL="49530">
              <a:spcBef>
                <a:spcPts val="350"/>
              </a:spcBef>
            </a:pPr>
            <a:r>
              <a:rPr sz="1350" dirty="0">
                <a:latin typeface="Times New Roman"/>
                <a:cs typeface="Times New Roman"/>
              </a:rPr>
              <a:t>600</a:t>
            </a:r>
            <a:r>
              <a:rPr sz="1350" spc="-130" dirty="0">
                <a:latin typeface="Times New Roman"/>
                <a:cs typeface="Times New Roman"/>
              </a:rPr>
              <a:t> </a:t>
            </a:r>
            <a:r>
              <a:rPr sz="1350" dirty="0">
                <a:latin typeface="Symbol"/>
                <a:cs typeface="Symbol"/>
              </a:rPr>
              <a:t></a:t>
            </a:r>
            <a:r>
              <a:rPr sz="1350" dirty="0">
                <a:latin typeface="Times New Roman"/>
                <a:cs typeface="Times New Roman"/>
              </a:rPr>
              <a:t> </a:t>
            </a:r>
            <a:r>
              <a:rPr sz="1350" spc="-165" dirty="0">
                <a:latin typeface="Times New Roman"/>
                <a:cs typeface="Times New Roman"/>
              </a:rPr>
              <a:t> </a:t>
            </a:r>
            <a:r>
              <a:rPr sz="1350" i="1" dirty="0">
                <a:latin typeface="Times New Roman"/>
                <a:cs typeface="Times New Roman"/>
              </a:rPr>
              <a:t>f</a:t>
            </a:r>
            <a:r>
              <a:rPr sz="1350" i="1" spc="-145" dirty="0">
                <a:latin typeface="Times New Roman"/>
                <a:cs typeface="Times New Roman"/>
              </a:rPr>
              <a:t> </a:t>
            </a:r>
            <a:r>
              <a:rPr sz="1425" i="1" baseline="-20467" dirty="0">
                <a:latin typeface="Times New Roman"/>
                <a:cs typeface="Times New Roman"/>
              </a:rPr>
              <a:t>y</a:t>
            </a:r>
            <a:endParaRPr sz="1425" baseline="-20467">
              <a:latin typeface="Times New Roman"/>
              <a:cs typeface="Times New Roman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412809" y="6052592"/>
            <a:ext cx="598170" cy="0"/>
          </a:xfrm>
          <a:custGeom>
            <a:avLst/>
            <a:gdLst/>
            <a:ahLst/>
            <a:cxnLst/>
            <a:rect l="l" t="t" r="r" b="b"/>
            <a:pathLst>
              <a:path w="598169">
                <a:moveTo>
                  <a:pt x="0" y="0"/>
                </a:moveTo>
                <a:lnTo>
                  <a:pt x="597640" y="0"/>
                </a:lnTo>
              </a:path>
            </a:pathLst>
          </a:custGeom>
          <a:ln w="83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912025" y="6137019"/>
            <a:ext cx="78105" cy="15452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900" i="1" spc="10" dirty="0">
                <a:latin typeface="Times New Roman"/>
                <a:cs typeface="Times New Roman"/>
              </a:rPr>
              <a:t>y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77104" y="5808498"/>
            <a:ext cx="272415" cy="21544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300" spc="-10" dirty="0">
                <a:latin typeface="Times New Roman"/>
                <a:cs typeface="Times New Roman"/>
              </a:rPr>
              <a:t>600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47300" y="5904645"/>
            <a:ext cx="1779905" cy="2276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spcBef>
                <a:spcPts val="95"/>
              </a:spcBef>
              <a:tabLst>
                <a:tab pos="1492250" algn="l"/>
              </a:tabLst>
            </a:pPr>
            <a:r>
              <a:rPr sz="1300" i="1" spc="15" dirty="0">
                <a:latin typeface="Times New Roman"/>
                <a:cs typeface="Times New Roman"/>
              </a:rPr>
              <a:t>a</a:t>
            </a:r>
            <a:r>
              <a:rPr sz="1350" i="1" spc="22" baseline="-21604" dirty="0">
                <a:latin typeface="Times New Roman"/>
                <a:cs typeface="Times New Roman"/>
              </a:rPr>
              <a:t>b  </a:t>
            </a:r>
            <a:r>
              <a:rPr sz="1300" spc="10" dirty="0">
                <a:latin typeface="Symbol"/>
                <a:cs typeface="Symbol"/>
              </a:rPr>
              <a:t></a:t>
            </a:r>
            <a:r>
              <a:rPr sz="1300" spc="-10" dirty="0">
                <a:latin typeface="Times New Roman"/>
                <a:cs typeface="Times New Roman"/>
              </a:rPr>
              <a:t> </a:t>
            </a:r>
            <a:r>
              <a:rPr sz="1400" spc="-10" dirty="0">
                <a:latin typeface="Symbol"/>
                <a:cs typeface="Symbol"/>
              </a:rPr>
              <a:t></a:t>
            </a:r>
            <a:r>
              <a:rPr sz="1350" spc="-15" baseline="-21604" dirty="0">
                <a:latin typeface="Times New Roman"/>
                <a:cs typeface="Times New Roman"/>
              </a:rPr>
              <a:t>1</a:t>
            </a:r>
            <a:r>
              <a:rPr sz="1300" i="1" spc="-10" dirty="0">
                <a:latin typeface="Times New Roman"/>
                <a:cs typeface="Times New Roman"/>
              </a:rPr>
              <a:t>c</a:t>
            </a:r>
            <a:r>
              <a:rPr sz="1350" i="1" spc="-15" baseline="-21604" dirty="0">
                <a:latin typeface="Times New Roman"/>
                <a:cs typeface="Times New Roman"/>
              </a:rPr>
              <a:t>b</a:t>
            </a:r>
            <a:r>
              <a:rPr sz="1350" i="1" spc="382" baseline="-21604" dirty="0">
                <a:latin typeface="Times New Roman"/>
                <a:cs typeface="Times New Roman"/>
              </a:rPr>
              <a:t> </a:t>
            </a:r>
            <a:r>
              <a:rPr sz="1300" spc="10" dirty="0">
                <a:latin typeface="Symbol"/>
                <a:cs typeface="Symbol"/>
              </a:rPr>
              <a:t></a:t>
            </a:r>
            <a:r>
              <a:rPr sz="1300" spc="90" dirty="0">
                <a:latin typeface="Times New Roman"/>
                <a:cs typeface="Times New Roman"/>
              </a:rPr>
              <a:t> </a:t>
            </a:r>
            <a:r>
              <a:rPr sz="1950" spc="-7" baseline="-44871" dirty="0">
                <a:latin typeface="Times New Roman"/>
                <a:cs typeface="Times New Roman"/>
              </a:rPr>
              <a:t>600</a:t>
            </a:r>
            <a:r>
              <a:rPr sz="1950" spc="-165" baseline="-44871" dirty="0">
                <a:latin typeface="Times New Roman"/>
                <a:cs typeface="Times New Roman"/>
              </a:rPr>
              <a:t> </a:t>
            </a:r>
            <a:r>
              <a:rPr sz="1950" spc="15" baseline="-44871" dirty="0">
                <a:latin typeface="Symbol"/>
                <a:cs typeface="Symbol"/>
              </a:rPr>
              <a:t></a:t>
            </a:r>
            <a:r>
              <a:rPr sz="1950" spc="254" baseline="-44871" dirty="0">
                <a:latin typeface="Times New Roman"/>
                <a:cs typeface="Times New Roman"/>
              </a:rPr>
              <a:t> </a:t>
            </a:r>
            <a:r>
              <a:rPr sz="1950" i="1" spc="7" baseline="-44871" dirty="0">
                <a:latin typeface="Times New Roman"/>
                <a:cs typeface="Times New Roman"/>
              </a:rPr>
              <a:t>f	</a:t>
            </a:r>
            <a:r>
              <a:rPr sz="1400" spc="-5" dirty="0">
                <a:latin typeface="Symbol"/>
                <a:cs typeface="Symbol"/>
              </a:rPr>
              <a:t></a:t>
            </a:r>
            <a:r>
              <a:rPr sz="1350" spc="-7" baseline="-21604" dirty="0">
                <a:latin typeface="Times New Roman"/>
                <a:cs typeface="Times New Roman"/>
              </a:rPr>
              <a:t>1</a:t>
            </a:r>
            <a:r>
              <a:rPr sz="1300" i="1" spc="-5" dirty="0">
                <a:latin typeface="Times New Roman"/>
                <a:cs typeface="Times New Roman"/>
              </a:rPr>
              <a:t>d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759832" y="4868529"/>
            <a:ext cx="848360" cy="815340"/>
          </a:xfrm>
          <a:prstGeom prst="rect">
            <a:avLst/>
          </a:prstGeom>
        </p:spPr>
        <p:txBody>
          <a:bodyPr vert="horz" wrap="square" lIns="0" tIns="132715" rIns="0" bIns="0" rtlCol="0">
            <a:spAutoFit/>
          </a:bodyPr>
          <a:lstStyle/>
          <a:p>
            <a:pPr marL="36195">
              <a:spcBef>
                <a:spcPts val="1045"/>
              </a:spcBef>
            </a:pPr>
            <a:r>
              <a:rPr dirty="0">
                <a:latin typeface="Symbol"/>
                <a:cs typeface="Symbol"/>
              </a:rPr>
              <a:t></a:t>
            </a:r>
            <a:r>
              <a:rPr i="1" dirty="0">
                <a:latin typeface="Calibri"/>
                <a:cs typeface="Calibri"/>
              </a:rPr>
              <a:t>H</a:t>
            </a:r>
            <a:r>
              <a:rPr i="1" spc="-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endParaRPr>
              <a:latin typeface="Calibri"/>
              <a:cs typeface="Calibri"/>
            </a:endParaRPr>
          </a:p>
          <a:p>
            <a:pPr marL="12700">
              <a:spcBef>
                <a:spcPts val="950"/>
              </a:spcBef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-5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672963" y="4988510"/>
            <a:ext cx="17348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b</a:t>
            </a:r>
            <a:r>
              <a:rPr i="1" spc="179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C</a:t>
            </a:r>
            <a:r>
              <a:rPr i="1" spc="-7" baseline="-20833" dirty="0">
                <a:latin typeface="Calibri"/>
                <a:cs typeface="Calibri"/>
              </a:rPr>
              <a:t>c</a:t>
            </a:r>
            <a:r>
              <a:rPr i="1" spc="18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C</a:t>
            </a:r>
            <a:r>
              <a:rPr i="1" spc="-7" baseline="-20833" dirty="0">
                <a:latin typeface="Calibri"/>
                <a:cs typeface="Calibri"/>
              </a:rPr>
              <a:t>s</a:t>
            </a:r>
            <a:r>
              <a:rPr i="1" spc="18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+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T</a:t>
            </a:r>
            <a:r>
              <a:rPr i="1"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endParaRPr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93485" y="5790691"/>
            <a:ext cx="183261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1560830" algn="l"/>
              </a:tabLst>
            </a:pPr>
            <a:r>
              <a:rPr sz="1200" i="1" dirty="0">
                <a:latin typeface="Calibri"/>
                <a:cs typeface="Calibri"/>
              </a:rPr>
              <a:t>c	c  </a:t>
            </a:r>
            <a:r>
              <a:rPr sz="1200" i="1" spc="1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b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49215" y="5658103"/>
            <a:ext cx="21316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  <a:tabLst>
                <a:tab pos="951865" algn="l"/>
              </a:tabLst>
            </a:pPr>
            <a:r>
              <a:rPr i="1" dirty="0">
                <a:latin typeface="Calibri"/>
                <a:cs typeface="Calibri"/>
              </a:rPr>
              <a:t>C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307" baseline="25462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spc="18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b</a:t>
            </a:r>
            <a:endParaRPr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674615" y="5932423"/>
            <a:ext cx="13684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926465" algn="l"/>
              </a:tabLst>
            </a:pPr>
            <a:r>
              <a:rPr i="1" dirty="0">
                <a:latin typeface="Calibri"/>
                <a:cs typeface="Calibri"/>
              </a:rPr>
              <a:t>T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4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spc="1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endParaRPr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87971" y="6065011"/>
            <a:ext cx="22479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i="1" dirty="0">
                <a:latin typeface="Calibri"/>
                <a:cs typeface="Calibri"/>
              </a:rPr>
              <a:t>s</a:t>
            </a:r>
            <a:r>
              <a:rPr sz="1200" i="1" spc="204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49215" y="6206744"/>
            <a:ext cx="2546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i="1" spc="-5" dirty="0">
                <a:latin typeface="Calibri"/>
                <a:cs typeface="Calibri"/>
              </a:rPr>
              <a:t>C</a:t>
            </a:r>
            <a:r>
              <a:rPr i="1" spc="-7" baseline="-20833" dirty="0">
                <a:latin typeface="Calibri"/>
                <a:cs typeface="Calibri"/>
              </a:rPr>
              <a:t>s</a:t>
            </a:r>
            <a:endParaRPr baseline="-20833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563614" y="6206744"/>
            <a:ext cx="1670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=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-10" dirty="0">
                <a:latin typeface="Calibri"/>
                <a:cs typeface="Calibri"/>
              </a:rPr>
              <a:t>(</a:t>
            </a:r>
            <a:r>
              <a:rPr i="1" spc="-10" dirty="0">
                <a:latin typeface="Calibri"/>
                <a:cs typeface="Calibri"/>
              </a:rPr>
              <a:t>f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187" baseline="25462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−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r>
              <a:rPr spc="-10" dirty="0">
                <a:latin typeface="Calibri"/>
                <a:cs typeface="Calibri"/>
              </a:rPr>
              <a:t>,</a:t>
            </a:r>
            <a:r>
              <a:rPr dirty="0">
                <a:latin typeface="Calibri"/>
                <a:cs typeface="Calibri"/>
              </a:rPr>
              <a:t>85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13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i="1" baseline="-20833" dirty="0">
                <a:latin typeface="Calibri"/>
                <a:cs typeface="Calibri"/>
              </a:rPr>
              <a:t>c</a:t>
            </a:r>
            <a:r>
              <a:rPr dirty="0">
                <a:latin typeface="Calibri"/>
                <a:cs typeface="Calibri"/>
              </a:rPr>
              <a:t>)</a:t>
            </a:r>
            <a:endParaRPr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26996" y="1521333"/>
            <a:ext cx="47313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Calibri"/>
                <a:cs typeface="Calibri"/>
              </a:rPr>
              <a:t>Penampang</a:t>
            </a:r>
            <a:r>
              <a:rPr b="1" spc="-4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Kolom</a:t>
            </a:r>
            <a:r>
              <a:rPr b="1" spc="-3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Dengan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Keruntuhan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Seimbang</a:t>
            </a:r>
            <a:endParaRPr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9223391" y="5750920"/>
            <a:ext cx="585470" cy="0"/>
          </a:xfrm>
          <a:custGeom>
            <a:avLst/>
            <a:gdLst/>
            <a:ahLst/>
            <a:cxnLst/>
            <a:rect l="l" t="t" r="r" b="b"/>
            <a:pathLst>
              <a:path w="585470">
                <a:moveTo>
                  <a:pt x="0" y="0"/>
                </a:moveTo>
                <a:lnTo>
                  <a:pt x="585203" y="0"/>
                </a:lnTo>
              </a:path>
            </a:pathLst>
          </a:custGeom>
          <a:ln w="100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9387531" y="5745393"/>
            <a:ext cx="233679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</a:pPr>
            <a:r>
              <a:rPr sz="1550" i="1" spc="-5" dirty="0">
                <a:latin typeface="Times New Roman"/>
                <a:cs typeface="Times New Roman"/>
              </a:rPr>
              <a:t>c</a:t>
            </a:r>
            <a:r>
              <a:rPr sz="1650" i="1" spc="-7" baseline="-20202" dirty="0">
                <a:latin typeface="Times New Roman"/>
                <a:cs typeface="Times New Roman"/>
              </a:rPr>
              <a:t>b</a:t>
            </a:r>
            <a:endParaRPr sz="1650" baseline="-20202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9820480" y="5692690"/>
            <a:ext cx="101600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550" dirty="0">
                <a:latin typeface="Symbol"/>
                <a:cs typeface="Symbol"/>
              </a:rPr>
              <a:t>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9795081" y="5587272"/>
            <a:ext cx="535305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</a:pPr>
            <a:r>
              <a:rPr sz="2325" baseline="10752" dirty="0">
                <a:latin typeface="Symbol"/>
                <a:cs typeface="Symbol"/>
              </a:rPr>
              <a:t></a:t>
            </a:r>
            <a:r>
              <a:rPr sz="2325" spc="-60" baseline="10752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</a:t>
            </a:r>
            <a:r>
              <a:rPr sz="1550" dirty="0">
                <a:latin typeface="Times New Roman"/>
                <a:cs typeface="Times New Roman"/>
              </a:rPr>
              <a:t> </a:t>
            </a:r>
            <a:r>
              <a:rPr sz="1550" spc="-10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f</a:t>
            </a:r>
            <a:r>
              <a:rPr sz="1550" i="1" spc="-170" dirty="0">
                <a:latin typeface="Times New Roman"/>
                <a:cs typeface="Times New Roman"/>
              </a:rPr>
              <a:t> </a:t>
            </a:r>
            <a:r>
              <a:rPr sz="1650" i="1" spc="-15" baseline="-20202" dirty="0">
                <a:latin typeface="Times New Roman"/>
                <a:cs typeface="Times New Roman"/>
              </a:rPr>
              <a:t>y</a:t>
            </a:r>
            <a:endParaRPr sz="1650" baseline="-20202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820480" y="5821315"/>
            <a:ext cx="101600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550" dirty="0">
                <a:latin typeface="Symbol"/>
                <a:cs typeface="Symbol"/>
              </a:rPr>
              <a:t>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109256" y="5692690"/>
            <a:ext cx="101600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550" dirty="0">
                <a:latin typeface="Symbol"/>
                <a:cs typeface="Symbol"/>
              </a:rPr>
              <a:t>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9109256" y="5821315"/>
            <a:ext cx="101600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550" dirty="0">
                <a:latin typeface="Symbol"/>
                <a:cs typeface="Symbol"/>
              </a:rPr>
              <a:t>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9083856" y="5454872"/>
            <a:ext cx="863600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</a:pPr>
            <a:r>
              <a:rPr sz="2325" baseline="8960" dirty="0">
                <a:latin typeface="Symbol"/>
                <a:cs typeface="Symbol"/>
              </a:rPr>
              <a:t></a:t>
            </a:r>
            <a:r>
              <a:rPr sz="2325" spc="-120" baseline="896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c</a:t>
            </a:r>
            <a:r>
              <a:rPr sz="1650" i="1" spc="-15" baseline="-20202" dirty="0">
                <a:latin typeface="Times New Roman"/>
                <a:cs typeface="Times New Roman"/>
              </a:rPr>
              <a:t>b</a:t>
            </a:r>
            <a:r>
              <a:rPr sz="1650" i="1" baseline="-20202" dirty="0">
                <a:latin typeface="Times New Roman"/>
                <a:cs typeface="Times New Roman"/>
              </a:rPr>
              <a:t> </a:t>
            </a:r>
            <a:r>
              <a:rPr sz="1650" i="1" spc="-135" baseline="-20202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12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</a:t>
            </a:r>
            <a:r>
              <a:rPr sz="1550" i="1" spc="-120" dirty="0">
                <a:latin typeface="Times New Roman"/>
                <a:cs typeface="Times New Roman"/>
              </a:rPr>
              <a:t> </a:t>
            </a:r>
            <a:r>
              <a:rPr sz="1650" spc="-7" baseline="35353" dirty="0">
                <a:latin typeface="Times New Roman"/>
                <a:cs typeface="Times New Roman"/>
              </a:rPr>
              <a:t>/</a:t>
            </a:r>
            <a:r>
              <a:rPr sz="1650" baseline="35353" dirty="0">
                <a:latin typeface="Times New Roman"/>
                <a:cs typeface="Times New Roman"/>
              </a:rPr>
              <a:t> </a:t>
            </a:r>
            <a:r>
              <a:rPr sz="1650" spc="-37" baseline="35353" dirty="0">
                <a:latin typeface="Times New Roman"/>
                <a:cs typeface="Times New Roman"/>
              </a:rPr>
              <a:t> </a:t>
            </a:r>
            <a:r>
              <a:rPr sz="2325" baseline="8960" dirty="0">
                <a:latin typeface="Symbol"/>
                <a:cs typeface="Symbol"/>
              </a:rPr>
              <a:t></a:t>
            </a:r>
            <a:endParaRPr sz="2325" baseline="896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435340" y="5587272"/>
            <a:ext cx="800735" cy="25519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</a:pPr>
            <a:r>
              <a:rPr sz="1550" i="1" dirty="0">
                <a:latin typeface="Times New Roman"/>
                <a:cs typeface="Times New Roman"/>
              </a:rPr>
              <a:t>f</a:t>
            </a:r>
            <a:r>
              <a:rPr sz="1550" i="1" spc="-250" dirty="0">
                <a:latin typeface="Times New Roman"/>
                <a:cs typeface="Times New Roman"/>
              </a:rPr>
              <a:t> </a:t>
            </a:r>
            <a:r>
              <a:rPr sz="1650" i="1" spc="-300" baseline="-20202" dirty="0">
                <a:latin typeface="Times New Roman"/>
                <a:cs typeface="Times New Roman"/>
              </a:rPr>
              <a:t>s</a:t>
            </a:r>
            <a:r>
              <a:rPr sz="2325" baseline="3584" dirty="0">
                <a:latin typeface="Symbol"/>
                <a:cs typeface="Symbol"/>
              </a:rPr>
              <a:t></a:t>
            </a:r>
            <a:r>
              <a:rPr sz="2325" spc="22" baseline="358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</a:t>
            </a:r>
            <a:r>
              <a:rPr sz="1550" spc="-3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60</a:t>
            </a:r>
            <a:r>
              <a:rPr sz="1550" spc="-40" dirty="0">
                <a:latin typeface="Times New Roman"/>
                <a:cs typeface="Times New Roman"/>
              </a:rPr>
              <a:t>0</a:t>
            </a:r>
            <a:r>
              <a:rPr sz="2325" baseline="10752" dirty="0">
                <a:latin typeface="Symbol"/>
                <a:cs typeface="Symbol"/>
              </a:rPr>
              <a:t></a:t>
            </a:r>
            <a:endParaRPr sz="2325" baseline="10752">
              <a:latin typeface="Symbol"/>
              <a:cs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3858405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04441" y="1818844"/>
            <a:ext cx="7228205" cy="1624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Sehingga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persamaan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kesetimbangan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gaya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arah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horizontal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dapat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ditulis</a:t>
            </a:r>
            <a:endParaRPr>
              <a:latin typeface="Calibri"/>
              <a:cs typeface="Calibri"/>
            </a:endParaRPr>
          </a:p>
          <a:p>
            <a:pPr marL="50800">
              <a:spcBef>
                <a:spcPts val="5"/>
              </a:spcBef>
            </a:pPr>
            <a:r>
              <a:rPr spc="-10" dirty="0">
                <a:latin typeface="Calibri"/>
                <a:cs typeface="Calibri"/>
              </a:rPr>
              <a:t>kembali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menjadi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berbentuk</a:t>
            </a:r>
            <a:endParaRPr>
              <a:latin typeface="Calibri"/>
              <a:cs typeface="Calibri"/>
            </a:endParaRPr>
          </a:p>
          <a:p>
            <a:pPr>
              <a:spcBef>
                <a:spcPts val="45"/>
              </a:spcBef>
            </a:pPr>
            <a:endParaRPr sz="1350">
              <a:latin typeface="Calibri"/>
              <a:cs typeface="Calibri"/>
            </a:endParaRPr>
          </a:p>
          <a:p>
            <a:pPr marL="1130935">
              <a:tabLst>
                <a:tab pos="2045335" algn="l"/>
              </a:tabLst>
            </a:pPr>
            <a:r>
              <a:rPr i="1" spc="-10" dirty="0">
                <a:latin typeface="Calibri"/>
                <a:cs typeface="Calibri"/>
              </a:rPr>
              <a:t>P</a:t>
            </a:r>
            <a:r>
              <a:rPr i="1" baseline="-20833" dirty="0">
                <a:latin typeface="Calibri"/>
                <a:cs typeface="Calibri"/>
              </a:rPr>
              <a:t>b	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0,85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15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i="1" spc="-15" baseline="-20833" dirty="0">
                <a:latin typeface="Calibri"/>
                <a:cs typeface="Calibri"/>
              </a:rPr>
              <a:t>c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b</a:t>
            </a:r>
            <a:r>
              <a:rPr i="1" dirty="0">
                <a:latin typeface="Calibri"/>
                <a:cs typeface="Calibri"/>
              </a:rPr>
              <a:t>b</a:t>
            </a:r>
            <a:r>
              <a:rPr i="1"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+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-10" dirty="0">
                <a:latin typeface="Calibri"/>
                <a:cs typeface="Calibri"/>
              </a:rPr>
              <a:t>(</a:t>
            </a:r>
            <a:r>
              <a:rPr i="1" spc="-10" dirty="0">
                <a:latin typeface="Calibri"/>
                <a:cs typeface="Calibri"/>
              </a:rPr>
              <a:t>f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187" baseline="25462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− 0,8</a:t>
            </a:r>
            <a:r>
              <a:rPr spc="-5" dirty="0">
                <a:latin typeface="Calibri"/>
                <a:cs typeface="Calibri"/>
              </a:rPr>
              <a:t>5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-12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i="1" baseline="-20833" dirty="0">
                <a:latin typeface="Calibri"/>
                <a:cs typeface="Calibri"/>
              </a:rPr>
              <a:t>c</a:t>
            </a:r>
            <a:r>
              <a:rPr dirty="0">
                <a:latin typeface="Calibri"/>
                <a:cs typeface="Calibri"/>
              </a:rPr>
              <a:t>)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−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i="1" spc="10" dirty="0">
                <a:latin typeface="Calibri"/>
                <a:cs typeface="Calibri"/>
              </a:rPr>
              <a:t>f</a:t>
            </a:r>
            <a:r>
              <a:rPr i="1" baseline="-20833" dirty="0">
                <a:latin typeface="Calibri"/>
                <a:cs typeface="Calibri"/>
              </a:rPr>
              <a:t>y</a:t>
            </a:r>
            <a:endParaRPr baseline="-20833">
              <a:latin typeface="Calibri"/>
              <a:cs typeface="Calibri"/>
            </a:endParaRPr>
          </a:p>
          <a:p>
            <a:pPr>
              <a:spcBef>
                <a:spcPts val="55"/>
              </a:spcBef>
            </a:pPr>
            <a:endParaRPr>
              <a:latin typeface="Calibri"/>
              <a:cs typeface="Calibri"/>
            </a:endParaRPr>
          </a:p>
          <a:p>
            <a:pPr marL="78105"/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mengambil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jumlahan momen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pusat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plastis.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32123" y="3755121"/>
            <a:ext cx="69215" cy="2013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200" spc="5" dirty="0">
                <a:latin typeface="Times New Roman"/>
                <a:cs typeface="Times New Roman"/>
              </a:rPr>
              <a:t>/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34668" y="3755121"/>
            <a:ext cx="111760" cy="2013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200" dirty="0">
                <a:latin typeface="Times New Roman"/>
                <a:cs typeface="Times New Roman"/>
              </a:rPr>
              <a:t>//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554858" y="3963002"/>
            <a:ext cx="13716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750" dirty="0">
                <a:latin typeface="Times New Roman"/>
                <a:cs typeface="Times New Roman"/>
              </a:rPr>
              <a:t>2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07633" y="3910996"/>
            <a:ext cx="86360" cy="2013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200" i="1" spc="10" dirty="0">
                <a:latin typeface="Times New Roman"/>
                <a:cs typeface="Times New Roman"/>
              </a:rPr>
              <a:t>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09096" y="3910996"/>
            <a:ext cx="415925" cy="201337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  <a:tabLst>
                <a:tab pos="324485" algn="l"/>
              </a:tabLst>
            </a:pPr>
            <a:r>
              <a:rPr sz="1200" i="1" spc="15" dirty="0">
                <a:latin typeface="Times New Roman"/>
                <a:cs typeface="Times New Roman"/>
              </a:rPr>
              <a:t>b	b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61442" y="3600911"/>
            <a:ext cx="2574290" cy="51943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spcBef>
                <a:spcPts val="140"/>
              </a:spcBef>
              <a:tabLst>
                <a:tab pos="446405" algn="l"/>
                <a:tab pos="1499870" algn="l"/>
              </a:tabLst>
            </a:pPr>
            <a:r>
              <a:rPr sz="1750" i="1" dirty="0">
                <a:latin typeface="Times New Roman"/>
                <a:cs typeface="Times New Roman"/>
              </a:rPr>
              <a:t>d	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-175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C </a:t>
            </a:r>
            <a:r>
              <a:rPr sz="1750" i="1" spc="-75" dirty="0">
                <a:latin typeface="Times New Roman"/>
                <a:cs typeface="Times New Roman"/>
              </a:rPr>
              <a:t> </a:t>
            </a:r>
            <a:r>
              <a:rPr sz="3200" spc="-660" dirty="0">
                <a:latin typeface="Symbol"/>
                <a:cs typeface="Symbol"/>
              </a:rPr>
              <a:t>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</a:t>
            </a:r>
            <a:r>
              <a:rPr sz="1750" spc="-145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d	</a:t>
            </a:r>
            <a:r>
              <a:rPr sz="1750" dirty="0">
                <a:latin typeface="Symbol"/>
                <a:cs typeface="Symbol"/>
              </a:rPr>
              <a:t></a:t>
            </a:r>
            <a:r>
              <a:rPr sz="1750" spc="-145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-155" dirty="0">
                <a:latin typeface="Times New Roman"/>
                <a:cs typeface="Times New Roman"/>
              </a:rPr>
              <a:t> </a:t>
            </a:r>
            <a:r>
              <a:rPr baseline="37037" dirty="0">
                <a:latin typeface="Times New Roman"/>
                <a:cs typeface="Times New Roman"/>
              </a:rPr>
              <a:t>/</a:t>
            </a:r>
            <a:r>
              <a:rPr spc="7" baseline="37037" dirty="0">
                <a:latin typeface="Times New Roman"/>
                <a:cs typeface="Times New Roman"/>
              </a:rPr>
              <a:t>/</a:t>
            </a:r>
            <a:r>
              <a:rPr spc="37" baseline="37037" dirty="0">
                <a:latin typeface="Times New Roman"/>
                <a:cs typeface="Times New Roman"/>
              </a:rPr>
              <a:t> </a:t>
            </a:r>
            <a:r>
              <a:rPr sz="3200" spc="-430" dirty="0">
                <a:latin typeface="Symbol"/>
                <a:cs typeface="Symbol"/>
              </a:rPr>
              <a:t>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-229" dirty="0">
                <a:latin typeface="Times New Roman"/>
                <a:cs typeface="Times New Roman"/>
              </a:rPr>
              <a:t> </a:t>
            </a:r>
            <a:r>
              <a:rPr sz="1750" i="1" spc="45" dirty="0">
                <a:latin typeface="Times New Roman"/>
                <a:cs typeface="Times New Roman"/>
              </a:rPr>
              <a:t>T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-215" dirty="0">
                <a:latin typeface="Times New Roman"/>
                <a:cs typeface="Times New Roman"/>
              </a:rPr>
              <a:t> </a:t>
            </a:r>
            <a:r>
              <a:rPr baseline="37037" dirty="0">
                <a:latin typeface="Times New Roman"/>
                <a:cs typeface="Times New Roman"/>
              </a:rPr>
              <a:t>//</a:t>
            </a:r>
            <a:endParaRPr baseline="37037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173035" y="3803975"/>
            <a:ext cx="111125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750" dirty="0">
                <a:latin typeface="Symbol"/>
                <a:cs typeface="Symbol"/>
              </a:rPr>
              <a:t>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73035" y="3660741"/>
            <a:ext cx="111125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750" dirty="0">
                <a:latin typeface="Symbol"/>
                <a:cs typeface="Symbol"/>
              </a:rPr>
              <a:t>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92419" y="3993016"/>
            <a:ext cx="1191895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1092835" algn="l"/>
              </a:tabLst>
            </a:pPr>
            <a:r>
              <a:rPr sz="1750" dirty="0">
                <a:latin typeface="Symbol"/>
                <a:cs typeface="Symbol"/>
              </a:rPr>
              <a:t></a:t>
            </a:r>
            <a:r>
              <a:rPr sz="1750" dirty="0">
                <a:latin typeface="Times New Roman"/>
                <a:cs typeface="Times New Roman"/>
              </a:rPr>
              <a:t>	</a:t>
            </a:r>
            <a:r>
              <a:rPr sz="1750" dirty="0">
                <a:latin typeface="Symbol"/>
                <a:cs typeface="Symbol"/>
              </a:rPr>
              <a:t>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92418" y="3660741"/>
            <a:ext cx="596900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472440" algn="l"/>
              </a:tabLst>
            </a:pPr>
            <a:r>
              <a:rPr sz="1750" dirty="0">
                <a:latin typeface="Symbol"/>
                <a:cs typeface="Symbol"/>
              </a:rPr>
              <a:t></a:t>
            </a:r>
            <a:r>
              <a:rPr sz="1750" dirty="0">
                <a:latin typeface="Times New Roman"/>
                <a:cs typeface="Times New Roman"/>
              </a:rPr>
              <a:t>	</a:t>
            </a:r>
            <a:r>
              <a:rPr sz="2625" i="1" u="sng" baseline="317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endParaRPr sz="2625" baseline="3174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081108" y="3788698"/>
            <a:ext cx="1818639" cy="2940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38100">
              <a:spcBef>
                <a:spcPts val="110"/>
              </a:spcBef>
              <a:tabLst>
                <a:tab pos="610235" algn="l"/>
                <a:tab pos="1657350" algn="l"/>
              </a:tabLst>
            </a:pPr>
            <a:r>
              <a:rPr sz="1750" i="1" dirty="0">
                <a:latin typeface="Times New Roman"/>
                <a:cs typeface="Times New Roman"/>
              </a:rPr>
              <a:t>P</a:t>
            </a:r>
            <a:r>
              <a:rPr sz="1750" i="1" spc="360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</a:t>
            </a:r>
            <a:r>
              <a:rPr sz="1750" spc="-235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e	</a:t>
            </a:r>
            <a:r>
              <a:rPr sz="1750" dirty="0">
                <a:latin typeface="Symbol"/>
                <a:cs typeface="Symbol"/>
              </a:rPr>
              <a:t></a:t>
            </a:r>
            <a:r>
              <a:rPr sz="1750" spc="-95" dirty="0">
                <a:latin typeface="Times New Roman"/>
                <a:cs typeface="Times New Roman"/>
              </a:rPr>
              <a:t> </a:t>
            </a:r>
            <a:r>
              <a:rPr sz="1750" i="1" spc="15" dirty="0">
                <a:latin typeface="Times New Roman"/>
                <a:cs typeface="Times New Roman"/>
              </a:rPr>
              <a:t>C</a:t>
            </a:r>
            <a:r>
              <a:rPr i="1" spc="22" baseline="-20833" dirty="0">
                <a:latin typeface="Times New Roman"/>
                <a:cs typeface="Times New Roman"/>
              </a:rPr>
              <a:t>c</a:t>
            </a:r>
            <a:r>
              <a:rPr i="1" spc="-135" baseline="-20833" dirty="0">
                <a:latin typeface="Times New Roman"/>
                <a:cs typeface="Times New Roman"/>
              </a:rPr>
              <a:t> </a:t>
            </a:r>
            <a:r>
              <a:rPr sz="2625" baseline="-3174" dirty="0">
                <a:latin typeface="Symbol"/>
                <a:cs typeface="Symbol"/>
              </a:rPr>
              <a:t></a:t>
            </a:r>
            <a:r>
              <a:rPr sz="2625" spc="-390" baseline="-3174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25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</a:t>
            </a:r>
            <a:r>
              <a:rPr sz="1750" dirty="0">
                <a:latin typeface="Times New Roman"/>
                <a:cs typeface="Times New Roman"/>
              </a:rPr>
              <a:t>	</a:t>
            </a:r>
            <a:r>
              <a:rPr sz="1750" dirty="0">
                <a:latin typeface="Symbol"/>
                <a:cs typeface="Symbol"/>
              </a:rPr>
              <a:t>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181644" y="4460908"/>
            <a:ext cx="1022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-10" dirty="0">
                <a:latin typeface="Times New Roman"/>
                <a:cs typeface="Times New Roman"/>
              </a:rPr>
              <a:t>//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30725" y="4460908"/>
            <a:ext cx="1022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-10" dirty="0">
                <a:latin typeface="Times New Roman"/>
                <a:cs typeface="Times New Roman"/>
              </a:rPr>
              <a:t>//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55885" y="4460908"/>
            <a:ext cx="641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-5" dirty="0">
                <a:latin typeface="Times New Roman"/>
                <a:cs typeface="Times New Roman"/>
              </a:rPr>
              <a:t>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403523" y="4460908"/>
            <a:ext cx="1033144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981710" algn="l"/>
              </a:tabLst>
            </a:pPr>
            <a:r>
              <a:rPr sz="1650" spc="-7" baseline="2525" dirty="0">
                <a:latin typeface="Times New Roman"/>
                <a:cs typeface="Times New Roman"/>
              </a:rPr>
              <a:t>/	</a:t>
            </a:r>
            <a:r>
              <a:rPr sz="1100" spc="-5" dirty="0">
                <a:latin typeface="Times New Roman"/>
                <a:cs typeface="Times New Roman"/>
              </a:rPr>
              <a:t>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70112" y="4460908"/>
            <a:ext cx="126174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1172210" algn="l"/>
              </a:tabLst>
            </a:pPr>
            <a:r>
              <a:rPr sz="1100" spc="-5" dirty="0">
                <a:latin typeface="Times New Roman"/>
                <a:cs typeface="Times New Roman"/>
              </a:rPr>
              <a:t>/	</a:t>
            </a:r>
            <a:r>
              <a:rPr sz="1100" spc="-10" dirty="0">
                <a:latin typeface="Times New Roman"/>
                <a:cs typeface="Times New Roman"/>
              </a:rPr>
              <a:t>//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406557" y="4645802"/>
            <a:ext cx="12446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550" dirty="0">
                <a:latin typeface="Times New Roman"/>
                <a:cs typeface="Times New Roman"/>
              </a:rPr>
              <a:t>2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327657" y="4599546"/>
            <a:ext cx="8699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i="1" spc="-10" dirty="0">
                <a:latin typeface="Times New Roman"/>
                <a:cs typeface="Times New Roman"/>
              </a:rPr>
              <a:t>c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330501" y="4599546"/>
            <a:ext cx="3943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319405" algn="l"/>
              </a:tabLst>
            </a:pPr>
            <a:r>
              <a:rPr sz="1100" i="1" spc="-5" dirty="0">
                <a:latin typeface="Times New Roman"/>
                <a:cs typeface="Times New Roman"/>
              </a:rPr>
              <a:t>s	</a:t>
            </a:r>
            <a:r>
              <a:rPr sz="1100" i="1" spc="-10" dirty="0">
                <a:latin typeface="Times New Roman"/>
                <a:cs typeface="Times New Roman"/>
              </a:rPr>
              <a:t>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08361" y="4323752"/>
            <a:ext cx="1705610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100">
              <a:spcBef>
                <a:spcPts val="130"/>
              </a:spcBef>
              <a:tabLst>
                <a:tab pos="562610" algn="l"/>
                <a:tab pos="948055" algn="l"/>
              </a:tabLst>
            </a:pPr>
            <a:r>
              <a:rPr sz="1550" i="1" dirty="0">
                <a:latin typeface="Times New Roman"/>
                <a:cs typeface="Times New Roman"/>
              </a:rPr>
              <a:t>d</a:t>
            </a:r>
            <a:r>
              <a:rPr sz="1550" i="1" spc="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1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	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13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	</a:t>
            </a:r>
            <a:r>
              <a:rPr sz="2850" spc="-385" dirty="0">
                <a:latin typeface="Symbol"/>
                <a:cs typeface="Symbol"/>
              </a:rPr>
              <a:t></a:t>
            </a:r>
            <a:r>
              <a:rPr sz="1550" dirty="0">
                <a:latin typeface="Symbol"/>
                <a:cs typeface="Symbol"/>
              </a:rPr>
              <a:t></a:t>
            </a:r>
            <a:r>
              <a:rPr sz="1550" spc="10" dirty="0">
                <a:latin typeface="Times New Roman"/>
                <a:cs typeface="Times New Roman"/>
              </a:rPr>
              <a:t> </a:t>
            </a:r>
            <a:r>
              <a:rPr sz="1550" i="1" spc="-80" dirty="0">
                <a:latin typeface="Times New Roman"/>
                <a:cs typeface="Times New Roman"/>
              </a:rPr>
              <a:t>A</a:t>
            </a:r>
            <a:r>
              <a:rPr sz="1650" i="1" spc="-7" baseline="-20202" dirty="0">
                <a:latin typeface="Times New Roman"/>
                <a:cs typeface="Times New Roman"/>
              </a:rPr>
              <a:t>s</a:t>
            </a:r>
            <a:r>
              <a:rPr sz="1650" i="1" spc="195" baseline="-20202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f</a:t>
            </a:r>
            <a:r>
              <a:rPr sz="1550" i="1" spc="-180" dirty="0">
                <a:latin typeface="Times New Roman"/>
                <a:cs typeface="Times New Roman"/>
              </a:rPr>
              <a:t> </a:t>
            </a:r>
            <a:r>
              <a:rPr sz="1650" i="1" spc="179" baseline="-20202" dirty="0">
                <a:latin typeface="Times New Roman"/>
                <a:cs typeface="Times New Roman"/>
              </a:rPr>
              <a:t>y</a:t>
            </a:r>
            <a:r>
              <a:rPr sz="1550" i="1" dirty="0">
                <a:latin typeface="Times New Roman"/>
                <a:cs typeface="Times New Roman"/>
              </a:rPr>
              <a:t>d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219727" y="4323752"/>
            <a:ext cx="1345565" cy="4648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  <a:tabLst>
                <a:tab pos="266700" algn="l"/>
                <a:tab pos="553720" algn="l"/>
                <a:tab pos="1240790" algn="l"/>
              </a:tabLst>
            </a:pPr>
            <a:r>
              <a:rPr sz="1550" i="1" dirty="0">
                <a:latin typeface="Times New Roman"/>
                <a:cs typeface="Times New Roman"/>
              </a:rPr>
              <a:t>A	</a:t>
            </a:r>
            <a:r>
              <a:rPr sz="2850" spc="-155" dirty="0">
                <a:latin typeface="Symbol"/>
                <a:cs typeface="Symbol"/>
              </a:rPr>
              <a:t></a:t>
            </a:r>
            <a:r>
              <a:rPr sz="1550" i="1" spc="-155" dirty="0">
                <a:latin typeface="Times New Roman"/>
                <a:cs typeface="Times New Roman"/>
              </a:rPr>
              <a:t>f	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150" dirty="0">
                <a:latin typeface="Times New Roman"/>
                <a:cs typeface="Times New Roman"/>
              </a:rPr>
              <a:t> </a:t>
            </a:r>
            <a:r>
              <a:rPr sz="1550" spc="-35" dirty="0">
                <a:latin typeface="Times New Roman"/>
                <a:cs typeface="Times New Roman"/>
              </a:rPr>
              <a:t>0,85</a:t>
            </a:r>
            <a:r>
              <a:rPr sz="1550" spc="-1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f	</a:t>
            </a:r>
            <a:r>
              <a:rPr sz="2850" spc="-615" dirty="0">
                <a:latin typeface="Symbol"/>
                <a:cs typeface="Symbol"/>
              </a:rPr>
              <a:t></a:t>
            </a:r>
            <a:endParaRPr sz="285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908594" y="4599546"/>
            <a:ext cx="9461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i="1" spc="-10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156364" y="4599546"/>
            <a:ext cx="3689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86385" algn="l"/>
              </a:tabLst>
            </a:pPr>
            <a:r>
              <a:rPr sz="1100" i="1" spc="-10" dirty="0">
                <a:latin typeface="Times New Roman"/>
                <a:cs typeface="Times New Roman"/>
              </a:rPr>
              <a:t>b	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066060" y="4490773"/>
            <a:ext cx="848994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516255" algn="l"/>
              </a:tabLst>
            </a:pPr>
            <a:r>
              <a:rPr sz="1550" i="1" dirty="0">
                <a:latin typeface="Times New Roman"/>
                <a:cs typeface="Times New Roman"/>
              </a:rPr>
              <a:t>P</a:t>
            </a:r>
            <a:r>
              <a:rPr sz="1550" i="1" spc="30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</a:t>
            </a:r>
            <a:r>
              <a:rPr sz="1550" spc="-20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e	</a:t>
            </a:r>
            <a:r>
              <a:rPr sz="1550" dirty="0">
                <a:latin typeface="Symbol"/>
                <a:cs typeface="Symbol"/>
              </a:rPr>
              <a:t></a:t>
            </a:r>
            <a:r>
              <a:rPr sz="1550" spc="-9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M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952039" y="4504360"/>
            <a:ext cx="10160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550" dirty="0">
                <a:latin typeface="Symbol"/>
                <a:cs typeface="Symbol"/>
              </a:rPr>
              <a:t>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952039" y="4672497"/>
            <a:ext cx="10160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550" dirty="0">
                <a:latin typeface="Symbol"/>
                <a:cs typeface="Symbol"/>
              </a:rPr>
              <a:t>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997781" y="4672497"/>
            <a:ext cx="10160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550" dirty="0">
                <a:latin typeface="Symbol"/>
                <a:cs typeface="Symbol"/>
              </a:rPr>
              <a:t>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4997782" y="4376967"/>
            <a:ext cx="1056005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418465" algn="l"/>
                <a:tab pos="966469" algn="l"/>
              </a:tabLst>
            </a:pPr>
            <a:r>
              <a:rPr sz="1550" dirty="0">
                <a:latin typeface="Symbol"/>
                <a:cs typeface="Symbol"/>
              </a:rPr>
              <a:t>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2325" i="1" u="sng" baseline="358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325" i="1" baseline="3584" dirty="0">
                <a:latin typeface="Times New Roman"/>
                <a:cs typeface="Times New Roman"/>
              </a:rPr>
              <a:t>	</a:t>
            </a:r>
            <a:r>
              <a:rPr sz="1550" dirty="0">
                <a:latin typeface="Symbol"/>
                <a:cs typeface="Symbol"/>
              </a:rPr>
              <a:t>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021898" y="4490773"/>
            <a:ext cx="219837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  <a:tabLst>
                <a:tab pos="1548765" algn="l"/>
                <a:tab pos="2051050" algn="l"/>
              </a:tabLst>
            </a:pPr>
            <a:r>
              <a:rPr sz="1550" dirty="0">
                <a:latin typeface="Symbol"/>
                <a:cs typeface="Symbol"/>
              </a:rPr>
              <a:t></a:t>
            </a:r>
            <a:r>
              <a:rPr sz="1550" spc="-65" dirty="0">
                <a:latin typeface="Times New Roman"/>
                <a:cs typeface="Times New Roman"/>
              </a:rPr>
              <a:t> </a:t>
            </a:r>
            <a:r>
              <a:rPr sz="1550" spc="-35" dirty="0">
                <a:latin typeface="Times New Roman"/>
                <a:cs typeface="Times New Roman"/>
              </a:rPr>
              <a:t>0,85</a:t>
            </a:r>
            <a:r>
              <a:rPr sz="1550" spc="-135" dirty="0">
                <a:latin typeface="Times New Roman"/>
                <a:cs typeface="Times New Roman"/>
              </a:rPr>
              <a:t> </a:t>
            </a:r>
            <a:r>
              <a:rPr sz="1550" i="1" spc="45" dirty="0">
                <a:latin typeface="Times New Roman"/>
                <a:cs typeface="Times New Roman"/>
              </a:rPr>
              <a:t>f</a:t>
            </a:r>
            <a:r>
              <a:rPr sz="1650" i="1" spc="67" baseline="-20202" dirty="0">
                <a:latin typeface="Times New Roman"/>
                <a:cs typeface="Times New Roman"/>
              </a:rPr>
              <a:t>c</a:t>
            </a:r>
            <a:r>
              <a:rPr sz="1650" i="1" spc="75" baseline="-20202" dirty="0">
                <a:latin typeface="Times New Roman"/>
                <a:cs typeface="Times New Roman"/>
              </a:rPr>
              <a:t> </a:t>
            </a:r>
            <a:r>
              <a:rPr sz="1550" i="1" spc="5" dirty="0">
                <a:latin typeface="Times New Roman"/>
                <a:cs typeface="Times New Roman"/>
              </a:rPr>
              <a:t>a</a:t>
            </a:r>
            <a:r>
              <a:rPr sz="1650" i="1" spc="7" baseline="-20202" dirty="0">
                <a:latin typeface="Times New Roman"/>
                <a:cs typeface="Times New Roman"/>
              </a:rPr>
              <a:t>b</a:t>
            </a:r>
            <a:r>
              <a:rPr sz="1550" i="1" spc="5" dirty="0">
                <a:latin typeface="Times New Roman"/>
                <a:cs typeface="Times New Roman"/>
              </a:rPr>
              <a:t>b</a:t>
            </a:r>
            <a:r>
              <a:rPr sz="2325" spc="7" baseline="-3584" dirty="0">
                <a:latin typeface="Symbol"/>
                <a:cs typeface="Symbol"/>
              </a:rPr>
              <a:t></a:t>
            </a:r>
            <a:r>
              <a:rPr sz="2325" spc="-359" baseline="-3584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</a:t>
            </a:r>
            <a:r>
              <a:rPr sz="1550" i="1" spc="1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135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	</a:t>
            </a:r>
            <a:r>
              <a:rPr sz="1550" dirty="0">
                <a:latin typeface="Symbol"/>
                <a:cs typeface="Symbol"/>
              </a:rPr>
              <a:t>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3581907" y="5306919"/>
            <a:ext cx="323215" cy="0"/>
          </a:xfrm>
          <a:custGeom>
            <a:avLst/>
            <a:gdLst/>
            <a:ahLst/>
            <a:cxnLst/>
            <a:rect l="l" t="t" r="r" b="b"/>
            <a:pathLst>
              <a:path w="323214">
                <a:moveTo>
                  <a:pt x="0" y="0"/>
                </a:moveTo>
                <a:lnTo>
                  <a:pt x="323181" y="0"/>
                </a:lnTo>
              </a:path>
            </a:pathLst>
          </a:custGeom>
          <a:ln w="10089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 txBox="1"/>
          <p:nvPr/>
        </p:nvSpPr>
        <p:spPr>
          <a:xfrm>
            <a:off x="3735330" y="5412439"/>
            <a:ext cx="95885" cy="18466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100" i="1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378171" y="5006577"/>
            <a:ext cx="525145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400" spc="-15" baseline="-36458" dirty="0">
                <a:latin typeface="Symbol"/>
                <a:cs typeface="Symbol"/>
              </a:rPr>
              <a:t></a:t>
            </a:r>
            <a:r>
              <a:rPr sz="2400" spc="195" baseline="-36458" dirty="0">
                <a:latin typeface="Times New Roman"/>
                <a:cs typeface="Times New Roman"/>
              </a:rPr>
              <a:t> </a:t>
            </a:r>
            <a:r>
              <a:rPr sz="1600" i="1" spc="90" dirty="0">
                <a:latin typeface="Times New Roman"/>
                <a:cs typeface="Times New Roman"/>
              </a:rPr>
              <a:t>M</a:t>
            </a:r>
            <a:r>
              <a:rPr sz="1650" i="1" spc="135" baseline="-20202" dirty="0">
                <a:latin typeface="Times New Roman"/>
                <a:cs typeface="Times New Roman"/>
              </a:rPr>
              <a:t>b</a:t>
            </a:r>
            <a:endParaRPr sz="1650" baseline="-20202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254114" y="5253686"/>
            <a:ext cx="95885" cy="184666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100" i="1" dirty="0">
                <a:latin typeface="Times New Roman"/>
                <a:cs typeface="Times New Roman"/>
              </a:rPr>
              <a:t>b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639644" y="5300585"/>
            <a:ext cx="148590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i="1" spc="-10" dirty="0">
                <a:latin typeface="Times New Roman"/>
                <a:cs typeface="Times New Roman"/>
              </a:rPr>
              <a:t>P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165107" y="5141838"/>
            <a:ext cx="114935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600" i="1" spc="-10" dirty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76490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91740" y="1519970"/>
            <a:ext cx="8016240" cy="1559560"/>
          </a:xfrm>
          <a:prstGeom prst="rect">
            <a:avLst/>
          </a:prstGeom>
        </p:spPr>
        <p:txBody>
          <a:bodyPr vert="horz" wrap="square" lIns="0" tIns="129540" rIns="0" bIns="0" rtlCol="0">
            <a:spAutoFit/>
          </a:bodyPr>
          <a:lstStyle/>
          <a:p>
            <a:pPr marL="63500">
              <a:spcBef>
                <a:spcPts val="1020"/>
              </a:spcBef>
            </a:pPr>
            <a:r>
              <a:rPr sz="3200" b="1" spc="-15" dirty="0">
                <a:latin typeface="Calibri"/>
                <a:cs typeface="Calibri"/>
              </a:rPr>
              <a:t>Contoh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6</a:t>
            </a:r>
            <a:endParaRPr sz="3200">
              <a:latin typeface="Calibri"/>
              <a:cs typeface="Calibri"/>
            </a:endParaRPr>
          </a:p>
          <a:p>
            <a:pPr marL="63500" marR="43180">
              <a:spcBef>
                <a:spcPts val="509"/>
              </a:spcBef>
            </a:pPr>
            <a:r>
              <a:rPr spc="-30" dirty="0">
                <a:latin typeface="Calibri"/>
                <a:cs typeface="Calibri"/>
              </a:rPr>
              <a:t>Tentukan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gaya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 </a:t>
            </a:r>
            <a:r>
              <a:rPr spc="-15" dirty="0">
                <a:latin typeface="Calibri"/>
                <a:cs typeface="Calibri"/>
              </a:rPr>
              <a:t>kondisi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seimbang,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b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serta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tentukan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pula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besar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eksentrisitas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dirty="0">
                <a:latin typeface="Calibri"/>
                <a:cs typeface="Calibri"/>
              </a:rPr>
              <a:t>momen pada </a:t>
            </a:r>
            <a:r>
              <a:rPr spc="-15" dirty="0">
                <a:latin typeface="Calibri"/>
                <a:cs typeface="Calibri"/>
              </a:rPr>
              <a:t>kondisi </a:t>
            </a:r>
            <a:r>
              <a:rPr dirty="0">
                <a:latin typeface="Calibri"/>
                <a:cs typeface="Calibri"/>
              </a:rPr>
              <a:t>seimbang, </a:t>
            </a:r>
            <a:r>
              <a:rPr i="1" dirty="0">
                <a:latin typeface="Calibri"/>
                <a:cs typeface="Calibri"/>
              </a:rPr>
              <a:t>e</a:t>
            </a:r>
            <a:r>
              <a:rPr i="1" baseline="-20833" dirty="0">
                <a:latin typeface="Calibri"/>
                <a:cs typeface="Calibri"/>
              </a:rPr>
              <a:t>b</a:t>
            </a:r>
            <a:r>
              <a:rPr i="1" spc="7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 </a:t>
            </a:r>
            <a:r>
              <a:rPr i="1" spc="-5" dirty="0">
                <a:latin typeface="Calibri"/>
                <a:cs typeface="Calibri"/>
              </a:rPr>
              <a:t>M</a:t>
            </a:r>
            <a:r>
              <a:rPr i="1" spc="-7" baseline="-20833" dirty="0">
                <a:latin typeface="Calibri"/>
                <a:cs typeface="Calibri"/>
              </a:rPr>
              <a:t>b</a:t>
            </a:r>
            <a:r>
              <a:rPr i="1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 penampang </a:t>
            </a:r>
            <a:r>
              <a:rPr spc="-20" dirty="0">
                <a:latin typeface="Calibri"/>
                <a:cs typeface="Calibri"/>
              </a:rPr>
              <a:t>kolom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berikut.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Gunakan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 </a:t>
            </a:r>
            <a:r>
              <a:rPr i="1" baseline="25462" dirty="0">
                <a:latin typeface="Calibri"/>
                <a:cs typeface="Calibri"/>
              </a:rPr>
              <a:t>/</a:t>
            </a:r>
            <a:r>
              <a:rPr i="1" spc="120" baseline="25462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27,5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MPa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spc="14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400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MPa.</a:t>
            </a:r>
            <a:endParaRPr>
              <a:latin typeface="Calibri"/>
              <a:cs typeface="Calibri"/>
            </a:endParaRPr>
          </a:p>
          <a:p>
            <a:pPr marL="1892300">
              <a:lnSpc>
                <a:spcPts val="325"/>
              </a:lnSpc>
              <a:tabLst>
                <a:tab pos="3576320" algn="l"/>
              </a:tabLst>
            </a:pPr>
            <a:r>
              <a:rPr sz="1200" i="1" dirty="0">
                <a:latin typeface="Calibri"/>
                <a:cs typeface="Calibri"/>
              </a:rPr>
              <a:t>c	y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79905" y="3069335"/>
            <a:ext cx="7530083" cy="3134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922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91401" y="1412747"/>
            <a:ext cx="2808731" cy="313486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14474" y="1639571"/>
            <a:ext cx="2710815" cy="51371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1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.</a:t>
            </a:r>
            <a:r>
              <a:rPr sz="3200" spc="-45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t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un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g</a:t>
            </a:r>
            <a:r>
              <a:rPr sz="3200" spc="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ni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l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ai</a:t>
            </a:r>
            <a:r>
              <a:rPr sz="3200" spc="4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Symbol"/>
                <a:cs typeface="Symbol"/>
              </a:rPr>
              <a:t>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y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01774" y="2124202"/>
            <a:ext cx="4819015" cy="29559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68300" indent="-342900">
              <a:spcBef>
                <a:spcPts val="105"/>
              </a:spcBef>
              <a:buAutoNum type="arabicPeriod" startAt="2"/>
              <a:tabLst>
                <a:tab pos="36830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c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r>
              <a:rPr sz="3150" spc="345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a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  <a:p>
            <a:pPr marL="368300" indent="-342900">
              <a:buAutoNum type="arabicPeriod" startAt="2"/>
              <a:tabLst>
                <a:tab pos="368300" algn="l"/>
              </a:tabLst>
            </a:pP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Periksa</a:t>
            </a:r>
            <a:r>
              <a:rPr sz="3200" spc="-3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keluluhan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tul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tekan</a:t>
            </a:r>
            <a:endParaRPr sz="3200">
              <a:latin typeface="Calibri"/>
              <a:cs typeface="Calibri"/>
            </a:endParaRPr>
          </a:p>
          <a:p>
            <a:pPr marL="368300" indent="-342900">
              <a:buAutoNum type="arabicPeriod" startAt="2"/>
              <a:tabLst>
                <a:tab pos="36830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C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c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,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C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s</a:t>
            </a:r>
            <a:r>
              <a:rPr sz="3150" spc="367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</a:t>
            </a:r>
            <a:endParaRPr sz="3200">
              <a:latin typeface="Calibri"/>
              <a:cs typeface="Calibri"/>
            </a:endParaRPr>
          </a:p>
          <a:p>
            <a:pPr marL="368300" indent="-342900">
              <a:buAutoNum type="arabicPeriod" startAt="2"/>
              <a:tabLst>
                <a:tab pos="36830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r>
              <a:rPr sz="3150" spc="352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M</a:t>
            </a:r>
            <a:r>
              <a:rPr sz="3150" spc="15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  <a:p>
            <a:pPr marL="368300" indent="-342900">
              <a:buAutoNum type="arabicPeriod" startAt="2"/>
              <a:tabLst>
                <a:tab pos="36830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 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e</a:t>
            </a:r>
            <a:r>
              <a:rPr sz="3150" spc="15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  <a:p>
            <a:pPr marL="368300" indent="-342900">
              <a:spcBef>
                <a:spcPts val="25"/>
              </a:spcBef>
              <a:buAutoNum type="arabicPeriod" startAt="2"/>
              <a:tabLst>
                <a:tab pos="36830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r>
              <a:rPr sz="3150" spc="352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M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96673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46935"/>
            <a:ext cx="41376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b="1" spc="-5" dirty="0">
                <a:latin typeface="Calibri"/>
                <a:cs typeface="Calibri"/>
              </a:rPr>
              <a:t>Penampang</a:t>
            </a:r>
            <a:r>
              <a:rPr b="1" spc="-5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Kolom</a:t>
            </a:r>
            <a:r>
              <a:rPr b="1" spc="-3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Dengan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Beban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Eksentris</a:t>
            </a:r>
            <a:endParaRPr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20646" y="2150766"/>
            <a:ext cx="6524625" cy="2781653"/>
          </a:xfrm>
          <a:prstGeom prst="rect">
            <a:avLst/>
          </a:prstGeom>
        </p:spPr>
      </p:pic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418232" y="5046896"/>
          <a:ext cx="6793865" cy="14188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0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3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896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982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800" dirty="0">
                          <a:latin typeface="Symbol"/>
                          <a:cs typeface="Symbol"/>
                        </a:rPr>
                        <a:t>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H</a:t>
                      </a:r>
                      <a:r>
                        <a:rPr sz="1800" i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960119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800" i="1" spc="-5" dirty="0">
                          <a:latin typeface="Calibri"/>
                          <a:cs typeface="Calibri"/>
                        </a:rPr>
                        <a:t>P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n</a:t>
                      </a:r>
                      <a:r>
                        <a:rPr sz="1800" i="1" spc="179" baseline="-20833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–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195" baseline="-20833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–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i="1" spc="187" baseline="-20833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+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T</a:t>
                      </a:r>
                      <a:r>
                        <a:rPr sz="1800" i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127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399">
                <a:tc>
                  <a:txBody>
                    <a:bodyPr/>
                    <a:lstStyle/>
                    <a:p>
                      <a:pPr marL="31750">
                        <a:lnSpc>
                          <a:spcPts val="1730"/>
                        </a:lnSpc>
                      </a:pPr>
                      <a:r>
                        <a:rPr sz="1800" spc="-10" dirty="0">
                          <a:latin typeface="Calibri"/>
                          <a:cs typeface="Calibri"/>
                        </a:rPr>
                        <a:t>Dengan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3316">
                <a:tc>
                  <a:txBody>
                    <a:bodyPr/>
                    <a:lstStyle/>
                    <a:p>
                      <a:pPr marL="31750">
                        <a:lnSpc>
                          <a:spcPts val="1935"/>
                        </a:lnSpc>
                      </a:pPr>
                      <a:r>
                        <a:rPr sz="1800" i="1" spc="-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c</a:t>
                      </a:r>
                      <a:endParaRPr sz="1800" baseline="-20833">
                        <a:latin typeface="Calibri"/>
                        <a:cs typeface="Calibri"/>
                      </a:endParaRPr>
                    </a:p>
                    <a:p>
                      <a:pPr marL="31750">
                        <a:lnSpc>
                          <a:spcPct val="100000"/>
                        </a:lnSpc>
                      </a:pPr>
                      <a:r>
                        <a:rPr sz="1800" i="1" spc="-5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endParaRPr sz="1800" baseline="-20833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93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0,85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7" baseline="25462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ab</a:t>
                      </a:r>
                      <a:endParaRPr sz="1800">
                        <a:latin typeface="Calibri"/>
                        <a:cs typeface="Calibri"/>
                      </a:endParaRPr>
                    </a:p>
                    <a:p>
                      <a:pPr marL="45720">
                        <a:lnSpc>
                          <a:spcPct val="100000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= 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i="1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aseline="25462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(</a:t>
                      </a:r>
                      <a:r>
                        <a:rPr sz="1800" i="1" spc="-10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baseline="25462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spc="187" baseline="25462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−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0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85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spc="-1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aseline="25462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i="1" baseline="-20833" dirty="0">
                          <a:latin typeface="Calibri"/>
                          <a:cs typeface="Calibri"/>
                        </a:rPr>
                        <a:t>c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ct val="100000"/>
                        </a:lnSpc>
                        <a:spcBef>
                          <a:spcPts val="193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(jika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tulangan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tekan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luluh,</a:t>
                      </a:r>
                      <a:r>
                        <a:rPr sz="18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spc="-7" baseline="25462" dirty="0">
                          <a:latin typeface="Calibri"/>
                          <a:cs typeface="Calibri"/>
                        </a:rPr>
                        <a:t>/</a:t>
                      </a:r>
                      <a:r>
                        <a:rPr sz="1800" spc="172" baseline="25462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baseline="-20833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2457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0129">
                <a:tc>
                  <a:txBody>
                    <a:bodyPr/>
                    <a:lstStyle/>
                    <a:p>
                      <a:pPr marL="31750">
                        <a:lnSpc>
                          <a:spcPts val="1745"/>
                        </a:lnSpc>
                      </a:pPr>
                      <a:r>
                        <a:rPr sz="1800" i="1" dirty="0">
                          <a:latin typeface="Calibri"/>
                          <a:cs typeface="Calibri"/>
                        </a:rPr>
                        <a:t>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5720">
                        <a:lnSpc>
                          <a:spcPts val="1745"/>
                        </a:lnSpc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endParaRPr sz="1800" baseline="-20833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090">
                        <a:lnSpc>
                          <a:spcPts val="1745"/>
                        </a:lnSpc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(jika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tulangan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tarik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luluh,</a:t>
                      </a:r>
                      <a:r>
                        <a:rPr sz="18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spc="-5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spc="-7" baseline="-20833" dirty="0">
                          <a:latin typeface="Calibri"/>
                          <a:cs typeface="Calibri"/>
                        </a:rPr>
                        <a:t>s</a:t>
                      </a:r>
                      <a:r>
                        <a:rPr sz="1800" i="1" spc="217" baseline="-20833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=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i="1" dirty="0">
                          <a:latin typeface="Calibri"/>
                          <a:cs typeface="Calibri"/>
                        </a:rPr>
                        <a:t>f</a:t>
                      </a:r>
                      <a:r>
                        <a:rPr sz="1800" i="1" baseline="-20833" dirty="0">
                          <a:latin typeface="Calibri"/>
                          <a:cs typeface="Calibri"/>
                        </a:rPr>
                        <a:t>y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985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61006" y="1719198"/>
            <a:ext cx="26466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Ambil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momen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i="1" spc="16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55735" y="2229772"/>
            <a:ext cx="641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-5" dirty="0">
                <a:latin typeface="Times New Roman"/>
                <a:cs typeface="Times New Roman"/>
              </a:rPr>
              <a:t>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63453" y="2091214"/>
            <a:ext cx="927100" cy="4667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2900" spc="-610" dirty="0">
                <a:latin typeface="Symbol"/>
                <a:cs typeface="Symbol"/>
              </a:rPr>
              <a:t></a:t>
            </a:r>
            <a:r>
              <a:rPr sz="1550" i="1" dirty="0">
                <a:latin typeface="Times New Roman"/>
                <a:cs typeface="Times New Roman"/>
              </a:rPr>
              <a:t>d</a:t>
            </a:r>
            <a:r>
              <a:rPr sz="1550" i="1" spc="90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</a:t>
            </a:r>
            <a:r>
              <a:rPr sz="1550" spc="-50" dirty="0">
                <a:latin typeface="Times New Roman"/>
                <a:cs typeface="Times New Roman"/>
              </a:rPr>
              <a:t> </a:t>
            </a:r>
            <a:r>
              <a:rPr sz="1550" i="1" dirty="0">
                <a:latin typeface="Times New Roman"/>
                <a:cs typeface="Times New Roman"/>
              </a:rPr>
              <a:t>d </a:t>
            </a:r>
            <a:r>
              <a:rPr sz="1550" i="1" spc="140" dirty="0">
                <a:latin typeface="Times New Roman"/>
                <a:cs typeface="Times New Roman"/>
              </a:rPr>
              <a:t> </a:t>
            </a:r>
            <a:r>
              <a:rPr sz="2900" spc="-330" dirty="0">
                <a:latin typeface="Symbol"/>
                <a:cs typeface="Symbol"/>
              </a:rPr>
              <a:t></a:t>
            </a:r>
            <a:r>
              <a:rPr sz="1550" dirty="0">
                <a:latin typeface="Symbol"/>
                <a:cs typeface="Symbol"/>
              </a:rPr>
              <a:t></a:t>
            </a:r>
            <a:r>
              <a:rPr sz="1550" spc="-75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Times New Roman"/>
                <a:cs typeface="Times New Roman"/>
              </a:rPr>
              <a:t>0</a:t>
            </a:r>
            <a:endParaRPr sz="15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14305" y="2229772"/>
            <a:ext cx="6413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-5" dirty="0">
                <a:latin typeface="Times New Roman"/>
                <a:cs typeface="Times New Roman"/>
              </a:rPr>
              <a:t>/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709728" y="2415602"/>
            <a:ext cx="28575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1550" dirty="0">
                <a:latin typeface="Times New Roman"/>
                <a:cs typeface="Times New Roman"/>
              </a:rPr>
              <a:t>2</a:t>
            </a:r>
            <a:r>
              <a:rPr sz="1550" spc="-114" dirty="0">
                <a:latin typeface="Times New Roman"/>
                <a:cs typeface="Times New Roman"/>
              </a:rPr>
              <a:t> </a:t>
            </a:r>
            <a:r>
              <a:rPr sz="2325" baseline="-7168" dirty="0">
                <a:latin typeface="Symbol"/>
                <a:cs typeface="Symbol"/>
              </a:rPr>
              <a:t></a:t>
            </a:r>
            <a:endParaRPr sz="2325" baseline="-7168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05689" y="2442297"/>
            <a:ext cx="101600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550" dirty="0">
                <a:latin typeface="Symbol"/>
                <a:cs typeface="Symbol"/>
              </a:rPr>
              <a:t>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05690" y="2144428"/>
            <a:ext cx="664845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439420" algn="l"/>
              </a:tabLst>
            </a:pPr>
            <a:r>
              <a:rPr sz="1550" dirty="0">
                <a:latin typeface="Symbol"/>
                <a:cs typeface="Symbol"/>
              </a:rPr>
              <a:t></a:t>
            </a:r>
            <a:r>
              <a:rPr sz="1550" dirty="0">
                <a:latin typeface="Times New Roman"/>
                <a:cs typeface="Times New Roman"/>
              </a:rPr>
              <a:t>	</a:t>
            </a:r>
            <a:r>
              <a:rPr sz="2325" i="1" u="sng" baseline="358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325" i="1" spc="-142" baseline="3584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</a:t>
            </a:r>
            <a:endParaRPr sz="15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74952" y="2368410"/>
            <a:ext cx="79375" cy="181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i="1" spc="-5" dirty="0">
                <a:latin typeface="Times New Roman"/>
                <a:cs typeface="Times New Roman"/>
              </a:rPr>
              <a:t>s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86965" y="2271822"/>
            <a:ext cx="1840864" cy="25327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50800">
              <a:spcBef>
                <a:spcPts val="114"/>
              </a:spcBef>
              <a:tabLst>
                <a:tab pos="457200" algn="l"/>
                <a:tab pos="1394460" algn="l"/>
              </a:tabLst>
            </a:pPr>
            <a:r>
              <a:rPr sz="2325" i="1" spc="-254" baseline="3584" dirty="0">
                <a:latin typeface="Times New Roman"/>
                <a:cs typeface="Times New Roman"/>
              </a:rPr>
              <a:t>P</a:t>
            </a:r>
            <a:r>
              <a:rPr sz="1650" i="1" spc="-15" baseline="-15151" dirty="0">
                <a:latin typeface="Times New Roman"/>
                <a:cs typeface="Times New Roman"/>
              </a:rPr>
              <a:t>n</a:t>
            </a:r>
            <a:r>
              <a:rPr sz="1650" i="1" spc="-240" baseline="-15151" dirty="0">
                <a:latin typeface="Times New Roman"/>
                <a:cs typeface="Times New Roman"/>
              </a:rPr>
              <a:t> </a:t>
            </a:r>
            <a:r>
              <a:rPr sz="2325" i="1" baseline="3584" dirty="0">
                <a:latin typeface="Times New Roman"/>
                <a:cs typeface="Times New Roman"/>
              </a:rPr>
              <a:t>e	</a:t>
            </a:r>
            <a:r>
              <a:rPr sz="2325" baseline="3584" dirty="0">
                <a:latin typeface="Symbol"/>
                <a:cs typeface="Symbol"/>
              </a:rPr>
              <a:t></a:t>
            </a:r>
            <a:r>
              <a:rPr sz="2325" spc="-142" baseline="3584" dirty="0">
                <a:latin typeface="Times New Roman"/>
                <a:cs typeface="Times New Roman"/>
              </a:rPr>
              <a:t> </a:t>
            </a:r>
            <a:r>
              <a:rPr sz="2325" i="1" spc="75" baseline="3584" dirty="0">
                <a:latin typeface="Times New Roman"/>
                <a:cs typeface="Times New Roman"/>
              </a:rPr>
              <a:t>C</a:t>
            </a:r>
            <a:r>
              <a:rPr sz="1650" i="1" spc="-7" baseline="-15151" dirty="0">
                <a:latin typeface="Times New Roman"/>
                <a:cs typeface="Times New Roman"/>
              </a:rPr>
              <a:t>c</a:t>
            </a:r>
            <a:r>
              <a:rPr sz="1650" i="1" spc="-82" baseline="-15151" dirty="0">
                <a:latin typeface="Times New Roman"/>
                <a:cs typeface="Times New Roman"/>
              </a:rPr>
              <a:t> </a:t>
            </a:r>
            <a:r>
              <a:rPr sz="1550" dirty="0">
                <a:latin typeface="Symbol"/>
                <a:cs typeface="Symbol"/>
              </a:rPr>
              <a:t></a:t>
            </a:r>
            <a:r>
              <a:rPr sz="1550" spc="-229" dirty="0">
                <a:latin typeface="Times New Roman"/>
                <a:cs typeface="Times New Roman"/>
              </a:rPr>
              <a:t> </a:t>
            </a:r>
            <a:r>
              <a:rPr sz="2325" i="1" baseline="3584" dirty="0">
                <a:latin typeface="Times New Roman"/>
                <a:cs typeface="Times New Roman"/>
              </a:rPr>
              <a:t>d</a:t>
            </a:r>
            <a:r>
              <a:rPr sz="2325" i="1" spc="142" baseline="3584" dirty="0">
                <a:latin typeface="Times New Roman"/>
                <a:cs typeface="Times New Roman"/>
              </a:rPr>
              <a:t> </a:t>
            </a:r>
            <a:r>
              <a:rPr sz="2325" baseline="3584" dirty="0">
                <a:latin typeface="Symbol"/>
                <a:cs typeface="Symbol"/>
              </a:rPr>
              <a:t></a:t>
            </a:r>
            <a:r>
              <a:rPr sz="2325" baseline="3584" dirty="0">
                <a:latin typeface="Times New Roman"/>
                <a:cs typeface="Times New Roman"/>
              </a:rPr>
              <a:t>	</a:t>
            </a:r>
            <a:r>
              <a:rPr sz="1550" dirty="0">
                <a:latin typeface="Symbol"/>
                <a:cs typeface="Symbol"/>
              </a:rPr>
              <a:t></a:t>
            </a:r>
            <a:r>
              <a:rPr sz="1550" spc="-60" dirty="0">
                <a:latin typeface="Times New Roman"/>
                <a:cs typeface="Times New Roman"/>
              </a:rPr>
              <a:t> </a:t>
            </a:r>
            <a:r>
              <a:rPr sz="2325" baseline="3584" dirty="0">
                <a:latin typeface="Symbol"/>
                <a:cs typeface="Symbol"/>
              </a:rPr>
              <a:t></a:t>
            </a:r>
            <a:r>
              <a:rPr sz="2325" spc="-142" baseline="3584" dirty="0">
                <a:latin typeface="Times New Roman"/>
                <a:cs typeface="Times New Roman"/>
              </a:rPr>
              <a:t> </a:t>
            </a:r>
            <a:r>
              <a:rPr sz="2325" i="1" baseline="3584" dirty="0">
                <a:latin typeface="Times New Roman"/>
                <a:cs typeface="Times New Roman"/>
              </a:rPr>
              <a:t>C</a:t>
            </a:r>
            <a:endParaRPr sz="2325" baseline="3584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713939" y="2407883"/>
            <a:ext cx="10223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spc="25" dirty="0">
                <a:latin typeface="Symbol"/>
                <a:cs typeface="Symbol"/>
              </a:rPr>
              <a:t>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713939" y="2078810"/>
            <a:ext cx="102235" cy="44259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625"/>
              </a:lnSpc>
              <a:spcBef>
                <a:spcPts val="125"/>
              </a:spcBef>
            </a:pPr>
            <a:r>
              <a:rPr sz="1500" spc="25" dirty="0">
                <a:latin typeface="Symbol"/>
                <a:cs typeface="Symbol"/>
              </a:rPr>
              <a:t></a:t>
            </a:r>
            <a:endParaRPr sz="1500">
              <a:latin typeface="Symbol"/>
              <a:cs typeface="Symbol"/>
            </a:endParaRPr>
          </a:p>
          <a:p>
            <a:pPr marL="12700">
              <a:lnSpc>
                <a:spcPts val="1625"/>
              </a:lnSpc>
            </a:pPr>
            <a:r>
              <a:rPr sz="1500" spc="25" dirty="0">
                <a:latin typeface="Symbol"/>
                <a:cs typeface="Symbol"/>
              </a:rPr>
              <a:t>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711650" y="2262809"/>
            <a:ext cx="10223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spc="25" dirty="0">
                <a:latin typeface="Symbol"/>
                <a:cs typeface="Symbol"/>
              </a:rPr>
              <a:t>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11650" y="2407883"/>
            <a:ext cx="10223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spc="25" dirty="0">
                <a:latin typeface="Symbol"/>
                <a:cs typeface="Symbol"/>
              </a:rPr>
              <a:t>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015914" y="2388661"/>
            <a:ext cx="67373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  <a:tabLst>
                <a:tab pos="583565" algn="l"/>
              </a:tabLst>
            </a:pPr>
            <a:r>
              <a:rPr sz="1500" spc="25" dirty="0">
                <a:latin typeface="Symbol"/>
                <a:cs typeface="Symbol"/>
              </a:rPr>
              <a:t></a:t>
            </a:r>
            <a:r>
              <a:rPr sz="1500" spc="25" dirty="0">
                <a:latin typeface="Times New Roman"/>
                <a:cs typeface="Times New Roman"/>
              </a:rPr>
              <a:t>	</a:t>
            </a:r>
            <a:r>
              <a:rPr sz="1500" spc="25" dirty="0">
                <a:latin typeface="Symbol"/>
                <a:cs typeface="Symbol"/>
              </a:rPr>
              <a:t>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591638" y="2180977"/>
            <a:ext cx="64769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050" spc="10" dirty="0">
                <a:latin typeface="Times New Roman"/>
                <a:cs typeface="Times New Roman"/>
              </a:rPr>
              <a:t>/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8706649" y="2046021"/>
            <a:ext cx="1043940" cy="45529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63195" indent="-151130">
              <a:spcBef>
                <a:spcPts val="120"/>
              </a:spcBef>
              <a:buFont typeface="Symbol"/>
              <a:buChar char=""/>
              <a:tabLst>
                <a:tab pos="163830" algn="l"/>
              </a:tabLst>
            </a:pPr>
            <a:r>
              <a:rPr sz="1500" i="1" spc="45" dirty="0">
                <a:latin typeface="Times New Roman"/>
                <a:cs typeface="Times New Roman"/>
              </a:rPr>
              <a:t>C</a:t>
            </a:r>
            <a:r>
              <a:rPr sz="1500" i="1" dirty="0">
                <a:latin typeface="Times New Roman"/>
                <a:cs typeface="Times New Roman"/>
              </a:rPr>
              <a:t> </a:t>
            </a:r>
            <a:r>
              <a:rPr sz="1500" i="1" spc="45" dirty="0">
                <a:latin typeface="Times New Roman"/>
                <a:cs typeface="Times New Roman"/>
              </a:rPr>
              <a:t> </a:t>
            </a:r>
            <a:r>
              <a:rPr sz="2800" spc="-575" dirty="0">
                <a:latin typeface="Symbol"/>
                <a:cs typeface="Symbol"/>
              </a:rPr>
              <a:t></a:t>
            </a:r>
            <a:r>
              <a:rPr sz="1500" i="1" spc="35" dirty="0">
                <a:latin typeface="Times New Roman"/>
                <a:cs typeface="Times New Roman"/>
              </a:rPr>
              <a:t>d</a:t>
            </a:r>
            <a:r>
              <a:rPr sz="1500" i="1" spc="114" dirty="0">
                <a:latin typeface="Times New Roman"/>
                <a:cs typeface="Times New Roman"/>
              </a:rPr>
              <a:t> </a:t>
            </a:r>
            <a:r>
              <a:rPr sz="1500" spc="40" dirty="0">
                <a:latin typeface="Symbol"/>
                <a:cs typeface="Symbol"/>
              </a:rPr>
              <a:t></a:t>
            </a:r>
            <a:r>
              <a:rPr sz="1500" spc="-35" dirty="0">
                <a:latin typeface="Times New Roman"/>
                <a:cs typeface="Times New Roman"/>
              </a:rPr>
              <a:t> </a:t>
            </a:r>
            <a:r>
              <a:rPr sz="1500" i="1" spc="35" dirty="0">
                <a:latin typeface="Times New Roman"/>
                <a:cs typeface="Times New Roman"/>
              </a:rPr>
              <a:t>d</a:t>
            </a:r>
            <a:r>
              <a:rPr sz="1500" i="1" dirty="0">
                <a:latin typeface="Times New Roman"/>
                <a:cs typeface="Times New Roman"/>
              </a:rPr>
              <a:t> </a:t>
            </a:r>
            <a:r>
              <a:rPr sz="1500" i="1" spc="180" dirty="0">
                <a:latin typeface="Times New Roman"/>
                <a:cs typeface="Times New Roman"/>
              </a:rPr>
              <a:t> </a:t>
            </a:r>
            <a:r>
              <a:rPr sz="2800" spc="-610" dirty="0">
                <a:latin typeface="Symbol"/>
                <a:cs typeface="Symbol"/>
              </a:rPr>
              <a:t></a:t>
            </a:r>
            <a:endParaRPr sz="28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269140" y="2098039"/>
            <a:ext cx="144589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50800">
              <a:spcBef>
                <a:spcPts val="125"/>
              </a:spcBef>
              <a:tabLst>
                <a:tab pos="758825" algn="l"/>
                <a:tab pos="1192530" algn="l"/>
              </a:tabLst>
            </a:pPr>
            <a:r>
              <a:rPr sz="2250" spc="60" baseline="-33333" dirty="0">
                <a:latin typeface="Symbol"/>
                <a:cs typeface="Symbol"/>
              </a:rPr>
              <a:t></a:t>
            </a:r>
            <a:r>
              <a:rPr sz="2250" spc="-15" baseline="-33333" dirty="0">
                <a:latin typeface="Times New Roman"/>
                <a:cs typeface="Times New Roman"/>
              </a:rPr>
              <a:t> </a:t>
            </a:r>
            <a:r>
              <a:rPr sz="2250" u="sng" spc="67" baseline="3703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250" u="sng" spc="52" baseline="3703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 </a:t>
            </a:r>
            <a:r>
              <a:rPr sz="2250" spc="-67" baseline="3703" dirty="0">
                <a:latin typeface="Times New Roman"/>
                <a:cs typeface="Times New Roman"/>
              </a:rPr>
              <a:t> </a:t>
            </a:r>
            <a:r>
              <a:rPr sz="2250" spc="37" baseline="5555" dirty="0">
                <a:latin typeface="Symbol"/>
                <a:cs typeface="Symbol"/>
              </a:rPr>
              <a:t></a:t>
            </a:r>
            <a:r>
              <a:rPr sz="2250" baseline="5555" dirty="0">
                <a:latin typeface="Times New Roman"/>
                <a:cs typeface="Times New Roman"/>
              </a:rPr>
              <a:t>	</a:t>
            </a:r>
            <a:r>
              <a:rPr sz="1500" spc="25" dirty="0">
                <a:latin typeface="Symbol"/>
                <a:cs typeface="Symbol"/>
              </a:rPr>
              <a:t></a:t>
            </a:r>
            <a:r>
              <a:rPr sz="1500" dirty="0">
                <a:latin typeface="Times New Roman"/>
                <a:cs typeface="Times New Roman"/>
              </a:rPr>
              <a:t>	</a:t>
            </a:r>
            <a:r>
              <a:rPr sz="2250" i="1" u="sng" spc="52" baseline="3703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250" i="1" spc="-120" baseline="3703" dirty="0">
                <a:latin typeface="Times New Roman"/>
                <a:cs typeface="Times New Roman"/>
              </a:rPr>
              <a:t> </a:t>
            </a:r>
            <a:r>
              <a:rPr sz="1500" spc="25" dirty="0">
                <a:latin typeface="Symbol"/>
                <a:cs typeface="Symbol"/>
              </a:rPr>
              <a:t>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015914" y="2222076"/>
            <a:ext cx="673735" cy="39878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455"/>
              </a:lnSpc>
              <a:spcBef>
                <a:spcPts val="125"/>
              </a:spcBef>
              <a:tabLst>
                <a:tab pos="583565" algn="l"/>
              </a:tabLst>
            </a:pPr>
            <a:r>
              <a:rPr sz="1500" spc="25" dirty="0">
                <a:latin typeface="Symbol"/>
                <a:cs typeface="Symbol"/>
              </a:rPr>
              <a:t></a:t>
            </a:r>
            <a:r>
              <a:rPr sz="1500" spc="-210" dirty="0">
                <a:latin typeface="Times New Roman"/>
                <a:cs typeface="Times New Roman"/>
              </a:rPr>
              <a:t> </a:t>
            </a:r>
            <a:r>
              <a:rPr sz="2250" i="1" spc="52" baseline="3703" dirty="0">
                <a:latin typeface="Times New Roman"/>
                <a:cs typeface="Times New Roman"/>
              </a:rPr>
              <a:t>d</a:t>
            </a:r>
            <a:r>
              <a:rPr sz="2250" i="1" spc="165" baseline="3703" dirty="0">
                <a:latin typeface="Times New Roman"/>
                <a:cs typeface="Times New Roman"/>
              </a:rPr>
              <a:t> </a:t>
            </a:r>
            <a:r>
              <a:rPr sz="2250" spc="60" baseline="3703" dirty="0">
                <a:latin typeface="Symbol"/>
                <a:cs typeface="Symbol"/>
              </a:rPr>
              <a:t></a:t>
            </a:r>
            <a:r>
              <a:rPr sz="2250" baseline="3703" dirty="0">
                <a:latin typeface="Times New Roman"/>
                <a:cs typeface="Times New Roman"/>
              </a:rPr>
              <a:t>	</a:t>
            </a:r>
            <a:r>
              <a:rPr sz="1500" spc="25" dirty="0">
                <a:latin typeface="Symbol"/>
                <a:cs typeface="Symbol"/>
              </a:rPr>
              <a:t></a:t>
            </a:r>
            <a:endParaRPr sz="1500">
              <a:latin typeface="Symbol"/>
              <a:cs typeface="Symbol"/>
            </a:endParaRPr>
          </a:p>
          <a:p>
            <a:pPr marL="447675">
              <a:lnSpc>
                <a:spcPts val="1455"/>
              </a:lnSpc>
            </a:pPr>
            <a:r>
              <a:rPr sz="1500" spc="35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584084" y="2358555"/>
            <a:ext cx="64769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050" spc="10" dirty="0">
                <a:latin typeface="Times New Roman"/>
                <a:cs typeface="Times New Roman"/>
              </a:rPr>
              <a:t>/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783946" y="2210171"/>
            <a:ext cx="158750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i="1" spc="45" dirty="0">
                <a:latin typeface="Times New Roman"/>
                <a:cs typeface="Times New Roman"/>
              </a:rPr>
              <a:t>C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477320" y="2387288"/>
            <a:ext cx="114300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i="1" spc="30" dirty="0">
                <a:latin typeface="Times New Roman"/>
                <a:cs typeface="Times New Roman"/>
              </a:rPr>
              <a:t>e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061085" y="2210171"/>
            <a:ext cx="14795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500" i="1" spc="40" dirty="0">
                <a:latin typeface="Times New Roman"/>
                <a:cs typeface="Times New Roman"/>
              </a:rPr>
              <a:t>P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001993" y="2316452"/>
            <a:ext cx="80010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050" i="1" spc="15" dirty="0">
                <a:latin typeface="Times New Roman"/>
                <a:cs typeface="Times New Roman"/>
              </a:rPr>
              <a:t>s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924264" y="2316452"/>
            <a:ext cx="87630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050" i="1" spc="20" dirty="0">
                <a:latin typeface="Times New Roman"/>
                <a:cs typeface="Times New Roman"/>
              </a:rPr>
              <a:t>c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162190" y="2316452"/>
            <a:ext cx="95885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050" i="1" spc="25" dirty="0">
                <a:latin typeface="Times New Roman"/>
                <a:cs typeface="Times New Roman"/>
              </a:rPr>
              <a:t>n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312517" y="2799334"/>
            <a:ext cx="26390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Ambil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momen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C</a:t>
            </a:r>
            <a:r>
              <a:rPr i="1" spc="-7" baseline="-20833" dirty="0">
                <a:latin typeface="Calibri"/>
                <a:cs typeface="Calibri"/>
              </a:rPr>
              <a:t>c</a:t>
            </a:r>
            <a:r>
              <a:rPr i="1" spc="18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3574852" y="3454911"/>
            <a:ext cx="125730" cy="0"/>
          </a:xfrm>
          <a:custGeom>
            <a:avLst/>
            <a:gdLst/>
            <a:ahLst/>
            <a:cxnLst/>
            <a:rect l="l" t="t" r="r" b="b"/>
            <a:pathLst>
              <a:path w="125730">
                <a:moveTo>
                  <a:pt x="0" y="0"/>
                </a:moveTo>
                <a:lnTo>
                  <a:pt x="125316" y="0"/>
                </a:lnTo>
              </a:path>
            </a:pathLst>
          </a:custGeom>
          <a:ln w="9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588045" y="3454911"/>
            <a:ext cx="125730" cy="0"/>
          </a:xfrm>
          <a:custGeom>
            <a:avLst/>
            <a:gdLst/>
            <a:ahLst/>
            <a:cxnLst/>
            <a:rect l="l" t="t" r="r" b="b"/>
            <a:pathLst>
              <a:path w="125730">
                <a:moveTo>
                  <a:pt x="0" y="0"/>
                </a:moveTo>
                <a:lnTo>
                  <a:pt x="125710" y="0"/>
                </a:lnTo>
              </a:path>
            </a:pathLst>
          </a:custGeom>
          <a:ln w="9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315328" y="3454911"/>
            <a:ext cx="125730" cy="0"/>
          </a:xfrm>
          <a:custGeom>
            <a:avLst/>
            <a:gdLst/>
            <a:ahLst/>
            <a:cxnLst/>
            <a:rect l="l" t="t" r="r" b="b"/>
            <a:pathLst>
              <a:path w="125729">
                <a:moveTo>
                  <a:pt x="0" y="0"/>
                </a:moveTo>
                <a:lnTo>
                  <a:pt x="125148" y="0"/>
                </a:lnTo>
              </a:path>
            </a:pathLst>
          </a:custGeom>
          <a:ln w="923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3580438" y="3448905"/>
            <a:ext cx="1863089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1025525" algn="l"/>
                <a:tab pos="1752600" algn="l"/>
              </a:tabLst>
            </a:pPr>
            <a:r>
              <a:rPr sz="1450" spc="35" dirty="0">
                <a:latin typeface="Times New Roman"/>
                <a:cs typeface="Times New Roman"/>
              </a:rPr>
              <a:t>2	2	2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847809" y="3314113"/>
            <a:ext cx="383540" cy="4089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1500"/>
              </a:lnSpc>
              <a:spcBef>
                <a:spcPts val="114"/>
              </a:spcBef>
            </a:pPr>
            <a:r>
              <a:rPr sz="1450" spc="25" dirty="0">
                <a:latin typeface="Symbol"/>
                <a:cs typeface="Symbol"/>
              </a:rPr>
              <a:t></a:t>
            </a:r>
            <a:r>
              <a:rPr sz="1450" spc="-40" dirty="0">
                <a:latin typeface="Times New Roman"/>
                <a:cs typeface="Times New Roman"/>
              </a:rPr>
              <a:t> </a:t>
            </a:r>
            <a:r>
              <a:rPr sz="2175" spc="60" baseline="3831" dirty="0">
                <a:latin typeface="Symbol"/>
                <a:cs typeface="Symbol"/>
              </a:rPr>
              <a:t></a:t>
            </a:r>
            <a:r>
              <a:rPr sz="2175" spc="-82" baseline="3831" dirty="0">
                <a:latin typeface="Times New Roman"/>
                <a:cs typeface="Times New Roman"/>
              </a:rPr>
              <a:t> </a:t>
            </a:r>
            <a:r>
              <a:rPr sz="2175" spc="52" baseline="3831" dirty="0">
                <a:latin typeface="Times New Roman"/>
                <a:cs typeface="Times New Roman"/>
              </a:rPr>
              <a:t>0</a:t>
            </a:r>
            <a:endParaRPr sz="2175" baseline="3831">
              <a:latin typeface="Times New Roman"/>
              <a:cs typeface="Times New Roman"/>
            </a:endParaRPr>
          </a:p>
          <a:p>
            <a:pPr marL="12700">
              <a:lnSpc>
                <a:spcPts val="1500"/>
              </a:lnSpc>
            </a:pPr>
            <a:r>
              <a:rPr sz="1450" spc="25" dirty="0">
                <a:latin typeface="Symbol"/>
                <a:cs typeface="Symbol"/>
              </a:rPr>
              <a:t>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901677" y="3274682"/>
            <a:ext cx="63500" cy="16991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000" spc="15" dirty="0">
                <a:latin typeface="Times New Roman"/>
                <a:cs typeface="Times New Roman"/>
              </a:rPr>
              <a:t>/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787194" y="3353192"/>
            <a:ext cx="9969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450" spc="25" dirty="0">
                <a:latin typeface="Symbol"/>
                <a:cs typeface="Symbol"/>
              </a:rPr>
              <a:t>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3016484" y="3314113"/>
            <a:ext cx="2288540" cy="4089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1500"/>
              </a:lnSpc>
              <a:spcBef>
                <a:spcPts val="114"/>
              </a:spcBef>
            </a:pPr>
            <a:r>
              <a:rPr sz="2175" spc="60" baseline="3831" dirty="0">
                <a:latin typeface="Symbol"/>
                <a:cs typeface="Symbol"/>
              </a:rPr>
              <a:t></a:t>
            </a:r>
            <a:r>
              <a:rPr sz="2175" spc="-112" baseline="3831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Symbol"/>
                <a:cs typeface="Symbol"/>
              </a:rPr>
              <a:t></a:t>
            </a:r>
            <a:endParaRPr sz="1450">
              <a:latin typeface="Symbol"/>
              <a:cs typeface="Symbol"/>
            </a:endParaRPr>
          </a:p>
          <a:p>
            <a:pPr marL="154940">
              <a:lnSpc>
                <a:spcPts val="1500"/>
              </a:lnSpc>
              <a:tabLst>
                <a:tab pos="707390" algn="l"/>
                <a:tab pos="1168400" algn="l"/>
                <a:tab pos="1720850" algn="l"/>
                <a:tab pos="2200910" algn="l"/>
              </a:tabLst>
            </a:pPr>
            <a:r>
              <a:rPr sz="1450" spc="25" dirty="0">
                <a:latin typeface="Symbol"/>
                <a:cs typeface="Symbol"/>
              </a:rPr>
              <a:t></a:t>
            </a:r>
            <a:r>
              <a:rPr sz="1450" spc="25" dirty="0">
                <a:latin typeface="Times New Roman"/>
                <a:cs typeface="Times New Roman"/>
              </a:rPr>
              <a:t>	</a:t>
            </a:r>
            <a:r>
              <a:rPr sz="1450" spc="35" dirty="0">
                <a:latin typeface="Symbol"/>
                <a:cs typeface="Symbol"/>
              </a:rPr>
              <a:t></a:t>
            </a:r>
            <a:r>
              <a:rPr sz="2175" spc="37" baseline="-5747" dirty="0">
                <a:latin typeface="Symbol"/>
                <a:cs typeface="Symbol"/>
              </a:rPr>
              <a:t></a:t>
            </a:r>
            <a:r>
              <a:rPr sz="2175" baseline="-5747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</a:t>
            </a:r>
            <a:r>
              <a:rPr sz="1450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</a:t>
            </a:r>
            <a:r>
              <a:rPr sz="1450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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479110" y="3302691"/>
            <a:ext cx="27114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60655" indent="-148590">
              <a:spcBef>
                <a:spcPts val="114"/>
              </a:spcBef>
              <a:buFont typeface="Symbol"/>
              <a:buChar char=""/>
              <a:tabLst>
                <a:tab pos="161290" algn="l"/>
              </a:tabLst>
            </a:pPr>
            <a:r>
              <a:rPr sz="1450" i="1" spc="35" dirty="0">
                <a:latin typeface="Times New Roman"/>
                <a:cs typeface="Times New Roman"/>
              </a:rPr>
              <a:t>d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79620" y="3195114"/>
            <a:ext cx="806450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  <a:tabLst>
                <a:tab pos="593090" algn="l"/>
              </a:tabLst>
            </a:pPr>
            <a:r>
              <a:rPr sz="1450" spc="25" dirty="0">
                <a:latin typeface="Symbol"/>
                <a:cs typeface="Symbol"/>
              </a:rPr>
              <a:t></a:t>
            </a:r>
            <a:r>
              <a:rPr sz="1450" spc="-55" dirty="0">
                <a:latin typeface="Times New Roman"/>
                <a:cs typeface="Times New Roman"/>
              </a:rPr>
              <a:t> </a:t>
            </a:r>
            <a:r>
              <a:rPr sz="2175" i="1" spc="52" baseline="3831" dirty="0">
                <a:latin typeface="Times New Roman"/>
                <a:cs typeface="Times New Roman"/>
              </a:rPr>
              <a:t>a	</a:t>
            </a:r>
            <a:r>
              <a:rPr sz="1500" spc="22" baseline="-11111" dirty="0">
                <a:latin typeface="Times New Roman"/>
                <a:cs typeface="Times New Roman"/>
              </a:rPr>
              <a:t>/</a:t>
            </a:r>
            <a:r>
              <a:rPr sz="1500" spc="142" baseline="-11111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Symbol"/>
                <a:cs typeface="Symbol"/>
              </a:rPr>
              <a:t>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59187" y="3195114"/>
            <a:ext cx="166560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430530" algn="l"/>
                <a:tab pos="1026160" algn="l"/>
                <a:tab pos="1444625" algn="l"/>
              </a:tabLst>
            </a:pPr>
            <a:r>
              <a:rPr sz="1450" spc="25" dirty="0">
                <a:latin typeface="Symbol"/>
                <a:cs typeface="Symbol"/>
              </a:rPr>
              <a:t></a:t>
            </a:r>
            <a:r>
              <a:rPr sz="1450" spc="25" dirty="0">
                <a:latin typeface="Times New Roman"/>
                <a:cs typeface="Times New Roman"/>
              </a:rPr>
              <a:t>	</a:t>
            </a:r>
            <a:r>
              <a:rPr sz="2175" i="1" spc="52" baseline="3831" dirty="0">
                <a:latin typeface="Times New Roman"/>
                <a:cs typeface="Times New Roman"/>
              </a:rPr>
              <a:t>a</a:t>
            </a:r>
            <a:r>
              <a:rPr sz="2175" i="1" spc="-112" baseline="3831" dirty="0">
                <a:latin typeface="Times New Roman"/>
                <a:cs typeface="Times New Roman"/>
              </a:rPr>
              <a:t> </a:t>
            </a:r>
            <a:r>
              <a:rPr sz="1450" spc="35" dirty="0">
                <a:latin typeface="Symbol"/>
                <a:cs typeface="Symbol"/>
              </a:rPr>
              <a:t></a:t>
            </a:r>
            <a:r>
              <a:rPr sz="2175" spc="37" baseline="5747" dirty="0">
                <a:latin typeface="Symbol"/>
                <a:cs typeface="Symbol"/>
              </a:rPr>
              <a:t></a:t>
            </a:r>
            <a:r>
              <a:rPr sz="2175" baseline="5747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</a:t>
            </a:r>
            <a:r>
              <a:rPr sz="1450" dirty="0">
                <a:latin typeface="Times New Roman"/>
                <a:cs typeface="Times New Roman"/>
              </a:rPr>
              <a:t>	</a:t>
            </a:r>
            <a:r>
              <a:rPr sz="2175" i="1" spc="52" baseline="3831" dirty="0">
                <a:latin typeface="Times New Roman"/>
                <a:cs typeface="Times New Roman"/>
              </a:rPr>
              <a:t>a</a:t>
            </a:r>
            <a:r>
              <a:rPr sz="2175" i="1" spc="-112" baseline="3831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Symbol"/>
                <a:cs typeface="Symbol"/>
              </a:rPr>
              <a:t>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253404" y="3314114"/>
            <a:ext cx="205168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469900" algn="l"/>
                <a:tab pos="1483995" algn="l"/>
              </a:tabLst>
            </a:pPr>
            <a:r>
              <a:rPr sz="2175" i="1" spc="52" baseline="3831" dirty="0">
                <a:latin typeface="Times New Roman"/>
                <a:cs typeface="Times New Roman"/>
              </a:rPr>
              <a:t>d</a:t>
            </a:r>
            <a:r>
              <a:rPr sz="2175" i="1" spc="165" baseline="3831" dirty="0">
                <a:latin typeface="Times New Roman"/>
                <a:cs typeface="Times New Roman"/>
              </a:rPr>
              <a:t> </a:t>
            </a:r>
            <a:r>
              <a:rPr sz="2175" spc="60" baseline="3831" dirty="0">
                <a:latin typeface="Symbol"/>
                <a:cs typeface="Symbol"/>
              </a:rPr>
              <a:t></a:t>
            </a:r>
            <a:r>
              <a:rPr sz="2175" baseline="3831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</a:t>
            </a:r>
            <a:r>
              <a:rPr sz="1450" dirty="0">
                <a:latin typeface="Times New Roman"/>
                <a:cs typeface="Times New Roman"/>
              </a:rPr>
              <a:t>  </a:t>
            </a:r>
            <a:r>
              <a:rPr sz="1450" spc="-114" dirty="0">
                <a:latin typeface="Times New Roman"/>
                <a:cs typeface="Times New Roman"/>
              </a:rPr>
              <a:t> </a:t>
            </a:r>
            <a:r>
              <a:rPr sz="2175" spc="60" baseline="3831" dirty="0">
                <a:latin typeface="Symbol"/>
                <a:cs typeface="Symbol"/>
              </a:rPr>
              <a:t></a:t>
            </a:r>
            <a:r>
              <a:rPr sz="2175" spc="-187" baseline="3831" dirty="0">
                <a:latin typeface="Times New Roman"/>
                <a:cs typeface="Times New Roman"/>
              </a:rPr>
              <a:t> </a:t>
            </a:r>
            <a:r>
              <a:rPr sz="2175" i="1" spc="60" baseline="3831" dirty="0">
                <a:latin typeface="Times New Roman"/>
                <a:cs typeface="Times New Roman"/>
              </a:rPr>
              <a:t>T</a:t>
            </a:r>
            <a:r>
              <a:rPr sz="2175" i="1" spc="-322" baseline="3831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Symbol"/>
                <a:cs typeface="Symbol"/>
              </a:rPr>
              <a:t></a:t>
            </a:r>
            <a:r>
              <a:rPr sz="1450" spc="-210" dirty="0">
                <a:latin typeface="Times New Roman"/>
                <a:cs typeface="Times New Roman"/>
              </a:rPr>
              <a:t> </a:t>
            </a:r>
            <a:r>
              <a:rPr sz="2175" i="1" spc="52" baseline="3831" dirty="0">
                <a:latin typeface="Times New Roman"/>
                <a:cs typeface="Times New Roman"/>
              </a:rPr>
              <a:t>d</a:t>
            </a:r>
            <a:r>
              <a:rPr sz="2175" i="1" spc="165" baseline="3831" dirty="0">
                <a:latin typeface="Times New Roman"/>
                <a:cs typeface="Times New Roman"/>
              </a:rPr>
              <a:t> </a:t>
            </a:r>
            <a:r>
              <a:rPr sz="2175" spc="60" baseline="3831" dirty="0">
                <a:latin typeface="Symbol"/>
                <a:cs typeface="Symbol"/>
              </a:rPr>
              <a:t></a:t>
            </a:r>
            <a:r>
              <a:rPr sz="2175" baseline="3831" dirty="0">
                <a:latin typeface="Times New Roman"/>
                <a:cs typeface="Times New Roman"/>
              </a:rPr>
              <a:t>	</a:t>
            </a:r>
            <a:r>
              <a:rPr sz="1450" spc="25" dirty="0">
                <a:latin typeface="Symbol"/>
                <a:cs typeface="Symbol"/>
              </a:rPr>
              <a:t></a:t>
            </a:r>
            <a:r>
              <a:rPr sz="1450" spc="-40" dirty="0">
                <a:latin typeface="Times New Roman"/>
                <a:cs typeface="Times New Roman"/>
              </a:rPr>
              <a:t> </a:t>
            </a:r>
            <a:r>
              <a:rPr sz="2175" spc="60" baseline="3831" dirty="0">
                <a:latin typeface="Symbol"/>
                <a:cs typeface="Symbol"/>
              </a:rPr>
              <a:t></a:t>
            </a:r>
            <a:r>
              <a:rPr sz="2175" spc="-112" baseline="3831" dirty="0">
                <a:latin typeface="Times New Roman"/>
                <a:cs typeface="Times New Roman"/>
              </a:rPr>
              <a:t> </a:t>
            </a:r>
            <a:r>
              <a:rPr sz="2175" i="1" spc="67" baseline="3831" dirty="0">
                <a:latin typeface="Times New Roman"/>
                <a:cs typeface="Times New Roman"/>
              </a:rPr>
              <a:t>C</a:t>
            </a:r>
            <a:r>
              <a:rPr sz="2175" i="1" baseline="3831" dirty="0">
                <a:latin typeface="Times New Roman"/>
                <a:cs typeface="Times New Roman"/>
              </a:rPr>
              <a:t> </a:t>
            </a:r>
            <a:r>
              <a:rPr sz="2175" i="1" spc="7" baseline="3831" dirty="0">
                <a:latin typeface="Times New Roman"/>
                <a:cs typeface="Times New Roman"/>
              </a:rPr>
              <a:t> </a:t>
            </a:r>
            <a:r>
              <a:rPr sz="1450" spc="25" dirty="0">
                <a:latin typeface="Symbol"/>
                <a:cs typeface="Symbol"/>
              </a:rPr>
              <a:t>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725122" y="3492374"/>
            <a:ext cx="9969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450" spc="25" dirty="0">
                <a:latin typeface="Symbol"/>
                <a:cs typeface="Symbol"/>
              </a:rPr>
              <a:t>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25122" y="3176665"/>
            <a:ext cx="9969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450" spc="25" dirty="0">
                <a:latin typeface="Symbol"/>
                <a:cs typeface="Symbol"/>
              </a:rPr>
              <a:t></a:t>
            </a:r>
            <a:endParaRPr sz="1450">
              <a:latin typeface="Symbol"/>
              <a:cs typeface="Symbo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498921" y="3302691"/>
            <a:ext cx="436245" cy="23788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spcBef>
                <a:spcPts val="114"/>
              </a:spcBef>
            </a:pPr>
            <a:r>
              <a:rPr sz="1450" i="1" spc="-120" dirty="0">
                <a:latin typeface="Times New Roman"/>
                <a:cs typeface="Times New Roman"/>
              </a:rPr>
              <a:t>P</a:t>
            </a:r>
            <a:r>
              <a:rPr sz="1500" i="1" spc="44" baseline="-19444" dirty="0">
                <a:latin typeface="Times New Roman"/>
                <a:cs typeface="Times New Roman"/>
              </a:rPr>
              <a:t>n</a:t>
            </a:r>
            <a:r>
              <a:rPr sz="1500" i="1" spc="37" baseline="-19444" dirty="0">
                <a:latin typeface="Times New Roman"/>
                <a:cs typeface="Times New Roman"/>
              </a:rPr>
              <a:t> </a:t>
            </a:r>
            <a:r>
              <a:rPr sz="2175" spc="22" baseline="-15325" dirty="0">
                <a:latin typeface="Symbol"/>
                <a:cs typeface="Symbol"/>
              </a:rPr>
              <a:t></a:t>
            </a:r>
            <a:r>
              <a:rPr sz="1450" i="1" spc="30" dirty="0">
                <a:latin typeface="Times New Roman"/>
                <a:cs typeface="Times New Roman"/>
              </a:rPr>
              <a:t>e</a:t>
            </a:r>
            <a:endParaRPr sz="1450">
              <a:latin typeface="Times New Roman"/>
              <a:cs typeface="Times New Roman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22775" y="3404654"/>
            <a:ext cx="78105" cy="16991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</a:pPr>
            <a:r>
              <a:rPr sz="1000" i="1" spc="25" dirty="0">
                <a:latin typeface="Times New Roman"/>
                <a:cs typeface="Times New Roman"/>
              </a:rPr>
              <a:t>s</a:t>
            </a:r>
            <a:endParaRPr sz="1000">
              <a:latin typeface="Times New Roman"/>
              <a:cs typeface="Times New Roman"/>
            </a:endParaRPr>
          </a:p>
        </p:txBody>
      </p:sp>
      <p:grpSp>
        <p:nvGrpSpPr>
          <p:cNvPr id="45" name="object 45"/>
          <p:cNvGrpSpPr/>
          <p:nvPr/>
        </p:nvGrpSpPr>
        <p:grpSpPr>
          <a:xfrm>
            <a:off x="7442785" y="3010845"/>
            <a:ext cx="2113915" cy="733425"/>
            <a:chOff x="5918784" y="3010844"/>
            <a:chExt cx="2113915" cy="733425"/>
          </a:xfrm>
        </p:grpSpPr>
        <p:sp>
          <p:nvSpPr>
            <p:cNvPr id="46" name="object 46"/>
            <p:cNvSpPr/>
            <p:nvPr/>
          </p:nvSpPr>
          <p:spPr>
            <a:xfrm>
              <a:off x="6469009" y="3013388"/>
              <a:ext cx="1048385" cy="728345"/>
            </a:xfrm>
            <a:custGeom>
              <a:avLst/>
              <a:gdLst/>
              <a:ahLst/>
              <a:cxnLst/>
              <a:rect l="l" t="t" r="r" b="b"/>
              <a:pathLst>
                <a:path w="1048384" h="728345">
                  <a:moveTo>
                    <a:pt x="233906" y="0"/>
                  </a:moveTo>
                  <a:lnTo>
                    <a:pt x="0" y="326166"/>
                  </a:lnTo>
                </a:path>
                <a:path w="1048384" h="728345">
                  <a:moveTo>
                    <a:pt x="1048248" y="0"/>
                  </a:moveTo>
                  <a:lnTo>
                    <a:pt x="814342" y="326166"/>
                  </a:lnTo>
                </a:path>
                <a:path w="1048384" h="728345">
                  <a:moveTo>
                    <a:pt x="658237" y="401937"/>
                  </a:moveTo>
                  <a:lnTo>
                    <a:pt x="424309" y="728105"/>
                  </a:lnTo>
                </a:path>
              </a:pathLst>
            </a:custGeom>
            <a:ln w="50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5918784" y="3377193"/>
              <a:ext cx="2113915" cy="0"/>
            </a:xfrm>
            <a:custGeom>
              <a:avLst/>
              <a:gdLst/>
              <a:ahLst/>
              <a:cxnLst/>
              <a:rect l="l" t="t" r="r" b="b"/>
              <a:pathLst>
                <a:path w="2113915">
                  <a:moveTo>
                    <a:pt x="0" y="0"/>
                  </a:moveTo>
                  <a:lnTo>
                    <a:pt x="2113834" y="0"/>
                  </a:lnTo>
                </a:path>
              </a:pathLst>
            </a:custGeom>
            <a:ln w="10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8789536" y="2950634"/>
            <a:ext cx="133350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650" i="1" spc="20" dirty="0">
                <a:latin typeface="Times New Roman"/>
                <a:cs typeface="Times New Roman"/>
              </a:rPr>
              <a:t>a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641609" y="3122853"/>
            <a:ext cx="84455" cy="1910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150" i="1" spc="10" dirty="0">
                <a:latin typeface="Times New Roman"/>
                <a:cs typeface="Times New Roman"/>
              </a:rPr>
              <a:t>s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8698423" y="3208195"/>
            <a:ext cx="398145" cy="520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50" spc="20" dirty="0">
                <a:latin typeface="Symbol"/>
                <a:cs typeface="Symbol"/>
              </a:rPr>
              <a:t></a:t>
            </a:r>
            <a:r>
              <a:rPr sz="1650" spc="-30" dirty="0">
                <a:latin typeface="Times New Roman"/>
                <a:cs typeface="Times New Roman"/>
              </a:rPr>
              <a:t> </a:t>
            </a:r>
            <a:r>
              <a:rPr sz="1650" i="1" spc="20" dirty="0">
                <a:latin typeface="Times New Roman"/>
                <a:cs typeface="Times New Roman"/>
              </a:rPr>
              <a:t>d</a:t>
            </a:r>
            <a:r>
              <a:rPr sz="1650" i="1" spc="-195" dirty="0">
                <a:latin typeface="Times New Roman"/>
                <a:cs typeface="Times New Roman"/>
              </a:rPr>
              <a:t> </a:t>
            </a:r>
            <a:r>
              <a:rPr sz="3250" spc="-530" dirty="0">
                <a:latin typeface="Symbol"/>
                <a:cs typeface="Symbol"/>
              </a:rPr>
              <a:t>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203156" y="3353066"/>
            <a:ext cx="354965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08915" indent="-171450">
              <a:spcBef>
                <a:spcPts val="110"/>
              </a:spcBef>
              <a:buFont typeface="Symbol"/>
              <a:buChar char=""/>
              <a:tabLst>
                <a:tab pos="209550" algn="l"/>
              </a:tabLst>
            </a:pPr>
            <a:r>
              <a:rPr sz="1650" i="1" spc="20" dirty="0">
                <a:latin typeface="Times New Roman"/>
                <a:cs typeface="Times New Roman"/>
              </a:rPr>
              <a:t>a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409276" y="2805743"/>
            <a:ext cx="1439545" cy="520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836294" algn="l"/>
              </a:tabLst>
            </a:pPr>
            <a:r>
              <a:rPr sz="1650" i="1" spc="20" dirty="0">
                <a:latin typeface="Times New Roman"/>
                <a:cs typeface="Times New Roman"/>
              </a:rPr>
              <a:t>T</a:t>
            </a:r>
            <a:r>
              <a:rPr sz="1650" i="1" spc="-190" dirty="0">
                <a:latin typeface="Times New Roman"/>
                <a:cs typeface="Times New Roman"/>
              </a:rPr>
              <a:t> </a:t>
            </a:r>
            <a:r>
              <a:rPr sz="3250" spc="-705" dirty="0">
                <a:latin typeface="Symbol"/>
                <a:cs typeface="Symbol"/>
              </a:rPr>
              <a:t></a:t>
            </a:r>
            <a:r>
              <a:rPr sz="1650" i="1" spc="20" dirty="0">
                <a:latin typeface="Times New Roman"/>
                <a:cs typeface="Times New Roman"/>
              </a:rPr>
              <a:t>d</a:t>
            </a:r>
            <a:r>
              <a:rPr sz="1650" i="1" spc="125" dirty="0">
                <a:latin typeface="Times New Roman"/>
                <a:cs typeface="Times New Roman"/>
              </a:rPr>
              <a:t> </a:t>
            </a:r>
            <a:r>
              <a:rPr sz="1650" spc="20" dirty="0">
                <a:latin typeface="Symbol"/>
                <a:cs typeface="Symbol"/>
              </a:rPr>
              <a:t></a:t>
            </a:r>
            <a:r>
              <a:rPr sz="1650" spc="-20" dirty="0">
                <a:latin typeface="Times New Roman"/>
                <a:cs typeface="Times New Roman"/>
              </a:rPr>
              <a:t> </a:t>
            </a:r>
            <a:r>
              <a:rPr sz="2475" i="1" spc="30" baseline="15151" dirty="0">
                <a:latin typeface="Times New Roman"/>
                <a:cs typeface="Times New Roman"/>
              </a:rPr>
              <a:t>a</a:t>
            </a:r>
            <a:r>
              <a:rPr sz="2475" i="1" baseline="15151" dirty="0">
                <a:latin typeface="Times New Roman"/>
                <a:cs typeface="Times New Roman"/>
              </a:rPr>
              <a:t>	</a:t>
            </a:r>
            <a:r>
              <a:rPr sz="3250" spc="-395" dirty="0">
                <a:latin typeface="Symbol"/>
                <a:cs typeface="Symbol"/>
              </a:rPr>
              <a:t></a:t>
            </a:r>
            <a:r>
              <a:rPr sz="1650" spc="20" dirty="0">
                <a:latin typeface="Symbol"/>
                <a:cs typeface="Symbol"/>
              </a:rPr>
              <a:t></a:t>
            </a:r>
            <a:r>
              <a:rPr sz="1650" spc="-55" dirty="0">
                <a:latin typeface="Times New Roman"/>
                <a:cs typeface="Times New Roman"/>
              </a:rPr>
              <a:t> </a:t>
            </a:r>
            <a:r>
              <a:rPr sz="1650" i="1" spc="25" dirty="0">
                <a:latin typeface="Times New Roman"/>
                <a:cs typeface="Times New Roman"/>
              </a:rPr>
              <a:t>C</a:t>
            </a:r>
            <a:r>
              <a:rPr sz="1650" i="1" dirty="0">
                <a:latin typeface="Times New Roman"/>
                <a:cs typeface="Times New Roman"/>
              </a:rPr>
              <a:t> </a:t>
            </a:r>
            <a:r>
              <a:rPr sz="1650" i="1" spc="50" dirty="0">
                <a:latin typeface="Times New Roman"/>
                <a:cs typeface="Times New Roman"/>
              </a:rPr>
              <a:t> </a:t>
            </a:r>
            <a:r>
              <a:rPr sz="3250" spc="-700" dirty="0">
                <a:latin typeface="Symbol"/>
                <a:cs typeface="Symbol"/>
              </a:rPr>
              <a:t>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7103008" y="3322082"/>
            <a:ext cx="100965" cy="191078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150" i="1" spc="15" dirty="0">
                <a:latin typeface="Times New Roman"/>
                <a:cs typeface="Times New Roman"/>
              </a:rPr>
              <a:t>n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992963" y="3206053"/>
            <a:ext cx="410845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  <a:tabLst>
                <a:tab pos="279400" algn="l"/>
              </a:tabLst>
            </a:pPr>
            <a:r>
              <a:rPr sz="1650" i="1" spc="25" dirty="0">
                <a:latin typeface="Times New Roman"/>
                <a:cs typeface="Times New Roman"/>
              </a:rPr>
              <a:t>P	</a:t>
            </a:r>
            <a:r>
              <a:rPr sz="1650" spc="20" dirty="0">
                <a:latin typeface="Symbol"/>
                <a:cs typeface="Symbol"/>
              </a:rPr>
              <a:t>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8535651" y="3517664"/>
            <a:ext cx="133350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650" spc="20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8925683" y="3115725"/>
            <a:ext cx="133350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650" spc="20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8111341" y="3115725"/>
            <a:ext cx="133350" cy="268022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spcBef>
                <a:spcPts val="110"/>
              </a:spcBef>
            </a:pPr>
            <a:r>
              <a:rPr sz="1650" spc="20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7912435" y="3208195"/>
            <a:ext cx="280035" cy="520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3250" spc="-730" dirty="0">
                <a:latin typeface="Symbol"/>
                <a:cs typeface="Symbol"/>
              </a:rPr>
              <a:t></a:t>
            </a:r>
            <a:r>
              <a:rPr sz="1650" i="1" spc="15" dirty="0">
                <a:latin typeface="Times New Roman"/>
                <a:cs typeface="Times New Roman"/>
              </a:rPr>
              <a:t>e</a:t>
            </a:r>
            <a:r>
              <a:rPr sz="1650" i="1" spc="-250" dirty="0">
                <a:latin typeface="Times New Roman"/>
                <a:cs typeface="Times New Roman"/>
              </a:rPr>
              <a:t> </a:t>
            </a:r>
            <a:r>
              <a:rPr sz="1725" spc="7" baseline="36231" dirty="0">
                <a:latin typeface="Times New Roman"/>
                <a:cs typeface="Times New Roman"/>
              </a:rPr>
              <a:t>/</a:t>
            </a:r>
            <a:endParaRPr sz="1725" baseline="36231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9062950" y="2805743"/>
            <a:ext cx="551180" cy="520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1650" spc="20" dirty="0">
                <a:latin typeface="Symbol"/>
                <a:cs typeface="Symbol"/>
              </a:rPr>
              <a:t></a:t>
            </a:r>
            <a:r>
              <a:rPr sz="1650" spc="-30" dirty="0">
                <a:latin typeface="Times New Roman"/>
                <a:cs typeface="Times New Roman"/>
              </a:rPr>
              <a:t> </a:t>
            </a:r>
            <a:r>
              <a:rPr sz="1650" i="1" spc="20" dirty="0">
                <a:latin typeface="Times New Roman"/>
                <a:cs typeface="Times New Roman"/>
              </a:rPr>
              <a:t>d</a:t>
            </a:r>
            <a:r>
              <a:rPr sz="1650" i="1" spc="-90" dirty="0">
                <a:latin typeface="Times New Roman"/>
                <a:cs typeface="Times New Roman"/>
              </a:rPr>
              <a:t> </a:t>
            </a:r>
            <a:r>
              <a:rPr sz="1725" spc="7" baseline="36231" dirty="0">
                <a:latin typeface="Times New Roman"/>
                <a:cs typeface="Times New Roman"/>
              </a:rPr>
              <a:t>/</a:t>
            </a:r>
            <a:r>
              <a:rPr sz="1725" spc="112" baseline="36231" dirty="0">
                <a:latin typeface="Times New Roman"/>
                <a:cs typeface="Times New Roman"/>
              </a:rPr>
              <a:t> </a:t>
            </a:r>
            <a:r>
              <a:rPr sz="3250" spc="-530" dirty="0">
                <a:latin typeface="Symbol"/>
                <a:cs typeface="Symbol"/>
              </a:rPr>
              <a:t>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2312518" y="3951858"/>
            <a:ext cx="35566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Apabila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i="1" spc="179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s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spc="179" baseline="25462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s</a:t>
            </a:r>
            <a:r>
              <a:rPr i="1" spc="19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s</a:t>
            </a:r>
            <a:r>
              <a:rPr spc="-7" baseline="25462" dirty="0">
                <a:latin typeface="Calibri"/>
                <a:cs typeface="Calibri"/>
              </a:rPr>
              <a:t>/</a:t>
            </a:r>
            <a:r>
              <a:rPr spc="195" baseline="25462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f</a:t>
            </a:r>
            <a:r>
              <a:rPr i="1" baseline="-20833" dirty="0">
                <a:latin typeface="Calibri"/>
                <a:cs typeface="Calibri"/>
              </a:rPr>
              <a:t>y</a:t>
            </a:r>
            <a:r>
              <a:rPr dirty="0">
                <a:latin typeface="Calibri"/>
                <a:cs typeface="Calibri"/>
              </a:rPr>
              <a:t>,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maka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grpSp>
        <p:nvGrpSpPr>
          <p:cNvPr id="61" name="object 61"/>
          <p:cNvGrpSpPr/>
          <p:nvPr/>
        </p:nvGrpSpPr>
        <p:grpSpPr>
          <a:xfrm>
            <a:off x="2968595" y="4961508"/>
            <a:ext cx="1146810" cy="368300"/>
            <a:chOff x="1444595" y="4961508"/>
            <a:chExt cx="1146810" cy="368300"/>
          </a:xfrm>
        </p:grpSpPr>
        <p:sp>
          <p:nvSpPr>
            <p:cNvPr id="62" name="object 62"/>
            <p:cNvSpPr/>
            <p:nvPr/>
          </p:nvSpPr>
          <p:spPr>
            <a:xfrm>
              <a:off x="1937993" y="5004403"/>
              <a:ext cx="229235" cy="323215"/>
            </a:xfrm>
            <a:custGeom>
              <a:avLst/>
              <a:gdLst/>
              <a:ahLst/>
              <a:cxnLst/>
              <a:rect l="l" t="t" r="r" b="b"/>
              <a:pathLst>
                <a:path w="229235" h="323214">
                  <a:moveTo>
                    <a:pt x="229113" y="0"/>
                  </a:moveTo>
                  <a:lnTo>
                    <a:pt x="0" y="322632"/>
                  </a:lnTo>
                </a:path>
              </a:pathLst>
            </a:custGeom>
            <a:ln w="500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1444595" y="4966721"/>
              <a:ext cx="1146810" cy="0"/>
            </a:xfrm>
            <a:custGeom>
              <a:avLst/>
              <a:gdLst/>
              <a:ahLst/>
              <a:cxnLst/>
              <a:rect l="l" t="t" r="r" b="b"/>
              <a:pathLst>
                <a:path w="1146810">
                  <a:moveTo>
                    <a:pt x="0" y="0"/>
                  </a:moveTo>
                  <a:lnTo>
                    <a:pt x="1146576" y="0"/>
                  </a:lnTo>
                </a:path>
              </a:pathLst>
            </a:custGeom>
            <a:ln w="1042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/>
          <p:nvPr/>
        </p:nvSpPr>
        <p:spPr>
          <a:xfrm>
            <a:off x="4716654" y="5004404"/>
            <a:ext cx="689610" cy="323215"/>
          </a:xfrm>
          <a:custGeom>
            <a:avLst/>
            <a:gdLst/>
            <a:ahLst/>
            <a:cxnLst/>
            <a:rect l="l" t="t" r="r" b="b"/>
            <a:pathLst>
              <a:path w="689610" h="323214">
                <a:moveTo>
                  <a:pt x="229051" y="0"/>
                </a:moveTo>
                <a:lnTo>
                  <a:pt x="0" y="322632"/>
                </a:lnTo>
              </a:path>
              <a:path w="689610" h="323214">
                <a:moveTo>
                  <a:pt x="689213" y="0"/>
                </a:moveTo>
                <a:lnTo>
                  <a:pt x="460161" y="322632"/>
                </a:lnTo>
              </a:path>
            </a:pathLst>
          </a:custGeom>
          <a:ln w="499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 txBox="1"/>
          <p:nvPr/>
        </p:nvSpPr>
        <p:spPr>
          <a:xfrm>
            <a:off x="5411896" y="4797183"/>
            <a:ext cx="952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spc="-520" dirty="0">
                <a:latin typeface="Symbol"/>
                <a:cs typeface="Symbol"/>
              </a:rPr>
              <a:t></a:t>
            </a:r>
            <a:endParaRPr sz="3200">
              <a:latin typeface="Symbol"/>
              <a:cs typeface="Symbol"/>
            </a:endParaRPr>
          </a:p>
        </p:txBody>
      </p:sp>
      <p:sp>
        <p:nvSpPr>
          <p:cNvPr id="66" name="object 66"/>
          <p:cNvSpPr/>
          <p:nvPr/>
        </p:nvSpPr>
        <p:spPr>
          <a:xfrm>
            <a:off x="4337741" y="4966721"/>
            <a:ext cx="1146810" cy="0"/>
          </a:xfrm>
          <a:custGeom>
            <a:avLst/>
            <a:gdLst/>
            <a:ahLst/>
            <a:cxnLst/>
            <a:rect l="l" t="t" r="r" b="b"/>
            <a:pathLst>
              <a:path w="1146810">
                <a:moveTo>
                  <a:pt x="0" y="0"/>
                </a:moveTo>
                <a:lnTo>
                  <a:pt x="1146535" y="0"/>
                </a:lnTo>
              </a:path>
            </a:pathLst>
          </a:custGeom>
          <a:ln w="1042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 txBox="1"/>
          <p:nvPr/>
        </p:nvSpPr>
        <p:spPr>
          <a:xfrm>
            <a:off x="4832577" y="5105323"/>
            <a:ext cx="591820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472440" algn="l"/>
              </a:tabLst>
            </a:pPr>
            <a:r>
              <a:rPr sz="1650" spc="5" dirty="0">
                <a:latin typeface="Times New Roman"/>
                <a:cs typeface="Times New Roman"/>
              </a:rPr>
              <a:t>2	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3577423" y="5105323"/>
            <a:ext cx="131445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50" spc="5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3149839" y="4967141"/>
            <a:ext cx="6667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dirty="0">
                <a:latin typeface="Times New Roman"/>
                <a:cs typeface="Times New Roman"/>
              </a:rPr>
              <a:t>/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2991066" y="4799662"/>
            <a:ext cx="16446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spc="-715" dirty="0">
                <a:latin typeface="Symbol"/>
                <a:cs typeface="Symbol"/>
              </a:rPr>
              <a:t></a:t>
            </a:r>
            <a:r>
              <a:rPr sz="1650" i="1" spc="5" dirty="0">
                <a:latin typeface="Times New Roman"/>
                <a:cs typeface="Times New Roman"/>
              </a:rPr>
              <a:t>e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3114174" y="4739175"/>
            <a:ext cx="167449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226060" algn="l"/>
                <a:tab pos="1381760" algn="l"/>
                <a:tab pos="1595755" algn="l"/>
              </a:tabLst>
            </a:pPr>
            <a:r>
              <a:rPr sz="1150" i="1" spc="5" dirty="0">
                <a:latin typeface="Times New Roman"/>
                <a:cs typeface="Times New Roman"/>
              </a:rPr>
              <a:t>s	y	s	y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4675880" y="4942267"/>
            <a:ext cx="652145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  <a:tabLst>
                <a:tab pos="328930" algn="l"/>
              </a:tabLst>
            </a:pPr>
            <a:r>
              <a:rPr sz="1650" i="1" spc="5" dirty="0">
                <a:latin typeface="Times New Roman"/>
                <a:cs typeface="Times New Roman"/>
              </a:rPr>
              <a:t>h	</a:t>
            </a:r>
            <a:r>
              <a:rPr sz="2475" spc="7" baseline="-15151" dirty="0">
                <a:latin typeface="Symbol"/>
                <a:cs typeface="Symbol"/>
              </a:rPr>
              <a:t></a:t>
            </a:r>
            <a:r>
              <a:rPr sz="2475" spc="-112" baseline="-15151" dirty="0">
                <a:latin typeface="Times New Roman"/>
                <a:cs typeface="Times New Roman"/>
              </a:rPr>
              <a:t> </a:t>
            </a:r>
            <a:r>
              <a:rPr sz="1650" i="1" spc="5" dirty="0">
                <a:latin typeface="Times New Roman"/>
                <a:cs typeface="Times New Roman"/>
              </a:rPr>
              <a:t>a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73" name="object 73"/>
          <p:cNvSpPr txBox="1"/>
          <p:nvPr/>
        </p:nvSpPr>
        <p:spPr>
          <a:xfrm>
            <a:off x="2635349" y="4912133"/>
            <a:ext cx="9969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i="1" spc="5" dirty="0">
                <a:latin typeface="Times New Roman"/>
                <a:cs typeface="Times New Roman"/>
              </a:rPr>
              <a:t>n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74" name="object 74"/>
          <p:cNvSpPr txBox="1"/>
          <p:nvPr/>
        </p:nvSpPr>
        <p:spPr>
          <a:xfrm>
            <a:off x="2528329" y="4797048"/>
            <a:ext cx="403860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74320" algn="l"/>
              </a:tabLst>
            </a:pPr>
            <a:r>
              <a:rPr sz="1650" i="1" spc="5" dirty="0">
                <a:latin typeface="Times New Roman"/>
                <a:cs typeface="Times New Roman"/>
              </a:rPr>
              <a:t>P	</a:t>
            </a:r>
            <a:r>
              <a:rPr sz="1650" spc="5" dirty="0">
                <a:latin typeface="Symbol"/>
                <a:cs typeface="Symbol"/>
              </a:rPr>
              <a:t>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75" name="object 75"/>
          <p:cNvSpPr txBox="1"/>
          <p:nvPr/>
        </p:nvSpPr>
        <p:spPr>
          <a:xfrm>
            <a:off x="4158737" y="4797048"/>
            <a:ext cx="141605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50" spc="5" dirty="0">
                <a:latin typeface="Symbol"/>
                <a:cs typeface="Symbol"/>
              </a:rPr>
              <a:t>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3737204" y="4799662"/>
            <a:ext cx="9404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624840" algn="l"/>
              </a:tabLst>
            </a:pPr>
            <a:r>
              <a:rPr sz="1650" spc="5" dirty="0">
                <a:latin typeface="Symbol"/>
                <a:cs typeface="Symbol"/>
              </a:rPr>
              <a:t>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i="1" spc="5" dirty="0">
                <a:latin typeface="Times New Roman"/>
                <a:cs typeface="Times New Roman"/>
              </a:rPr>
              <a:t>d</a:t>
            </a:r>
            <a:r>
              <a:rPr sz="1650" i="1" spc="-204" dirty="0">
                <a:latin typeface="Times New Roman"/>
                <a:cs typeface="Times New Roman"/>
              </a:rPr>
              <a:t> </a:t>
            </a:r>
            <a:r>
              <a:rPr sz="3200" spc="-520" dirty="0">
                <a:latin typeface="Symbol"/>
                <a:cs typeface="Symbol"/>
              </a:rPr>
              <a:t></a:t>
            </a:r>
            <a:r>
              <a:rPr sz="3200" dirty="0">
                <a:latin typeface="Times New Roman"/>
                <a:cs typeface="Times New Roman"/>
              </a:rPr>
              <a:t>	</a:t>
            </a:r>
            <a:r>
              <a:rPr sz="3200" spc="-715" dirty="0">
                <a:latin typeface="Symbol"/>
                <a:cs typeface="Symbol"/>
              </a:rPr>
              <a:t></a:t>
            </a:r>
            <a:r>
              <a:rPr sz="1650" i="1" spc="5" dirty="0">
                <a:latin typeface="Times New Roman"/>
                <a:cs typeface="Times New Roman"/>
              </a:rPr>
              <a:t>e</a:t>
            </a:r>
            <a:r>
              <a:rPr sz="1650" i="1" spc="-40" dirty="0">
                <a:latin typeface="Times New Roman"/>
                <a:cs typeface="Times New Roman"/>
              </a:rPr>
              <a:t> </a:t>
            </a:r>
            <a:r>
              <a:rPr sz="1650" spc="5" dirty="0">
                <a:latin typeface="Symbol"/>
                <a:cs typeface="Symbol"/>
              </a:rPr>
              <a:t>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251560" y="4942267"/>
            <a:ext cx="348615" cy="2762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03835" indent="-166370">
              <a:spcBef>
                <a:spcPts val="95"/>
              </a:spcBef>
              <a:buFont typeface="Symbol"/>
              <a:buChar char=""/>
              <a:tabLst>
                <a:tab pos="204470" algn="l"/>
              </a:tabLst>
            </a:pPr>
            <a:r>
              <a:rPr sz="1650" i="1" spc="5" dirty="0">
                <a:latin typeface="Times New Roman"/>
                <a:cs typeface="Times New Roman"/>
              </a:rPr>
              <a:t>a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2964164" y="4447329"/>
            <a:ext cx="2576195" cy="4889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38100">
              <a:spcBef>
                <a:spcPts val="135"/>
              </a:spcBef>
              <a:tabLst>
                <a:tab pos="480695" algn="l"/>
                <a:tab pos="1407160" algn="l"/>
                <a:tab pos="1850389" algn="l"/>
              </a:tabLst>
            </a:pPr>
            <a:r>
              <a:rPr sz="1650" i="1" spc="5" dirty="0">
                <a:latin typeface="Times New Roman"/>
                <a:cs typeface="Times New Roman"/>
              </a:rPr>
              <a:t>A </a:t>
            </a:r>
            <a:r>
              <a:rPr sz="1650" i="1" spc="80" dirty="0">
                <a:latin typeface="Times New Roman"/>
                <a:cs typeface="Times New Roman"/>
              </a:rPr>
              <a:t> </a:t>
            </a:r>
            <a:r>
              <a:rPr sz="1650" i="1" dirty="0">
                <a:latin typeface="Times New Roman"/>
                <a:cs typeface="Times New Roman"/>
              </a:rPr>
              <a:t>f	</a:t>
            </a:r>
            <a:r>
              <a:rPr sz="3000" spc="-610" dirty="0">
                <a:latin typeface="Symbol"/>
                <a:cs typeface="Symbol"/>
              </a:rPr>
              <a:t></a:t>
            </a:r>
            <a:r>
              <a:rPr sz="1650" i="1" spc="5" dirty="0">
                <a:latin typeface="Times New Roman"/>
                <a:cs typeface="Times New Roman"/>
              </a:rPr>
              <a:t>d</a:t>
            </a:r>
            <a:r>
              <a:rPr sz="1650" i="1" spc="110" dirty="0">
                <a:latin typeface="Times New Roman"/>
                <a:cs typeface="Times New Roman"/>
              </a:rPr>
              <a:t> </a:t>
            </a:r>
            <a:r>
              <a:rPr sz="1650" spc="5" dirty="0">
                <a:latin typeface="Symbol"/>
                <a:cs typeface="Symbol"/>
              </a:rPr>
              <a:t>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i="1" spc="5" dirty="0">
                <a:latin typeface="Times New Roman"/>
                <a:cs typeface="Times New Roman"/>
              </a:rPr>
              <a:t>d</a:t>
            </a:r>
            <a:r>
              <a:rPr sz="1650" i="1" spc="-95" dirty="0">
                <a:latin typeface="Times New Roman"/>
                <a:cs typeface="Times New Roman"/>
              </a:rPr>
              <a:t> </a:t>
            </a:r>
            <a:r>
              <a:rPr sz="1725" baseline="36231" dirty="0">
                <a:latin typeface="Times New Roman"/>
                <a:cs typeface="Times New Roman"/>
              </a:rPr>
              <a:t>/</a:t>
            </a:r>
            <a:r>
              <a:rPr sz="1725" spc="104" baseline="36231" dirty="0">
                <a:latin typeface="Times New Roman"/>
                <a:cs typeface="Times New Roman"/>
              </a:rPr>
              <a:t> </a:t>
            </a:r>
            <a:r>
              <a:rPr sz="3000" spc="-455" dirty="0">
                <a:latin typeface="Symbol"/>
                <a:cs typeface="Symbol"/>
              </a:rPr>
              <a:t></a:t>
            </a:r>
            <a:r>
              <a:rPr sz="3000" dirty="0">
                <a:latin typeface="Times New Roman"/>
                <a:cs typeface="Times New Roman"/>
              </a:rPr>
              <a:t>	</a:t>
            </a:r>
            <a:r>
              <a:rPr sz="1650" i="1" spc="5" dirty="0">
                <a:latin typeface="Times New Roman"/>
                <a:cs typeface="Times New Roman"/>
              </a:rPr>
              <a:t>A</a:t>
            </a:r>
            <a:r>
              <a:rPr sz="1650" i="1" dirty="0">
                <a:latin typeface="Times New Roman"/>
                <a:cs typeface="Times New Roman"/>
              </a:rPr>
              <a:t> </a:t>
            </a:r>
            <a:r>
              <a:rPr sz="1650" i="1" spc="80" dirty="0">
                <a:latin typeface="Times New Roman"/>
                <a:cs typeface="Times New Roman"/>
              </a:rPr>
              <a:t> </a:t>
            </a:r>
            <a:r>
              <a:rPr sz="1650" i="1" dirty="0">
                <a:latin typeface="Times New Roman"/>
                <a:cs typeface="Times New Roman"/>
              </a:rPr>
              <a:t>f	</a:t>
            </a:r>
            <a:r>
              <a:rPr sz="3000" spc="-615" dirty="0">
                <a:latin typeface="Symbol"/>
                <a:cs typeface="Symbol"/>
              </a:rPr>
              <a:t></a:t>
            </a:r>
            <a:r>
              <a:rPr sz="1650" i="1" spc="5" dirty="0">
                <a:latin typeface="Times New Roman"/>
                <a:cs typeface="Times New Roman"/>
              </a:rPr>
              <a:t>d</a:t>
            </a:r>
            <a:r>
              <a:rPr sz="1650" i="1" spc="114" dirty="0">
                <a:latin typeface="Times New Roman"/>
                <a:cs typeface="Times New Roman"/>
              </a:rPr>
              <a:t> </a:t>
            </a:r>
            <a:r>
              <a:rPr sz="1650" spc="5" dirty="0">
                <a:latin typeface="Symbol"/>
                <a:cs typeface="Symbol"/>
              </a:rPr>
              <a:t></a:t>
            </a:r>
            <a:r>
              <a:rPr sz="1650" spc="-45" dirty="0">
                <a:latin typeface="Times New Roman"/>
                <a:cs typeface="Times New Roman"/>
              </a:rPr>
              <a:t> </a:t>
            </a:r>
            <a:r>
              <a:rPr sz="1650" i="1" spc="5" dirty="0">
                <a:latin typeface="Times New Roman"/>
                <a:cs typeface="Times New Roman"/>
              </a:rPr>
              <a:t>d</a:t>
            </a:r>
            <a:r>
              <a:rPr sz="1650" i="1" spc="-95" dirty="0">
                <a:latin typeface="Times New Roman"/>
                <a:cs typeface="Times New Roman"/>
              </a:rPr>
              <a:t> </a:t>
            </a:r>
            <a:r>
              <a:rPr sz="1725" baseline="36231" dirty="0">
                <a:latin typeface="Times New Roman"/>
                <a:cs typeface="Times New Roman"/>
              </a:rPr>
              <a:t>/</a:t>
            </a:r>
            <a:r>
              <a:rPr sz="1725" spc="104" baseline="36231" dirty="0">
                <a:latin typeface="Times New Roman"/>
                <a:cs typeface="Times New Roman"/>
              </a:rPr>
              <a:t> </a:t>
            </a:r>
            <a:r>
              <a:rPr sz="3000" spc="-455" dirty="0">
                <a:latin typeface="Symbol"/>
                <a:cs typeface="Symbol"/>
              </a:rPr>
              <a:t></a:t>
            </a:r>
            <a:endParaRPr sz="3000">
              <a:latin typeface="Symbol"/>
              <a:cs typeface="Symbol"/>
            </a:endParaRPr>
          </a:p>
        </p:txBody>
      </p:sp>
      <p:sp>
        <p:nvSpPr>
          <p:cNvPr id="79" name="object 79"/>
          <p:cNvSpPr/>
          <p:nvPr/>
        </p:nvSpPr>
        <p:spPr>
          <a:xfrm>
            <a:off x="7682722" y="4623882"/>
            <a:ext cx="207010" cy="292735"/>
          </a:xfrm>
          <a:custGeom>
            <a:avLst/>
            <a:gdLst/>
            <a:ahLst/>
            <a:cxnLst/>
            <a:rect l="l" t="t" r="r" b="b"/>
            <a:pathLst>
              <a:path w="207010" h="292735">
                <a:moveTo>
                  <a:pt x="206729" y="0"/>
                </a:moveTo>
                <a:lnTo>
                  <a:pt x="0" y="292406"/>
                </a:lnTo>
              </a:path>
            </a:pathLst>
          </a:custGeom>
          <a:ln w="4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8098949" y="4623882"/>
            <a:ext cx="207645" cy="292735"/>
          </a:xfrm>
          <a:custGeom>
            <a:avLst/>
            <a:gdLst/>
            <a:ahLst/>
            <a:cxnLst/>
            <a:rect l="l" t="t" r="r" b="b"/>
            <a:pathLst>
              <a:path w="207645" h="292735">
                <a:moveTo>
                  <a:pt x="207045" y="0"/>
                </a:moveTo>
                <a:lnTo>
                  <a:pt x="0" y="292406"/>
                </a:lnTo>
              </a:path>
            </a:pathLst>
          </a:custGeom>
          <a:ln w="4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 txBox="1"/>
          <p:nvPr/>
        </p:nvSpPr>
        <p:spPr>
          <a:xfrm>
            <a:off x="8036335" y="4940251"/>
            <a:ext cx="62865" cy="1731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050" spc="-5" dirty="0">
                <a:latin typeface="Times New Roman"/>
                <a:cs typeface="Times New Roman"/>
              </a:rPr>
              <a:t>/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2" name="object 82"/>
          <p:cNvSpPr txBox="1"/>
          <p:nvPr/>
        </p:nvSpPr>
        <p:spPr>
          <a:xfrm>
            <a:off x="7461473" y="5072953"/>
            <a:ext cx="85090" cy="17312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spcBef>
                <a:spcPts val="90"/>
              </a:spcBef>
            </a:pPr>
            <a:r>
              <a:rPr sz="1050" i="1" spc="-5" dirty="0">
                <a:latin typeface="Times New Roman"/>
                <a:cs typeface="Times New Roman"/>
              </a:rPr>
              <a:t>y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3" name="object 83"/>
          <p:cNvSpPr txBox="1"/>
          <p:nvPr/>
        </p:nvSpPr>
        <p:spPr>
          <a:xfrm>
            <a:off x="7377151" y="4808047"/>
            <a:ext cx="825500" cy="4457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i="1" dirty="0">
                <a:latin typeface="Times New Roman"/>
                <a:cs typeface="Times New Roman"/>
              </a:rPr>
              <a:t>f  </a:t>
            </a:r>
            <a:r>
              <a:rPr sz="1500" i="1" spc="-135" dirty="0">
                <a:latin typeface="Times New Roman"/>
                <a:cs typeface="Times New Roman"/>
              </a:rPr>
              <a:t> </a:t>
            </a:r>
            <a:r>
              <a:rPr sz="2750" spc="-570" dirty="0">
                <a:latin typeface="Symbol"/>
                <a:cs typeface="Symbol"/>
              </a:rPr>
              <a:t></a:t>
            </a:r>
            <a:r>
              <a:rPr sz="1500" i="1" dirty="0">
                <a:latin typeface="Times New Roman"/>
                <a:cs typeface="Times New Roman"/>
              </a:rPr>
              <a:t>d</a:t>
            </a:r>
            <a:r>
              <a:rPr sz="1500" i="1" spc="100" dirty="0">
                <a:latin typeface="Times New Roman"/>
                <a:cs typeface="Times New Roman"/>
              </a:rPr>
              <a:t> </a:t>
            </a:r>
            <a:r>
              <a:rPr sz="1500" dirty="0">
                <a:latin typeface="Symbol"/>
                <a:cs typeface="Symbol"/>
              </a:rPr>
              <a:t></a:t>
            </a:r>
            <a:r>
              <a:rPr sz="1500" spc="-40" dirty="0">
                <a:latin typeface="Times New Roman"/>
                <a:cs typeface="Times New Roman"/>
              </a:rPr>
              <a:t> </a:t>
            </a:r>
            <a:r>
              <a:rPr sz="1500" i="1" dirty="0">
                <a:latin typeface="Times New Roman"/>
                <a:cs typeface="Times New Roman"/>
              </a:rPr>
              <a:t>d </a:t>
            </a:r>
            <a:r>
              <a:rPr sz="1500" i="1" spc="150" dirty="0">
                <a:latin typeface="Times New Roman"/>
                <a:cs typeface="Times New Roman"/>
              </a:rPr>
              <a:t> </a:t>
            </a:r>
            <a:r>
              <a:rPr sz="2750" spc="-425" dirty="0">
                <a:latin typeface="Symbol"/>
                <a:cs typeface="Symbol"/>
              </a:rPr>
              <a:t></a:t>
            </a:r>
            <a:endParaRPr sz="2750">
              <a:latin typeface="Symbol"/>
              <a:cs typeface="Symbol"/>
            </a:endParaRPr>
          </a:p>
        </p:txBody>
      </p:sp>
      <p:sp>
        <p:nvSpPr>
          <p:cNvPr id="84" name="object 84"/>
          <p:cNvSpPr txBox="1"/>
          <p:nvPr/>
        </p:nvSpPr>
        <p:spPr>
          <a:xfrm>
            <a:off x="7904850" y="4566308"/>
            <a:ext cx="323215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89230" indent="-151765">
              <a:spcBef>
                <a:spcPts val="90"/>
              </a:spcBef>
              <a:buFont typeface="Symbol"/>
              <a:buChar char=""/>
              <a:tabLst>
                <a:tab pos="189865" algn="l"/>
              </a:tabLst>
            </a:pPr>
            <a:r>
              <a:rPr sz="1500" i="1" dirty="0">
                <a:latin typeface="Times New Roman"/>
                <a:cs typeface="Times New Roman"/>
              </a:rPr>
              <a:t>a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85" name="object 85"/>
          <p:cNvSpPr txBox="1"/>
          <p:nvPr/>
        </p:nvSpPr>
        <p:spPr>
          <a:xfrm>
            <a:off x="7115553" y="4436433"/>
            <a:ext cx="1308100" cy="4692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50800">
              <a:spcBef>
                <a:spcPts val="110"/>
              </a:spcBef>
              <a:tabLst>
                <a:tab pos="1207135" algn="l"/>
              </a:tabLst>
            </a:pPr>
            <a:r>
              <a:rPr sz="1500" i="1" spc="-80" dirty="0">
                <a:latin typeface="Times New Roman"/>
                <a:cs typeface="Times New Roman"/>
              </a:rPr>
              <a:t>P</a:t>
            </a:r>
            <a:r>
              <a:rPr sz="1575" i="1" spc="-120" baseline="-21164" dirty="0">
                <a:latin typeface="Times New Roman"/>
                <a:cs typeface="Times New Roman"/>
              </a:rPr>
              <a:t>n</a:t>
            </a:r>
            <a:r>
              <a:rPr sz="1575" i="1" spc="-22" baseline="-21164" dirty="0">
                <a:latin typeface="Times New Roman"/>
                <a:cs typeface="Times New Roman"/>
              </a:rPr>
              <a:t> </a:t>
            </a:r>
            <a:r>
              <a:rPr sz="2900" spc="-325" dirty="0">
                <a:latin typeface="Symbol"/>
                <a:cs typeface="Symbol"/>
              </a:rPr>
              <a:t></a:t>
            </a:r>
            <a:r>
              <a:rPr sz="1500" i="1" spc="-325" dirty="0">
                <a:latin typeface="Times New Roman"/>
                <a:cs typeface="Times New Roman"/>
              </a:rPr>
              <a:t>e</a:t>
            </a:r>
            <a:r>
              <a:rPr sz="1500" i="1" spc="-50" dirty="0">
                <a:latin typeface="Times New Roman"/>
                <a:cs typeface="Times New Roman"/>
              </a:rPr>
              <a:t> </a:t>
            </a:r>
            <a:r>
              <a:rPr sz="1500" dirty="0">
                <a:latin typeface="Symbol"/>
                <a:cs typeface="Symbol"/>
              </a:rPr>
              <a:t></a:t>
            </a:r>
            <a:r>
              <a:rPr sz="1500" spc="-10" dirty="0">
                <a:latin typeface="Times New Roman"/>
                <a:cs typeface="Times New Roman"/>
              </a:rPr>
              <a:t> </a:t>
            </a:r>
            <a:r>
              <a:rPr sz="2250" i="1" baseline="14814" dirty="0">
                <a:latin typeface="Times New Roman"/>
                <a:cs typeface="Times New Roman"/>
              </a:rPr>
              <a:t>h	</a:t>
            </a:r>
            <a:r>
              <a:rPr sz="2900" spc="-475" dirty="0">
                <a:latin typeface="Symbol"/>
                <a:cs typeface="Symbol"/>
              </a:rPr>
              <a:t></a:t>
            </a:r>
            <a:endParaRPr sz="2900">
              <a:latin typeface="Symbol"/>
              <a:cs typeface="Symbol"/>
            </a:endParaRPr>
          </a:p>
        </p:txBody>
      </p:sp>
      <p:sp>
        <p:nvSpPr>
          <p:cNvPr id="86" name="object 86"/>
          <p:cNvSpPr txBox="1"/>
          <p:nvPr/>
        </p:nvSpPr>
        <p:spPr>
          <a:xfrm>
            <a:off x="6250571" y="4794847"/>
            <a:ext cx="2156460" cy="2423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spcBef>
                <a:spcPts val="90"/>
              </a:spcBef>
              <a:tabLst>
                <a:tab pos="1548130" algn="l"/>
                <a:tab pos="1964055" algn="l"/>
              </a:tabLst>
            </a:pPr>
            <a:r>
              <a:rPr sz="1500" i="1" spc="-20" dirty="0">
                <a:latin typeface="Times New Roman"/>
                <a:cs typeface="Times New Roman"/>
              </a:rPr>
              <a:t>A</a:t>
            </a:r>
            <a:r>
              <a:rPr sz="1575" i="1" spc="-30" baseline="-21164" dirty="0">
                <a:latin typeface="Times New Roman"/>
                <a:cs typeface="Times New Roman"/>
              </a:rPr>
              <a:t>s</a:t>
            </a:r>
            <a:r>
              <a:rPr sz="1575" i="1" spc="494" baseline="-21164" dirty="0">
                <a:latin typeface="Times New Roman"/>
                <a:cs typeface="Times New Roman"/>
              </a:rPr>
              <a:t> </a:t>
            </a:r>
            <a:r>
              <a:rPr sz="1500" dirty="0">
                <a:latin typeface="Symbol"/>
                <a:cs typeface="Symbol"/>
              </a:rPr>
              <a:t></a:t>
            </a:r>
            <a:r>
              <a:rPr sz="1500" spc="75" dirty="0">
                <a:latin typeface="Times New Roman"/>
                <a:cs typeface="Times New Roman"/>
              </a:rPr>
              <a:t> </a:t>
            </a:r>
            <a:r>
              <a:rPr sz="1500" i="1" spc="-20" dirty="0">
                <a:latin typeface="Times New Roman"/>
                <a:cs typeface="Times New Roman"/>
              </a:rPr>
              <a:t>A</a:t>
            </a:r>
            <a:r>
              <a:rPr sz="1575" i="1" spc="-30" baseline="-21164" dirty="0">
                <a:latin typeface="Times New Roman"/>
                <a:cs typeface="Times New Roman"/>
              </a:rPr>
              <a:t>s</a:t>
            </a:r>
            <a:r>
              <a:rPr sz="1575" i="1" spc="-97" baseline="-21164" dirty="0">
                <a:latin typeface="Times New Roman"/>
                <a:cs typeface="Times New Roman"/>
              </a:rPr>
              <a:t> </a:t>
            </a:r>
            <a:r>
              <a:rPr sz="1575" spc="-7" baseline="39682" dirty="0">
                <a:latin typeface="Times New Roman"/>
                <a:cs typeface="Times New Roman"/>
              </a:rPr>
              <a:t>/</a:t>
            </a:r>
            <a:r>
              <a:rPr sz="1575" spc="517" baseline="39682" dirty="0">
                <a:latin typeface="Times New Roman"/>
                <a:cs typeface="Times New Roman"/>
              </a:rPr>
              <a:t> </a:t>
            </a:r>
            <a:r>
              <a:rPr sz="1500" dirty="0">
                <a:latin typeface="Symbol"/>
                <a:cs typeface="Symbol"/>
              </a:rPr>
              <a:t></a:t>
            </a:r>
            <a:r>
              <a:rPr sz="2250" u="sng" baseline="2407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2	2</a:t>
            </a:r>
            <a:r>
              <a:rPr sz="2250" u="sng" spc="120" baseline="24074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endParaRPr sz="2250" baseline="24074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80313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0" y="1555191"/>
            <a:ext cx="2738120" cy="483234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10" dirty="0">
                <a:solidFill>
                  <a:srgbClr val="000000"/>
                </a:solidFill>
                <a:latin typeface="Calibri"/>
                <a:cs typeface="Calibri"/>
              </a:rPr>
              <a:t>Keruntuhan</a:t>
            </a:r>
            <a:r>
              <a:rPr sz="3000" spc="-8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000" spc="-50" dirty="0">
                <a:solidFill>
                  <a:srgbClr val="000000"/>
                </a:solidFill>
                <a:latin typeface="Calibri"/>
                <a:cs typeface="Calibri"/>
              </a:rPr>
              <a:t>Tarik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04441" y="2012950"/>
            <a:ext cx="7927975" cy="4324350"/>
          </a:xfrm>
          <a:prstGeom prst="rect">
            <a:avLst/>
          </a:prstGeom>
        </p:spPr>
        <p:txBody>
          <a:bodyPr vert="horz" wrap="square" lIns="0" tIns="100965" rIns="0" bIns="0" rtlCol="0">
            <a:spAutoFit/>
          </a:bodyPr>
          <a:lstStyle/>
          <a:p>
            <a:pPr marL="393065" marR="149860" indent="-342900">
              <a:lnSpc>
                <a:spcPts val="2880"/>
              </a:lnSpc>
              <a:spcBef>
                <a:spcPts val="79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3000" spc="-5" dirty="0">
                <a:latin typeface="Calibri"/>
                <a:cs typeface="Calibri"/>
              </a:rPr>
              <a:t>Apabila</a:t>
            </a:r>
            <a:r>
              <a:rPr sz="3000" spc="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penampang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25" dirty="0">
                <a:latin typeface="Calibri"/>
                <a:cs typeface="Calibri"/>
              </a:rPr>
              <a:t>kolom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diberi</a:t>
            </a:r>
            <a:r>
              <a:rPr sz="3000" spc="1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beban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tekan </a:t>
            </a:r>
            <a:r>
              <a:rPr sz="3000" spc="-1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eksentris</a:t>
            </a:r>
            <a:r>
              <a:rPr sz="3000" spc="-35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dengan</a:t>
            </a:r>
            <a:r>
              <a:rPr sz="3000" spc="-10" dirty="0">
                <a:latin typeface="Calibri"/>
                <a:cs typeface="Calibri"/>
              </a:rPr>
              <a:t> eksentrisitas</a:t>
            </a:r>
            <a:r>
              <a:rPr sz="3000" spc="-25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yang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0" dirty="0">
                <a:latin typeface="Calibri"/>
                <a:cs typeface="Calibri"/>
              </a:rPr>
              <a:t>besar,</a:t>
            </a:r>
            <a:r>
              <a:rPr sz="3000" spc="-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maka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akan</a:t>
            </a:r>
            <a:r>
              <a:rPr sz="3000" spc="-3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terjadi</a:t>
            </a:r>
            <a:r>
              <a:rPr sz="3000" spc="-15" dirty="0">
                <a:latin typeface="Calibri"/>
                <a:cs typeface="Calibri"/>
              </a:rPr>
              <a:t> keruntuhan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tarik.</a:t>
            </a:r>
            <a:endParaRPr sz="3000">
              <a:latin typeface="Calibri"/>
              <a:cs typeface="Calibri"/>
            </a:endParaRPr>
          </a:p>
          <a:p>
            <a:pPr marL="393065" marR="153670" indent="-342900">
              <a:lnSpc>
                <a:spcPct val="78700"/>
              </a:lnSpc>
              <a:spcBef>
                <a:spcPts val="795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3000" spc="-15" dirty="0">
                <a:latin typeface="Calibri"/>
                <a:cs typeface="Calibri"/>
              </a:rPr>
              <a:t>Kolom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akan</a:t>
            </a:r>
            <a:r>
              <a:rPr sz="3000" spc="-2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mengalami </a:t>
            </a:r>
            <a:r>
              <a:rPr sz="3000" spc="-15" dirty="0">
                <a:latin typeface="Calibri"/>
                <a:cs typeface="Calibri"/>
              </a:rPr>
              <a:t>keruntuhan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akibat 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luluhnya</a:t>
            </a:r>
            <a:r>
              <a:rPr sz="3000" spc="2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tulangan</a:t>
            </a:r>
            <a:r>
              <a:rPr sz="3000" spc="-5" dirty="0">
                <a:latin typeface="Calibri"/>
                <a:cs typeface="Calibri"/>
              </a:rPr>
              <a:t> baja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dan</a:t>
            </a:r>
            <a:r>
              <a:rPr sz="3000" spc="-20" dirty="0">
                <a:latin typeface="Calibri"/>
                <a:cs typeface="Calibri"/>
              </a:rPr>
              <a:t> hancurnya</a:t>
            </a:r>
            <a:r>
              <a:rPr sz="3000" spc="1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beton 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pada</a:t>
            </a:r>
            <a:r>
              <a:rPr sz="3000" spc="-10" dirty="0">
                <a:latin typeface="Calibri"/>
                <a:cs typeface="Calibri"/>
              </a:rPr>
              <a:t> saat </a:t>
            </a:r>
            <a:r>
              <a:rPr sz="3000" spc="-25" dirty="0">
                <a:latin typeface="Calibri"/>
                <a:cs typeface="Calibri"/>
              </a:rPr>
              <a:t>regangan</a:t>
            </a:r>
            <a:r>
              <a:rPr sz="3000" spc="5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tulangan</a:t>
            </a:r>
            <a:r>
              <a:rPr sz="3000" spc="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baja</a:t>
            </a:r>
            <a:r>
              <a:rPr sz="3000" spc="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melampaui </a:t>
            </a:r>
            <a:r>
              <a:rPr sz="3150" spc="-35" dirty="0">
                <a:latin typeface="Symbol"/>
                <a:cs typeface="Symbol"/>
              </a:rPr>
              <a:t></a:t>
            </a:r>
            <a:r>
              <a:rPr sz="3000" i="1" spc="-52" baseline="-20833" dirty="0">
                <a:latin typeface="Calibri"/>
                <a:cs typeface="Calibri"/>
              </a:rPr>
              <a:t>y </a:t>
            </a:r>
            <a:r>
              <a:rPr sz="3000" i="1" spc="-652" baseline="-20833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(=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i="1" spc="-5" dirty="0">
                <a:latin typeface="Calibri"/>
                <a:cs typeface="Calibri"/>
              </a:rPr>
              <a:t>f</a:t>
            </a:r>
            <a:r>
              <a:rPr sz="3000" i="1" spc="-7" baseline="-20833" dirty="0">
                <a:latin typeface="Calibri"/>
                <a:cs typeface="Calibri"/>
              </a:rPr>
              <a:t>y</a:t>
            </a:r>
            <a:r>
              <a:rPr sz="3000" spc="-5" dirty="0">
                <a:latin typeface="Calibri"/>
                <a:cs typeface="Calibri"/>
              </a:rPr>
              <a:t>/</a:t>
            </a:r>
            <a:r>
              <a:rPr sz="3000" i="1" spc="-5" dirty="0">
                <a:latin typeface="Calibri"/>
                <a:cs typeface="Calibri"/>
              </a:rPr>
              <a:t>E</a:t>
            </a:r>
            <a:r>
              <a:rPr sz="3000" i="1" spc="-7" baseline="-20833" dirty="0">
                <a:latin typeface="Calibri"/>
                <a:cs typeface="Calibri"/>
              </a:rPr>
              <a:t>s</a:t>
            </a:r>
            <a:r>
              <a:rPr sz="3000" spc="-5" dirty="0">
                <a:latin typeface="Calibri"/>
                <a:cs typeface="Calibri"/>
              </a:rPr>
              <a:t>).</a:t>
            </a:r>
            <a:endParaRPr sz="3000">
              <a:latin typeface="Calibri"/>
              <a:cs typeface="Calibri"/>
            </a:endParaRPr>
          </a:p>
          <a:p>
            <a:pPr marL="393065" marR="43180" indent="-342900" algn="just">
              <a:lnSpc>
                <a:spcPct val="80000"/>
              </a:lnSpc>
              <a:spcBef>
                <a:spcPts val="720"/>
              </a:spcBef>
              <a:buFont typeface="Arial MT"/>
              <a:buChar char="•"/>
              <a:tabLst>
                <a:tab pos="393700" algn="l"/>
              </a:tabLst>
            </a:pPr>
            <a:r>
              <a:rPr sz="3000" spc="-5" dirty="0">
                <a:latin typeface="Calibri"/>
                <a:cs typeface="Calibri"/>
              </a:rPr>
              <a:t>Dalam </a:t>
            </a:r>
            <a:r>
              <a:rPr sz="3000" spc="-10" dirty="0">
                <a:latin typeface="Calibri"/>
                <a:cs typeface="Calibri"/>
              </a:rPr>
              <a:t>kasus </a:t>
            </a:r>
            <a:r>
              <a:rPr sz="3000" spc="-5" dirty="0">
                <a:latin typeface="Calibri"/>
                <a:cs typeface="Calibri"/>
              </a:rPr>
              <a:t>ini </a:t>
            </a:r>
            <a:r>
              <a:rPr sz="3000" spc="-20" dirty="0">
                <a:latin typeface="Calibri"/>
                <a:cs typeface="Calibri"/>
              </a:rPr>
              <a:t>kuat tekan </a:t>
            </a:r>
            <a:r>
              <a:rPr sz="3000" spc="-10" dirty="0">
                <a:latin typeface="Calibri"/>
                <a:cs typeface="Calibri"/>
              </a:rPr>
              <a:t>nominal </a:t>
            </a:r>
            <a:r>
              <a:rPr sz="3000" dirty="0">
                <a:latin typeface="Calibri"/>
                <a:cs typeface="Calibri"/>
              </a:rPr>
              <a:t>penampang,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i="1" dirty="0">
                <a:latin typeface="Calibri"/>
                <a:cs typeface="Calibri"/>
              </a:rPr>
              <a:t>P</a:t>
            </a:r>
            <a:r>
              <a:rPr sz="3000" i="1" baseline="-20833" dirty="0">
                <a:latin typeface="Calibri"/>
                <a:cs typeface="Calibri"/>
              </a:rPr>
              <a:t>n</a:t>
            </a:r>
            <a:r>
              <a:rPr sz="3000" dirty="0">
                <a:latin typeface="Calibri"/>
                <a:cs typeface="Calibri"/>
              </a:rPr>
              <a:t>, </a:t>
            </a:r>
            <a:r>
              <a:rPr sz="3000" spc="-15" dirty="0">
                <a:latin typeface="Calibri"/>
                <a:cs typeface="Calibri"/>
              </a:rPr>
              <a:t>akan </a:t>
            </a:r>
            <a:r>
              <a:rPr sz="3000" spc="-5" dirty="0">
                <a:latin typeface="Calibri"/>
                <a:cs typeface="Calibri"/>
              </a:rPr>
              <a:t>lebih </a:t>
            </a:r>
            <a:r>
              <a:rPr sz="3000" spc="-20" dirty="0">
                <a:latin typeface="Calibri"/>
                <a:cs typeface="Calibri"/>
              </a:rPr>
              <a:t>kecil </a:t>
            </a:r>
            <a:r>
              <a:rPr sz="3000" spc="-5" dirty="0">
                <a:latin typeface="Calibri"/>
                <a:cs typeface="Calibri"/>
              </a:rPr>
              <a:t>dari </a:t>
            </a:r>
            <a:r>
              <a:rPr sz="3000" i="1" dirty="0">
                <a:latin typeface="Calibri"/>
                <a:cs typeface="Calibri"/>
              </a:rPr>
              <a:t>P</a:t>
            </a:r>
            <a:r>
              <a:rPr sz="3000" i="1" baseline="-20833" dirty="0">
                <a:latin typeface="Calibri"/>
                <a:cs typeface="Calibri"/>
              </a:rPr>
              <a:t>b</a:t>
            </a:r>
            <a:r>
              <a:rPr sz="3000" dirty="0">
                <a:latin typeface="Calibri"/>
                <a:cs typeface="Calibri"/>
              </a:rPr>
              <a:t>, </a:t>
            </a:r>
            <a:r>
              <a:rPr sz="3000" spc="-15" dirty="0">
                <a:latin typeface="Calibri"/>
                <a:cs typeface="Calibri"/>
              </a:rPr>
              <a:t>atau </a:t>
            </a:r>
            <a:r>
              <a:rPr sz="3000" spc="-10" dirty="0">
                <a:latin typeface="Calibri"/>
                <a:cs typeface="Calibri"/>
              </a:rPr>
              <a:t>eksentrisitas, </a:t>
            </a:r>
            <a:r>
              <a:rPr sz="3000" i="1" dirty="0">
                <a:latin typeface="Calibri"/>
                <a:cs typeface="Calibri"/>
              </a:rPr>
              <a:t>e </a:t>
            </a:r>
            <a:r>
              <a:rPr sz="3000" dirty="0">
                <a:latin typeface="Calibri"/>
                <a:cs typeface="Calibri"/>
              </a:rPr>
              <a:t>=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i="1" dirty="0">
                <a:latin typeface="Calibri"/>
                <a:cs typeface="Calibri"/>
              </a:rPr>
              <a:t>M</a:t>
            </a:r>
            <a:r>
              <a:rPr sz="3000" i="1" baseline="-20833" dirty="0">
                <a:latin typeface="Calibri"/>
                <a:cs typeface="Calibri"/>
              </a:rPr>
              <a:t>n</a:t>
            </a:r>
            <a:r>
              <a:rPr sz="3000" dirty="0">
                <a:latin typeface="Calibri"/>
                <a:cs typeface="Calibri"/>
              </a:rPr>
              <a:t>/</a:t>
            </a:r>
            <a:r>
              <a:rPr sz="3000" i="1" dirty="0">
                <a:latin typeface="Calibri"/>
                <a:cs typeface="Calibri"/>
              </a:rPr>
              <a:t>P</a:t>
            </a:r>
            <a:r>
              <a:rPr sz="3000" i="1" baseline="-20833" dirty="0">
                <a:latin typeface="Calibri"/>
                <a:cs typeface="Calibri"/>
              </a:rPr>
              <a:t>n </a:t>
            </a:r>
            <a:r>
              <a:rPr sz="3000" spc="-10" dirty="0">
                <a:latin typeface="Calibri"/>
                <a:cs typeface="Calibri"/>
              </a:rPr>
              <a:t>lebih </a:t>
            </a:r>
            <a:r>
              <a:rPr sz="3000" spc="-5" dirty="0">
                <a:latin typeface="Calibri"/>
                <a:cs typeface="Calibri"/>
              </a:rPr>
              <a:t>besar dari </a:t>
            </a:r>
            <a:r>
              <a:rPr sz="3000" spc="-10" dirty="0">
                <a:latin typeface="Calibri"/>
                <a:cs typeface="Calibri"/>
              </a:rPr>
              <a:t>eksentrisitas </a:t>
            </a:r>
            <a:r>
              <a:rPr sz="3000" spc="-5" dirty="0">
                <a:latin typeface="Calibri"/>
                <a:cs typeface="Calibri"/>
              </a:rPr>
              <a:t>pada </a:t>
            </a:r>
            <a:r>
              <a:rPr sz="3000" spc="-20" dirty="0">
                <a:latin typeface="Calibri"/>
                <a:cs typeface="Calibri"/>
              </a:rPr>
              <a:t>kondisi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seimbang,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i="1" spc="-5" dirty="0">
                <a:latin typeface="Calibri"/>
                <a:cs typeface="Calibri"/>
              </a:rPr>
              <a:t>e</a:t>
            </a:r>
            <a:r>
              <a:rPr sz="3000" i="1" spc="-7" baseline="-20833" dirty="0">
                <a:latin typeface="Calibri"/>
                <a:cs typeface="Calibri"/>
              </a:rPr>
              <a:t>b</a:t>
            </a:r>
            <a:r>
              <a:rPr sz="3000" spc="-5" dirty="0">
                <a:latin typeface="Calibri"/>
                <a:cs typeface="Calibri"/>
              </a:rPr>
              <a:t>.</a:t>
            </a:r>
            <a:endParaRPr sz="30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18671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35963"/>
            <a:ext cx="59118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5" dirty="0">
                <a:latin typeface="Calibri"/>
                <a:cs typeface="Calibri"/>
              </a:rPr>
              <a:t>Prosedur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Analisis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Keruntuhan</a:t>
            </a:r>
            <a:r>
              <a:rPr sz="3200" b="1" spc="-50" dirty="0">
                <a:latin typeface="Calibri"/>
                <a:cs typeface="Calibri"/>
              </a:rPr>
              <a:t> Tarik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8605" y="2372056"/>
            <a:ext cx="7617627" cy="399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127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35963"/>
            <a:ext cx="59118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5" dirty="0">
                <a:latin typeface="Calibri"/>
                <a:cs typeface="Calibri"/>
              </a:rPr>
              <a:t>Prosedur</a:t>
            </a:r>
            <a:r>
              <a:rPr sz="3200" b="1" spc="-45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Analisis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Keruntuhan</a:t>
            </a:r>
            <a:r>
              <a:rPr sz="3200" b="1" spc="-50" dirty="0">
                <a:latin typeface="Calibri"/>
                <a:cs typeface="Calibri"/>
              </a:rPr>
              <a:t> Tarik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221973" y="2292043"/>
            <a:ext cx="6253480" cy="2073275"/>
            <a:chOff x="697973" y="2292042"/>
            <a:chExt cx="6253480" cy="207327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97973" y="2292042"/>
              <a:ext cx="6253196" cy="195332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76443" y="3793236"/>
              <a:ext cx="1513331" cy="571500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07924" y="4439149"/>
            <a:ext cx="7642119" cy="197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269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17141" y="1524463"/>
            <a:ext cx="7806055" cy="130556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38100">
              <a:spcBef>
                <a:spcPts val="985"/>
              </a:spcBef>
            </a:pPr>
            <a:r>
              <a:rPr sz="3200" b="1" spc="-15" dirty="0">
                <a:latin typeface="Calibri"/>
                <a:cs typeface="Calibri"/>
              </a:rPr>
              <a:t>Contoh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7</a:t>
            </a:r>
            <a:endParaRPr sz="3200">
              <a:latin typeface="Calibri"/>
              <a:cs typeface="Calibri"/>
            </a:endParaRPr>
          </a:p>
          <a:p>
            <a:pPr marL="38100" marR="30480">
              <a:spcBef>
                <a:spcPts val="550"/>
              </a:spcBef>
            </a:pPr>
            <a:r>
              <a:rPr sz="2000" spc="-30" dirty="0">
                <a:latin typeface="Calibri"/>
                <a:cs typeface="Calibri"/>
              </a:rPr>
              <a:t>Tentukan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tekan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nominal,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</a:t>
            </a:r>
            <a:r>
              <a:rPr sz="1950" i="1" baseline="-21367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penampang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Contoh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6,</a:t>
            </a:r>
            <a:r>
              <a:rPr sz="2000" spc="-15" dirty="0">
                <a:latin typeface="Calibri"/>
                <a:cs typeface="Calibri"/>
              </a:rPr>
              <a:t> jika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e</a:t>
            </a:r>
            <a:r>
              <a:rPr sz="2000" i="1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500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mm.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63917" y="3238080"/>
            <a:ext cx="7173919" cy="2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19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06029" y="1799108"/>
            <a:ext cx="2608402" cy="288918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14473" y="1636523"/>
            <a:ext cx="2349500" cy="51371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1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.</a:t>
            </a:r>
            <a:r>
              <a:rPr sz="3200" spc="-45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Ce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k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e &gt; eb ?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14474" y="2124201"/>
            <a:ext cx="4909185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17475" indent="-355600">
              <a:spcBef>
                <a:spcPts val="105"/>
              </a:spcBef>
              <a:buAutoNum type="arabicPeriod" startAt="2"/>
              <a:tabLst>
                <a:tab pos="355600" algn="l"/>
              </a:tabLst>
            </a:pP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persamaan</a:t>
            </a:r>
            <a:r>
              <a:rPr sz="3200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kesetimbangan </a:t>
            </a:r>
            <a:r>
              <a:rPr sz="3200" spc="-70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Pn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=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Cc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 +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Cs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−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</a:t>
            </a:r>
            <a:endParaRPr sz="3200">
              <a:latin typeface="Calibri"/>
              <a:cs typeface="Calibri"/>
            </a:endParaRPr>
          </a:p>
          <a:p>
            <a:pPr marL="414655" indent="-402590">
              <a:buAutoNum type="arabicPeriod" startAt="2"/>
              <a:tabLst>
                <a:tab pos="4152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Pn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dari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persamaan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: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89074" y="4074998"/>
            <a:ext cx="5574665" cy="24688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055" indent="-402590">
              <a:spcBef>
                <a:spcPts val="105"/>
              </a:spcBef>
              <a:buAutoNum type="arabicPeriod" startAt="4"/>
              <a:tabLst>
                <a:tab pos="440690" algn="l"/>
              </a:tabLst>
            </a:pP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Samakan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n</a:t>
            </a:r>
            <a:r>
              <a:rPr sz="3150" spc="337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langkah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2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3</a:t>
            </a:r>
            <a:endParaRPr sz="3200">
              <a:latin typeface="Calibri"/>
              <a:cs typeface="Calibri"/>
            </a:endParaRPr>
          </a:p>
          <a:p>
            <a:pPr marL="440055" indent="-402590">
              <a:buAutoNum type="arabicPeriod" startAt="4"/>
              <a:tabLst>
                <a:tab pos="440690" algn="l"/>
              </a:tabLst>
            </a:pP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Selesaikan</a:t>
            </a:r>
            <a:r>
              <a:rPr sz="3200" spc="-3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untuk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a.</a:t>
            </a:r>
            <a:endParaRPr sz="3200">
              <a:latin typeface="Calibri"/>
              <a:cs typeface="Calibri"/>
            </a:endParaRPr>
          </a:p>
          <a:p>
            <a:pPr marL="440055" indent="-402590">
              <a:buAutoNum type="arabicPeriod" startAt="4"/>
              <a:tabLst>
                <a:tab pos="4406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n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,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M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n</a:t>
            </a:r>
            <a:endParaRPr sz="3150" baseline="-21164">
              <a:latin typeface="Calibri"/>
              <a:cs typeface="Calibri"/>
            </a:endParaRPr>
          </a:p>
          <a:p>
            <a:pPr marL="347345" indent="-309880">
              <a:spcBef>
                <a:spcPts val="5"/>
              </a:spcBef>
              <a:buAutoNum type="arabicPeriod" startAt="4"/>
              <a:tabLst>
                <a:tab pos="347980" algn="l"/>
              </a:tabLst>
            </a:pP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Periksa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apakah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tul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sudah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luluh?</a:t>
            </a:r>
            <a:endParaRPr sz="3200">
              <a:latin typeface="Calibri"/>
              <a:cs typeface="Calibri"/>
            </a:endParaRPr>
          </a:p>
          <a:p>
            <a:pPr marL="440055" indent="-402590">
              <a:spcBef>
                <a:spcPts val="25"/>
              </a:spcBef>
              <a:buAutoNum type="arabicPeriod" startAt="4"/>
              <a:tabLst>
                <a:tab pos="4406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r>
              <a:rPr sz="3150" spc="337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M</a:t>
            </a:r>
            <a:r>
              <a:rPr sz="3150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86534" y="3513220"/>
            <a:ext cx="108585" cy="474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0"/>
              </a:lnSpc>
              <a:spcBef>
                <a:spcPts val="95"/>
              </a:spcBef>
            </a:pPr>
            <a:r>
              <a:rPr sz="1650" spc="15" dirty="0">
                <a:latin typeface="Symbol"/>
                <a:cs typeface="Symbol"/>
              </a:rPr>
              <a:t></a:t>
            </a:r>
            <a:endParaRPr sz="1650">
              <a:latin typeface="Symbol"/>
              <a:cs typeface="Symbol"/>
            </a:endParaRPr>
          </a:p>
          <a:p>
            <a:pPr marL="12700">
              <a:lnSpc>
                <a:spcPts val="1770"/>
              </a:lnSpc>
            </a:pPr>
            <a:r>
              <a:rPr sz="1650" spc="15" dirty="0">
                <a:latin typeface="Symbol"/>
                <a:cs typeface="Symbol"/>
              </a:rPr>
              <a:t>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23497" y="3868182"/>
            <a:ext cx="227139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175510" algn="l"/>
              </a:tabLst>
            </a:pPr>
            <a:r>
              <a:rPr sz="1650" spc="15" dirty="0">
                <a:latin typeface="Symbol"/>
                <a:cs typeface="Symbol"/>
              </a:rPr>
              <a:t></a:t>
            </a:r>
            <a:r>
              <a:rPr sz="1650" spc="15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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52189" y="3847447"/>
            <a:ext cx="72580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29285" algn="l"/>
              </a:tabLst>
            </a:pPr>
            <a:r>
              <a:rPr sz="1650" spc="15" dirty="0">
                <a:latin typeface="Symbol"/>
                <a:cs typeface="Symbol"/>
              </a:rPr>
              <a:t></a:t>
            </a:r>
            <a:r>
              <a:rPr sz="1650" spc="15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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654413" y="3623424"/>
            <a:ext cx="6794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spc="10" dirty="0">
                <a:latin typeface="Times New Roman"/>
                <a:cs typeface="Times New Roman"/>
              </a:rPr>
              <a:t>/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422763" y="3667758"/>
            <a:ext cx="255270" cy="427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8750">
              <a:lnSpc>
                <a:spcPts val="1585"/>
              </a:lnSpc>
              <a:spcBef>
                <a:spcPts val="95"/>
              </a:spcBef>
            </a:pPr>
            <a:r>
              <a:rPr sz="1650" spc="15" dirty="0">
                <a:latin typeface="Symbol"/>
                <a:cs typeface="Symbol"/>
              </a:rPr>
              <a:t></a:t>
            </a:r>
            <a:endParaRPr sz="1650">
              <a:latin typeface="Symbol"/>
              <a:cs typeface="Symbol"/>
            </a:endParaRPr>
          </a:p>
          <a:p>
            <a:pPr marL="12700">
              <a:lnSpc>
                <a:spcPts val="1585"/>
              </a:lnSpc>
            </a:pPr>
            <a:r>
              <a:rPr sz="1650" spc="20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98378" y="3477851"/>
            <a:ext cx="1127125" cy="4889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75260" indent="-163195">
              <a:spcBef>
                <a:spcPts val="90"/>
              </a:spcBef>
              <a:buFont typeface="Symbol"/>
              <a:buChar char=""/>
              <a:tabLst>
                <a:tab pos="175895" algn="l"/>
                <a:tab pos="1055370" algn="l"/>
              </a:tabLst>
            </a:pPr>
            <a:r>
              <a:rPr sz="1650" i="1" spc="30" dirty="0">
                <a:latin typeface="Times New Roman"/>
                <a:cs typeface="Times New Roman"/>
              </a:rPr>
              <a:t>C</a:t>
            </a:r>
            <a:r>
              <a:rPr sz="1650" i="1" spc="455" dirty="0">
                <a:latin typeface="Times New Roman"/>
                <a:cs typeface="Times New Roman"/>
              </a:rPr>
              <a:t> </a:t>
            </a:r>
            <a:r>
              <a:rPr sz="3050" spc="-300" dirty="0">
                <a:latin typeface="Symbol"/>
                <a:cs typeface="Symbol"/>
              </a:rPr>
              <a:t></a:t>
            </a:r>
            <a:r>
              <a:rPr sz="1650" i="1" spc="-300" dirty="0">
                <a:latin typeface="Times New Roman"/>
                <a:cs typeface="Times New Roman"/>
              </a:rPr>
              <a:t>d</a:t>
            </a:r>
            <a:r>
              <a:rPr sz="1650" i="1" spc="130" dirty="0">
                <a:latin typeface="Times New Roman"/>
                <a:cs typeface="Times New Roman"/>
              </a:rPr>
              <a:t> </a:t>
            </a:r>
            <a:r>
              <a:rPr sz="1650" spc="25" dirty="0">
                <a:latin typeface="Symbol"/>
                <a:cs typeface="Symbol"/>
              </a:rPr>
              <a:t></a:t>
            </a:r>
            <a:r>
              <a:rPr sz="1650" spc="-40" dirty="0">
                <a:latin typeface="Times New Roman"/>
                <a:cs typeface="Times New Roman"/>
              </a:rPr>
              <a:t> </a:t>
            </a:r>
            <a:r>
              <a:rPr sz="1650" i="1" spc="20" dirty="0">
                <a:latin typeface="Times New Roman"/>
                <a:cs typeface="Times New Roman"/>
              </a:rPr>
              <a:t>d	</a:t>
            </a:r>
            <a:r>
              <a:rPr sz="3050" spc="-665" dirty="0">
                <a:latin typeface="Symbol"/>
                <a:cs typeface="Symbol"/>
              </a:rPr>
              <a:t></a:t>
            </a:r>
            <a:endParaRPr sz="305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44957" y="3752168"/>
            <a:ext cx="233679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75" i="1" spc="30" baseline="-25252" dirty="0">
                <a:latin typeface="Times New Roman"/>
                <a:cs typeface="Times New Roman"/>
              </a:rPr>
              <a:t>e</a:t>
            </a:r>
            <a:r>
              <a:rPr sz="2475" i="1" spc="-390" baseline="-25252" dirty="0">
                <a:latin typeface="Times New Roman"/>
                <a:cs typeface="Times New Roman"/>
              </a:rPr>
              <a:t> </a:t>
            </a:r>
            <a:r>
              <a:rPr sz="1150" spc="10" dirty="0">
                <a:latin typeface="Times New Roman"/>
                <a:cs typeface="Times New Roman"/>
              </a:rPr>
              <a:t>/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9905" y="3533962"/>
            <a:ext cx="183324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>
              <a:spcBef>
                <a:spcPts val="95"/>
              </a:spcBef>
              <a:tabLst>
                <a:tab pos="328930" algn="l"/>
                <a:tab pos="1094740" algn="l"/>
                <a:tab pos="1562735" algn="l"/>
              </a:tabLst>
            </a:pPr>
            <a:r>
              <a:rPr sz="2475" i="1" spc="44" baseline="-31986" dirty="0">
                <a:latin typeface="Times New Roman"/>
                <a:cs typeface="Times New Roman"/>
              </a:rPr>
              <a:t>P	</a:t>
            </a:r>
            <a:r>
              <a:rPr sz="2475" spc="37" baseline="-31986" dirty="0">
                <a:latin typeface="Symbol"/>
                <a:cs typeface="Symbol"/>
              </a:rPr>
              <a:t></a:t>
            </a:r>
            <a:r>
              <a:rPr sz="2475" spc="-30" baseline="-31986" dirty="0">
                <a:latin typeface="Times New Roman"/>
                <a:cs typeface="Times New Roman"/>
              </a:rPr>
              <a:t> </a:t>
            </a:r>
            <a:r>
              <a:rPr sz="2475" u="sng" spc="60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75" u="sng" spc="30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2475" u="sng" spc="44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75" spc="-82" baseline="3367" dirty="0">
                <a:latin typeface="Times New Roman"/>
                <a:cs typeface="Times New Roman"/>
              </a:rPr>
              <a:t> </a:t>
            </a:r>
            <a:r>
              <a:rPr sz="2475" spc="22" baseline="5050" dirty="0">
                <a:latin typeface="Symbol"/>
                <a:cs typeface="Symbol"/>
              </a:rPr>
              <a:t></a:t>
            </a:r>
            <a:r>
              <a:rPr sz="2475" baseline="5050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</a:t>
            </a:r>
            <a:r>
              <a:rPr sz="1650" dirty="0">
                <a:latin typeface="Times New Roman"/>
                <a:cs typeface="Times New Roman"/>
              </a:rPr>
              <a:t>	</a:t>
            </a:r>
            <a:r>
              <a:rPr sz="2475" i="1" u="sng" spc="30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475" i="1" spc="-135" baseline="3367" dirty="0">
                <a:latin typeface="Times New Roman"/>
                <a:cs typeface="Times New Roman"/>
              </a:rPr>
              <a:t> </a:t>
            </a:r>
            <a:r>
              <a:rPr sz="1650" spc="15" dirty="0">
                <a:latin typeface="Symbol"/>
                <a:cs typeface="Symbol"/>
              </a:rPr>
              <a:t>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17433" y="3769556"/>
            <a:ext cx="8445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i="1" spc="15" dirty="0">
                <a:latin typeface="Times New Roman"/>
                <a:cs typeface="Times New Roman"/>
              </a:rPr>
              <a:t>s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598097" y="3654915"/>
            <a:ext cx="80454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75" spc="-37" baseline="-15151" dirty="0">
                <a:latin typeface="Symbol"/>
                <a:cs typeface="Symbol"/>
              </a:rPr>
              <a:t></a:t>
            </a:r>
            <a:r>
              <a:rPr sz="1650" i="1" spc="85" dirty="0">
                <a:latin typeface="Times New Roman"/>
                <a:cs typeface="Times New Roman"/>
              </a:rPr>
              <a:t>C</a:t>
            </a:r>
            <a:r>
              <a:rPr sz="1725" i="1" spc="22" baseline="-19323" dirty="0">
                <a:latin typeface="Times New Roman"/>
                <a:cs typeface="Times New Roman"/>
              </a:rPr>
              <a:t>c</a:t>
            </a:r>
            <a:r>
              <a:rPr sz="1725" i="1" spc="-60" baseline="-19323" dirty="0">
                <a:latin typeface="Times New Roman"/>
                <a:cs typeface="Times New Roman"/>
              </a:rPr>
              <a:t> </a:t>
            </a:r>
            <a:r>
              <a:rPr sz="2475" spc="22" baseline="-3367" dirty="0">
                <a:latin typeface="Symbol"/>
                <a:cs typeface="Symbol"/>
              </a:rPr>
              <a:t></a:t>
            </a:r>
            <a:r>
              <a:rPr sz="2475" spc="-352" baseline="-3367" dirty="0">
                <a:latin typeface="Times New Roman"/>
                <a:cs typeface="Times New Roman"/>
              </a:rPr>
              <a:t> </a:t>
            </a:r>
            <a:r>
              <a:rPr sz="1650" i="1" spc="20" dirty="0">
                <a:latin typeface="Times New Roman"/>
                <a:cs typeface="Times New Roman"/>
              </a:rPr>
              <a:t>d</a:t>
            </a:r>
            <a:r>
              <a:rPr sz="1650" i="1" spc="114" dirty="0">
                <a:latin typeface="Times New Roman"/>
                <a:cs typeface="Times New Roman"/>
              </a:rPr>
              <a:t> </a:t>
            </a:r>
            <a:r>
              <a:rPr sz="1650" spc="25" dirty="0">
                <a:latin typeface="Symbol"/>
                <a:cs typeface="Symbol"/>
              </a:rPr>
              <a:t>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29926" y="3769556"/>
            <a:ext cx="10096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i="1" spc="15" dirty="0">
                <a:latin typeface="Times New Roman"/>
                <a:cs typeface="Times New Roman"/>
              </a:rPr>
              <a:t>n</a:t>
            </a:r>
            <a:endParaRPr sz="1150">
              <a:latin typeface="Times New Roman"/>
              <a:cs typeface="Times New Roman"/>
            </a:endParaRPr>
          </a:p>
        </p:txBody>
      </p:sp>
      <p:pic>
        <p:nvPicPr>
          <p:cNvPr id="18" name="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17593" y="4888355"/>
            <a:ext cx="3450905" cy="488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36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0" y="1547571"/>
            <a:ext cx="3087370" cy="51435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0" dirty="0">
                <a:solidFill>
                  <a:srgbClr val="000000"/>
                </a:solidFill>
                <a:latin typeface="Calibri"/>
                <a:cs typeface="Calibri"/>
              </a:rPr>
              <a:t>Keruntuhan</a:t>
            </a:r>
            <a:r>
              <a:rPr sz="3200" spc="-1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200" spc="-65" dirty="0">
                <a:solidFill>
                  <a:srgbClr val="000000"/>
                </a:solidFill>
                <a:latin typeface="Calibri"/>
                <a:cs typeface="Calibri"/>
              </a:rPr>
              <a:t>Tekan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79041" y="2040382"/>
            <a:ext cx="8087995" cy="4123054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418465" marR="81280" indent="-342900">
              <a:lnSpc>
                <a:spcPct val="80000"/>
              </a:lnSpc>
              <a:spcBef>
                <a:spcPts val="675"/>
              </a:spcBef>
              <a:buFont typeface="Arial MT"/>
              <a:buChar char="•"/>
              <a:tabLst>
                <a:tab pos="418465" algn="l"/>
                <a:tab pos="419100" algn="l"/>
              </a:tabLst>
            </a:pPr>
            <a:r>
              <a:rPr sz="2400" dirty="0">
                <a:latin typeface="Calibri"/>
                <a:cs typeface="Calibri"/>
              </a:rPr>
              <a:t>Apabila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gaya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tekan,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P</a:t>
            </a:r>
            <a:r>
              <a:rPr sz="2400" i="1" spc="-7" baseline="-20833" dirty="0">
                <a:latin typeface="Calibri"/>
                <a:cs typeface="Calibri"/>
              </a:rPr>
              <a:t>n</a:t>
            </a:r>
            <a:r>
              <a:rPr sz="2400" spc="-5" dirty="0">
                <a:latin typeface="Calibri"/>
                <a:cs typeface="Calibri"/>
              </a:rPr>
              <a:t>,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melebihi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35" dirty="0">
                <a:latin typeface="Calibri"/>
                <a:cs typeface="Calibri"/>
              </a:rPr>
              <a:t>gaya</a:t>
            </a:r>
            <a:r>
              <a:rPr sz="2400" spc="-15" dirty="0">
                <a:latin typeface="Calibri"/>
                <a:cs typeface="Calibri"/>
              </a:rPr>
              <a:t> tekan </a:t>
            </a:r>
            <a:r>
              <a:rPr sz="2400" spc="-5" dirty="0">
                <a:latin typeface="Calibri"/>
                <a:cs typeface="Calibri"/>
              </a:rPr>
              <a:t>dalam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kondisi 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seimbang, </a:t>
            </a:r>
            <a:r>
              <a:rPr sz="2400" i="1" spc="-5" dirty="0">
                <a:latin typeface="Calibri"/>
                <a:cs typeface="Calibri"/>
              </a:rPr>
              <a:t>P</a:t>
            </a:r>
            <a:r>
              <a:rPr sz="2400" i="1" spc="-7" baseline="-20833" dirty="0">
                <a:latin typeface="Calibri"/>
                <a:cs typeface="Calibri"/>
              </a:rPr>
              <a:t>b</a:t>
            </a:r>
            <a:r>
              <a:rPr sz="2400" spc="-5" dirty="0">
                <a:latin typeface="Calibri"/>
                <a:cs typeface="Calibri"/>
              </a:rPr>
              <a:t>,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atau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apabila</a:t>
            </a:r>
            <a:r>
              <a:rPr sz="2400" spc="-10" dirty="0">
                <a:latin typeface="Calibri"/>
                <a:cs typeface="Calibri"/>
              </a:rPr>
              <a:t> eksentrisitas,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e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= </a:t>
            </a:r>
            <a:r>
              <a:rPr sz="2400" i="1" spc="-5" dirty="0">
                <a:latin typeface="Calibri"/>
                <a:cs typeface="Calibri"/>
              </a:rPr>
              <a:t>M</a:t>
            </a:r>
            <a:r>
              <a:rPr sz="2400" i="1" spc="-7" baseline="-20833" dirty="0">
                <a:latin typeface="Calibri"/>
                <a:cs typeface="Calibri"/>
              </a:rPr>
              <a:t>n</a:t>
            </a:r>
            <a:r>
              <a:rPr sz="2400" spc="-5" dirty="0">
                <a:latin typeface="Calibri"/>
                <a:cs typeface="Calibri"/>
              </a:rPr>
              <a:t>/</a:t>
            </a:r>
            <a:r>
              <a:rPr sz="2400" i="1" spc="-5" dirty="0">
                <a:latin typeface="Calibri"/>
                <a:cs typeface="Calibri"/>
              </a:rPr>
              <a:t>P</a:t>
            </a:r>
            <a:r>
              <a:rPr sz="2400" i="1" spc="-7" baseline="-20833" dirty="0">
                <a:latin typeface="Calibri"/>
                <a:cs typeface="Calibri"/>
              </a:rPr>
              <a:t>n</a:t>
            </a:r>
            <a:r>
              <a:rPr sz="2400" spc="-5" dirty="0">
                <a:latin typeface="Calibri"/>
                <a:cs typeface="Calibri"/>
              </a:rPr>
              <a:t>,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lebih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kecil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daripada </a:t>
            </a:r>
            <a:r>
              <a:rPr sz="2400" spc="-10" dirty="0">
                <a:latin typeface="Calibri"/>
                <a:cs typeface="Calibri"/>
              </a:rPr>
              <a:t>eksentrisitas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pada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kondisi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seimbang,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i="1" spc="-5" dirty="0">
                <a:latin typeface="Calibri"/>
                <a:cs typeface="Calibri"/>
              </a:rPr>
              <a:t>e</a:t>
            </a:r>
            <a:r>
              <a:rPr sz="2400" i="1" spc="-7" baseline="-20833" dirty="0">
                <a:latin typeface="Calibri"/>
                <a:cs typeface="Calibri"/>
              </a:rPr>
              <a:t>b</a:t>
            </a:r>
            <a:r>
              <a:rPr sz="2400" spc="-5" dirty="0">
                <a:latin typeface="Calibri"/>
                <a:cs typeface="Calibri"/>
              </a:rPr>
              <a:t>. </a:t>
            </a:r>
            <a:r>
              <a:rPr sz="2400" spc="-10" dirty="0">
                <a:latin typeface="Calibri"/>
                <a:cs typeface="Calibri"/>
              </a:rPr>
              <a:t>Maka </a:t>
            </a:r>
            <a:r>
              <a:rPr sz="2400" spc="-5" dirty="0">
                <a:latin typeface="Calibri"/>
                <a:cs typeface="Calibri"/>
              </a:rPr>
              <a:t> penampang</a:t>
            </a:r>
            <a:r>
              <a:rPr sz="2400" spc="-25" dirty="0">
                <a:latin typeface="Calibri"/>
                <a:cs typeface="Calibri"/>
              </a:rPr>
              <a:t> kolom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akan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mengalami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keruntuhan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tekan.</a:t>
            </a:r>
            <a:endParaRPr sz="2400">
              <a:latin typeface="Calibri"/>
              <a:cs typeface="Calibri"/>
            </a:endParaRPr>
          </a:p>
          <a:p>
            <a:pPr marL="418465" marR="492759" indent="-342900" algn="just">
              <a:lnSpc>
                <a:spcPct val="78600"/>
              </a:lnSpc>
              <a:spcBef>
                <a:spcPts val="620"/>
              </a:spcBef>
              <a:buFont typeface="Arial MT"/>
              <a:buChar char="•"/>
              <a:tabLst>
                <a:tab pos="419100" algn="l"/>
              </a:tabLst>
            </a:pPr>
            <a:r>
              <a:rPr sz="2400" spc="-15" dirty="0">
                <a:latin typeface="Calibri"/>
                <a:cs typeface="Calibri"/>
              </a:rPr>
              <a:t>Pada </a:t>
            </a:r>
            <a:r>
              <a:rPr sz="2400" spc="-10" dirty="0">
                <a:latin typeface="Calibri"/>
                <a:cs typeface="Calibri"/>
              </a:rPr>
              <a:t>kasus </a:t>
            </a:r>
            <a:r>
              <a:rPr sz="2400" dirty="0">
                <a:latin typeface="Calibri"/>
                <a:cs typeface="Calibri"/>
              </a:rPr>
              <a:t>ini </a:t>
            </a:r>
            <a:r>
              <a:rPr sz="2400" spc="-20" dirty="0">
                <a:latin typeface="Calibri"/>
                <a:cs typeface="Calibri"/>
              </a:rPr>
              <a:t>regangan </a:t>
            </a:r>
            <a:r>
              <a:rPr sz="2400" spc="-5" dirty="0">
                <a:latin typeface="Calibri"/>
                <a:cs typeface="Calibri"/>
              </a:rPr>
              <a:t>pada </a:t>
            </a:r>
            <a:r>
              <a:rPr sz="2400" spc="-10" dirty="0">
                <a:latin typeface="Calibri"/>
                <a:cs typeface="Calibri"/>
              </a:rPr>
              <a:t>beton akan </a:t>
            </a:r>
            <a:r>
              <a:rPr sz="2400" spc="-5" dirty="0">
                <a:latin typeface="Calibri"/>
                <a:cs typeface="Calibri"/>
              </a:rPr>
              <a:t>mencapai 0,003,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sedangkan </a:t>
            </a:r>
            <a:r>
              <a:rPr sz="2400" spc="-20" dirty="0">
                <a:latin typeface="Calibri"/>
                <a:cs typeface="Calibri"/>
              </a:rPr>
              <a:t>regangan </a:t>
            </a:r>
            <a:r>
              <a:rPr sz="2400" spc="-5" dirty="0">
                <a:latin typeface="Calibri"/>
                <a:cs typeface="Calibri"/>
              </a:rPr>
              <a:t>pada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tulangan </a:t>
            </a:r>
            <a:r>
              <a:rPr sz="2400" spc="-5" dirty="0">
                <a:solidFill>
                  <a:srgbClr val="FF0000"/>
                </a:solidFill>
                <a:latin typeface="Calibri"/>
                <a:cs typeface="Calibri"/>
              </a:rPr>
              <a:t>baja tarik 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akan </a:t>
            </a:r>
            <a:r>
              <a:rPr sz="2400" spc="-15" dirty="0">
                <a:solidFill>
                  <a:srgbClr val="FF0000"/>
                </a:solidFill>
                <a:latin typeface="Calibri"/>
                <a:cs typeface="Calibri"/>
              </a:rPr>
              <a:t>kurang </a:t>
            </a:r>
            <a:r>
              <a:rPr sz="2400" spc="-5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Calibri"/>
                <a:cs typeface="Calibri"/>
              </a:rPr>
              <a:t>dari</a:t>
            </a:r>
            <a:r>
              <a:rPr sz="2400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500" spc="-20" dirty="0">
                <a:solidFill>
                  <a:srgbClr val="FF0000"/>
                </a:solidFill>
                <a:latin typeface="Symbol"/>
                <a:cs typeface="Symbol"/>
              </a:rPr>
              <a:t></a:t>
            </a:r>
            <a:r>
              <a:rPr sz="2400" i="1" spc="-30" baseline="-20833" dirty="0">
                <a:solidFill>
                  <a:srgbClr val="FF0000"/>
                </a:solidFill>
                <a:latin typeface="Calibri"/>
                <a:cs typeface="Calibri"/>
              </a:rPr>
              <a:t>y</a:t>
            </a:r>
            <a:r>
              <a:rPr sz="2400" spc="-20" dirty="0">
                <a:solidFill>
                  <a:srgbClr val="FF0000"/>
                </a:solidFill>
                <a:latin typeface="Calibri"/>
                <a:cs typeface="Calibri"/>
              </a:rPr>
              <a:t>.</a:t>
            </a:r>
            <a:endParaRPr sz="2400">
              <a:latin typeface="Calibri"/>
              <a:cs typeface="Calibri"/>
            </a:endParaRPr>
          </a:p>
          <a:p>
            <a:pPr marL="419100" indent="-342900" algn="just">
              <a:lnSpc>
                <a:spcPts val="2575"/>
              </a:lnSpc>
              <a:buFont typeface="Arial MT"/>
              <a:buChar char="•"/>
              <a:tabLst>
                <a:tab pos="419100" algn="l"/>
              </a:tabLst>
            </a:pPr>
            <a:r>
              <a:rPr sz="2400" spc="-5" dirty="0">
                <a:latin typeface="Calibri"/>
                <a:cs typeface="Calibri"/>
              </a:rPr>
              <a:t>Sebagian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besar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penampang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beton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akan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berada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dalam</a:t>
            </a:r>
            <a:endParaRPr sz="2400">
              <a:latin typeface="Calibri"/>
              <a:cs typeface="Calibri"/>
            </a:endParaRPr>
          </a:p>
          <a:p>
            <a:pPr marL="418465" algn="just">
              <a:lnSpc>
                <a:spcPts val="2595"/>
              </a:lnSpc>
            </a:pPr>
            <a:r>
              <a:rPr sz="2400" spc="-15" dirty="0">
                <a:latin typeface="Calibri"/>
                <a:cs typeface="Calibri"/>
              </a:rPr>
              <a:t>keadaan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tekan.</a:t>
            </a:r>
            <a:endParaRPr sz="2400">
              <a:latin typeface="Calibri"/>
              <a:cs typeface="Calibri"/>
            </a:endParaRPr>
          </a:p>
          <a:p>
            <a:pPr marL="418465" marR="323850" indent="-342900">
              <a:lnSpc>
                <a:spcPct val="80000"/>
              </a:lnSpc>
              <a:spcBef>
                <a:spcPts val="575"/>
              </a:spcBef>
              <a:buFont typeface="Arial MT"/>
              <a:buChar char="•"/>
              <a:tabLst>
                <a:tab pos="418465" algn="l"/>
                <a:tab pos="419100" algn="l"/>
              </a:tabLst>
            </a:pPr>
            <a:r>
              <a:rPr sz="2400" spc="-5" dirty="0">
                <a:latin typeface="Calibri"/>
                <a:cs typeface="Calibri"/>
              </a:rPr>
              <a:t>Sumbu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netral </a:t>
            </a:r>
            <a:r>
              <a:rPr sz="2400" spc="-10" dirty="0">
                <a:latin typeface="Calibri"/>
                <a:cs typeface="Calibri"/>
              </a:rPr>
              <a:t>akan</a:t>
            </a:r>
            <a:r>
              <a:rPr sz="2400" spc="-15" dirty="0">
                <a:latin typeface="Calibri"/>
                <a:cs typeface="Calibri"/>
              </a:rPr>
              <a:t> bergerak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40" dirty="0">
                <a:latin typeface="Calibri"/>
                <a:cs typeface="Calibri"/>
              </a:rPr>
              <a:t>ke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atas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mendekati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tulangan </a:t>
            </a:r>
            <a:r>
              <a:rPr sz="2400" spc="-5" dirty="0">
                <a:latin typeface="Calibri"/>
                <a:cs typeface="Calibri"/>
              </a:rPr>
              <a:t> tarik, menambah </a:t>
            </a:r>
            <a:r>
              <a:rPr sz="2400" dirty="0">
                <a:latin typeface="Calibri"/>
                <a:cs typeface="Calibri"/>
              </a:rPr>
              <a:t>luas </a:t>
            </a:r>
            <a:r>
              <a:rPr sz="2400" spc="-10" dirty="0">
                <a:latin typeface="Calibri"/>
                <a:cs typeface="Calibri"/>
              </a:rPr>
              <a:t>daerah </a:t>
            </a:r>
            <a:r>
              <a:rPr sz="2400" spc="-15" dirty="0">
                <a:latin typeface="Calibri"/>
                <a:cs typeface="Calibri"/>
              </a:rPr>
              <a:t>tekan </a:t>
            </a:r>
            <a:r>
              <a:rPr sz="2400" spc="-10" dirty="0">
                <a:latin typeface="Calibri"/>
                <a:cs typeface="Calibri"/>
              </a:rPr>
              <a:t>beton, sehingga </a:t>
            </a:r>
            <a:r>
              <a:rPr sz="2400" spc="-15" dirty="0">
                <a:latin typeface="Calibri"/>
                <a:cs typeface="Calibri"/>
              </a:rPr>
              <a:t>jarak 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sumbu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netral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dari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serat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tekan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beton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akan</a:t>
            </a:r>
            <a:r>
              <a:rPr sz="2400" spc="-5" dirty="0">
                <a:latin typeface="Calibri"/>
                <a:cs typeface="Calibri"/>
              </a:rPr>
              <a:t> melebihi</a:t>
            </a:r>
            <a:r>
              <a:rPr sz="2400" spc="-20" dirty="0">
                <a:latin typeface="Calibri"/>
                <a:cs typeface="Calibri"/>
              </a:rPr>
              <a:t> jaraknya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pada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kondisi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seimbang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5" dirty="0">
                <a:latin typeface="Calibri"/>
                <a:cs typeface="Calibri"/>
              </a:rPr>
              <a:t>(</a:t>
            </a:r>
            <a:r>
              <a:rPr sz="2400" i="1" spc="5" dirty="0">
                <a:latin typeface="Calibri"/>
                <a:cs typeface="Calibri"/>
              </a:rPr>
              <a:t>c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&gt;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c</a:t>
            </a:r>
            <a:r>
              <a:rPr sz="2400" i="1" spc="-15" baseline="-20833" dirty="0">
                <a:latin typeface="Calibri"/>
                <a:cs typeface="Calibri"/>
              </a:rPr>
              <a:t>b</a:t>
            </a:r>
            <a:r>
              <a:rPr sz="2400" spc="-10" dirty="0">
                <a:latin typeface="Calibri"/>
                <a:cs typeface="Calibri"/>
              </a:rPr>
              <a:t>).</a:t>
            </a:r>
            <a:endParaRPr sz="24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457044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35963"/>
            <a:ext cx="607949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5" dirty="0">
                <a:latin typeface="Calibri"/>
                <a:cs typeface="Calibri"/>
              </a:rPr>
              <a:t>Prosedur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Analisis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Keruntuhan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65" dirty="0">
                <a:latin typeface="Calibri"/>
                <a:cs typeface="Calibri"/>
              </a:rPr>
              <a:t>Tekan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8692" y="2433264"/>
            <a:ext cx="7140916" cy="3719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514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0" y="1635963"/>
            <a:ext cx="607949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b="1" spc="-5" dirty="0">
                <a:latin typeface="Calibri"/>
                <a:cs typeface="Calibri"/>
              </a:rPr>
              <a:t>Prosedur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Analisis</a:t>
            </a:r>
            <a:r>
              <a:rPr sz="3200" b="1" spc="-60" dirty="0">
                <a:latin typeface="Calibri"/>
                <a:cs typeface="Calibri"/>
              </a:rPr>
              <a:t> </a:t>
            </a:r>
            <a:r>
              <a:rPr sz="3200" b="1" spc="-10" dirty="0">
                <a:latin typeface="Calibri"/>
                <a:cs typeface="Calibri"/>
              </a:rPr>
              <a:t>Keruntuhan</a:t>
            </a:r>
            <a:r>
              <a:rPr sz="3200" b="1" spc="-50" dirty="0">
                <a:latin typeface="Calibri"/>
                <a:cs typeface="Calibri"/>
              </a:rPr>
              <a:t> </a:t>
            </a:r>
            <a:r>
              <a:rPr sz="3200" b="1" spc="-65" dirty="0">
                <a:latin typeface="Calibri"/>
                <a:cs typeface="Calibri"/>
              </a:rPr>
              <a:t>Tekan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33812" y="2303885"/>
            <a:ext cx="7884134" cy="20060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28222" y="4375863"/>
            <a:ext cx="8008350" cy="120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386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04441" y="1524463"/>
            <a:ext cx="8004175" cy="130556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50800">
              <a:spcBef>
                <a:spcPts val="985"/>
              </a:spcBef>
            </a:pPr>
            <a:r>
              <a:rPr sz="3200" b="1" spc="-15" dirty="0">
                <a:latin typeface="Calibri"/>
                <a:cs typeface="Calibri"/>
              </a:rPr>
              <a:t>Contoh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dirty="0">
                <a:latin typeface="Calibri"/>
                <a:cs typeface="Calibri"/>
              </a:rPr>
              <a:t>8</a:t>
            </a:r>
            <a:endParaRPr sz="3200">
              <a:latin typeface="Calibri"/>
              <a:cs typeface="Calibri"/>
            </a:endParaRPr>
          </a:p>
          <a:p>
            <a:pPr marL="393700" indent="-342900">
              <a:spcBef>
                <a:spcPts val="550"/>
              </a:spcBef>
              <a:buFont typeface="Arial MT"/>
              <a:buChar char="•"/>
              <a:tabLst>
                <a:tab pos="393065" algn="l"/>
                <a:tab pos="393700" algn="l"/>
              </a:tabLst>
            </a:pPr>
            <a:r>
              <a:rPr sz="2000" spc="-30" dirty="0">
                <a:latin typeface="Calibri"/>
                <a:cs typeface="Calibri"/>
              </a:rPr>
              <a:t>Tentukan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kuat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tekan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nominal,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P</a:t>
            </a:r>
            <a:r>
              <a:rPr sz="1950" i="1" baseline="-21367" dirty="0">
                <a:latin typeface="Calibri"/>
                <a:cs typeface="Calibri"/>
              </a:rPr>
              <a:t>n</a:t>
            </a:r>
            <a:r>
              <a:rPr sz="2000" dirty="0">
                <a:latin typeface="Calibri"/>
                <a:cs typeface="Calibri"/>
              </a:rPr>
              <a:t>,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penampang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pada</a:t>
            </a:r>
            <a:r>
              <a:rPr sz="2000" spc="-10" dirty="0">
                <a:latin typeface="Calibri"/>
                <a:cs typeface="Calibri"/>
              </a:rPr>
              <a:t> Contoh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6,</a:t>
            </a:r>
            <a:r>
              <a:rPr sz="2000" spc="-15" dirty="0">
                <a:latin typeface="Calibri"/>
                <a:cs typeface="Calibri"/>
              </a:rPr>
              <a:t> jika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e</a:t>
            </a:r>
            <a:endParaRPr sz="2000">
              <a:latin typeface="Calibri"/>
              <a:cs typeface="Calibri"/>
            </a:endParaRPr>
          </a:p>
          <a:p>
            <a:pPr marL="393065"/>
            <a:r>
              <a:rPr sz="2000" dirty="0">
                <a:latin typeface="Calibri"/>
                <a:cs typeface="Calibri"/>
              </a:rPr>
              <a:t>=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250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mm.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0249" y="3118157"/>
            <a:ext cx="7239913" cy="274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619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71611" y="1754746"/>
            <a:ext cx="3056892" cy="3028718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214473" y="1636523"/>
            <a:ext cx="2349500" cy="513715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1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.</a:t>
            </a:r>
            <a:r>
              <a:rPr sz="3200" spc="-45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Ce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k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e &lt; eb ?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14473" y="2124201"/>
            <a:ext cx="4796790" cy="14897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55600">
              <a:spcBef>
                <a:spcPts val="105"/>
              </a:spcBef>
              <a:buAutoNum type="arabicPeriod" startAt="2"/>
              <a:tabLst>
                <a:tab pos="355600" algn="l"/>
              </a:tabLst>
            </a:pP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persamaan</a:t>
            </a:r>
            <a:r>
              <a:rPr sz="3200" spc="-6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kesetimbangan </a:t>
            </a:r>
            <a:r>
              <a:rPr sz="3200" spc="-70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Pn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=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Cc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 +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Cs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−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</a:t>
            </a:r>
            <a:endParaRPr sz="3200">
              <a:latin typeface="Calibri"/>
              <a:cs typeface="Calibri"/>
            </a:endParaRPr>
          </a:p>
          <a:p>
            <a:pPr marL="414655" indent="-402590">
              <a:buAutoNum type="arabicPeriod" startAt="2"/>
              <a:tabLst>
                <a:tab pos="4152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Pn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dari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persamaan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89074" y="4074998"/>
            <a:ext cx="5574665" cy="24688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40055" indent="-402590">
              <a:spcBef>
                <a:spcPts val="105"/>
              </a:spcBef>
              <a:buAutoNum type="arabicPeriod" startAt="4"/>
              <a:tabLst>
                <a:tab pos="4406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Ambil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asumsi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untuk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nilai</a:t>
            </a:r>
            <a:r>
              <a:rPr sz="3200" spc="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c</a:t>
            </a:r>
            <a:endParaRPr sz="3200">
              <a:latin typeface="Calibri"/>
              <a:cs typeface="Calibri"/>
            </a:endParaRPr>
          </a:p>
          <a:p>
            <a:pPr marL="440055" indent="-402590">
              <a:buAutoNum type="arabicPeriod" startAt="4"/>
              <a:tabLst>
                <a:tab pos="440690" algn="l"/>
              </a:tabLst>
            </a:pP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Selesaikan</a:t>
            </a:r>
            <a:r>
              <a:rPr sz="3200" spc="-3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untuk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a.</a:t>
            </a:r>
            <a:endParaRPr sz="3200">
              <a:latin typeface="Calibri"/>
              <a:cs typeface="Calibri"/>
            </a:endParaRPr>
          </a:p>
          <a:p>
            <a:pPr marL="440055" indent="-402590">
              <a:buAutoNum type="arabicPeriod" startAt="4"/>
              <a:tabLst>
                <a:tab pos="4406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n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,</a:t>
            </a:r>
            <a:r>
              <a:rPr sz="3200" spc="-2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M</a:t>
            </a:r>
            <a:r>
              <a:rPr sz="3150" spc="22" baseline="-21164" dirty="0">
                <a:solidFill>
                  <a:srgbClr val="6F2F9F"/>
                </a:solidFill>
                <a:latin typeface="Calibri"/>
                <a:cs typeface="Calibri"/>
              </a:rPr>
              <a:t>n</a:t>
            </a:r>
            <a:endParaRPr sz="3150" baseline="-21164">
              <a:latin typeface="Calibri"/>
              <a:cs typeface="Calibri"/>
            </a:endParaRPr>
          </a:p>
          <a:p>
            <a:pPr marL="347345" indent="-309880">
              <a:spcBef>
                <a:spcPts val="5"/>
              </a:spcBef>
              <a:buAutoNum type="arabicPeriod" startAt="4"/>
              <a:tabLst>
                <a:tab pos="347980" algn="l"/>
              </a:tabLst>
            </a:pP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Periksa</a:t>
            </a:r>
            <a:r>
              <a:rPr sz="3200" spc="-10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15" dirty="0">
                <a:solidFill>
                  <a:srgbClr val="6F2F9F"/>
                </a:solidFill>
                <a:latin typeface="Calibri"/>
                <a:cs typeface="Calibri"/>
              </a:rPr>
              <a:t>apakah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tul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 sudah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luluh?</a:t>
            </a:r>
            <a:endParaRPr sz="3200">
              <a:latin typeface="Calibri"/>
              <a:cs typeface="Calibri"/>
            </a:endParaRPr>
          </a:p>
          <a:p>
            <a:pPr marL="440055" indent="-402590">
              <a:spcBef>
                <a:spcPts val="25"/>
              </a:spcBef>
              <a:buAutoNum type="arabicPeriod" startAt="4"/>
              <a:tabLst>
                <a:tab pos="440690" algn="l"/>
              </a:tabLst>
            </a:pP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Hitung</a:t>
            </a:r>
            <a:r>
              <a:rPr sz="3200" spc="1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5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P</a:t>
            </a:r>
            <a:r>
              <a:rPr sz="3150" spc="7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r>
              <a:rPr sz="3150" spc="337" baseline="-21164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spc="-5" dirty="0">
                <a:solidFill>
                  <a:srgbClr val="6F2F9F"/>
                </a:solidFill>
                <a:latin typeface="Calibri"/>
                <a:cs typeface="Calibri"/>
              </a:rPr>
              <a:t>dan</a:t>
            </a:r>
            <a:r>
              <a:rPr sz="3200" spc="5" dirty="0">
                <a:solidFill>
                  <a:srgbClr val="6F2F9F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6F2F9F"/>
                </a:solidFill>
                <a:latin typeface="Symbol"/>
                <a:cs typeface="Symbol"/>
              </a:rPr>
              <a:t></a:t>
            </a:r>
            <a:r>
              <a:rPr sz="3200" dirty="0">
                <a:solidFill>
                  <a:srgbClr val="6F2F9F"/>
                </a:solidFill>
                <a:latin typeface="Calibri"/>
                <a:cs typeface="Calibri"/>
              </a:rPr>
              <a:t>M</a:t>
            </a:r>
            <a:r>
              <a:rPr sz="3150" baseline="-21164" dirty="0">
                <a:solidFill>
                  <a:srgbClr val="6F2F9F"/>
                </a:solidFill>
                <a:latin typeface="Calibri"/>
                <a:cs typeface="Calibri"/>
              </a:rPr>
              <a:t>b</a:t>
            </a:r>
            <a:endParaRPr sz="3150" baseline="-21164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67273" y="3520839"/>
            <a:ext cx="108585" cy="4749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0"/>
              </a:lnSpc>
              <a:spcBef>
                <a:spcPts val="95"/>
              </a:spcBef>
            </a:pPr>
            <a:r>
              <a:rPr sz="1650" spc="15" dirty="0">
                <a:latin typeface="Symbol"/>
                <a:cs typeface="Symbol"/>
              </a:rPr>
              <a:t></a:t>
            </a:r>
            <a:endParaRPr sz="1650">
              <a:latin typeface="Symbol"/>
              <a:cs typeface="Symbol"/>
            </a:endParaRPr>
          </a:p>
          <a:p>
            <a:pPr marL="12700">
              <a:lnSpc>
                <a:spcPts val="1770"/>
              </a:lnSpc>
            </a:pPr>
            <a:r>
              <a:rPr sz="1650" spc="15" dirty="0">
                <a:latin typeface="Symbol"/>
                <a:cs typeface="Symbol"/>
              </a:rPr>
              <a:t>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03129" y="3875802"/>
            <a:ext cx="227266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2176780" algn="l"/>
              </a:tabLst>
            </a:pPr>
            <a:r>
              <a:rPr sz="1650" spc="15" dirty="0">
                <a:latin typeface="Symbol"/>
                <a:cs typeface="Symbol"/>
              </a:rPr>
              <a:t></a:t>
            </a:r>
            <a:r>
              <a:rPr sz="1650" spc="15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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031989" y="3855067"/>
            <a:ext cx="72580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tabLst>
                <a:tab pos="629920" algn="l"/>
              </a:tabLst>
            </a:pPr>
            <a:r>
              <a:rPr sz="1650" spc="15" dirty="0">
                <a:latin typeface="Symbol"/>
                <a:cs typeface="Symbol"/>
              </a:rPr>
              <a:t></a:t>
            </a:r>
            <a:r>
              <a:rPr sz="1650" spc="15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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35085" y="3631044"/>
            <a:ext cx="6794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spc="10" dirty="0">
                <a:latin typeface="Times New Roman"/>
                <a:cs typeface="Times New Roman"/>
              </a:rPr>
              <a:t>/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02804" y="3675378"/>
            <a:ext cx="255270" cy="427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8750">
              <a:lnSpc>
                <a:spcPts val="1585"/>
              </a:lnSpc>
              <a:spcBef>
                <a:spcPts val="95"/>
              </a:spcBef>
            </a:pPr>
            <a:r>
              <a:rPr sz="1650" spc="15" dirty="0">
                <a:latin typeface="Symbol"/>
                <a:cs typeface="Symbol"/>
              </a:rPr>
              <a:t></a:t>
            </a:r>
            <a:endParaRPr sz="1650">
              <a:latin typeface="Symbol"/>
              <a:cs typeface="Symbol"/>
            </a:endParaRPr>
          </a:p>
          <a:p>
            <a:pPr marL="12700">
              <a:lnSpc>
                <a:spcPts val="1585"/>
              </a:lnSpc>
            </a:pPr>
            <a:r>
              <a:rPr sz="1650" spc="25" dirty="0">
                <a:latin typeface="Times New Roman"/>
                <a:cs typeface="Times New Roman"/>
              </a:rPr>
              <a:t>2</a:t>
            </a:r>
            <a:endParaRPr sz="16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778559" y="3485471"/>
            <a:ext cx="1127760" cy="4889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75260" indent="-163195">
              <a:spcBef>
                <a:spcPts val="90"/>
              </a:spcBef>
              <a:buFont typeface="Symbol"/>
              <a:buChar char=""/>
              <a:tabLst>
                <a:tab pos="175895" algn="l"/>
                <a:tab pos="1056005" algn="l"/>
              </a:tabLst>
            </a:pPr>
            <a:r>
              <a:rPr sz="1650" i="1" spc="30" dirty="0">
                <a:latin typeface="Times New Roman"/>
                <a:cs typeface="Times New Roman"/>
              </a:rPr>
              <a:t>C</a:t>
            </a:r>
            <a:r>
              <a:rPr sz="1650" i="1" spc="455" dirty="0">
                <a:latin typeface="Times New Roman"/>
                <a:cs typeface="Times New Roman"/>
              </a:rPr>
              <a:t> </a:t>
            </a:r>
            <a:r>
              <a:rPr sz="3050" spc="-300" dirty="0">
                <a:latin typeface="Symbol"/>
                <a:cs typeface="Symbol"/>
              </a:rPr>
              <a:t></a:t>
            </a:r>
            <a:r>
              <a:rPr sz="1650" i="1" spc="-300" dirty="0">
                <a:latin typeface="Times New Roman"/>
                <a:cs typeface="Times New Roman"/>
              </a:rPr>
              <a:t>d</a:t>
            </a:r>
            <a:r>
              <a:rPr sz="1650" i="1" spc="125" dirty="0">
                <a:latin typeface="Times New Roman"/>
                <a:cs typeface="Times New Roman"/>
              </a:rPr>
              <a:t> </a:t>
            </a:r>
            <a:r>
              <a:rPr sz="1650" spc="25" dirty="0">
                <a:latin typeface="Symbol"/>
                <a:cs typeface="Symbol"/>
              </a:rPr>
              <a:t></a:t>
            </a:r>
            <a:r>
              <a:rPr sz="1650" spc="-30" dirty="0">
                <a:latin typeface="Times New Roman"/>
                <a:cs typeface="Times New Roman"/>
              </a:rPr>
              <a:t> </a:t>
            </a:r>
            <a:r>
              <a:rPr sz="1650" i="1" spc="25" dirty="0">
                <a:latin typeface="Times New Roman"/>
                <a:cs typeface="Times New Roman"/>
              </a:rPr>
              <a:t>d	</a:t>
            </a:r>
            <a:r>
              <a:rPr sz="3050" spc="-665" dirty="0">
                <a:latin typeface="Symbol"/>
                <a:cs typeface="Symbol"/>
              </a:rPr>
              <a:t></a:t>
            </a:r>
            <a:endParaRPr sz="305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424458" y="3759788"/>
            <a:ext cx="233679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75" i="1" spc="30" baseline="-25252" dirty="0">
                <a:latin typeface="Times New Roman"/>
                <a:cs typeface="Times New Roman"/>
              </a:rPr>
              <a:t>e</a:t>
            </a:r>
            <a:r>
              <a:rPr sz="2475" i="1" spc="-390" baseline="-25252" dirty="0">
                <a:latin typeface="Times New Roman"/>
                <a:cs typeface="Times New Roman"/>
              </a:rPr>
              <a:t> </a:t>
            </a:r>
            <a:r>
              <a:rPr sz="1150" spc="10" dirty="0">
                <a:latin typeface="Times New Roman"/>
                <a:cs typeface="Times New Roman"/>
              </a:rPr>
              <a:t>/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49176" y="3541582"/>
            <a:ext cx="1833880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>
              <a:spcBef>
                <a:spcPts val="95"/>
              </a:spcBef>
              <a:tabLst>
                <a:tab pos="328930" algn="l"/>
                <a:tab pos="1095375" algn="l"/>
                <a:tab pos="1563370" algn="l"/>
              </a:tabLst>
            </a:pPr>
            <a:r>
              <a:rPr sz="2475" i="1" spc="44" baseline="-31986" dirty="0">
                <a:latin typeface="Times New Roman"/>
                <a:cs typeface="Times New Roman"/>
              </a:rPr>
              <a:t>P	</a:t>
            </a:r>
            <a:r>
              <a:rPr sz="2475" spc="37" baseline="-31986" dirty="0">
                <a:latin typeface="Symbol"/>
                <a:cs typeface="Symbol"/>
              </a:rPr>
              <a:t></a:t>
            </a:r>
            <a:r>
              <a:rPr sz="2475" spc="-30" baseline="-31986" dirty="0">
                <a:latin typeface="Times New Roman"/>
                <a:cs typeface="Times New Roman"/>
              </a:rPr>
              <a:t> </a:t>
            </a:r>
            <a:r>
              <a:rPr sz="2475" u="sng" spc="60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75" u="sng" spc="37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1</a:t>
            </a:r>
            <a:r>
              <a:rPr sz="2475" u="sng" spc="44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75" spc="-82" baseline="3367" dirty="0">
                <a:latin typeface="Times New Roman"/>
                <a:cs typeface="Times New Roman"/>
              </a:rPr>
              <a:t> </a:t>
            </a:r>
            <a:r>
              <a:rPr sz="2475" spc="22" baseline="5050" dirty="0">
                <a:latin typeface="Symbol"/>
                <a:cs typeface="Symbol"/>
              </a:rPr>
              <a:t></a:t>
            </a:r>
            <a:r>
              <a:rPr sz="2475" baseline="5050" dirty="0">
                <a:latin typeface="Times New Roman"/>
                <a:cs typeface="Times New Roman"/>
              </a:rPr>
              <a:t>	</a:t>
            </a:r>
            <a:r>
              <a:rPr sz="1650" spc="15" dirty="0">
                <a:latin typeface="Symbol"/>
                <a:cs typeface="Symbol"/>
              </a:rPr>
              <a:t></a:t>
            </a:r>
            <a:r>
              <a:rPr sz="1650" dirty="0">
                <a:latin typeface="Times New Roman"/>
                <a:cs typeface="Times New Roman"/>
              </a:rPr>
              <a:t>	</a:t>
            </a:r>
            <a:r>
              <a:rPr sz="2475" i="1" u="sng" spc="37" baseline="3367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</a:t>
            </a:r>
            <a:r>
              <a:rPr sz="2475" i="1" spc="-135" baseline="3367" dirty="0">
                <a:latin typeface="Times New Roman"/>
                <a:cs typeface="Times New Roman"/>
              </a:rPr>
              <a:t> </a:t>
            </a:r>
            <a:r>
              <a:rPr sz="1650" spc="15" dirty="0">
                <a:latin typeface="Symbol"/>
                <a:cs typeface="Symbol"/>
              </a:rPr>
              <a:t>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97778" y="3777176"/>
            <a:ext cx="84455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i="1" spc="15" dirty="0">
                <a:latin typeface="Times New Roman"/>
                <a:cs typeface="Times New Roman"/>
              </a:rPr>
              <a:t>s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7729" y="3662535"/>
            <a:ext cx="804545" cy="26609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75" spc="-37" baseline="-15151" dirty="0">
                <a:latin typeface="Symbol"/>
                <a:cs typeface="Symbol"/>
              </a:rPr>
              <a:t></a:t>
            </a:r>
            <a:r>
              <a:rPr sz="1650" i="1" spc="85" dirty="0">
                <a:latin typeface="Times New Roman"/>
                <a:cs typeface="Times New Roman"/>
              </a:rPr>
              <a:t>C</a:t>
            </a:r>
            <a:r>
              <a:rPr sz="1725" i="1" spc="22" baseline="-19323" dirty="0">
                <a:latin typeface="Times New Roman"/>
                <a:cs typeface="Times New Roman"/>
              </a:rPr>
              <a:t>c</a:t>
            </a:r>
            <a:r>
              <a:rPr sz="1725" i="1" spc="-60" baseline="-19323" dirty="0">
                <a:latin typeface="Times New Roman"/>
                <a:cs typeface="Times New Roman"/>
              </a:rPr>
              <a:t> </a:t>
            </a:r>
            <a:r>
              <a:rPr sz="2475" spc="22" baseline="-3367" dirty="0">
                <a:latin typeface="Symbol"/>
                <a:cs typeface="Symbol"/>
              </a:rPr>
              <a:t></a:t>
            </a:r>
            <a:r>
              <a:rPr sz="2475" spc="-352" baseline="-3367" dirty="0">
                <a:latin typeface="Times New Roman"/>
                <a:cs typeface="Times New Roman"/>
              </a:rPr>
              <a:t> </a:t>
            </a:r>
            <a:r>
              <a:rPr sz="1650" i="1" spc="25" dirty="0">
                <a:latin typeface="Times New Roman"/>
                <a:cs typeface="Times New Roman"/>
              </a:rPr>
              <a:t>d</a:t>
            </a:r>
            <a:r>
              <a:rPr sz="1650" i="1" spc="114" dirty="0">
                <a:latin typeface="Times New Roman"/>
                <a:cs typeface="Times New Roman"/>
              </a:rPr>
              <a:t> </a:t>
            </a:r>
            <a:r>
              <a:rPr sz="1650" spc="25" dirty="0">
                <a:latin typeface="Symbol"/>
                <a:cs typeface="Symbol"/>
              </a:rPr>
              <a:t>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109253" y="3777176"/>
            <a:ext cx="101600" cy="1897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150" i="1" spc="20" dirty="0">
                <a:latin typeface="Times New Roman"/>
                <a:cs typeface="Times New Roman"/>
              </a:rPr>
              <a:t>n</a:t>
            </a:r>
            <a:endParaRPr sz="115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583192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1" y="1735639"/>
            <a:ext cx="7949565" cy="936154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Selain </a:t>
            </a:r>
            <a:r>
              <a:rPr sz="2000" spc="-20" dirty="0">
                <a:solidFill>
                  <a:srgbClr val="000000"/>
                </a:solidFill>
                <a:latin typeface="Calibri"/>
                <a:cs typeface="Calibri"/>
              </a:rPr>
              <a:t>cara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 di</a:t>
            </a:r>
            <a:r>
              <a:rPr sz="200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0000"/>
                </a:solidFill>
                <a:latin typeface="Calibri"/>
                <a:cs typeface="Calibri"/>
              </a:rPr>
              <a:t>atas,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 untuk</a:t>
            </a:r>
            <a:r>
              <a:rPr sz="2000" spc="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menentukan</a:t>
            </a:r>
            <a:r>
              <a:rPr sz="2000" spc="-20" dirty="0">
                <a:solidFill>
                  <a:srgbClr val="000000"/>
                </a:solidFill>
                <a:latin typeface="Calibri"/>
                <a:cs typeface="Calibri"/>
              </a:rPr>
              <a:t> kuat</a:t>
            </a:r>
            <a:r>
              <a:rPr sz="2000" spc="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nominal </a:t>
            </a:r>
            <a:r>
              <a:rPr sz="2000" spc="-15" dirty="0">
                <a:solidFill>
                  <a:srgbClr val="000000"/>
                </a:solidFill>
                <a:latin typeface="Calibri"/>
                <a:cs typeface="Calibri"/>
              </a:rPr>
              <a:t>tekan</a:t>
            </a:r>
            <a:r>
              <a:rPr sz="2000" b="0" i="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untuk </a:t>
            </a:r>
            <a:r>
              <a:rPr sz="2000" spc="-53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penampang </a:t>
            </a:r>
            <a:r>
              <a:rPr sz="2000" spc="-25" dirty="0">
                <a:solidFill>
                  <a:srgbClr val="000000"/>
                </a:solidFill>
                <a:latin typeface="Calibri"/>
                <a:cs typeface="Calibri"/>
              </a:rPr>
              <a:t>kolom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mengalami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keruntuhan </a:t>
            </a:r>
            <a:r>
              <a:rPr sz="2000" spc="-15" dirty="0">
                <a:solidFill>
                  <a:srgbClr val="000000"/>
                </a:solidFill>
                <a:latin typeface="Calibri"/>
                <a:cs typeface="Calibri"/>
              </a:rPr>
              <a:t>tekan </a:t>
            </a:r>
            <a:r>
              <a:rPr sz="2000" b="0" i="0" dirty="0">
                <a:solidFill>
                  <a:srgbClr val="000000"/>
                </a:solidFill>
                <a:latin typeface="Calibri"/>
                <a:cs typeface="Calibri"/>
              </a:rPr>
              <a:t>adalah </a:t>
            </a:r>
            <a:r>
              <a:rPr sz="2000" spc="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000000"/>
                </a:solidFill>
                <a:latin typeface="Calibri"/>
                <a:cs typeface="Calibri"/>
              </a:rPr>
              <a:t>dengan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 menggunakan</a:t>
            </a:r>
            <a:r>
              <a:rPr sz="2000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persamaan</a:t>
            </a:r>
            <a:r>
              <a:rPr sz="2000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Whitney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 sebagai</a:t>
            </a:r>
            <a:r>
              <a:rPr sz="200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0000"/>
                </a:solidFill>
                <a:latin typeface="Calibri"/>
                <a:cs typeface="Calibri"/>
              </a:rPr>
              <a:t>berikut</a:t>
            </a:r>
            <a:r>
              <a:rPr sz="2000" b="0" i="0" dirty="0">
                <a:solidFill>
                  <a:srgbClr val="000000"/>
                </a:solidFill>
                <a:latin typeface="Calibri"/>
                <a:cs typeface="Calibri"/>
              </a:rPr>
              <a:t> :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3166873" y="3069335"/>
            <a:ext cx="2944495" cy="1079500"/>
            <a:chOff x="1642872" y="3069335"/>
            <a:chExt cx="2944495" cy="1079500"/>
          </a:xfrm>
        </p:grpSpPr>
        <p:sp>
          <p:nvSpPr>
            <p:cNvPr id="5" name="object 5"/>
            <p:cNvSpPr/>
            <p:nvPr/>
          </p:nvSpPr>
          <p:spPr>
            <a:xfrm>
              <a:off x="1642872" y="3069335"/>
              <a:ext cx="2944495" cy="1079500"/>
            </a:xfrm>
            <a:custGeom>
              <a:avLst/>
              <a:gdLst/>
              <a:ahLst/>
              <a:cxnLst/>
              <a:rect l="l" t="t" r="r" b="b"/>
              <a:pathLst>
                <a:path w="2944495" h="1079500">
                  <a:moveTo>
                    <a:pt x="2944368" y="0"/>
                  </a:moveTo>
                  <a:lnTo>
                    <a:pt x="0" y="0"/>
                  </a:lnTo>
                  <a:lnTo>
                    <a:pt x="0" y="1078991"/>
                  </a:lnTo>
                  <a:lnTo>
                    <a:pt x="2944368" y="1078991"/>
                  </a:lnTo>
                  <a:lnTo>
                    <a:pt x="2944368" y="0"/>
                  </a:lnTo>
                  <a:close/>
                </a:path>
              </a:pathLst>
            </a:custGeom>
            <a:solidFill>
              <a:srgbClr val="B3A1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310559" y="3782052"/>
              <a:ext cx="718820" cy="0"/>
            </a:xfrm>
            <a:custGeom>
              <a:avLst/>
              <a:gdLst/>
              <a:ahLst/>
              <a:cxnLst/>
              <a:rect l="l" t="t" r="r" b="b"/>
              <a:pathLst>
                <a:path w="718820">
                  <a:moveTo>
                    <a:pt x="0" y="0"/>
                  </a:moveTo>
                  <a:lnTo>
                    <a:pt x="718614" y="0"/>
                  </a:lnTo>
                </a:path>
              </a:pathLst>
            </a:custGeom>
            <a:ln w="538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288204" y="3485060"/>
              <a:ext cx="1243330" cy="0"/>
            </a:xfrm>
            <a:custGeom>
              <a:avLst/>
              <a:gdLst/>
              <a:ahLst/>
              <a:cxnLst/>
              <a:rect l="l" t="t" r="r" b="b"/>
              <a:pathLst>
                <a:path w="1243329">
                  <a:moveTo>
                    <a:pt x="0" y="0"/>
                  </a:moveTo>
                  <a:lnTo>
                    <a:pt x="1243199" y="0"/>
                  </a:lnTo>
                </a:path>
              </a:pathLst>
            </a:custGeom>
            <a:ln w="11298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5473085" y="3409335"/>
            <a:ext cx="614045" cy="5245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5400">
              <a:spcBef>
                <a:spcPts val="125"/>
              </a:spcBef>
            </a:pPr>
            <a:r>
              <a:rPr sz="4875" spc="-765" baseline="-27350" dirty="0">
                <a:latin typeface="Symbol"/>
                <a:cs typeface="Symbol"/>
              </a:rPr>
              <a:t></a:t>
            </a:r>
            <a:r>
              <a:rPr sz="4875" spc="-757" baseline="-27350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-65" dirty="0">
                <a:latin typeface="Times New Roman"/>
                <a:cs typeface="Times New Roman"/>
              </a:rPr>
              <a:t> </a:t>
            </a:r>
            <a:r>
              <a:rPr sz="1750" spc="-45" dirty="0">
                <a:latin typeface="Times New Roman"/>
                <a:cs typeface="Times New Roman"/>
              </a:rPr>
              <a:t>0</a:t>
            </a:r>
            <a:r>
              <a:rPr sz="1750" spc="-35" dirty="0">
                <a:latin typeface="Times New Roman"/>
                <a:cs typeface="Times New Roman"/>
              </a:rPr>
              <a:t>,</a:t>
            </a:r>
            <a:r>
              <a:rPr sz="1750" dirty="0">
                <a:latin typeface="Times New Roman"/>
                <a:cs typeface="Times New Roman"/>
              </a:rPr>
              <a:t>5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825654" y="3612872"/>
            <a:ext cx="676275" cy="52451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5400">
              <a:spcBef>
                <a:spcPts val="125"/>
              </a:spcBef>
            </a:pPr>
            <a:r>
              <a:rPr sz="3250" spc="-675" dirty="0">
                <a:latin typeface="Symbol"/>
                <a:cs typeface="Symbol"/>
              </a:rPr>
              <a:t>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110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</a:t>
            </a:r>
            <a:r>
              <a:rPr sz="1750" spc="-65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d</a:t>
            </a:r>
            <a:r>
              <a:rPr sz="1750" i="1" spc="-105" dirty="0">
                <a:latin typeface="Times New Roman"/>
                <a:cs typeface="Times New Roman"/>
              </a:rPr>
              <a:t> </a:t>
            </a:r>
            <a:r>
              <a:rPr sz="1875" spc="-15" baseline="35555" dirty="0">
                <a:latin typeface="Times New Roman"/>
                <a:cs typeface="Times New Roman"/>
              </a:rPr>
              <a:t>/</a:t>
            </a:r>
            <a:endParaRPr sz="1875" baseline="35555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698958" y="3702899"/>
            <a:ext cx="293370" cy="2952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spcBef>
                <a:spcPts val="120"/>
              </a:spcBef>
            </a:pPr>
            <a:r>
              <a:rPr sz="2625" i="1" baseline="-25396" dirty="0">
                <a:latin typeface="Times New Roman"/>
                <a:cs typeface="Times New Roman"/>
              </a:rPr>
              <a:t>d</a:t>
            </a:r>
            <a:r>
              <a:rPr sz="2625" i="1" spc="-179" baseline="-25396" dirty="0">
                <a:latin typeface="Times New Roman"/>
                <a:cs typeface="Times New Roman"/>
              </a:rPr>
              <a:t> </a:t>
            </a:r>
            <a:r>
              <a:rPr sz="1250" spc="-15" dirty="0">
                <a:latin typeface="Times New Roman"/>
                <a:cs typeface="Times New Roman"/>
              </a:rPr>
              <a:t>2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68106" y="3600330"/>
            <a:ext cx="941705" cy="2952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spcBef>
                <a:spcPts val="120"/>
              </a:spcBef>
            </a:pPr>
            <a:r>
              <a:rPr sz="2625" u="sng" spc="-60" baseline="349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3</a:t>
            </a:r>
            <a:r>
              <a:rPr sz="2625" i="1" u="sng" spc="-15" baseline="349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</a:t>
            </a:r>
            <a:r>
              <a:rPr sz="2625" i="1" u="sng" baseline="3492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e</a:t>
            </a:r>
            <a:r>
              <a:rPr sz="2625" i="1" spc="172" baseline="34920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</a:t>
            </a:r>
            <a:r>
              <a:rPr sz="1750" spc="-225" dirty="0">
                <a:latin typeface="Times New Roman"/>
                <a:cs typeface="Times New Roman"/>
              </a:rPr>
              <a:t> </a:t>
            </a:r>
            <a:r>
              <a:rPr sz="1750" spc="-175" dirty="0">
                <a:latin typeface="Times New Roman"/>
                <a:cs typeface="Times New Roman"/>
              </a:rPr>
              <a:t>1</a:t>
            </a:r>
            <a:r>
              <a:rPr sz="1750" spc="-170" dirty="0">
                <a:latin typeface="Times New Roman"/>
                <a:cs typeface="Times New Roman"/>
              </a:rPr>
              <a:t>,</a:t>
            </a:r>
            <a:r>
              <a:rPr sz="1750" spc="-10" dirty="0">
                <a:latin typeface="Times New Roman"/>
                <a:cs typeface="Times New Roman"/>
              </a:rPr>
              <a:t>18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75034" y="3150270"/>
            <a:ext cx="460375" cy="2952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spcBef>
                <a:spcPts val="120"/>
              </a:spcBef>
            </a:pPr>
            <a:r>
              <a:rPr sz="1750" i="1" spc="-10" dirty="0">
                <a:latin typeface="Times New Roman"/>
                <a:cs typeface="Times New Roman"/>
              </a:rPr>
              <a:t>bhf</a:t>
            </a:r>
            <a:r>
              <a:rPr sz="1750" i="1" spc="65" dirty="0">
                <a:latin typeface="Times New Roman"/>
                <a:cs typeface="Times New Roman"/>
              </a:rPr>
              <a:t> </a:t>
            </a:r>
            <a:r>
              <a:rPr sz="1875" spc="-15" baseline="35555" dirty="0">
                <a:latin typeface="Times New Roman"/>
                <a:cs typeface="Times New Roman"/>
              </a:rPr>
              <a:t>/</a:t>
            </a:r>
            <a:endParaRPr sz="1875" baseline="35555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20346" y="3047930"/>
            <a:ext cx="594360" cy="705485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57785">
              <a:spcBef>
                <a:spcPts val="670"/>
              </a:spcBef>
            </a:pPr>
            <a:r>
              <a:rPr sz="1750" i="1" spc="-35" dirty="0">
                <a:latin typeface="Times New Roman"/>
                <a:cs typeface="Times New Roman"/>
              </a:rPr>
              <a:t>A</a:t>
            </a:r>
            <a:r>
              <a:rPr sz="1875" i="1" spc="-15" baseline="-20000" dirty="0">
                <a:latin typeface="Times New Roman"/>
                <a:cs typeface="Times New Roman"/>
              </a:rPr>
              <a:t>s</a:t>
            </a:r>
            <a:r>
              <a:rPr sz="1875" i="1" spc="-150" baseline="-20000" dirty="0">
                <a:latin typeface="Times New Roman"/>
                <a:cs typeface="Times New Roman"/>
              </a:rPr>
              <a:t> </a:t>
            </a:r>
            <a:r>
              <a:rPr sz="1875" spc="-15" baseline="37777" dirty="0">
                <a:latin typeface="Times New Roman"/>
                <a:cs typeface="Times New Roman"/>
              </a:rPr>
              <a:t>/</a:t>
            </a:r>
            <a:r>
              <a:rPr sz="1875" baseline="37777" dirty="0">
                <a:latin typeface="Times New Roman"/>
                <a:cs typeface="Times New Roman"/>
              </a:rPr>
              <a:t> </a:t>
            </a:r>
            <a:r>
              <a:rPr sz="1875" spc="-142" baseline="37777" dirty="0">
                <a:latin typeface="Times New Roman"/>
                <a:cs typeface="Times New Roman"/>
              </a:rPr>
              <a:t> </a:t>
            </a:r>
            <a:r>
              <a:rPr sz="1750" i="1" dirty="0">
                <a:latin typeface="Times New Roman"/>
                <a:cs typeface="Times New Roman"/>
              </a:rPr>
              <a:t>f</a:t>
            </a:r>
            <a:r>
              <a:rPr sz="1750" i="1" spc="-150" dirty="0">
                <a:latin typeface="Times New Roman"/>
                <a:cs typeface="Times New Roman"/>
              </a:rPr>
              <a:t> </a:t>
            </a:r>
            <a:r>
              <a:rPr sz="1875" i="1" spc="-22" baseline="-20000" dirty="0">
                <a:latin typeface="Times New Roman"/>
                <a:cs typeface="Times New Roman"/>
              </a:rPr>
              <a:t>y</a:t>
            </a:r>
            <a:endParaRPr sz="1875" baseline="-20000">
              <a:latin typeface="Times New Roman"/>
              <a:cs typeface="Times New Roman"/>
            </a:endParaRPr>
          </a:p>
          <a:p>
            <a:pPr marL="25400">
              <a:spcBef>
                <a:spcPts val="580"/>
              </a:spcBef>
            </a:pPr>
            <a:r>
              <a:rPr sz="1750" i="1" dirty="0">
                <a:latin typeface="Times New Roman"/>
                <a:cs typeface="Times New Roman"/>
              </a:rPr>
              <a:t>e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188817" y="3303316"/>
            <a:ext cx="1607185" cy="29527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>
              <a:spcBef>
                <a:spcPts val="120"/>
              </a:spcBef>
              <a:tabLst>
                <a:tab pos="1012825" algn="l"/>
                <a:tab pos="1389380" algn="l"/>
              </a:tabLst>
            </a:pPr>
            <a:r>
              <a:rPr sz="1750" i="1" spc="-100" dirty="0">
                <a:latin typeface="Times New Roman"/>
                <a:cs typeface="Times New Roman"/>
              </a:rPr>
              <a:t>P</a:t>
            </a:r>
            <a:r>
              <a:rPr sz="1875" i="1" spc="-150" baseline="-20000" dirty="0">
                <a:latin typeface="Times New Roman"/>
                <a:cs typeface="Times New Roman"/>
              </a:rPr>
              <a:t>n</a:t>
            </a:r>
            <a:r>
              <a:rPr sz="1875" i="1" spc="487" baseline="-20000" dirty="0">
                <a:latin typeface="Times New Roman"/>
                <a:cs typeface="Times New Roman"/>
              </a:rPr>
              <a:t> </a:t>
            </a:r>
            <a:r>
              <a:rPr sz="1750" dirty="0">
                <a:latin typeface="Symbol"/>
                <a:cs typeface="Symbol"/>
              </a:rPr>
              <a:t></a:t>
            </a:r>
            <a:r>
              <a:rPr sz="2625" u="sng" baseline="23809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1875" i="1" u="sng" spc="-22" baseline="33333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c	</a:t>
            </a:r>
            <a:r>
              <a:rPr sz="1750" dirty="0">
                <a:latin typeface="Symbol"/>
                <a:cs typeface="Symbol"/>
              </a:rPr>
              <a:t></a:t>
            </a:r>
            <a:endParaRPr sz="1750">
              <a:latin typeface="Symbol"/>
              <a:cs typeface="Symbo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89074" y="4310635"/>
            <a:ext cx="7668259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Whitney </a:t>
            </a: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dirty="0">
                <a:latin typeface="Calibri"/>
                <a:cs typeface="Calibri"/>
              </a:rPr>
              <a:t>rumus </a:t>
            </a:r>
            <a:r>
              <a:rPr sz="2000" spc="-10" dirty="0">
                <a:latin typeface="Calibri"/>
                <a:cs typeface="Calibri"/>
              </a:rPr>
              <a:t>pendekatan </a:t>
            </a:r>
            <a:r>
              <a:rPr sz="2000" dirty="0">
                <a:latin typeface="Calibri"/>
                <a:cs typeface="Calibri"/>
              </a:rPr>
              <a:t>guna </a:t>
            </a:r>
            <a:r>
              <a:rPr sz="2000" spc="-10" dirty="0">
                <a:latin typeface="Calibri"/>
                <a:cs typeface="Calibri"/>
              </a:rPr>
              <a:t>menentukan </a:t>
            </a:r>
            <a:r>
              <a:rPr sz="2000" spc="-5" dirty="0">
                <a:latin typeface="Calibri"/>
                <a:cs typeface="Calibri"/>
              </a:rPr>
              <a:t>nilai </a:t>
            </a:r>
            <a:r>
              <a:rPr sz="2000" i="1" spc="5" dirty="0">
                <a:latin typeface="Calibri"/>
                <a:cs typeface="Calibri"/>
              </a:rPr>
              <a:t>P</a:t>
            </a:r>
            <a:r>
              <a:rPr sz="1950" i="1" spc="7" baseline="-21367" dirty="0">
                <a:latin typeface="Calibri"/>
                <a:cs typeface="Calibri"/>
              </a:rPr>
              <a:t>n</a:t>
            </a:r>
            <a:r>
              <a:rPr sz="1950" i="1" spc="15" baseline="-21367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</a:t>
            </a:r>
            <a:r>
              <a:rPr sz="2000" spc="-44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penampang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kolom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lingkaran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</a:t>
            </a:r>
            <a:r>
              <a:rPr sz="2000" spc="-5" dirty="0">
                <a:latin typeface="Calibri"/>
                <a:cs typeface="Calibri"/>
              </a:rPr>
              <a:t>mengalami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kondisi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keruntuhan</a:t>
            </a:r>
            <a:r>
              <a:rPr sz="2000" spc="-15" dirty="0">
                <a:latin typeface="Calibri"/>
                <a:cs typeface="Calibri"/>
              </a:rPr>
              <a:t> tekan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: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215640" y="5085588"/>
            <a:ext cx="3599815" cy="1079500"/>
            <a:chOff x="1691639" y="5085588"/>
            <a:chExt cx="3599815" cy="1079500"/>
          </a:xfrm>
        </p:grpSpPr>
        <p:sp>
          <p:nvSpPr>
            <p:cNvPr id="17" name="object 17"/>
            <p:cNvSpPr/>
            <p:nvPr/>
          </p:nvSpPr>
          <p:spPr>
            <a:xfrm>
              <a:off x="1691639" y="5085588"/>
              <a:ext cx="3599815" cy="1079500"/>
            </a:xfrm>
            <a:custGeom>
              <a:avLst/>
              <a:gdLst/>
              <a:ahLst/>
              <a:cxnLst/>
              <a:rect l="l" t="t" r="r" b="b"/>
              <a:pathLst>
                <a:path w="3599815" h="1079500">
                  <a:moveTo>
                    <a:pt x="3599688" y="0"/>
                  </a:moveTo>
                  <a:lnTo>
                    <a:pt x="0" y="0"/>
                  </a:lnTo>
                  <a:lnTo>
                    <a:pt x="0" y="1078992"/>
                  </a:lnTo>
                  <a:lnTo>
                    <a:pt x="3599688" y="1078992"/>
                  </a:lnTo>
                  <a:lnTo>
                    <a:pt x="3599688" y="0"/>
                  </a:lnTo>
                  <a:close/>
                </a:path>
              </a:pathLst>
            </a:custGeom>
            <a:solidFill>
              <a:srgbClr val="B3A1C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262585" y="5794142"/>
              <a:ext cx="1417320" cy="0"/>
            </a:xfrm>
            <a:custGeom>
              <a:avLst/>
              <a:gdLst/>
              <a:ahLst/>
              <a:cxnLst/>
              <a:rect l="l" t="t" r="r" b="b"/>
              <a:pathLst>
                <a:path w="1417320">
                  <a:moveTo>
                    <a:pt x="0" y="0"/>
                  </a:moveTo>
                  <a:lnTo>
                    <a:pt x="1416971" y="0"/>
                  </a:lnTo>
                </a:path>
              </a:pathLst>
            </a:custGeom>
            <a:ln w="49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153473" y="5448542"/>
              <a:ext cx="2127250" cy="0"/>
            </a:xfrm>
            <a:custGeom>
              <a:avLst/>
              <a:gdLst/>
              <a:ahLst/>
              <a:cxnLst/>
              <a:rect l="l" t="t" r="r" b="b"/>
              <a:pathLst>
                <a:path w="2127250">
                  <a:moveTo>
                    <a:pt x="0" y="0"/>
                  </a:moveTo>
                  <a:lnTo>
                    <a:pt x="2127026" y="0"/>
                  </a:lnTo>
                </a:path>
              </a:pathLst>
            </a:custGeom>
            <a:ln w="1044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600625" y="5765352"/>
              <a:ext cx="276225" cy="0"/>
            </a:xfrm>
            <a:custGeom>
              <a:avLst/>
              <a:gdLst/>
              <a:ahLst/>
              <a:cxnLst/>
              <a:rect l="l" t="t" r="r" b="b"/>
              <a:pathLst>
                <a:path w="276225">
                  <a:moveTo>
                    <a:pt x="0" y="0"/>
                  </a:moveTo>
                  <a:lnTo>
                    <a:pt x="276056" y="0"/>
                  </a:lnTo>
                </a:path>
              </a:pathLst>
            </a:custGeom>
            <a:ln w="497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482345" y="5448542"/>
              <a:ext cx="768350" cy="0"/>
            </a:xfrm>
            <a:custGeom>
              <a:avLst/>
              <a:gdLst/>
              <a:ahLst/>
              <a:cxnLst/>
              <a:rect l="l" t="t" r="r" b="b"/>
              <a:pathLst>
                <a:path w="768350">
                  <a:moveTo>
                    <a:pt x="0" y="0"/>
                  </a:moveTo>
                  <a:lnTo>
                    <a:pt x="767885" y="0"/>
                  </a:lnTo>
                </a:path>
              </a:pathLst>
            </a:custGeom>
            <a:ln w="1044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681312" y="5448393"/>
            <a:ext cx="946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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17155" y="5816336"/>
            <a:ext cx="946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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848569" y="5279566"/>
            <a:ext cx="129539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35" dirty="0">
                <a:latin typeface="Symbol"/>
                <a:cs typeface="Symbol"/>
              </a:rPr>
              <a:t>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79529" y="5837689"/>
            <a:ext cx="1454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5400">
              <a:spcBef>
                <a:spcPts val="135"/>
              </a:spcBef>
            </a:pPr>
            <a:r>
              <a:rPr sz="1600" spc="-300" dirty="0" smtClean="0">
                <a:latin typeface="Symbol"/>
                <a:cs typeface="Symbol"/>
              </a:rPr>
              <a:t></a:t>
            </a:r>
            <a:r>
              <a:rPr sz="2400" spc="-450" baseline="-10416" dirty="0" smtClean="0">
                <a:latin typeface="Symbol"/>
                <a:cs typeface="Symbol"/>
              </a:rPr>
              <a:t></a:t>
            </a:r>
            <a:endParaRPr sz="2400" baseline="-10416" dirty="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704929" y="5448393"/>
            <a:ext cx="946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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698282" y="5645032"/>
            <a:ext cx="946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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98282" y="5448393"/>
            <a:ext cx="9461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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444959" y="5596867"/>
            <a:ext cx="330835" cy="49466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ts val="1825"/>
              </a:lnSpc>
              <a:spcBef>
                <a:spcPts val="135"/>
              </a:spcBef>
            </a:pPr>
            <a:r>
              <a:rPr sz="1600" spc="150" dirty="0">
                <a:latin typeface="Symbol"/>
                <a:cs typeface="Symbol"/>
              </a:rPr>
              <a:t></a:t>
            </a:r>
            <a:r>
              <a:rPr sz="1600" spc="25" dirty="0">
                <a:latin typeface="Times New Roman"/>
                <a:cs typeface="Times New Roman"/>
              </a:rPr>
              <a:t>1</a:t>
            </a:r>
            <a:r>
              <a:rPr sz="2400" spc="37" baseline="5208" dirty="0">
                <a:latin typeface="Symbol"/>
                <a:cs typeface="Symbol"/>
              </a:rPr>
              <a:t></a:t>
            </a:r>
            <a:endParaRPr sz="2400" baseline="5208">
              <a:latin typeface="Symbol"/>
              <a:cs typeface="Symbol"/>
            </a:endParaRPr>
          </a:p>
          <a:p>
            <a:pPr marR="5080" algn="r">
              <a:lnSpc>
                <a:spcPts val="1825"/>
              </a:lnSpc>
            </a:pPr>
            <a:r>
              <a:rPr sz="1600" spc="25" dirty="0">
                <a:latin typeface="Symbol"/>
                <a:cs typeface="Symbol"/>
              </a:rPr>
              <a:t>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067507" y="5625166"/>
            <a:ext cx="75755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5400">
              <a:spcBef>
                <a:spcPts val="135"/>
              </a:spcBef>
            </a:pPr>
            <a:r>
              <a:rPr sz="1725" spc="7" baseline="-33816" dirty="0">
                <a:latin typeface="Times New Roman"/>
                <a:cs typeface="Times New Roman"/>
              </a:rPr>
              <a:t>2  </a:t>
            </a:r>
            <a:r>
              <a:rPr sz="1600" spc="-15" dirty="0">
                <a:latin typeface="Symbol"/>
                <a:cs typeface="Symbol"/>
              </a:rPr>
              <a:t></a:t>
            </a:r>
            <a:r>
              <a:rPr sz="1600" spc="-15" dirty="0">
                <a:latin typeface="Times New Roman"/>
                <a:cs typeface="Times New Roman"/>
              </a:rPr>
              <a:t>1,18</a:t>
            </a:r>
            <a:r>
              <a:rPr sz="2400" spc="-22" baseline="-5208" dirty="0">
                <a:latin typeface="Symbol"/>
                <a:cs typeface="Symbol"/>
              </a:rPr>
              <a:t></a:t>
            </a:r>
            <a:endParaRPr sz="2400" baseline="-5208">
              <a:latin typeface="Symbol"/>
              <a:cs typeface="Symbo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301319" y="5872556"/>
            <a:ext cx="70485" cy="1885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1150" i="1" spc="5" dirty="0">
                <a:latin typeface="Times New Roman"/>
                <a:cs typeface="Times New Roman"/>
              </a:rPr>
              <a:t>s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1319" y="5259314"/>
            <a:ext cx="122555" cy="1885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1150" i="1" spc="45" dirty="0">
                <a:latin typeface="Times New Roman"/>
                <a:cs typeface="Times New Roman"/>
              </a:rPr>
              <a:t>st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856927" y="5230504"/>
            <a:ext cx="78740" cy="1885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1150" i="1" spc="5" dirty="0">
                <a:latin typeface="Times New Roman"/>
                <a:cs typeface="Times New Roman"/>
              </a:rPr>
              <a:t>c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362817" y="5394380"/>
            <a:ext cx="86995" cy="188513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spcBef>
                <a:spcPts val="90"/>
              </a:spcBef>
            </a:pPr>
            <a:r>
              <a:rPr sz="1150" i="1" spc="5" dirty="0">
                <a:latin typeface="Times New Roman"/>
                <a:cs typeface="Times New Roman"/>
              </a:rPr>
              <a:t>n</a:t>
            </a:r>
            <a:endParaRPr sz="11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017155" y="5580974"/>
            <a:ext cx="297815" cy="4527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lnSpc>
                <a:spcPts val="1660"/>
              </a:lnSpc>
              <a:spcBef>
                <a:spcPts val="135"/>
              </a:spcBef>
            </a:pPr>
            <a:r>
              <a:rPr sz="1600" spc="25" dirty="0">
                <a:latin typeface="Symbol"/>
                <a:cs typeface="Symbol"/>
              </a:rPr>
              <a:t></a:t>
            </a:r>
            <a:endParaRPr sz="1600">
              <a:latin typeface="Symbol"/>
              <a:cs typeface="Symbol"/>
            </a:endParaRPr>
          </a:p>
          <a:p>
            <a:pPr marL="131445">
              <a:lnSpc>
                <a:spcPts val="1660"/>
              </a:lnSpc>
            </a:pPr>
            <a:r>
              <a:rPr sz="1600" i="1" spc="50" dirty="0">
                <a:latin typeface="Times New Roman"/>
                <a:cs typeface="Times New Roman"/>
              </a:rPr>
              <a:t>D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017155" y="5466262"/>
            <a:ext cx="35496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2400" spc="37" baseline="5208" dirty="0">
                <a:latin typeface="Symbol"/>
                <a:cs typeface="Symbol"/>
              </a:rPr>
              <a:t></a:t>
            </a:r>
            <a:r>
              <a:rPr sz="2400" spc="89" baseline="5208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3</a:t>
            </a:r>
            <a:r>
              <a:rPr sz="1600" i="1" spc="-5" dirty="0">
                <a:latin typeface="Times New Roman"/>
                <a:cs typeface="Times New Roman"/>
              </a:rPr>
              <a:t>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82622" y="5144989"/>
            <a:ext cx="45275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  <a:tabLst>
                <a:tab pos="278130" algn="l"/>
              </a:tabLst>
            </a:pPr>
            <a:r>
              <a:rPr sz="1600" i="1" spc="40" dirty="0">
                <a:latin typeface="Times New Roman"/>
                <a:cs typeface="Times New Roman"/>
              </a:rPr>
              <a:t>A	</a:t>
            </a:r>
            <a:r>
              <a:rPr sz="1600" i="1" spc="55" dirty="0">
                <a:latin typeface="Times New Roman"/>
                <a:cs typeface="Times New Roman"/>
              </a:rPr>
              <a:t>fy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3672881" y="5739725"/>
            <a:ext cx="1463040" cy="3651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5400">
              <a:spcBef>
                <a:spcPts val="125"/>
              </a:spcBef>
            </a:pPr>
            <a:r>
              <a:rPr sz="2400" spc="-930" baseline="-15625" dirty="0">
                <a:latin typeface="Symbol"/>
                <a:cs typeface="Symbol"/>
              </a:rPr>
              <a:t></a:t>
            </a:r>
            <a:r>
              <a:rPr sz="2400" spc="37" baseline="-6944" dirty="0">
                <a:latin typeface="Symbol"/>
                <a:cs typeface="Symbol"/>
              </a:rPr>
              <a:t></a:t>
            </a:r>
            <a:r>
              <a:rPr sz="2400" spc="-359" baseline="-6944" dirty="0">
                <a:latin typeface="Times New Roman"/>
                <a:cs typeface="Times New Roman"/>
              </a:rPr>
              <a:t> </a:t>
            </a:r>
            <a:r>
              <a:rPr sz="2200" spc="-265" dirty="0">
                <a:latin typeface="Symbol"/>
                <a:cs typeface="Symbol"/>
              </a:rPr>
              <a:t>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-50" dirty="0">
                <a:latin typeface="Times New Roman"/>
                <a:cs typeface="Times New Roman"/>
              </a:rPr>
              <a:t>,</a:t>
            </a:r>
            <a:r>
              <a:rPr sz="1600" spc="15" dirty="0">
                <a:latin typeface="Times New Roman"/>
                <a:cs typeface="Times New Roman"/>
              </a:rPr>
              <a:t>8</a:t>
            </a:r>
            <a:r>
              <a:rPr sz="1600" i="1" spc="35" dirty="0">
                <a:latin typeface="Times New Roman"/>
                <a:cs typeface="Times New Roman"/>
              </a:rPr>
              <a:t>h</a:t>
            </a:r>
            <a:r>
              <a:rPr sz="1600" i="1" spc="-120" dirty="0">
                <a:latin typeface="Times New Roman"/>
                <a:cs typeface="Times New Roman"/>
              </a:rPr>
              <a:t> </a:t>
            </a:r>
            <a:r>
              <a:rPr sz="1600" spc="35" dirty="0">
                <a:latin typeface="Symbol"/>
                <a:cs typeface="Symbol"/>
              </a:rPr>
              <a:t></a:t>
            </a:r>
            <a:r>
              <a:rPr sz="1600" spc="-130" dirty="0">
                <a:latin typeface="Times New Roman"/>
                <a:cs typeface="Times New Roman"/>
              </a:rPr>
              <a:t> </a:t>
            </a:r>
            <a:r>
              <a:rPr sz="1600" spc="-5" dirty="0">
                <a:latin typeface="Times New Roman"/>
                <a:cs typeface="Times New Roman"/>
              </a:rPr>
              <a:t>0</a:t>
            </a:r>
            <a:r>
              <a:rPr sz="1600" spc="5" dirty="0">
                <a:latin typeface="Times New Roman"/>
                <a:cs typeface="Times New Roman"/>
              </a:rPr>
              <a:t>,</a:t>
            </a:r>
            <a:r>
              <a:rPr sz="1600" spc="20" dirty="0">
                <a:latin typeface="Times New Roman"/>
                <a:cs typeface="Times New Roman"/>
              </a:rPr>
              <a:t>6</a:t>
            </a:r>
            <a:r>
              <a:rPr sz="1600" spc="125" dirty="0">
                <a:latin typeface="Times New Roman"/>
                <a:cs typeface="Times New Roman"/>
              </a:rPr>
              <a:t>7</a:t>
            </a:r>
            <a:r>
              <a:rPr sz="1600" i="1" spc="45" dirty="0">
                <a:latin typeface="Times New Roman"/>
                <a:cs typeface="Times New Roman"/>
              </a:rPr>
              <a:t>D</a:t>
            </a:r>
            <a:r>
              <a:rPr sz="1725" i="1" spc="7" baseline="-19323" dirty="0">
                <a:latin typeface="Times New Roman"/>
                <a:cs typeface="Times New Roman"/>
              </a:rPr>
              <a:t>s </a:t>
            </a:r>
            <a:r>
              <a:rPr sz="2200" spc="-190" dirty="0">
                <a:latin typeface="Symbol"/>
                <a:cs typeface="Symbol"/>
              </a:rPr>
              <a:t></a:t>
            </a:r>
            <a:endParaRPr sz="2200">
              <a:latin typeface="Symbol"/>
              <a:cs typeface="Symbo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265174" y="5495072"/>
            <a:ext cx="47180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spc="-5" dirty="0">
                <a:latin typeface="Times New Roman"/>
                <a:cs typeface="Times New Roman"/>
              </a:rPr>
              <a:t>9</a:t>
            </a:r>
            <a:r>
              <a:rPr sz="1600" spc="5" dirty="0">
                <a:latin typeface="Times New Roman"/>
                <a:cs typeface="Times New Roman"/>
              </a:rPr>
              <a:t>,</a:t>
            </a:r>
            <a:r>
              <a:rPr sz="1600" spc="50" dirty="0">
                <a:latin typeface="Times New Roman"/>
                <a:cs typeface="Times New Roman"/>
              </a:rPr>
              <a:t>6</a:t>
            </a:r>
            <a:r>
              <a:rPr sz="1600" i="1" spc="15" dirty="0">
                <a:latin typeface="Times New Roman"/>
                <a:cs typeface="Times New Roman"/>
              </a:rPr>
              <a:t>he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98598" y="5115690"/>
            <a:ext cx="487045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25400">
              <a:spcBef>
                <a:spcPts val="135"/>
              </a:spcBef>
            </a:pPr>
            <a:r>
              <a:rPr sz="1600" i="1" dirty="0">
                <a:latin typeface="Times New Roman"/>
                <a:cs typeface="Times New Roman"/>
              </a:rPr>
              <a:t>A</a:t>
            </a:r>
            <a:r>
              <a:rPr sz="1725" i="1" baseline="-19323" dirty="0">
                <a:latin typeface="Times New Roman"/>
                <a:cs typeface="Times New Roman"/>
              </a:rPr>
              <a:t>g</a:t>
            </a:r>
            <a:r>
              <a:rPr sz="1725" i="1" spc="247" baseline="-19323" dirty="0">
                <a:latin typeface="Times New Roman"/>
                <a:cs typeface="Times New Roman"/>
              </a:rPr>
              <a:t> </a:t>
            </a:r>
            <a:r>
              <a:rPr sz="1600" i="1" spc="15" dirty="0">
                <a:latin typeface="Times New Roman"/>
                <a:cs typeface="Times New Roman"/>
              </a:rPr>
              <a:t>f</a:t>
            </a:r>
            <a:r>
              <a:rPr sz="1600" i="1" spc="60" dirty="0">
                <a:latin typeface="Times New Roman"/>
                <a:cs typeface="Times New Roman"/>
              </a:rPr>
              <a:t> </a:t>
            </a:r>
            <a:r>
              <a:rPr sz="1725" baseline="36231" dirty="0">
                <a:latin typeface="Times New Roman"/>
                <a:cs typeface="Times New Roman"/>
              </a:rPr>
              <a:t>/</a:t>
            </a:r>
            <a:endParaRPr sz="1725" baseline="36231">
              <a:latin typeface="Times New Roman"/>
              <a:cs typeface="Times New Roman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260808" y="5279566"/>
            <a:ext cx="379730" cy="263534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>
              <a:spcBef>
                <a:spcPts val="135"/>
              </a:spcBef>
            </a:pPr>
            <a:r>
              <a:rPr sz="1600" i="1" spc="40" dirty="0">
                <a:latin typeface="Times New Roman"/>
                <a:cs typeface="Times New Roman"/>
              </a:rPr>
              <a:t>P</a:t>
            </a:r>
            <a:r>
              <a:rPr sz="1600" i="1" spc="459" dirty="0">
                <a:latin typeface="Times New Roman"/>
                <a:cs typeface="Times New Roman"/>
              </a:rPr>
              <a:t> </a:t>
            </a:r>
            <a:r>
              <a:rPr sz="1600" spc="35" dirty="0">
                <a:latin typeface="Symbol"/>
                <a:cs typeface="Symbol"/>
              </a:rPr>
              <a:t></a:t>
            </a:r>
            <a:endParaRPr sz="1600">
              <a:latin typeface="Symbol"/>
              <a:cs typeface="Symbol"/>
            </a:endParaRPr>
          </a:p>
        </p:txBody>
      </p:sp>
    </p:spTree>
    <p:extLst>
      <p:ext uri="{BB962C8B-B14F-4D97-AF65-F5344CB8AC3E}">
        <p14:creationId xmlns:p14="http://schemas.microsoft.com/office/powerpoint/2010/main" val="14895951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207362" y="4476750"/>
            <a:ext cx="737425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b="1" spc="-10" dirty="0">
                <a:latin typeface="Calibri"/>
                <a:cs typeface="Calibri"/>
              </a:rPr>
              <a:t>Contoh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12.5</a:t>
            </a:r>
            <a:endParaRPr>
              <a:latin typeface="Calibri"/>
              <a:cs typeface="Calibri"/>
            </a:endParaRPr>
          </a:p>
          <a:p>
            <a:pPr marL="38100" marR="30480"/>
            <a:r>
              <a:rPr spc="-30" dirty="0">
                <a:latin typeface="Calibri"/>
                <a:cs typeface="Calibri"/>
              </a:rPr>
              <a:t>Tentukan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kuat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nominal,</a:t>
            </a:r>
            <a:r>
              <a:rPr spc="3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penampang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Contoh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12.4,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menggunakan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persamaan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Whitney.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3617" y="1791080"/>
            <a:ext cx="8483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-5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12643" y="2065401"/>
            <a:ext cx="28765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spcBef>
                <a:spcPts val="100"/>
              </a:spcBef>
            </a:pP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g  </a:t>
            </a:r>
            <a:r>
              <a:rPr i="1" dirty="0">
                <a:latin typeface="Calibri"/>
                <a:cs typeface="Calibri"/>
              </a:rPr>
              <a:t>h </a:t>
            </a:r>
            <a:r>
              <a:rPr i="1" spc="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D</a:t>
            </a:r>
            <a:r>
              <a:rPr i="1" baseline="-20833" dirty="0">
                <a:latin typeface="Calibri"/>
                <a:cs typeface="Calibri"/>
              </a:rPr>
              <a:t>s</a:t>
            </a:r>
            <a:endParaRPr baseline="-20833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52698" y="2065402"/>
            <a:ext cx="552132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penampang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lingkaran</a:t>
            </a:r>
            <a:endParaRPr>
              <a:latin typeface="Calibri"/>
              <a:cs typeface="Calibri"/>
            </a:endParaRPr>
          </a:p>
          <a:p>
            <a:pPr marL="12700"/>
            <a:r>
              <a:rPr dirty="0">
                <a:latin typeface="Calibri"/>
                <a:cs typeface="Calibri"/>
              </a:rPr>
              <a:t>adalah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 </a:t>
            </a:r>
            <a:r>
              <a:rPr dirty="0">
                <a:latin typeface="Calibri"/>
                <a:cs typeface="Calibri"/>
              </a:rPr>
              <a:t>penampang</a:t>
            </a:r>
            <a:endParaRPr>
              <a:latin typeface="Calibri"/>
              <a:cs typeface="Calibri"/>
            </a:endParaRPr>
          </a:p>
          <a:p>
            <a:pPr marL="12700" marR="5080"/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diameter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susunan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</a:t>
            </a:r>
            <a:r>
              <a:rPr spc="-10" dirty="0">
                <a:latin typeface="Calibri"/>
                <a:cs typeface="Calibri"/>
              </a:rPr>
              <a:t> yang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diukur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hingga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pusat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lingkaran</a:t>
            </a:r>
            <a:endParaRPr>
              <a:latin typeface="Calibri"/>
              <a:cs typeface="Calibri"/>
            </a:endParaRPr>
          </a:p>
          <a:p>
            <a:pPr marL="12700" marR="1692910"/>
            <a:r>
              <a:rPr dirty="0">
                <a:latin typeface="Calibri"/>
                <a:cs typeface="Calibri"/>
              </a:rPr>
              <a:t>adalah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luas </a:t>
            </a:r>
            <a:r>
              <a:rPr spc="-10" dirty="0">
                <a:latin typeface="Calibri"/>
                <a:cs typeface="Calibri"/>
              </a:rPr>
              <a:t>total tulangan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memanjang 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eksentrisitas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terhadap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pusat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berat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plastis</a:t>
            </a:r>
            <a:endParaRPr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12643" y="3219451"/>
            <a:ext cx="316865" cy="518159"/>
          </a:xfrm>
          <a:prstGeom prst="rect">
            <a:avLst/>
          </a:prstGeom>
        </p:spPr>
        <p:txBody>
          <a:bodyPr vert="horz" wrap="square" lIns="0" tIns="69215" rIns="0" bIns="0" rtlCol="0">
            <a:spAutoFit/>
          </a:bodyPr>
          <a:lstStyle/>
          <a:p>
            <a:pPr marL="38100" marR="30480">
              <a:lnSpc>
                <a:spcPct val="79400"/>
              </a:lnSpc>
              <a:spcBef>
                <a:spcPts val="545"/>
              </a:spcBef>
            </a:pPr>
            <a:r>
              <a:rPr sz="2700" i="1" baseline="13888" dirty="0">
                <a:latin typeface="Calibri"/>
                <a:cs typeface="Calibri"/>
              </a:rPr>
              <a:t>A</a:t>
            </a:r>
            <a:r>
              <a:rPr sz="1200" i="1" spc="-15" dirty="0">
                <a:latin typeface="Calibri"/>
                <a:cs typeface="Calibri"/>
              </a:rPr>
              <a:t>st  </a:t>
            </a:r>
            <a:r>
              <a:rPr i="1" dirty="0">
                <a:latin typeface="Calibri"/>
                <a:cs typeface="Calibri"/>
              </a:rPr>
              <a:t>e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664872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17141" y="1524463"/>
            <a:ext cx="7894955" cy="161036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381000" indent="-342900">
              <a:spcBef>
                <a:spcPts val="985"/>
              </a:spcBef>
              <a:buFont typeface="Arial MT"/>
              <a:buChar char="•"/>
              <a:tabLst>
                <a:tab pos="380365" algn="l"/>
                <a:tab pos="381000" algn="l"/>
              </a:tabLst>
            </a:pPr>
            <a:r>
              <a:rPr sz="3200" b="1" spc="-10" dirty="0">
                <a:latin typeface="Calibri"/>
                <a:cs typeface="Calibri"/>
              </a:rPr>
              <a:t>Diagram</a:t>
            </a:r>
            <a:r>
              <a:rPr sz="3200" b="1" spc="-55" dirty="0">
                <a:latin typeface="Calibri"/>
                <a:cs typeface="Calibri"/>
              </a:rPr>
              <a:t> </a:t>
            </a:r>
            <a:r>
              <a:rPr sz="3200" b="1" spc="-20" dirty="0">
                <a:latin typeface="Calibri"/>
                <a:cs typeface="Calibri"/>
              </a:rPr>
              <a:t>Interaksi</a:t>
            </a:r>
            <a:endParaRPr sz="3200">
              <a:latin typeface="Calibri"/>
              <a:cs typeface="Calibri"/>
            </a:endParaRPr>
          </a:p>
          <a:p>
            <a:pPr marL="38100" marR="30480">
              <a:spcBef>
                <a:spcPts val="550"/>
              </a:spcBef>
            </a:pPr>
            <a:r>
              <a:rPr sz="2000" spc="-10" dirty="0">
                <a:latin typeface="Calibri"/>
                <a:cs typeface="Calibri"/>
              </a:rPr>
              <a:t>Diagram</a:t>
            </a:r>
            <a:r>
              <a:rPr sz="2000" spc="-15" dirty="0">
                <a:latin typeface="Calibri"/>
                <a:cs typeface="Calibri"/>
              </a:rPr>
              <a:t> interaksi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dapat dibuat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dengan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membuat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kurva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memberikan 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hubungan </a:t>
            </a:r>
            <a:r>
              <a:rPr sz="2000" spc="-15" dirty="0">
                <a:latin typeface="Calibri"/>
                <a:cs typeface="Calibri"/>
              </a:rPr>
              <a:t>antara </a:t>
            </a:r>
            <a:r>
              <a:rPr sz="2000" i="1" spc="5" dirty="0">
                <a:latin typeface="Calibri"/>
                <a:cs typeface="Calibri"/>
              </a:rPr>
              <a:t>P</a:t>
            </a:r>
            <a:r>
              <a:rPr sz="1950" i="1" spc="7" baseline="-21367" dirty="0">
                <a:latin typeface="Calibri"/>
                <a:cs typeface="Calibri"/>
              </a:rPr>
              <a:t>n</a:t>
            </a:r>
            <a:r>
              <a:rPr sz="1950" i="1" spc="15" baseline="-21367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dan </a:t>
            </a:r>
            <a:r>
              <a:rPr sz="2000" i="1" spc="5" dirty="0">
                <a:latin typeface="Calibri"/>
                <a:cs typeface="Calibri"/>
              </a:rPr>
              <a:t>M</a:t>
            </a:r>
            <a:r>
              <a:rPr sz="1950" i="1" spc="7" baseline="-21367" dirty="0">
                <a:latin typeface="Calibri"/>
                <a:cs typeface="Calibri"/>
              </a:rPr>
              <a:t>n</a:t>
            </a:r>
            <a:r>
              <a:rPr sz="1950" i="1" spc="15" baseline="-21367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untuk </a:t>
            </a:r>
            <a:r>
              <a:rPr sz="2000" spc="-10" dirty="0">
                <a:latin typeface="Calibri"/>
                <a:cs typeface="Calibri"/>
              </a:rPr>
              <a:t>berbagai </a:t>
            </a:r>
            <a:r>
              <a:rPr sz="2000" spc="-5" dirty="0">
                <a:latin typeface="Calibri"/>
                <a:cs typeface="Calibri"/>
              </a:rPr>
              <a:t>nilai </a:t>
            </a:r>
            <a:r>
              <a:rPr sz="2000" spc="-10" dirty="0">
                <a:latin typeface="Calibri"/>
                <a:cs typeface="Calibri"/>
              </a:rPr>
              <a:t>eksentrisitas, </a:t>
            </a:r>
            <a:r>
              <a:rPr sz="2000" spc="-5" dirty="0">
                <a:latin typeface="Calibri"/>
                <a:cs typeface="Calibri"/>
              </a:rPr>
              <a:t>mulai dari </a:t>
            </a:r>
            <a:r>
              <a:rPr sz="2000" i="1" dirty="0">
                <a:latin typeface="Calibri"/>
                <a:cs typeface="Calibri"/>
              </a:rPr>
              <a:t>e </a:t>
            </a:r>
            <a:r>
              <a:rPr sz="2000" dirty="0">
                <a:latin typeface="Calibri"/>
                <a:cs typeface="Calibri"/>
              </a:rPr>
              <a:t>= </a:t>
            </a:r>
            <a:r>
              <a:rPr sz="2000" spc="-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0 </a:t>
            </a:r>
            <a:r>
              <a:rPr sz="2000" spc="-10" dirty="0">
                <a:latin typeface="Calibri"/>
                <a:cs typeface="Calibri"/>
              </a:rPr>
              <a:t>(aksial</a:t>
            </a:r>
            <a:r>
              <a:rPr sz="2000" spc="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murni,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i="1" spc="5" dirty="0">
                <a:latin typeface="Calibri"/>
                <a:cs typeface="Calibri"/>
              </a:rPr>
              <a:t>M</a:t>
            </a:r>
            <a:r>
              <a:rPr sz="1950" i="1" spc="7" baseline="-21367" dirty="0">
                <a:latin typeface="Calibri"/>
                <a:cs typeface="Calibri"/>
              </a:rPr>
              <a:t>n</a:t>
            </a:r>
            <a:r>
              <a:rPr sz="1950" i="1" spc="240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0) </a:t>
            </a:r>
            <a:r>
              <a:rPr sz="2000" spc="-5" dirty="0">
                <a:latin typeface="Calibri"/>
                <a:cs typeface="Calibri"/>
              </a:rPr>
              <a:t>hingga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e</a:t>
            </a:r>
            <a:r>
              <a:rPr sz="2000" i="1" spc="-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∞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(lentur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murni,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i="1" spc="5" dirty="0">
                <a:latin typeface="Calibri"/>
                <a:cs typeface="Calibri"/>
              </a:rPr>
              <a:t>P</a:t>
            </a:r>
            <a:r>
              <a:rPr sz="1950" i="1" spc="7" baseline="-21367" dirty="0">
                <a:latin typeface="Calibri"/>
                <a:cs typeface="Calibri"/>
              </a:rPr>
              <a:t>n</a:t>
            </a:r>
            <a:r>
              <a:rPr sz="1950" i="1" spc="240" baseline="-21367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0).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7928" y="3528457"/>
            <a:ext cx="4533546" cy="25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90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90674" y="2578961"/>
            <a:ext cx="1980486" cy="219004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998370" y="1852117"/>
            <a:ext cx="5807710" cy="10020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spcBef>
                <a:spcPts val="105"/>
              </a:spcBef>
            </a:pPr>
            <a:r>
              <a:rPr sz="3200" spc="-5" dirty="0">
                <a:latin typeface="Calibri"/>
                <a:cs typeface="Calibri"/>
              </a:rPr>
              <a:t>Dari</a:t>
            </a:r>
            <a:r>
              <a:rPr sz="3200" spc="-2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contoh sebelumnya,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diperoleh </a:t>
            </a:r>
            <a:r>
              <a:rPr sz="3200" spc="-7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hasil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:</a:t>
            </a:r>
            <a:endParaRPr sz="3200">
              <a:latin typeface="Calibri"/>
              <a:cs typeface="Calibri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201214" y="3278632"/>
          <a:ext cx="5113020" cy="14833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0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Contoh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i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e</a:t>
                      </a:r>
                      <a:r>
                        <a:rPr sz="1800" b="1" i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(mm)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i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P</a:t>
                      </a:r>
                      <a:r>
                        <a:rPr sz="1800" b="1" i="1" baseline="-20833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i="1" spc="165" baseline="-20833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(kN)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b="1" i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</a:t>
                      </a:r>
                      <a:r>
                        <a:rPr sz="1800" b="1" i="1" spc="-7" baseline="-20833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n</a:t>
                      </a:r>
                      <a:r>
                        <a:rPr sz="1800" b="1" i="1" spc="172" baseline="-20833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(kNm)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12.2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375,54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1961,92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736,79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12.3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500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1.404,86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702,43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12.4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250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2.652,03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663,01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30142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89074" y="3418078"/>
            <a:ext cx="761047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Sedangkan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e</a:t>
            </a:r>
            <a:r>
              <a:rPr i="1"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∞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kasus</a:t>
            </a:r>
            <a:r>
              <a:rPr spc="-5" dirty="0">
                <a:latin typeface="Calibri"/>
                <a:cs typeface="Calibri"/>
              </a:rPr>
              <a:t> lentur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murni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spc="217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0),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lakukan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analisis untuk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menentukan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M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spc="225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seperti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halnya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penampang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balok,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mengabaikan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tulangan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tekan.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998871" y="4601774"/>
            <a:ext cx="621665" cy="0"/>
          </a:xfrm>
          <a:custGeom>
            <a:avLst/>
            <a:gdLst/>
            <a:ahLst/>
            <a:cxnLst/>
            <a:rect l="l" t="t" r="r" b="b"/>
            <a:pathLst>
              <a:path w="621664">
                <a:moveTo>
                  <a:pt x="0" y="0"/>
                </a:moveTo>
                <a:lnTo>
                  <a:pt x="621046" y="0"/>
                </a:lnTo>
              </a:path>
            </a:pathLst>
          </a:custGeom>
          <a:ln w="90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22517" y="4601774"/>
            <a:ext cx="1212850" cy="0"/>
          </a:xfrm>
          <a:custGeom>
            <a:avLst/>
            <a:gdLst/>
            <a:ahLst/>
            <a:cxnLst/>
            <a:rect l="l" t="t" r="r" b="b"/>
            <a:pathLst>
              <a:path w="1212850">
                <a:moveTo>
                  <a:pt x="0" y="0"/>
                </a:moveTo>
                <a:lnTo>
                  <a:pt x="1212722" y="0"/>
                </a:lnTo>
              </a:path>
            </a:pathLst>
          </a:custGeom>
          <a:ln w="902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74914" y="4453415"/>
            <a:ext cx="975994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400" spc="25" dirty="0">
                <a:latin typeface="Symbol"/>
                <a:cs typeface="Symbol"/>
              </a:rPr>
              <a:t></a:t>
            </a:r>
            <a:r>
              <a:rPr sz="1400" spc="-15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12</a:t>
            </a:r>
            <a:r>
              <a:rPr sz="1400" spc="-10" dirty="0">
                <a:latin typeface="Times New Roman"/>
                <a:cs typeface="Times New Roman"/>
              </a:rPr>
              <a:t>9</a:t>
            </a:r>
            <a:r>
              <a:rPr sz="1400" spc="5" dirty="0">
                <a:latin typeface="Times New Roman"/>
                <a:cs typeface="Times New Roman"/>
              </a:rPr>
              <a:t>,</a:t>
            </a:r>
            <a:r>
              <a:rPr sz="1400" spc="25" dirty="0">
                <a:latin typeface="Times New Roman"/>
                <a:cs typeface="Times New Roman"/>
              </a:rPr>
              <a:t>08</a:t>
            </a:r>
            <a:r>
              <a:rPr sz="1400" spc="-110" dirty="0">
                <a:latin typeface="Times New Roman"/>
                <a:cs typeface="Times New Roman"/>
              </a:rPr>
              <a:t> </a:t>
            </a:r>
            <a:r>
              <a:rPr sz="1400" spc="40" dirty="0">
                <a:latin typeface="Times New Roman"/>
                <a:cs typeface="Times New Roman"/>
              </a:rPr>
              <a:t>mm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822468" y="4595522"/>
            <a:ext cx="1217930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400" dirty="0">
                <a:latin typeface="Times New Roman"/>
                <a:cs typeface="Times New Roman"/>
              </a:rPr>
              <a:t>0</a:t>
            </a:r>
            <a:r>
              <a:rPr sz="1400" spc="-40" dirty="0">
                <a:latin typeface="Times New Roman"/>
                <a:cs typeface="Times New Roman"/>
              </a:rPr>
              <a:t>,</a:t>
            </a:r>
            <a:r>
              <a:rPr sz="1400" spc="25" dirty="0">
                <a:latin typeface="Times New Roman"/>
                <a:cs typeface="Times New Roman"/>
              </a:rPr>
              <a:t>8</a:t>
            </a:r>
            <a:r>
              <a:rPr sz="1400" spc="140" dirty="0">
                <a:latin typeface="Times New Roman"/>
                <a:cs typeface="Times New Roman"/>
              </a:rPr>
              <a:t>5</a:t>
            </a:r>
            <a:r>
              <a:rPr sz="1400" spc="25" dirty="0">
                <a:latin typeface="Symbol"/>
                <a:cs typeface="Symbol"/>
              </a:rPr>
              <a:t></a:t>
            </a:r>
            <a:r>
              <a:rPr sz="1400" spc="-14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2</a:t>
            </a:r>
            <a:r>
              <a:rPr sz="1400" spc="15" dirty="0">
                <a:latin typeface="Times New Roman"/>
                <a:cs typeface="Times New Roman"/>
              </a:rPr>
              <a:t>7</a:t>
            </a:r>
            <a:r>
              <a:rPr sz="1400" spc="-15" dirty="0">
                <a:latin typeface="Times New Roman"/>
                <a:cs typeface="Times New Roman"/>
              </a:rPr>
              <a:t>,</a:t>
            </a:r>
            <a:r>
              <a:rPr sz="1400" spc="145" dirty="0">
                <a:latin typeface="Times New Roman"/>
                <a:cs typeface="Times New Roman"/>
              </a:rPr>
              <a:t>5</a:t>
            </a:r>
            <a:r>
              <a:rPr sz="1400" spc="25" dirty="0">
                <a:latin typeface="Symbol"/>
                <a:cs typeface="Symbol"/>
              </a:rPr>
              <a:t></a:t>
            </a:r>
            <a:r>
              <a:rPr sz="1400" spc="-19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350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951976" y="4338366"/>
            <a:ext cx="961390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</a:pPr>
            <a:r>
              <a:rPr sz="1400" spc="25" dirty="0">
                <a:latin typeface="Times New Roman"/>
                <a:cs typeface="Times New Roman"/>
              </a:rPr>
              <a:t>4</a:t>
            </a:r>
            <a:r>
              <a:rPr sz="1400" spc="-21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Symbol"/>
                <a:cs typeface="Symbol"/>
              </a:rPr>
              <a:t></a:t>
            </a:r>
            <a:r>
              <a:rPr sz="1400" spc="-16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660</a:t>
            </a:r>
            <a:r>
              <a:rPr sz="1400" spc="-220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Symbol"/>
                <a:cs typeface="Symbol"/>
              </a:rPr>
              <a:t></a:t>
            </a:r>
            <a:r>
              <a:rPr sz="1400" spc="-14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Times New Roman"/>
                <a:cs typeface="Times New Roman"/>
              </a:rPr>
              <a:t>400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973433" y="4612997"/>
            <a:ext cx="672465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spcBef>
                <a:spcPts val="120"/>
              </a:spcBef>
            </a:pPr>
            <a:r>
              <a:rPr sz="1400" dirty="0">
                <a:latin typeface="Times New Roman"/>
                <a:cs typeface="Times New Roman"/>
              </a:rPr>
              <a:t>0</a:t>
            </a:r>
            <a:r>
              <a:rPr sz="1400" spc="-40" dirty="0">
                <a:latin typeface="Times New Roman"/>
                <a:cs typeface="Times New Roman"/>
              </a:rPr>
              <a:t>,</a:t>
            </a:r>
            <a:r>
              <a:rPr sz="1400" spc="25" dirty="0">
                <a:latin typeface="Times New Roman"/>
                <a:cs typeface="Times New Roman"/>
              </a:rPr>
              <a:t>85</a:t>
            </a:r>
            <a:r>
              <a:rPr sz="1400" spc="-85" dirty="0">
                <a:latin typeface="Times New Roman"/>
                <a:cs typeface="Times New Roman"/>
              </a:rPr>
              <a:t> </a:t>
            </a:r>
            <a:r>
              <a:rPr sz="1400" i="1" spc="10" dirty="0">
                <a:latin typeface="Times New Roman"/>
                <a:cs typeface="Times New Roman"/>
              </a:rPr>
              <a:t>f</a:t>
            </a:r>
            <a:r>
              <a:rPr sz="1400" i="1" spc="85" dirty="0">
                <a:latin typeface="Times New Roman"/>
                <a:cs typeface="Times New Roman"/>
              </a:rPr>
              <a:t> </a:t>
            </a:r>
            <a:r>
              <a:rPr sz="1500" baseline="36111" dirty="0">
                <a:latin typeface="Times New Roman"/>
                <a:cs typeface="Times New Roman"/>
              </a:rPr>
              <a:t>/</a:t>
            </a:r>
            <a:r>
              <a:rPr sz="1500" spc="-232" baseline="36111" dirty="0">
                <a:latin typeface="Times New Roman"/>
                <a:cs typeface="Times New Roman"/>
              </a:rPr>
              <a:t> </a:t>
            </a:r>
            <a:r>
              <a:rPr sz="1400" i="1" spc="25" dirty="0">
                <a:latin typeface="Times New Roman"/>
                <a:cs typeface="Times New Roman"/>
              </a:rPr>
              <a:t>b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94358" y="4453415"/>
            <a:ext cx="1092200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spcBef>
                <a:spcPts val="120"/>
              </a:spcBef>
              <a:tabLst>
                <a:tab pos="977265" algn="l"/>
              </a:tabLst>
            </a:pPr>
            <a:r>
              <a:rPr sz="1400" i="1" spc="25" dirty="0">
                <a:latin typeface="Times New Roman"/>
                <a:cs typeface="Times New Roman"/>
              </a:rPr>
              <a:t>a</a:t>
            </a:r>
            <a:r>
              <a:rPr sz="1400" i="1" spc="35" dirty="0">
                <a:latin typeface="Times New Roman"/>
                <a:cs typeface="Times New Roman"/>
              </a:rPr>
              <a:t> </a:t>
            </a:r>
            <a:r>
              <a:rPr sz="1400" spc="25" dirty="0">
                <a:latin typeface="Symbol"/>
                <a:cs typeface="Symbol"/>
              </a:rPr>
              <a:t></a:t>
            </a:r>
            <a:r>
              <a:rPr sz="1400" dirty="0">
                <a:latin typeface="Times New Roman"/>
                <a:cs typeface="Times New Roman"/>
              </a:rPr>
              <a:t>	</a:t>
            </a:r>
            <a:r>
              <a:rPr sz="1400" spc="25" dirty="0">
                <a:latin typeface="Symbol"/>
                <a:cs typeface="Symbol"/>
              </a:rPr>
              <a:t></a:t>
            </a:r>
            <a:endParaRPr sz="14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10935" y="4712362"/>
            <a:ext cx="8318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000" i="1" spc="5" dirty="0">
                <a:latin typeface="Times New Roman"/>
                <a:cs typeface="Times New Roman"/>
              </a:rPr>
              <a:t>c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096606" y="4308475"/>
            <a:ext cx="417830" cy="230832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38100">
              <a:spcBef>
                <a:spcPts val="120"/>
              </a:spcBef>
            </a:pPr>
            <a:r>
              <a:rPr sz="1400" i="1" spc="-30" dirty="0">
                <a:latin typeface="Times New Roman"/>
                <a:cs typeface="Times New Roman"/>
              </a:rPr>
              <a:t>A</a:t>
            </a:r>
            <a:r>
              <a:rPr sz="1500" i="1" spc="7" baseline="-19444" dirty="0">
                <a:latin typeface="Times New Roman"/>
                <a:cs typeface="Times New Roman"/>
              </a:rPr>
              <a:t>s</a:t>
            </a:r>
            <a:r>
              <a:rPr sz="1500" i="1" baseline="-19444" dirty="0">
                <a:latin typeface="Times New Roman"/>
                <a:cs typeface="Times New Roman"/>
              </a:rPr>
              <a:t> </a:t>
            </a:r>
            <a:r>
              <a:rPr sz="1500" i="1" spc="-157" baseline="-19444" dirty="0">
                <a:latin typeface="Times New Roman"/>
                <a:cs typeface="Times New Roman"/>
              </a:rPr>
              <a:t> </a:t>
            </a:r>
            <a:r>
              <a:rPr sz="1400" i="1" spc="10" dirty="0">
                <a:latin typeface="Times New Roman"/>
                <a:cs typeface="Times New Roman"/>
              </a:rPr>
              <a:t>f</a:t>
            </a:r>
            <a:r>
              <a:rPr sz="1400" i="1" spc="-145" dirty="0">
                <a:latin typeface="Times New Roman"/>
                <a:cs typeface="Times New Roman"/>
              </a:rPr>
              <a:t> </a:t>
            </a:r>
            <a:r>
              <a:rPr sz="1500" i="1" spc="7" baseline="-19444" dirty="0">
                <a:latin typeface="Times New Roman"/>
                <a:cs typeface="Times New Roman"/>
              </a:rPr>
              <a:t>y</a:t>
            </a:r>
            <a:endParaRPr sz="1500" baseline="-19444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893584" y="5423986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>
                <a:moveTo>
                  <a:pt x="0" y="0"/>
                </a:moveTo>
                <a:lnTo>
                  <a:pt x="123733" y="0"/>
                </a:lnTo>
              </a:path>
            </a:pathLst>
          </a:custGeom>
          <a:ln w="95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97994" y="5423986"/>
            <a:ext cx="508634" cy="0"/>
          </a:xfrm>
          <a:custGeom>
            <a:avLst/>
            <a:gdLst/>
            <a:ahLst/>
            <a:cxnLst/>
            <a:rect l="l" t="t" r="r" b="b"/>
            <a:pathLst>
              <a:path w="508635">
                <a:moveTo>
                  <a:pt x="0" y="0"/>
                </a:moveTo>
                <a:lnTo>
                  <a:pt x="508202" y="0"/>
                </a:lnTo>
              </a:path>
            </a:pathLst>
          </a:custGeom>
          <a:ln w="953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895757" y="5418102"/>
            <a:ext cx="11874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20" dirty="0">
                <a:latin typeface="Times New Roman"/>
                <a:cs typeface="Times New Roman"/>
              </a:rPr>
              <a:t>2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216629" y="5444344"/>
            <a:ext cx="971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15" dirty="0">
                <a:latin typeface="Symbol"/>
                <a:cs typeface="Symbol"/>
              </a:rPr>
              <a:t>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151083" y="5444344"/>
            <a:ext cx="971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15" dirty="0">
                <a:latin typeface="Symbol"/>
                <a:cs typeface="Symbol"/>
              </a:rPr>
              <a:t>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81745" y="5088870"/>
            <a:ext cx="19177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spcBef>
                <a:spcPts val="90"/>
              </a:spcBef>
            </a:pPr>
            <a:r>
              <a:rPr sz="3075" spc="-270" baseline="-23035" dirty="0">
                <a:latin typeface="Symbol"/>
                <a:cs typeface="Symbol"/>
              </a:rPr>
              <a:t></a:t>
            </a:r>
            <a:r>
              <a:rPr sz="1500" spc="-180" dirty="0">
                <a:latin typeface="Symbol"/>
                <a:cs typeface="Symbol"/>
              </a:rPr>
              <a:t>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510175" y="5267855"/>
            <a:ext cx="246189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50800">
              <a:lnSpc>
                <a:spcPts val="944"/>
              </a:lnSpc>
              <a:spcBef>
                <a:spcPts val="105"/>
              </a:spcBef>
            </a:pPr>
            <a:r>
              <a:rPr sz="1500" spc="-25" dirty="0">
                <a:latin typeface="Symbol"/>
                <a:cs typeface="Symbol"/>
              </a:rPr>
              <a:t></a:t>
            </a:r>
            <a:r>
              <a:rPr sz="1500" spc="-135" dirty="0">
                <a:latin typeface="Times New Roman"/>
                <a:cs typeface="Times New Roman"/>
              </a:rPr>
              <a:t> </a:t>
            </a:r>
            <a:r>
              <a:rPr sz="2250" spc="-30" baseline="35185" dirty="0">
                <a:latin typeface="Times New Roman"/>
                <a:cs typeface="Times New Roman"/>
              </a:rPr>
              <a:t>12</a:t>
            </a:r>
            <a:r>
              <a:rPr sz="2250" spc="-82" baseline="35185" dirty="0">
                <a:latin typeface="Times New Roman"/>
                <a:cs typeface="Times New Roman"/>
              </a:rPr>
              <a:t>9</a:t>
            </a:r>
            <a:r>
              <a:rPr sz="2250" spc="-22" baseline="35185" dirty="0">
                <a:latin typeface="Times New Roman"/>
                <a:cs typeface="Times New Roman"/>
              </a:rPr>
              <a:t>,</a:t>
            </a:r>
            <a:r>
              <a:rPr sz="2250" spc="-30" baseline="35185" dirty="0">
                <a:latin typeface="Times New Roman"/>
                <a:cs typeface="Times New Roman"/>
              </a:rPr>
              <a:t>08</a:t>
            </a:r>
            <a:r>
              <a:rPr sz="2250" spc="-217" baseline="35185" dirty="0">
                <a:latin typeface="Times New Roman"/>
                <a:cs typeface="Times New Roman"/>
              </a:rPr>
              <a:t> </a:t>
            </a:r>
            <a:r>
              <a:rPr sz="2250" spc="-22" baseline="31481" dirty="0">
                <a:latin typeface="Symbol"/>
                <a:cs typeface="Symbol"/>
              </a:rPr>
              <a:t></a:t>
            </a:r>
            <a:r>
              <a:rPr sz="2250" spc="-37" baseline="31481" dirty="0">
                <a:latin typeface="Times New Roman"/>
                <a:cs typeface="Times New Roman"/>
              </a:rPr>
              <a:t> </a:t>
            </a:r>
            <a:r>
              <a:rPr sz="1500" spc="-25" dirty="0">
                <a:latin typeface="Symbol"/>
                <a:cs typeface="Symbol"/>
              </a:rPr>
              <a:t></a:t>
            </a:r>
            <a:r>
              <a:rPr sz="1500" spc="-15" dirty="0">
                <a:latin typeface="Times New Roman"/>
                <a:cs typeface="Times New Roman"/>
              </a:rPr>
              <a:t> </a:t>
            </a:r>
            <a:r>
              <a:rPr sz="1500" spc="-20" dirty="0">
                <a:latin typeface="Times New Roman"/>
                <a:cs typeface="Times New Roman"/>
              </a:rPr>
              <a:t>44</a:t>
            </a:r>
            <a:r>
              <a:rPr sz="1500" spc="-35" dirty="0">
                <a:latin typeface="Times New Roman"/>
                <a:cs typeface="Times New Roman"/>
              </a:rPr>
              <a:t>4</a:t>
            </a:r>
            <a:r>
              <a:rPr sz="1500" spc="-15" dirty="0">
                <a:latin typeface="Times New Roman"/>
                <a:cs typeface="Times New Roman"/>
              </a:rPr>
              <a:t>.</a:t>
            </a:r>
            <a:r>
              <a:rPr sz="1500" spc="-20" dirty="0">
                <a:latin typeface="Times New Roman"/>
                <a:cs typeface="Times New Roman"/>
              </a:rPr>
              <a:t>00</a:t>
            </a:r>
            <a:r>
              <a:rPr sz="1500" spc="-35" dirty="0">
                <a:latin typeface="Times New Roman"/>
                <a:cs typeface="Times New Roman"/>
              </a:rPr>
              <a:t>5</a:t>
            </a:r>
            <a:r>
              <a:rPr sz="1500" spc="-15" dirty="0">
                <a:latin typeface="Times New Roman"/>
                <a:cs typeface="Times New Roman"/>
              </a:rPr>
              <a:t>.</a:t>
            </a:r>
            <a:r>
              <a:rPr sz="1500" spc="-20" dirty="0">
                <a:latin typeface="Times New Roman"/>
                <a:cs typeface="Times New Roman"/>
              </a:rPr>
              <a:t>760</a:t>
            </a:r>
            <a:r>
              <a:rPr sz="1500" spc="-114" dirty="0">
                <a:latin typeface="Times New Roman"/>
                <a:cs typeface="Times New Roman"/>
              </a:rPr>
              <a:t> </a:t>
            </a:r>
            <a:r>
              <a:rPr sz="1500" spc="-25" dirty="0">
                <a:latin typeface="Times New Roman"/>
                <a:cs typeface="Times New Roman"/>
              </a:rPr>
              <a:t>kN</a:t>
            </a:r>
            <a:r>
              <a:rPr sz="1500" spc="-175" dirty="0">
                <a:latin typeface="Times New Roman"/>
                <a:cs typeface="Times New Roman"/>
              </a:rPr>
              <a:t> </a:t>
            </a:r>
            <a:r>
              <a:rPr sz="1500" spc="-10" dirty="0">
                <a:latin typeface="Symbol"/>
                <a:cs typeface="Symbol"/>
              </a:rPr>
              <a:t></a:t>
            </a:r>
            <a:r>
              <a:rPr sz="1500" spc="-185" dirty="0">
                <a:latin typeface="Times New Roman"/>
                <a:cs typeface="Times New Roman"/>
              </a:rPr>
              <a:t> </a:t>
            </a:r>
            <a:r>
              <a:rPr sz="1500" spc="-35" dirty="0">
                <a:latin typeface="Times New Roman"/>
                <a:cs typeface="Times New Roman"/>
              </a:rPr>
              <a:t>m</a:t>
            </a:r>
            <a:endParaRPr sz="1500">
              <a:latin typeface="Times New Roman"/>
              <a:cs typeface="Times New Roman"/>
            </a:endParaRPr>
          </a:p>
          <a:p>
            <a:pPr marL="718820">
              <a:lnSpc>
                <a:spcPts val="944"/>
              </a:lnSpc>
            </a:pPr>
            <a:r>
              <a:rPr sz="1500" spc="-15" dirty="0">
                <a:latin typeface="Symbol"/>
                <a:cs typeface="Symbol"/>
              </a:rPr>
              <a:t>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027732" y="5444344"/>
            <a:ext cx="971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15" dirty="0">
                <a:latin typeface="Symbol"/>
                <a:cs typeface="Symbol"/>
              </a:rPr>
              <a:t>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08545" y="5444344"/>
            <a:ext cx="971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15" dirty="0">
                <a:latin typeface="Symbol"/>
                <a:cs typeface="Symbol"/>
              </a:rPr>
              <a:t>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08545" y="5156954"/>
            <a:ext cx="971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1500" spc="-15" dirty="0">
                <a:latin typeface="Symbol"/>
                <a:cs typeface="Symbol"/>
              </a:rPr>
              <a:t>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18463" y="5199770"/>
            <a:ext cx="1160780" cy="3365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8100">
              <a:spcBef>
                <a:spcPts val="90"/>
              </a:spcBef>
              <a:tabLst>
                <a:tab pos="677545" algn="l"/>
                <a:tab pos="1014730" algn="l"/>
              </a:tabLst>
            </a:pPr>
            <a:r>
              <a:rPr sz="1500" spc="-25" dirty="0">
                <a:latin typeface="Symbol"/>
                <a:cs typeface="Symbol"/>
              </a:rPr>
              <a:t></a:t>
            </a:r>
            <a:r>
              <a:rPr sz="1500" spc="20" dirty="0">
                <a:latin typeface="Times New Roman"/>
                <a:cs typeface="Times New Roman"/>
              </a:rPr>
              <a:t> </a:t>
            </a:r>
            <a:r>
              <a:rPr sz="2250" i="1" spc="-30" baseline="35185" dirty="0">
                <a:latin typeface="Times New Roman"/>
                <a:cs typeface="Times New Roman"/>
              </a:rPr>
              <a:t>a</a:t>
            </a:r>
            <a:r>
              <a:rPr sz="2250" i="1" spc="-112" baseline="35185" dirty="0">
                <a:latin typeface="Times New Roman"/>
                <a:cs typeface="Times New Roman"/>
              </a:rPr>
              <a:t> </a:t>
            </a:r>
            <a:r>
              <a:rPr sz="2250" spc="-22" baseline="31481" dirty="0">
                <a:latin typeface="Symbol"/>
                <a:cs typeface="Symbol"/>
              </a:rPr>
              <a:t></a:t>
            </a:r>
            <a:r>
              <a:rPr sz="2250" spc="-37" baseline="31481" dirty="0">
                <a:latin typeface="Times New Roman"/>
                <a:cs typeface="Times New Roman"/>
              </a:rPr>
              <a:t> </a:t>
            </a:r>
            <a:r>
              <a:rPr sz="1500" spc="-25" dirty="0">
                <a:latin typeface="Symbol"/>
                <a:cs typeface="Symbol"/>
              </a:rPr>
              <a:t></a:t>
            </a:r>
            <a:r>
              <a:rPr sz="1500" spc="-25" dirty="0">
                <a:latin typeface="Times New Roman"/>
                <a:cs typeface="Times New Roman"/>
              </a:rPr>
              <a:t>	</a:t>
            </a:r>
            <a:r>
              <a:rPr sz="2050" spc="-204" dirty="0">
                <a:latin typeface="Symbol"/>
                <a:cs typeface="Symbol"/>
              </a:rPr>
              <a:t></a:t>
            </a:r>
            <a:r>
              <a:rPr sz="2050" spc="-204" dirty="0">
                <a:latin typeface="Times New Roman"/>
                <a:cs typeface="Times New Roman"/>
              </a:rPr>
              <a:t>	</a:t>
            </a:r>
            <a:r>
              <a:rPr sz="2050" spc="-265" dirty="0">
                <a:latin typeface="Symbol"/>
                <a:cs typeface="Symbol"/>
              </a:rPr>
              <a:t></a:t>
            </a:r>
            <a:endParaRPr sz="2050">
              <a:latin typeface="Symbol"/>
              <a:cs typeface="Symbo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14875" y="5279185"/>
            <a:ext cx="245935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  <a:tabLst>
                <a:tab pos="796925" algn="l"/>
                <a:tab pos="1189355" algn="l"/>
              </a:tabLst>
            </a:pPr>
            <a:r>
              <a:rPr sz="2250" i="1" spc="-127" baseline="3703" dirty="0">
                <a:latin typeface="Times New Roman"/>
                <a:cs typeface="Times New Roman"/>
              </a:rPr>
              <a:t>A</a:t>
            </a:r>
            <a:r>
              <a:rPr sz="1575" i="1" spc="-22" baseline="-15873" dirty="0">
                <a:latin typeface="Times New Roman"/>
                <a:cs typeface="Times New Roman"/>
              </a:rPr>
              <a:t>s</a:t>
            </a:r>
            <a:r>
              <a:rPr sz="1575" i="1" baseline="-15873" dirty="0">
                <a:latin typeface="Times New Roman"/>
                <a:cs typeface="Times New Roman"/>
              </a:rPr>
              <a:t> </a:t>
            </a:r>
            <a:r>
              <a:rPr sz="1575" i="1" spc="-195" baseline="-15873" dirty="0">
                <a:latin typeface="Times New Roman"/>
                <a:cs typeface="Times New Roman"/>
              </a:rPr>
              <a:t> </a:t>
            </a:r>
            <a:r>
              <a:rPr sz="2250" i="1" spc="-22" baseline="3703" dirty="0">
                <a:latin typeface="Times New Roman"/>
                <a:cs typeface="Times New Roman"/>
              </a:rPr>
              <a:t>f</a:t>
            </a:r>
            <a:r>
              <a:rPr sz="2250" i="1" spc="-254" baseline="3703" dirty="0">
                <a:latin typeface="Times New Roman"/>
                <a:cs typeface="Times New Roman"/>
              </a:rPr>
              <a:t> </a:t>
            </a:r>
            <a:r>
              <a:rPr sz="1575" i="1" spc="-22" baseline="-15873" dirty="0">
                <a:latin typeface="Times New Roman"/>
                <a:cs typeface="Times New Roman"/>
              </a:rPr>
              <a:t>y</a:t>
            </a:r>
            <a:r>
              <a:rPr sz="1575" i="1" spc="-97" baseline="-15873" dirty="0">
                <a:latin typeface="Times New Roman"/>
                <a:cs typeface="Times New Roman"/>
              </a:rPr>
              <a:t> </a:t>
            </a:r>
            <a:r>
              <a:rPr sz="1500" spc="-15" dirty="0">
                <a:latin typeface="Symbol"/>
                <a:cs typeface="Symbol"/>
              </a:rPr>
              <a:t></a:t>
            </a:r>
            <a:r>
              <a:rPr sz="1500" spc="-210" dirty="0">
                <a:latin typeface="Times New Roman"/>
                <a:cs typeface="Times New Roman"/>
              </a:rPr>
              <a:t> </a:t>
            </a:r>
            <a:r>
              <a:rPr sz="2250" i="1" spc="-30" baseline="3703" dirty="0">
                <a:latin typeface="Times New Roman"/>
                <a:cs typeface="Times New Roman"/>
              </a:rPr>
              <a:t>d</a:t>
            </a:r>
            <a:r>
              <a:rPr sz="2250" i="1" baseline="3703" dirty="0">
                <a:latin typeface="Times New Roman"/>
                <a:cs typeface="Times New Roman"/>
              </a:rPr>
              <a:t>	</a:t>
            </a:r>
            <a:r>
              <a:rPr sz="2250" spc="-30" baseline="-40740" dirty="0">
                <a:latin typeface="Times New Roman"/>
                <a:cs typeface="Times New Roman"/>
              </a:rPr>
              <a:t>2</a:t>
            </a:r>
            <a:r>
              <a:rPr sz="2250" spc="-142" baseline="-40740" dirty="0">
                <a:latin typeface="Times New Roman"/>
                <a:cs typeface="Times New Roman"/>
              </a:rPr>
              <a:t> </a:t>
            </a:r>
            <a:r>
              <a:rPr sz="1500" spc="-15" dirty="0">
                <a:latin typeface="Symbol"/>
                <a:cs typeface="Symbol"/>
              </a:rPr>
              <a:t></a:t>
            </a:r>
            <a:r>
              <a:rPr sz="1500" dirty="0">
                <a:latin typeface="Times New Roman"/>
                <a:cs typeface="Times New Roman"/>
              </a:rPr>
              <a:t>	</a:t>
            </a:r>
            <a:r>
              <a:rPr sz="2250" spc="-30" baseline="3703" dirty="0">
                <a:latin typeface="Times New Roman"/>
                <a:cs typeface="Times New Roman"/>
              </a:rPr>
              <a:t>4</a:t>
            </a:r>
            <a:r>
              <a:rPr sz="2250" spc="60" baseline="3703" dirty="0">
                <a:latin typeface="Times New Roman"/>
                <a:cs typeface="Times New Roman"/>
              </a:rPr>
              <a:t> </a:t>
            </a:r>
            <a:r>
              <a:rPr sz="2250" spc="-30" baseline="3703" dirty="0">
                <a:latin typeface="Times New Roman"/>
                <a:cs typeface="Times New Roman"/>
              </a:rPr>
              <a:t>660</a:t>
            </a:r>
            <a:r>
              <a:rPr sz="2250" baseline="3703" dirty="0">
                <a:latin typeface="Times New Roman"/>
                <a:cs typeface="Times New Roman"/>
              </a:rPr>
              <a:t> </a:t>
            </a:r>
            <a:r>
              <a:rPr sz="2250" spc="135" baseline="3703" dirty="0">
                <a:latin typeface="Times New Roman"/>
                <a:cs typeface="Times New Roman"/>
              </a:rPr>
              <a:t> </a:t>
            </a:r>
            <a:r>
              <a:rPr sz="2250" spc="-30" baseline="3703" dirty="0">
                <a:latin typeface="Times New Roman"/>
                <a:cs typeface="Times New Roman"/>
              </a:rPr>
              <a:t>400</a:t>
            </a:r>
            <a:r>
              <a:rPr sz="2250" spc="7" baseline="3703" dirty="0">
                <a:latin typeface="Times New Roman"/>
                <a:cs typeface="Times New Roman"/>
              </a:rPr>
              <a:t> </a:t>
            </a:r>
            <a:r>
              <a:rPr sz="1500" spc="-15" dirty="0">
                <a:latin typeface="Symbol"/>
                <a:cs typeface="Symbol"/>
              </a:rPr>
              <a:t></a:t>
            </a:r>
            <a:r>
              <a:rPr sz="1500" spc="-210" dirty="0">
                <a:latin typeface="Times New Roman"/>
                <a:cs typeface="Times New Roman"/>
              </a:rPr>
              <a:t> </a:t>
            </a:r>
            <a:r>
              <a:rPr sz="2250" spc="-30" baseline="3703" dirty="0">
                <a:latin typeface="Times New Roman"/>
                <a:cs typeface="Times New Roman"/>
              </a:rPr>
              <a:t>485</a:t>
            </a:r>
            <a:endParaRPr sz="2250" baseline="3703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63872" y="5267855"/>
            <a:ext cx="441325" cy="24429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  <a:tabLst>
                <a:tab pos="326390" algn="l"/>
              </a:tabLst>
            </a:pPr>
            <a:r>
              <a:rPr sz="1500" i="1" spc="-35" dirty="0">
                <a:latin typeface="Times New Roman"/>
                <a:cs typeface="Times New Roman"/>
              </a:rPr>
              <a:t>M	</a:t>
            </a:r>
            <a:r>
              <a:rPr sz="1500" spc="-25" dirty="0">
                <a:latin typeface="Symbol"/>
                <a:cs typeface="Symbol"/>
              </a:rPr>
              <a:t></a:t>
            </a:r>
            <a:endParaRPr sz="150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843674" y="5372903"/>
            <a:ext cx="90805" cy="1744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050" i="1" spc="-15" dirty="0">
                <a:latin typeface="Times New Roman"/>
                <a:cs typeface="Times New Roman"/>
              </a:rPr>
              <a:t>n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153107" y="1782572"/>
            <a:ext cx="73406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Untuk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e</a:t>
            </a:r>
            <a:r>
              <a:rPr i="1"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atau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kasus </a:t>
            </a:r>
            <a:r>
              <a:rPr spc="-5" dirty="0">
                <a:latin typeface="Calibri"/>
                <a:cs typeface="Calibri"/>
              </a:rPr>
              <a:t>aksial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murni (</a:t>
            </a:r>
            <a:r>
              <a:rPr b="1" i="1" dirty="0">
                <a:latin typeface="Calibri"/>
                <a:cs typeface="Calibri"/>
              </a:rPr>
              <a:t>M</a:t>
            </a:r>
            <a:r>
              <a:rPr b="1" i="1" baseline="-20833" dirty="0">
                <a:latin typeface="Calibri"/>
                <a:cs typeface="Calibri"/>
              </a:rPr>
              <a:t>n</a:t>
            </a:r>
            <a:r>
              <a:rPr b="1" i="1" spc="225" baseline="-20833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=</a:t>
            </a:r>
            <a:r>
              <a:rPr b="1" spc="1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0</a:t>
            </a:r>
            <a:r>
              <a:rPr dirty="0">
                <a:latin typeface="Calibri"/>
                <a:cs typeface="Calibri"/>
              </a:rPr>
              <a:t>) </a:t>
            </a:r>
            <a:r>
              <a:rPr spc="-10" dirty="0">
                <a:latin typeface="Calibri"/>
                <a:cs typeface="Calibri"/>
              </a:rPr>
              <a:t>maka</a:t>
            </a:r>
            <a:r>
              <a:rPr spc="-5" dirty="0">
                <a:latin typeface="Calibri"/>
                <a:cs typeface="Calibri"/>
              </a:rPr>
              <a:t> nilai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i="1" spc="195" baseline="-20833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untuk</a:t>
            </a:r>
            <a:r>
              <a:rPr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endParaRPr>
              <a:latin typeface="Calibri"/>
              <a:cs typeface="Calibri"/>
            </a:endParaRPr>
          </a:p>
          <a:p>
            <a:pPr marL="38100"/>
            <a:r>
              <a:rPr spc="-10" dirty="0">
                <a:latin typeface="Calibri"/>
                <a:cs typeface="Calibri"/>
              </a:rPr>
              <a:t>sengkang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persegi</a:t>
            </a:r>
            <a:r>
              <a:rPr spc="-5" dirty="0">
                <a:latin typeface="Calibri"/>
                <a:cs typeface="Calibri"/>
              </a:rPr>
              <a:t> adalah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067559" y="2331465"/>
            <a:ext cx="272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endParaRPr baseline="-20833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982211" y="2331465"/>
            <a:ext cx="500126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0,8</a:t>
            </a:r>
            <a:r>
              <a:rPr i="1" spc="-10" dirty="0">
                <a:latin typeface="Calibri"/>
                <a:cs typeface="Calibri"/>
              </a:rPr>
              <a:t>P</a:t>
            </a:r>
            <a:r>
              <a:rPr i="1" spc="-15" baseline="-20833" dirty="0">
                <a:latin typeface="Calibri"/>
                <a:cs typeface="Calibri"/>
              </a:rPr>
              <a:t>o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0,8[0,85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10" dirty="0">
                <a:latin typeface="Calibri"/>
                <a:cs typeface="Calibri"/>
              </a:rPr>
              <a:t> </a:t>
            </a:r>
            <a:r>
              <a:rPr baseline="25462" dirty="0">
                <a:latin typeface="Calibri"/>
                <a:cs typeface="Calibri"/>
              </a:rPr>
              <a:t>/</a:t>
            </a:r>
            <a:r>
              <a:rPr i="1" baseline="-20833" dirty="0">
                <a:latin typeface="Calibri"/>
                <a:cs typeface="Calibri"/>
              </a:rPr>
              <a:t>c</a:t>
            </a:r>
            <a:r>
              <a:rPr i="1" dirty="0">
                <a:latin typeface="Calibri"/>
                <a:cs typeface="Calibri"/>
              </a:rPr>
              <a:t>A</a:t>
            </a:r>
            <a:r>
              <a:rPr i="1" baseline="-20833" dirty="0">
                <a:latin typeface="Calibri"/>
                <a:cs typeface="Calibri"/>
              </a:rPr>
              <a:t>g</a:t>
            </a:r>
            <a:r>
              <a:rPr i="1" spc="16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+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A</a:t>
            </a:r>
            <a:r>
              <a:rPr i="1" spc="-7" baseline="-20833" dirty="0">
                <a:latin typeface="Calibri"/>
                <a:cs typeface="Calibri"/>
              </a:rPr>
              <a:t>st</a:t>
            </a:r>
            <a:r>
              <a:rPr spc="-5" dirty="0">
                <a:latin typeface="Calibri"/>
                <a:cs typeface="Calibri"/>
              </a:rPr>
              <a:t>(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165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</a:t>
            </a:r>
            <a:r>
              <a:rPr i="1" spc="-5" dirty="0">
                <a:latin typeface="Calibri"/>
                <a:cs typeface="Calibri"/>
              </a:rPr>
              <a:t>f</a:t>
            </a:r>
            <a:r>
              <a:rPr i="1" spc="15" dirty="0">
                <a:latin typeface="Calibri"/>
                <a:cs typeface="Calibri"/>
              </a:rPr>
              <a:t> </a:t>
            </a:r>
            <a:r>
              <a:rPr spc="-7" baseline="25462" dirty="0">
                <a:latin typeface="Calibri"/>
                <a:cs typeface="Calibri"/>
              </a:rPr>
              <a:t>/</a:t>
            </a:r>
            <a:r>
              <a:rPr i="1" spc="-7" baseline="-20833" dirty="0">
                <a:latin typeface="Calibri"/>
                <a:cs typeface="Calibri"/>
              </a:rPr>
              <a:t>c</a:t>
            </a:r>
            <a:r>
              <a:rPr spc="-5" dirty="0">
                <a:latin typeface="Calibri"/>
                <a:cs typeface="Calibri"/>
              </a:rPr>
              <a:t>)]</a:t>
            </a:r>
            <a:endParaRPr>
              <a:latin typeface="Calibri"/>
              <a:cs typeface="Calibri"/>
            </a:endParaRPr>
          </a:p>
          <a:p>
            <a:pPr marL="38100"/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0,8[0,85(27,5)(350)(550)</a:t>
            </a:r>
            <a:r>
              <a:rPr spc="6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+</a:t>
            </a:r>
            <a:r>
              <a:rPr spc="-5" dirty="0">
                <a:latin typeface="Calibri"/>
                <a:cs typeface="Calibri"/>
              </a:rPr>
              <a:t> 8(660)(400</a:t>
            </a:r>
            <a:r>
              <a:rPr spc="4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–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0,85(27,5)]</a:t>
            </a:r>
            <a:endParaRPr>
              <a:latin typeface="Calibri"/>
              <a:cs typeface="Calibri"/>
            </a:endParaRPr>
          </a:p>
          <a:p>
            <a:pPr marL="38100"/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0,8(6.488.268)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5.190.614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 </a:t>
            </a:r>
            <a:r>
              <a:rPr b="1" dirty="0">
                <a:latin typeface="Calibri"/>
                <a:cs typeface="Calibri"/>
              </a:rPr>
              <a:t>5.190,6</a:t>
            </a:r>
            <a:r>
              <a:rPr b="1" spc="-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kN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52520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93036" y="1719198"/>
            <a:ext cx="74301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menambahkan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beberapa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nilai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eksentrisitas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lainnya,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maka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nilai</a:t>
            </a:r>
            <a:r>
              <a:rPr spc="5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e</a:t>
            </a:r>
            <a:r>
              <a:rPr dirty="0">
                <a:latin typeface="Calibri"/>
                <a:cs typeface="Calibri"/>
              </a:rPr>
              <a:t>,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r>
              <a:rPr spc="-5" dirty="0">
                <a:latin typeface="Calibri"/>
                <a:cs typeface="Calibri"/>
              </a:rPr>
              <a:t>,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M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endParaRPr baseline="-20833">
              <a:latin typeface="Calibri"/>
              <a:cs typeface="Calibri"/>
            </a:endParaRPr>
          </a:p>
          <a:p>
            <a:pPr marL="38100"/>
            <a:r>
              <a:rPr spc="-5" dirty="0">
                <a:latin typeface="Calibri"/>
                <a:cs typeface="Calibri"/>
              </a:rPr>
              <a:t>dapat</a:t>
            </a:r>
            <a:r>
              <a:rPr spc="-10" dirty="0">
                <a:latin typeface="Calibri"/>
                <a:cs typeface="Calibri"/>
              </a:rPr>
              <a:t> ditampilkan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pada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30" dirty="0">
                <a:latin typeface="Calibri"/>
                <a:cs typeface="Calibri"/>
              </a:rPr>
              <a:t>Tabel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berikut</a:t>
            </a:r>
            <a:r>
              <a:rPr dirty="0">
                <a:latin typeface="Calibri"/>
                <a:cs typeface="Calibri"/>
              </a:rPr>
              <a:t> :</a:t>
            </a:r>
            <a:endParaRPr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962877" y="2643430"/>
          <a:ext cx="6006463" cy="33002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89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3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54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0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07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16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43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3093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49501">
                <a:tc>
                  <a:txBody>
                    <a:bodyPr/>
                    <a:lstStyle/>
                    <a:p>
                      <a:pPr marL="2540" algn="ctr">
                        <a:lnSpc>
                          <a:spcPts val="1440"/>
                        </a:lnSpc>
                      </a:pPr>
                      <a:r>
                        <a:rPr sz="1200" b="1" i="1" dirty="0">
                          <a:latin typeface="Times New Roman"/>
                          <a:cs typeface="Times New Roman"/>
                        </a:rPr>
                        <a:t>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33020" algn="ctr">
                        <a:lnSpc>
                          <a:spcPts val="1440"/>
                        </a:lnSpc>
                      </a:pPr>
                      <a:r>
                        <a:rPr sz="1200" b="1" i="1" dirty="0">
                          <a:latin typeface="Times New Roman"/>
                          <a:cs typeface="Times New Roman"/>
                        </a:rPr>
                        <a:t>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780" algn="ctr">
                        <a:lnSpc>
                          <a:spcPts val="1550"/>
                        </a:lnSpc>
                      </a:pPr>
                      <a:r>
                        <a:rPr sz="1300" dirty="0">
                          <a:latin typeface="Symbol"/>
                          <a:cs typeface="Symbol"/>
                        </a:rPr>
                        <a:t></a:t>
                      </a:r>
                      <a:endParaRPr sz="1300">
                        <a:latin typeface="Symbol"/>
                        <a:cs typeface="Symbol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" algn="ctr">
                        <a:lnSpc>
                          <a:spcPts val="1440"/>
                        </a:lnSpc>
                      </a:pPr>
                      <a:r>
                        <a:rPr sz="1200" b="1" i="1" spc="1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125" b="1" i="1" spc="22" baseline="-11111" dirty="0">
                          <a:latin typeface="Times New Roman"/>
                          <a:cs typeface="Times New Roman"/>
                        </a:rPr>
                        <a:t>n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sz="1200" b="1" i="1" spc="2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125" b="1" i="1" spc="37" baseline="-11111" dirty="0">
                          <a:latin typeface="Times New Roman"/>
                          <a:cs typeface="Times New Roman"/>
                        </a:rPr>
                        <a:t>n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ts val="1550"/>
                        </a:lnSpc>
                      </a:pPr>
                      <a:r>
                        <a:rPr sz="1300" dirty="0">
                          <a:latin typeface="Symbol"/>
                          <a:cs typeface="Symbol"/>
                        </a:rPr>
                        <a:t></a:t>
                      </a:r>
                      <a:r>
                        <a:rPr sz="1200" b="1" i="1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125" b="1" i="1" baseline="-11111" dirty="0">
                          <a:latin typeface="Times New Roman"/>
                          <a:cs typeface="Times New Roman"/>
                        </a:rPr>
                        <a:t>n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2225" algn="ctr">
                        <a:lnSpc>
                          <a:spcPts val="1550"/>
                        </a:lnSpc>
                      </a:pPr>
                      <a:r>
                        <a:rPr sz="1300" spc="5" dirty="0">
                          <a:latin typeface="Symbol"/>
                          <a:cs typeface="Symbol"/>
                        </a:rPr>
                        <a:t></a:t>
                      </a:r>
                      <a:r>
                        <a:rPr sz="1200" b="1" i="1" spc="5" dirty="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sz="1125" b="1" i="1" spc="7" baseline="-11111" dirty="0">
                          <a:latin typeface="Times New Roman"/>
                          <a:cs typeface="Times New Roman"/>
                        </a:rPr>
                        <a:t>n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65100" algn="r">
                        <a:lnSpc>
                          <a:spcPts val="1440"/>
                        </a:lnSpc>
                      </a:pPr>
                      <a:r>
                        <a:rPr sz="1200" b="1" spc="15" dirty="0">
                          <a:latin typeface="Times New Roman"/>
                          <a:cs typeface="Times New Roman"/>
                        </a:rPr>
                        <a:t>Keterangan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950">
                <a:tc>
                  <a:txBody>
                    <a:bodyPr/>
                    <a:lstStyle/>
                    <a:p>
                      <a:pPr algn="ctr">
                        <a:lnSpc>
                          <a:spcPts val="1415"/>
                        </a:lnSpc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35560" algn="ctr">
                        <a:lnSpc>
                          <a:spcPts val="1415"/>
                        </a:lnSpc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41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41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6488.27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15"/>
                        </a:lnSpc>
                      </a:pPr>
                      <a:r>
                        <a:rPr sz="1200" dirty="0">
                          <a:latin typeface="Times New Roman"/>
                          <a:cs typeface="Times New Roman"/>
                        </a:rPr>
                        <a:t>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41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4217.37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41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905" algn="ctr">
                        <a:lnSpc>
                          <a:spcPts val="1415"/>
                        </a:lnSpc>
                      </a:pPr>
                      <a:r>
                        <a:rPr sz="1200" i="1" spc="1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125" i="1" spc="22" baseline="-11111" dirty="0">
                          <a:latin typeface="Times New Roman"/>
                          <a:cs typeface="Times New Roman"/>
                        </a:rPr>
                        <a:t>o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C0504D"/>
                      </a:solidFill>
                      <a:prstDash val="solid"/>
                    </a:lnT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206">
                <a:tc>
                  <a:txBody>
                    <a:bodyPr/>
                    <a:lstStyle/>
                    <a:p>
                      <a:pPr marL="3810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429.32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5190.61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285.48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3373.89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185.56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3810" algn="ctr">
                        <a:lnSpc>
                          <a:spcPts val="1355"/>
                        </a:lnSpc>
                      </a:pPr>
                      <a:r>
                        <a:rPr sz="1200" i="1" spc="15" dirty="0">
                          <a:latin typeface="Times New Roman"/>
                          <a:cs typeface="Times New Roman"/>
                        </a:rPr>
                        <a:t>0,8P</a:t>
                      </a:r>
                      <a:r>
                        <a:rPr sz="1125" i="1" spc="22" baseline="-11111" dirty="0">
                          <a:latin typeface="Times New Roman"/>
                          <a:cs typeface="Times New Roman"/>
                        </a:rPr>
                        <a:t>o</a:t>
                      </a:r>
                      <a:endParaRPr sz="1125" baseline="-11111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955"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413.65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4383.86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438.39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2849.51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284.95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Tekan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614">
                <a:tc>
                  <a:txBody>
                    <a:bodyPr/>
                    <a:lstStyle/>
                    <a:p>
                      <a:pPr marL="3810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354.77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3640.13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546.02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2366.08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354.91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Tekan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614"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287.30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2652.03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663.01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1723.82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430.96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Tekan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898">
                <a:tc>
                  <a:txBody>
                    <a:bodyPr/>
                    <a:lstStyle/>
                    <a:p>
                      <a:pPr marL="3810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267.54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2326.22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697.87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1512.04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453.61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Tekan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614"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253.30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2071.81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725.13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1346.68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471.34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363855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Tekan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557">
                <a:tc>
                  <a:txBody>
                    <a:bodyPr/>
                    <a:lstStyle/>
                    <a:p>
                      <a:pPr marL="571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375.54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247.35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0.65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1961.92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736.79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1275.25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478.91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46379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Seimbang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955">
                <a:tc>
                  <a:txBody>
                    <a:bodyPr/>
                    <a:lstStyle/>
                    <a:p>
                      <a:pPr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179.26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37160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0.81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44780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1404.86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702.43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1137.94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568.97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307340">
                        <a:lnSpc>
                          <a:spcPts val="1360"/>
                        </a:lnSpc>
                      </a:pPr>
                      <a:r>
                        <a:rPr sz="1200" spc="10" dirty="0">
                          <a:latin typeface="Times New Roman"/>
                          <a:cs typeface="Times New Roman"/>
                        </a:rPr>
                        <a:t>Transisi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3671">
                <a:tc>
                  <a:txBody>
                    <a:bodyPr/>
                    <a:lstStyle/>
                    <a:p>
                      <a:pPr marL="3810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750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127.55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78435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823.70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617.77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741.33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556.00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Tarik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614"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1000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110.14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78435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572.75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572.75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515.47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515.47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Tarik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955">
                <a:tc>
                  <a:txBody>
                    <a:bodyPr/>
                    <a:lstStyle/>
                    <a:p>
                      <a:pPr marL="3810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1250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101.70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78435" algn="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437.78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547.23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394.00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492.50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ts val="1360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Tarik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3614"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2000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96215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91.36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178435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255.84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511.69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230.26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460.52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tc>
                  <a:txBody>
                    <a:bodyPr/>
                    <a:lstStyle/>
                    <a:p>
                      <a:pPr marR="63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Tarik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ED2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2500">
                <a:tc>
                  <a:txBody>
                    <a:bodyPr/>
                    <a:lstStyle/>
                    <a:p>
                      <a:pPr marL="3175" algn="ctr">
                        <a:lnSpc>
                          <a:spcPts val="1385"/>
                        </a:lnSpc>
                      </a:pPr>
                      <a:r>
                        <a:rPr sz="1200" b="1" dirty="0">
                          <a:latin typeface="Times New Roman"/>
                          <a:cs typeface="Times New Roman"/>
                        </a:rPr>
                        <a:t>∞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7480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129.08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78435" algn="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890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444.01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0.00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20955" algn="ctr">
                        <a:lnSpc>
                          <a:spcPts val="1355"/>
                        </a:lnSpc>
                      </a:pPr>
                      <a:r>
                        <a:rPr sz="1200" spc="15" dirty="0">
                          <a:latin typeface="Times New Roman"/>
                          <a:cs typeface="Times New Roman"/>
                        </a:rPr>
                        <a:t>399.61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39065" algn="r">
                        <a:lnSpc>
                          <a:spcPts val="1355"/>
                        </a:lnSpc>
                      </a:pPr>
                      <a:r>
                        <a:rPr sz="1200" spc="10" dirty="0">
                          <a:latin typeface="Times New Roman"/>
                          <a:cs typeface="Times New Roman"/>
                        </a:rPr>
                        <a:t>Lentur</a:t>
                      </a:r>
                      <a:r>
                        <a:rPr sz="12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10" dirty="0">
                          <a:latin typeface="Times New Roman"/>
                          <a:cs typeface="Times New Roman"/>
                        </a:rPr>
                        <a:t>Murni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C0504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98653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51515" y="1738882"/>
            <a:ext cx="4782282" cy="486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3389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070304" y="1481226"/>
            <a:ext cx="6129655" cy="10502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355600" indent="-342900">
              <a:spcBef>
                <a:spcPts val="775"/>
              </a:spcBef>
              <a:buFont typeface="Arial MT"/>
              <a:buChar char="•"/>
              <a:tabLst>
                <a:tab pos="354965" algn="l"/>
                <a:tab pos="355600" algn="l"/>
              </a:tabLst>
            </a:pPr>
            <a:r>
              <a:rPr sz="2800" spc="-10" dirty="0">
                <a:solidFill>
                  <a:srgbClr val="E36C09"/>
                </a:solidFill>
                <a:latin typeface="Calibri"/>
                <a:cs typeface="Calibri"/>
              </a:rPr>
              <a:t>Sub</a:t>
            </a:r>
            <a:r>
              <a:rPr sz="2800" spc="1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40" dirty="0">
                <a:solidFill>
                  <a:srgbClr val="E36C09"/>
                </a:solidFill>
                <a:latin typeface="Calibri"/>
                <a:cs typeface="Calibri"/>
              </a:rPr>
              <a:t>Pokok</a:t>
            </a:r>
            <a:r>
              <a:rPr sz="2800" spc="20" dirty="0">
                <a:solidFill>
                  <a:srgbClr val="E36C09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E36C09"/>
                </a:solidFill>
                <a:latin typeface="Calibri"/>
                <a:cs typeface="Calibri"/>
              </a:rPr>
              <a:t>Bahasan :</a:t>
            </a:r>
            <a:endParaRPr sz="2800">
              <a:latin typeface="Calibri"/>
              <a:cs typeface="Calibri"/>
            </a:endParaRPr>
          </a:p>
          <a:p>
            <a:pPr marL="699770" lvl="1" indent="-343535">
              <a:spcBef>
                <a:spcPts val="670"/>
              </a:spcBef>
              <a:buFont typeface="Arial MT"/>
              <a:buChar char="•"/>
              <a:tabLst>
                <a:tab pos="699770" algn="l"/>
                <a:tab pos="700405" algn="l"/>
              </a:tabLst>
            </a:pPr>
            <a:r>
              <a:rPr sz="2800" spc="-20" dirty="0">
                <a:latin typeface="Calibri"/>
                <a:cs typeface="Calibri"/>
              </a:rPr>
              <a:t>Kolom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0" dirty="0">
                <a:latin typeface="Calibri"/>
                <a:cs typeface="Calibri"/>
              </a:rPr>
              <a:t>Yang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Dibebani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Momen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Biaksial</a:t>
            </a:r>
            <a:endParaRPr sz="280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744324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447480" y="2339277"/>
            <a:ext cx="2879090" cy="2896235"/>
            <a:chOff x="923480" y="2339276"/>
            <a:chExt cx="2879090" cy="2896235"/>
          </a:xfrm>
        </p:grpSpPr>
        <p:sp>
          <p:nvSpPr>
            <p:cNvPr id="4" name="object 4"/>
            <p:cNvSpPr/>
            <p:nvPr/>
          </p:nvSpPr>
          <p:spPr>
            <a:xfrm>
              <a:off x="1224533" y="3298698"/>
              <a:ext cx="2127250" cy="609600"/>
            </a:xfrm>
            <a:custGeom>
              <a:avLst/>
              <a:gdLst/>
              <a:ahLst/>
              <a:cxnLst/>
              <a:rect l="l" t="t" r="r" b="b"/>
              <a:pathLst>
                <a:path w="2127250" h="609600">
                  <a:moveTo>
                    <a:pt x="451103" y="0"/>
                  </a:moveTo>
                  <a:lnTo>
                    <a:pt x="2126995" y="0"/>
                  </a:lnTo>
                </a:path>
                <a:path w="2127250" h="609600">
                  <a:moveTo>
                    <a:pt x="0" y="609600"/>
                  </a:moveTo>
                  <a:lnTo>
                    <a:pt x="1675891" y="609600"/>
                  </a:lnTo>
                </a:path>
                <a:path w="2127250" h="609600">
                  <a:moveTo>
                    <a:pt x="0" y="609472"/>
                  </a:moveTo>
                  <a:lnTo>
                    <a:pt x="447547" y="0"/>
                  </a:lnTo>
                </a:path>
                <a:path w="2127250" h="609600">
                  <a:moveTo>
                    <a:pt x="1676400" y="609472"/>
                  </a:moveTo>
                  <a:lnTo>
                    <a:pt x="2123948" y="0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25067" y="3012948"/>
              <a:ext cx="2875915" cy="1219200"/>
            </a:xfrm>
            <a:custGeom>
              <a:avLst/>
              <a:gdLst/>
              <a:ahLst/>
              <a:cxnLst/>
              <a:rect l="l" t="t" r="r" b="b"/>
              <a:pathLst>
                <a:path w="2875915" h="1219200">
                  <a:moveTo>
                    <a:pt x="0" y="556260"/>
                  </a:moveTo>
                  <a:lnTo>
                    <a:pt x="2875660" y="556260"/>
                  </a:lnTo>
                </a:path>
                <a:path w="2875915" h="1219200">
                  <a:moveTo>
                    <a:pt x="1757933" y="0"/>
                  </a:moveTo>
                  <a:lnTo>
                    <a:pt x="894588" y="1218819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3163" y="3348228"/>
              <a:ext cx="140208" cy="10820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78863" y="3509772"/>
              <a:ext cx="140208" cy="10820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4563" y="3685032"/>
              <a:ext cx="140207" cy="10972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68751" y="3343656"/>
              <a:ext cx="140208" cy="10820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54451" y="3500628"/>
              <a:ext cx="140208" cy="10820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0151" y="3680460"/>
              <a:ext cx="140208" cy="108204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224533" y="3908298"/>
              <a:ext cx="0" cy="1279525"/>
            </a:xfrm>
            <a:custGeom>
              <a:avLst/>
              <a:gdLst/>
              <a:ahLst/>
              <a:cxnLst/>
              <a:rect l="l" t="t" r="r" b="b"/>
              <a:pathLst>
                <a:path h="1279525">
                  <a:moveTo>
                    <a:pt x="0" y="0"/>
                  </a:moveTo>
                  <a:lnTo>
                    <a:pt x="0" y="1279397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567683" y="2507742"/>
              <a:ext cx="114300" cy="1092200"/>
            </a:xfrm>
            <a:custGeom>
              <a:avLst/>
              <a:gdLst/>
              <a:ahLst/>
              <a:cxnLst/>
              <a:rect l="l" t="t" r="r" b="b"/>
              <a:pathLst>
                <a:path w="114300" h="1092200">
                  <a:moveTo>
                    <a:pt x="38100" y="901319"/>
                  </a:moveTo>
                  <a:lnTo>
                    <a:pt x="0" y="901319"/>
                  </a:lnTo>
                  <a:lnTo>
                    <a:pt x="57150" y="1091819"/>
                  </a:lnTo>
                  <a:lnTo>
                    <a:pt x="108585" y="920369"/>
                  </a:lnTo>
                  <a:lnTo>
                    <a:pt x="38100" y="920369"/>
                  </a:lnTo>
                  <a:lnTo>
                    <a:pt x="38100" y="901319"/>
                  </a:lnTo>
                  <a:close/>
                </a:path>
                <a:path w="114300" h="1092200">
                  <a:moveTo>
                    <a:pt x="76200" y="0"/>
                  </a:moveTo>
                  <a:lnTo>
                    <a:pt x="38100" y="0"/>
                  </a:lnTo>
                  <a:lnTo>
                    <a:pt x="38100" y="920369"/>
                  </a:lnTo>
                  <a:lnTo>
                    <a:pt x="76200" y="920369"/>
                  </a:lnTo>
                  <a:lnTo>
                    <a:pt x="76200" y="0"/>
                  </a:lnTo>
                  <a:close/>
                </a:path>
                <a:path w="114300" h="1092200">
                  <a:moveTo>
                    <a:pt x="114300" y="901319"/>
                  </a:moveTo>
                  <a:lnTo>
                    <a:pt x="76200" y="901319"/>
                  </a:lnTo>
                  <a:lnTo>
                    <a:pt x="76200" y="920369"/>
                  </a:lnTo>
                  <a:lnTo>
                    <a:pt x="108585" y="920369"/>
                  </a:lnTo>
                  <a:lnTo>
                    <a:pt x="114300" y="90131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281427" y="2340864"/>
              <a:ext cx="0" cy="1254125"/>
            </a:xfrm>
            <a:custGeom>
              <a:avLst/>
              <a:gdLst/>
              <a:ahLst/>
              <a:cxnLst/>
              <a:rect l="l" t="t" r="r" b="b"/>
              <a:pathLst>
                <a:path h="1254125">
                  <a:moveTo>
                    <a:pt x="0" y="0"/>
                  </a:moveTo>
                  <a:lnTo>
                    <a:pt x="0" y="1253744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281427" y="2653792"/>
              <a:ext cx="1342390" cy="50800"/>
            </a:xfrm>
            <a:custGeom>
              <a:avLst/>
              <a:gdLst/>
              <a:ahLst/>
              <a:cxnLst/>
              <a:rect l="l" t="t" r="r" b="b"/>
              <a:pathLst>
                <a:path w="1342389" h="50800">
                  <a:moveTo>
                    <a:pt x="127000" y="0"/>
                  </a:moveTo>
                  <a:lnTo>
                    <a:pt x="0" y="25400"/>
                  </a:lnTo>
                  <a:lnTo>
                    <a:pt x="127000" y="50800"/>
                  </a:lnTo>
                  <a:lnTo>
                    <a:pt x="127000" y="31750"/>
                  </a:lnTo>
                  <a:lnTo>
                    <a:pt x="114300" y="31750"/>
                  </a:lnTo>
                  <a:lnTo>
                    <a:pt x="114300" y="19050"/>
                  </a:lnTo>
                  <a:lnTo>
                    <a:pt x="127000" y="19050"/>
                  </a:lnTo>
                  <a:lnTo>
                    <a:pt x="127000" y="0"/>
                  </a:lnTo>
                  <a:close/>
                </a:path>
                <a:path w="1342389" h="50800">
                  <a:moveTo>
                    <a:pt x="1215263" y="0"/>
                  </a:moveTo>
                  <a:lnTo>
                    <a:pt x="1215263" y="50800"/>
                  </a:lnTo>
                  <a:lnTo>
                    <a:pt x="1310513" y="31750"/>
                  </a:lnTo>
                  <a:lnTo>
                    <a:pt x="1227963" y="31750"/>
                  </a:lnTo>
                  <a:lnTo>
                    <a:pt x="1227963" y="19050"/>
                  </a:lnTo>
                  <a:lnTo>
                    <a:pt x="1310513" y="19050"/>
                  </a:lnTo>
                  <a:lnTo>
                    <a:pt x="1215263" y="0"/>
                  </a:lnTo>
                  <a:close/>
                </a:path>
                <a:path w="1342389" h="50800">
                  <a:moveTo>
                    <a:pt x="127000" y="19050"/>
                  </a:moveTo>
                  <a:lnTo>
                    <a:pt x="114300" y="19050"/>
                  </a:lnTo>
                  <a:lnTo>
                    <a:pt x="114300" y="31750"/>
                  </a:lnTo>
                  <a:lnTo>
                    <a:pt x="127000" y="31750"/>
                  </a:lnTo>
                  <a:lnTo>
                    <a:pt x="127000" y="19050"/>
                  </a:lnTo>
                  <a:close/>
                </a:path>
                <a:path w="1342389" h="50800">
                  <a:moveTo>
                    <a:pt x="1215263" y="19050"/>
                  </a:moveTo>
                  <a:lnTo>
                    <a:pt x="127000" y="19050"/>
                  </a:lnTo>
                  <a:lnTo>
                    <a:pt x="127000" y="31750"/>
                  </a:lnTo>
                  <a:lnTo>
                    <a:pt x="1215263" y="31750"/>
                  </a:lnTo>
                  <a:lnTo>
                    <a:pt x="1215263" y="19050"/>
                  </a:lnTo>
                  <a:close/>
                </a:path>
                <a:path w="1342389" h="50800">
                  <a:moveTo>
                    <a:pt x="1310513" y="19050"/>
                  </a:moveTo>
                  <a:lnTo>
                    <a:pt x="1227963" y="19050"/>
                  </a:lnTo>
                  <a:lnTo>
                    <a:pt x="1227963" y="31750"/>
                  </a:lnTo>
                  <a:lnTo>
                    <a:pt x="1310513" y="31750"/>
                  </a:lnTo>
                  <a:lnTo>
                    <a:pt x="1342263" y="25400"/>
                  </a:lnTo>
                  <a:lnTo>
                    <a:pt x="1310513" y="19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896361" y="3295650"/>
              <a:ext cx="452755" cy="1892300"/>
            </a:xfrm>
            <a:custGeom>
              <a:avLst/>
              <a:gdLst/>
              <a:ahLst/>
              <a:cxnLst/>
              <a:rect l="l" t="t" r="r" b="b"/>
              <a:pathLst>
                <a:path w="452754" h="1892300">
                  <a:moveTo>
                    <a:pt x="0" y="612648"/>
                  </a:moveTo>
                  <a:lnTo>
                    <a:pt x="0" y="1891792"/>
                  </a:lnTo>
                </a:path>
                <a:path w="452754" h="1892300">
                  <a:moveTo>
                    <a:pt x="452627" y="0"/>
                  </a:moveTo>
                  <a:lnTo>
                    <a:pt x="452627" y="1279144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075943" y="4447032"/>
              <a:ext cx="2369820" cy="787400"/>
            </a:xfrm>
            <a:custGeom>
              <a:avLst/>
              <a:gdLst/>
              <a:ahLst/>
              <a:cxnLst/>
              <a:rect l="l" t="t" r="r" b="b"/>
              <a:pathLst>
                <a:path w="2369820" h="787400">
                  <a:moveTo>
                    <a:pt x="0" y="739140"/>
                  </a:moveTo>
                  <a:lnTo>
                    <a:pt x="2020062" y="739140"/>
                  </a:lnTo>
                </a:path>
                <a:path w="2369820" h="787400">
                  <a:moveTo>
                    <a:pt x="2369820" y="0"/>
                  </a:moveTo>
                  <a:lnTo>
                    <a:pt x="1787652" y="786892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4330574" y="2333371"/>
            <a:ext cx="2724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e</a:t>
            </a:r>
            <a:r>
              <a:rPr sz="1950" i="1" baseline="-21367" dirty="0">
                <a:latin typeface="Calibri"/>
                <a:cs typeface="Calibri"/>
              </a:rPr>
              <a:t>y</a:t>
            </a:r>
            <a:endParaRPr sz="1950" baseline="-21367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144134" y="2446402"/>
            <a:ext cx="3644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7" baseline="13888" dirty="0">
                <a:latin typeface="Calibri"/>
                <a:cs typeface="Calibri"/>
              </a:rPr>
              <a:t>P</a:t>
            </a:r>
            <a:r>
              <a:rPr sz="1300" i="1" spc="-5" dirty="0">
                <a:latin typeface="Calibri"/>
                <a:cs typeface="Calibri"/>
              </a:rPr>
              <a:t>nx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3323590" y="2496440"/>
            <a:ext cx="964565" cy="486409"/>
          </a:xfrm>
          <a:custGeom>
            <a:avLst/>
            <a:gdLst/>
            <a:ahLst/>
            <a:cxnLst/>
            <a:rect l="l" t="t" r="r" b="b"/>
            <a:pathLst>
              <a:path w="964564" h="486410">
                <a:moveTo>
                  <a:pt x="904948" y="303776"/>
                </a:moveTo>
                <a:lnTo>
                  <a:pt x="887476" y="307466"/>
                </a:lnTo>
                <a:lnTo>
                  <a:pt x="964184" y="486028"/>
                </a:lnTo>
                <a:lnTo>
                  <a:pt x="962376" y="323341"/>
                </a:lnTo>
                <a:lnTo>
                  <a:pt x="910336" y="323341"/>
                </a:lnTo>
                <a:lnTo>
                  <a:pt x="904948" y="303776"/>
                </a:lnTo>
                <a:close/>
              </a:path>
              <a:path w="964564" h="486410">
                <a:moveTo>
                  <a:pt x="498475" y="0"/>
                </a:moveTo>
                <a:lnTo>
                  <a:pt x="448564" y="1650"/>
                </a:lnTo>
                <a:lnTo>
                  <a:pt x="400050" y="8127"/>
                </a:lnTo>
                <a:lnTo>
                  <a:pt x="352933" y="19303"/>
                </a:lnTo>
                <a:lnTo>
                  <a:pt x="307721" y="34798"/>
                </a:lnTo>
                <a:lnTo>
                  <a:pt x="264541" y="54483"/>
                </a:lnTo>
                <a:lnTo>
                  <a:pt x="223520" y="77977"/>
                </a:lnTo>
                <a:lnTo>
                  <a:pt x="185166" y="105156"/>
                </a:lnTo>
                <a:lnTo>
                  <a:pt x="149606" y="135889"/>
                </a:lnTo>
                <a:lnTo>
                  <a:pt x="117093" y="169799"/>
                </a:lnTo>
                <a:lnTo>
                  <a:pt x="88011" y="206756"/>
                </a:lnTo>
                <a:lnTo>
                  <a:pt x="62611" y="246507"/>
                </a:lnTo>
                <a:lnTo>
                  <a:pt x="41021" y="288798"/>
                </a:lnTo>
                <a:lnTo>
                  <a:pt x="23622" y="333375"/>
                </a:lnTo>
                <a:lnTo>
                  <a:pt x="10541" y="380238"/>
                </a:lnTo>
                <a:lnTo>
                  <a:pt x="2286" y="428878"/>
                </a:lnTo>
                <a:lnTo>
                  <a:pt x="0" y="452755"/>
                </a:lnTo>
                <a:lnTo>
                  <a:pt x="37846" y="456438"/>
                </a:lnTo>
                <a:lnTo>
                  <a:pt x="40132" y="432562"/>
                </a:lnTo>
                <a:lnTo>
                  <a:pt x="43434" y="409828"/>
                </a:lnTo>
                <a:lnTo>
                  <a:pt x="53340" y="365887"/>
                </a:lnTo>
                <a:lnTo>
                  <a:pt x="67564" y="323850"/>
                </a:lnTo>
                <a:lnTo>
                  <a:pt x="85598" y="283845"/>
                </a:lnTo>
                <a:lnTo>
                  <a:pt x="107442" y="246125"/>
                </a:lnTo>
                <a:lnTo>
                  <a:pt x="132587" y="210820"/>
                </a:lnTo>
                <a:lnTo>
                  <a:pt x="161036" y="178181"/>
                </a:lnTo>
                <a:lnTo>
                  <a:pt x="192532" y="148462"/>
                </a:lnTo>
                <a:lnTo>
                  <a:pt x="226695" y="121665"/>
                </a:lnTo>
                <a:lnTo>
                  <a:pt x="263398" y="98298"/>
                </a:lnTo>
                <a:lnTo>
                  <a:pt x="302387" y="78486"/>
                </a:lnTo>
                <a:lnTo>
                  <a:pt x="343281" y="62357"/>
                </a:lnTo>
                <a:lnTo>
                  <a:pt x="385953" y="50037"/>
                </a:lnTo>
                <a:lnTo>
                  <a:pt x="430149" y="42037"/>
                </a:lnTo>
                <a:lnTo>
                  <a:pt x="475615" y="38226"/>
                </a:lnTo>
                <a:lnTo>
                  <a:pt x="682538" y="38100"/>
                </a:lnTo>
                <a:lnTo>
                  <a:pt x="662051" y="30099"/>
                </a:lnTo>
                <a:lnTo>
                  <a:pt x="617728" y="16256"/>
                </a:lnTo>
                <a:lnTo>
                  <a:pt x="571500" y="6476"/>
                </a:lnTo>
                <a:lnTo>
                  <a:pt x="523748" y="1015"/>
                </a:lnTo>
                <a:lnTo>
                  <a:pt x="498475" y="0"/>
                </a:lnTo>
                <a:close/>
              </a:path>
              <a:path w="964564" h="486410">
                <a:moveTo>
                  <a:pt x="942299" y="295885"/>
                </a:moveTo>
                <a:lnTo>
                  <a:pt x="904948" y="303776"/>
                </a:lnTo>
                <a:lnTo>
                  <a:pt x="910336" y="323341"/>
                </a:lnTo>
                <a:lnTo>
                  <a:pt x="947039" y="313182"/>
                </a:lnTo>
                <a:lnTo>
                  <a:pt x="942299" y="295885"/>
                </a:lnTo>
                <a:close/>
              </a:path>
              <a:path w="964564" h="486410">
                <a:moveTo>
                  <a:pt x="962025" y="291719"/>
                </a:moveTo>
                <a:lnTo>
                  <a:pt x="942299" y="295885"/>
                </a:lnTo>
                <a:lnTo>
                  <a:pt x="947039" y="313182"/>
                </a:lnTo>
                <a:lnTo>
                  <a:pt x="910336" y="323341"/>
                </a:lnTo>
                <a:lnTo>
                  <a:pt x="962376" y="323341"/>
                </a:lnTo>
                <a:lnTo>
                  <a:pt x="962025" y="291719"/>
                </a:lnTo>
                <a:close/>
              </a:path>
              <a:path w="964564" h="486410">
                <a:moveTo>
                  <a:pt x="903614" y="298933"/>
                </a:moveTo>
                <a:lnTo>
                  <a:pt x="904948" y="303776"/>
                </a:lnTo>
                <a:lnTo>
                  <a:pt x="921744" y="300227"/>
                </a:lnTo>
                <a:lnTo>
                  <a:pt x="904240" y="300227"/>
                </a:lnTo>
                <a:lnTo>
                  <a:pt x="903614" y="298933"/>
                </a:lnTo>
                <a:close/>
              </a:path>
              <a:path w="964564" h="486410">
                <a:moveTo>
                  <a:pt x="903097" y="297052"/>
                </a:moveTo>
                <a:lnTo>
                  <a:pt x="903614" y="298933"/>
                </a:lnTo>
                <a:lnTo>
                  <a:pt x="904240" y="300227"/>
                </a:lnTo>
                <a:lnTo>
                  <a:pt x="903097" y="297052"/>
                </a:lnTo>
                <a:close/>
              </a:path>
              <a:path w="964564" h="486410">
                <a:moveTo>
                  <a:pt x="936774" y="297052"/>
                </a:moveTo>
                <a:lnTo>
                  <a:pt x="903097" y="297052"/>
                </a:lnTo>
                <a:lnTo>
                  <a:pt x="904240" y="300227"/>
                </a:lnTo>
                <a:lnTo>
                  <a:pt x="921744" y="300227"/>
                </a:lnTo>
                <a:lnTo>
                  <a:pt x="936774" y="297052"/>
                </a:lnTo>
                <a:close/>
              </a:path>
              <a:path w="964564" h="486410">
                <a:moveTo>
                  <a:pt x="682538" y="38100"/>
                </a:moveTo>
                <a:lnTo>
                  <a:pt x="498729" y="38100"/>
                </a:lnTo>
                <a:lnTo>
                  <a:pt x="522224" y="39115"/>
                </a:lnTo>
                <a:lnTo>
                  <a:pt x="544449" y="41148"/>
                </a:lnTo>
                <a:lnTo>
                  <a:pt x="587756" y="48260"/>
                </a:lnTo>
                <a:lnTo>
                  <a:pt x="629412" y="59309"/>
                </a:lnTo>
                <a:lnTo>
                  <a:pt x="669544" y="74040"/>
                </a:lnTo>
                <a:lnTo>
                  <a:pt x="707644" y="92201"/>
                </a:lnTo>
                <a:lnTo>
                  <a:pt x="743712" y="113664"/>
                </a:lnTo>
                <a:lnTo>
                  <a:pt x="777367" y="138302"/>
                </a:lnTo>
                <a:lnTo>
                  <a:pt x="808609" y="165862"/>
                </a:lnTo>
                <a:lnTo>
                  <a:pt x="837057" y="195961"/>
                </a:lnTo>
                <a:lnTo>
                  <a:pt x="862584" y="228600"/>
                </a:lnTo>
                <a:lnTo>
                  <a:pt x="885190" y="263398"/>
                </a:lnTo>
                <a:lnTo>
                  <a:pt x="903614" y="298933"/>
                </a:lnTo>
                <a:lnTo>
                  <a:pt x="903097" y="297052"/>
                </a:lnTo>
                <a:lnTo>
                  <a:pt x="936774" y="297052"/>
                </a:lnTo>
                <a:lnTo>
                  <a:pt x="942299" y="295885"/>
                </a:lnTo>
                <a:lnTo>
                  <a:pt x="939800" y="286765"/>
                </a:lnTo>
                <a:lnTo>
                  <a:pt x="939419" y="285750"/>
                </a:lnTo>
                <a:lnTo>
                  <a:pt x="939038" y="284607"/>
                </a:lnTo>
                <a:lnTo>
                  <a:pt x="938530" y="283590"/>
                </a:lnTo>
                <a:lnTo>
                  <a:pt x="928624" y="263144"/>
                </a:lnTo>
                <a:lnTo>
                  <a:pt x="917702" y="243459"/>
                </a:lnTo>
                <a:lnTo>
                  <a:pt x="893191" y="205739"/>
                </a:lnTo>
                <a:lnTo>
                  <a:pt x="865378" y="170307"/>
                </a:lnTo>
                <a:lnTo>
                  <a:pt x="834390" y="137795"/>
                </a:lnTo>
                <a:lnTo>
                  <a:pt x="800481" y="107950"/>
                </a:lnTo>
                <a:lnTo>
                  <a:pt x="764032" y="81534"/>
                </a:lnTo>
                <a:lnTo>
                  <a:pt x="724916" y="58165"/>
                </a:lnTo>
                <a:lnTo>
                  <a:pt x="683514" y="38481"/>
                </a:lnTo>
                <a:lnTo>
                  <a:pt x="682538" y="38100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950717" y="2440687"/>
            <a:ext cx="451484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baseline="13888" dirty="0">
                <a:latin typeface="Calibri"/>
                <a:cs typeface="Calibri"/>
              </a:rPr>
              <a:t>M</a:t>
            </a:r>
            <a:r>
              <a:rPr sz="1300" i="1" dirty="0">
                <a:latin typeface="Calibri"/>
                <a:cs typeface="Calibri"/>
              </a:rPr>
              <a:t>nx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385820" y="4022217"/>
            <a:ext cx="1358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x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251196" y="3470276"/>
            <a:ext cx="13970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y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046732" y="3281171"/>
            <a:ext cx="2372995" cy="1266190"/>
            <a:chOff x="522731" y="3281171"/>
            <a:chExt cx="2372995" cy="1266190"/>
          </a:xfrm>
        </p:grpSpPr>
        <p:sp>
          <p:nvSpPr>
            <p:cNvPr id="25" name="object 25"/>
            <p:cNvSpPr/>
            <p:nvPr/>
          </p:nvSpPr>
          <p:spPr>
            <a:xfrm>
              <a:off x="522731" y="3285743"/>
              <a:ext cx="1014094" cy="607060"/>
            </a:xfrm>
            <a:custGeom>
              <a:avLst/>
              <a:gdLst/>
              <a:ahLst/>
              <a:cxnLst/>
              <a:rect l="l" t="t" r="r" b="b"/>
              <a:pathLst>
                <a:path w="1014094" h="607060">
                  <a:moveTo>
                    <a:pt x="402336" y="0"/>
                  </a:moveTo>
                  <a:lnTo>
                    <a:pt x="1013714" y="0"/>
                  </a:lnTo>
                </a:path>
                <a:path w="1014094" h="607060">
                  <a:moveTo>
                    <a:pt x="0" y="606551"/>
                  </a:moveTo>
                  <a:lnTo>
                    <a:pt x="611517" y="606551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44296" y="3285743"/>
              <a:ext cx="2051050" cy="1261745"/>
            </a:xfrm>
            <a:custGeom>
              <a:avLst/>
              <a:gdLst/>
              <a:ahLst/>
              <a:cxnLst/>
              <a:rect l="l" t="t" r="r" b="b"/>
              <a:pathLst>
                <a:path w="2051050" h="1261745">
                  <a:moveTo>
                    <a:pt x="457200" y="0"/>
                  </a:moveTo>
                  <a:lnTo>
                    <a:pt x="360972" y="86741"/>
                  </a:lnTo>
                  <a:lnTo>
                    <a:pt x="376237" y="98120"/>
                  </a:lnTo>
                  <a:lnTo>
                    <a:pt x="70662" y="508901"/>
                  </a:lnTo>
                  <a:lnTo>
                    <a:pt x="55410" y="497586"/>
                  </a:lnTo>
                  <a:lnTo>
                    <a:pt x="0" y="614553"/>
                  </a:lnTo>
                  <a:lnTo>
                    <a:pt x="96177" y="527812"/>
                  </a:lnTo>
                  <a:lnTo>
                    <a:pt x="94627" y="526669"/>
                  </a:lnTo>
                  <a:lnTo>
                    <a:pt x="80886" y="516483"/>
                  </a:lnTo>
                  <a:lnTo>
                    <a:pt x="386435" y="105714"/>
                  </a:lnTo>
                  <a:lnTo>
                    <a:pt x="401739" y="117094"/>
                  </a:lnTo>
                  <a:lnTo>
                    <a:pt x="415569" y="87884"/>
                  </a:lnTo>
                  <a:lnTo>
                    <a:pt x="457200" y="0"/>
                  </a:lnTo>
                  <a:close/>
                </a:path>
                <a:path w="2051050" h="1261745">
                  <a:moveTo>
                    <a:pt x="2050923" y="1235964"/>
                  </a:moveTo>
                  <a:lnTo>
                    <a:pt x="2019173" y="1229614"/>
                  </a:lnTo>
                  <a:lnTo>
                    <a:pt x="1923923" y="1210564"/>
                  </a:lnTo>
                  <a:lnTo>
                    <a:pt x="1923923" y="1229614"/>
                  </a:lnTo>
                  <a:lnTo>
                    <a:pt x="506476" y="1229614"/>
                  </a:lnTo>
                  <a:lnTo>
                    <a:pt x="506476" y="1210564"/>
                  </a:lnTo>
                  <a:lnTo>
                    <a:pt x="379476" y="1235964"/>
                  </a:lnTo>
                  <a:lnTo>
                    <a:pt x="506476" y="1261364"/>
                  </a:lnTo>
                  <a:lnTo>
                    <a:pt x="506476" y="1242314"/>
                  </a:lnTo>
                  <a:lnTo>
                    <a:pt x="1923923" y="1242314"/>
                  </a:lnTo>
                  <a:lnTo>
                    <a:pt x="1923923" y="1261364"/>
                  </a:lnTo>
                  <a:lnTo>
                    <a:pt x="2019173" y="1242314"/>
                  </a:lnTo>
                  <a:lnTo>
                    <a:pt x="2050923" y="1235964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2337309" y="3387091"/>
            <a:ext cx="1568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471165" y="4491991"/>
            <a:ext cx="1568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h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29" name="object 29"/>
          <p:cNvGrpSpPr/>
          <p:nvPr/>
        </p:nvGrpSpPr>
        <p:grpSpPr>
          <a:xfrm>
            <a:off x="6461697" y="2330133"/>
            <a:ext cx="2879725" cy="2896235"/>
            <a:chOff x="4937696" y="2330132"/>
            <a:chExt cx="2879725" cy="2896235"/>
          </a:xfrm>
        </p:grpSpPr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23076" y="3683508"/>
              <a:ext cx="140207" cy="10668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69964" y="3346704"/>
              <a:ext cx="140207" cy="10667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5238750" y="3289554"/>
              <a:ext cx="2127885" cy="609600"/>
            </a:xfrm>
            <a:custGeom>
              <a:avLst/>
              <a:gdLst/>
              <a:ahLst/>
              <a:cxnLst/>
              <a:rect l="l" t="t" r="r" b="b"/>
              <a:pathLst>
                <a:path w="2127884" h="609600">
                  <a:moveTo>
                    <a:pt x="451103" y="0"/>
                  </a:moveTo>
                  <a:lnTo>
                    <a:pt x="2127377" y="0"/>
                  </a:lnTo>
                </a:path>
                <a:path w="2127884" h="609600">
                  <a:moveTo>
                    <a:pt x="0" y="609600"/>
                  </a:moveTo>
                  <a:lnTo>
                    <a:pt x="1676273" y="609600"/>
                  </a:lnTo>
                </a:path>
                <a:path w="2127884" h="609600">
                  <a:moveTo>
                    <a:pt x="0" y="609473"/>
                  </a:moveTo>
                  <a:lnTo>
                    <a:pt x="447675" y="0"/>
                  </a:lnTo>
                </a:path>
                <a:path w="2127884" h="609600">
                  <a:moveTo>
                    <a:pt x="1676400" y="609473"/>
                  </a:moveTo>
                  <a:lnTo>
                    <a:pt x="2124075" y="0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939284" y="3003804"/>
              <a:ext cx="2876550" cy="1219200"/>
            </a:xfrm>
            <a:custGeom>
              <a:avLst/>
              <a:gdLst/>
              <a:ahLst/>
              <a:cxnLst/>
              <a:rect l="l" t="t" r="r" b="b"/>
              <a:pathLst>
                <a:path w="2876550" h="1219200">
                  <a:moveTo>
                    <a:pt x="0" y="556260"/>
                  </a:moveTo>
                  <a:lnTo>
                    <a:pt x="2876295" y="556260"/>
                  </a:lnTo>
                </a:path>
                <a:path w="2876550" h="1219200">
                  <a:moveTo>
                    <a:pt x="1758061" y="0"/>
                  </a:moveTo>
                  <a:lnTo>
                    <a:pt x="894588" y="1218819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07380" y="3339084"/>
              <a:ext cx="140207" cy="10820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112764" y="3339084"/>
              <a:ext cx="138684" cy="108203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78780" y="3675888"/>
              <a:ext cx="140207" cy="109728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84492" y="3334512"/>
              <a:ext cx="138683" cy="10820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96356" y="3681984"/>
              <a:ext cx="140207" cy="108204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55892" y="3671316"/>
              <a:ext cx="140207" cy="109728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38750" y="3899154"/>
              <a:ext cx="0" cy="1279525"/>
            </a:xfrm>
            <a:custGeom>
              <a:avLst/>
              <a:gdLst/>
              <a:ahLst/>
              <a:cxnLst/>
              <a:rect l="l" t="t" r="r" b="b"/>
              <a:pathLst>
                <a:path h="1279525">
                  <a:moveTo>
                    <a:pt x="0" y="0"/>
                  </a:moveTo>
                  <a:lnTo>
                    <a:pt x="0" y="1279398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5777484" y="3120390"/>
              <a:ext cx="114300" cy="1092200"/>
            </a:xfrm>
            <a:custGeom>
              <a:avLst/>
              <a:gdLst/>
              <a:ahLst/>
              <a:cxnLst/>
              <a:rect l="l" t="t" r="r" b="b"/>
              <a:pathLst>
                <a:path w="114300" h="1092200">
                  <a:moveTo>
                    <a:pt x="38100" y="901319"/>
                  </a:moveTo>
                  <a:lnTo>
                    <a:pt x="0" y="901319"/>
                  </a:lnTo>
                  <a:lnTo>
                    <a:pt x="57150" y="1091819"/>
                  </a:lnTo>
                  <a:lnTo>
                    <a:pt x="108585" y="920369"/>
                  </a:lnTo>
                  <a:lnTo>
                    <a:pt x="38100" y="920369"/>
                  </a:lnTo>
                  <a:lnTo>
                    <a:pt x="38100" y="901319"/>
                  </a:lnTo>
                  <a:close/>
                </a:path>
                <a:path w="114300" h="1092200">
                  <a:moveTo>
                    <a:pt x="76200" y="0"/>
                  </a:moveTo>
                  <a:lnTo>
                    <a:pt x="38100" y="0"/>
                  </a:lnTo>
                  <a:lnTo>
                    <a:pt x="38100" y="920369"/>
                  </a:lnTo>
                  <a:lnTo>
                    <a:pt x="76200" y="920369"/>
                  </a:lnTo>
                  <a:lnTo>
                    <a:pt x="76200" y="0"/>
                  </a:lnTo>
                  <a:close/>
                </a:path>
                <a:path w="114300" h="1092200">
                  <a:moveTo>
                    <a:pt x="114300" y="901319"/>
                  </a:moveTo>
                  <a:lnTo>
                    <a:pt x="76200" y="901319"/>
                  </a:lnTo>
                  <a:lnTo>
                    <a:pt x="76200" y="920369"/>
                  </a:lnTo>
                  <a:lnTo>
                    <a:pt x="108585" y="920369"/>
                  </a:lnTo>
                  <a:lnTo>
                    <a:pt x="114300" y="901319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6295644" y="2331720"/>
              <a:ext cx="0" cy="1254125"/>
            </a:xfrm>
            <a:custGeom>
              <a:avLst/>
              <a:gdLst/>
              <a:ahLst/>
              <a:cxnLst/>
              <a:rect l="l" t="t" r="r" b="b"/>
              <a:pathLst>
                <a:path h="1254125">
                  <a:moveTo>
                    <a:pt x="0" y="0"/>
                  </a:moveTo>
                  <a:lnTo>
                    <a:pt x="0" y="1253743"/>
                  </a:lnTo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849112" y="2564892"/>
              <a:ext cx="462280" cy="629920"/>
            </a:xfrm>
            <a:custGeom>
              <a:avLst/>
              <a:gdLst/>
              <a:ahLst/>
              <a:cxnLst/>
              <a:rect l="l" t="t" r="r" b="b"/>
              <a:pathLst>
                <a:path w="462279" h="629919">
                  <a:moveTo>
                    <a:pt x="54610" y="512063"/>
                  </a:moveTo>
                  <a:lnTo>
                    <a:pt x="0" y="629538"/>
                  </a:lnTo>
                  <a:lnTo>
                    <a:pt x="95630" y="542163"/>
                  </a:lnTo>
                  <a:lnTo>
                    <a:pt x="94246" y="541147"/>
                  </a:lnTo>
                  <a:lnTo>
                    <a:pt x="72771" y="541147"/>
                  </a:lnTo>
                  <a:lnTo>
                    <a:pt x="62484" y="533527"/>
                  </a:lnTo>
                  <a:lnTo>
                    <a:pt x="69965" y="523331"/>
                  </a:lnTo>
                  <a:lnTo>
                    <a:pt x="54610" y="512063"/>
                  </a:lnTo>
                  <a:close/>
                </a:path>
                <a:path w="462279" h="629919">
                  <a:moveTo>
                    <a:pt x="69965" y="523331"/>
                  </a:moveTo>
                  <a:lnTo>
                    <a:pt x="62484" y="533527"/>
                  </a:lnTo>
                  <a:lnTo>
                    <a:pt x="72771" y="541147"/>
                  </a:lnTo>
                  <a:lnTo>
                    <a:pt x="80285" y="530903"/>
                  </a:lnTo>
                  <a:lnTo>
                    <a:pt x="69965" y="523331"/>
                  </a:lnTo>
                  <a:close/>
                </a:path>
                <a:path w="462279" h="629919">
                  <a:moveTo>
                    <a:pt x="80285" y="530903"/>
                  </a:moveTo>
                  <a:lnTo>
                    <a:pt x="72771" y="541147"/>
                  </a:lnTo>
                  <a:lnTo>
                    <a:pt x="94246" y="541147"/>
                  </a:lnTo>
                  <a:lnTo>
                    <a:pt x="80285" y="530903"/>
                  </a:lnTo>
                  <a:close/>
                </a:path>
                <a:path w="462279" h="629919">
                  <a:moveTo>
                    <a:pt x="381611" y="98634"/>
                  </a:moveTo>
                  <a:lnTo>
                    <a:pt x="69965" y="523331"/>
                  </a:lnTo>
                  <a:lnTo>
                    <a:pt x="80285" y="530903"/>
                  </a:lnTo>
                  <a:lnTo>
                    <a:pt x="391874" y="106164"/>
                  </a:lnTo>
                  <a:lnTo>
                    <a:pt x="381611" y="98634"/>
                  </a:lnTo>
                  <a:close/>
                </a:path>
                <a:path w="462279" h="629919">
                  <a:moveTo>
                    <a:pt x="420808" y="88392"/>
                  </a:moveTo>
                  <a:lnTo>
                    <a:pt x="389127" y="88392"/>
                  </a:lnTo>
                  <a:lnTo>
                    <a:pt x="399414" y="95885"/>
                  </a:lnTo>
                  <a:lnTo>
                    <a:pt x="391874" y="106164"/>
                  </a:lnTo>
                  <a:lnTo>
                    <a:pt x="407288" y="117475"/>
                  </a:lnTo>
                  <a:lnTo>
                    <a:pt x="420808" y="88392"/>
                  </a:lnTo>
                  <a:close/>
                </a:path>
                <a:path w="462279" h="629919">
                  <a:moveTo>
                    <a:pt x="389127" y="88392"/>
                  </a:moveTo>
                  <a:lnTo>
                    <a:pt x="381611" y="98634"/>
                  </a:lnTo>
                  <a:lnTo>
                    <a:pt x="391874" y="106164"/>
                  </a:lnTo>
                  <a:lnTo>
                    <a:pt x="399414" y="95885"/>
                  </a:lnTo>
                  <a:lnTo>
                    <a:pt x="389127" y="88392"/>
                  </a:lnTo>
                  <a:close/>
                </a:path>
                <a:path w="462279" h="629919">
                  <a:moveTo>
                    <a:pt x="461899" y="0"/>
                  </a:moveTo>
                  <a:lnTo>
                    <a:pt x="366267" y="87375"/>
                  </a:lnTo>
                  <a:lnTo>
                    <a:pt x="381611" y="98634"/>
                  </a:lnTo>
                  <a:lnTo>
                    <a:pt x="389127" y="88392"/>
                  </a:lnTo>
                  <a:lnTo>
                    <a:pt x="420808" y="88392"/>
                  </a:lnTo>
                  <a:lnTo>
                    <a:pt x="46189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6910578" y="3286506"/>
              <a:ext cx="454659" cy="1892300"/>
            </a:xfrm>
            <a:custGeom>
              <a:avLst/>
              <a:gdLst/>
              <a:ahLst/>
              <a:cxnLst/>
              <a:rect l="l" t="t" r="r" b="b"/>
              <a:pathLst>
                <a:path w="454659" h="1892300">
                  <a:moveTo>
                    <a:pt x="0" y="612648"/>
                  </a:moveTo>
                  <a:lnTo>
                    <a:pt x="0" y="1891792"/>
                  </a:lnTo>
                </a:path>
                <a:path w="454659" h="1892300">
                  <a:moveTo>
                    <a:pt x="454151" y="0"/>
                  </a:moveTo>
                  <a:lnTo>
                    <a:pt x="454151" y="1279144"/>
                  </a:lnTo>
                </a:path>
              </a:pathLst>
            </a:custGeom>
            <a:ln w="2286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5" name="object 45"/>
            <p:cNvSpPr/>
            <p:nvPr/>
          </p:nvSpPr>
          <p:spPr>
            <a:xfrm>
              <a:off x="5090160" y="4437888"/>
              <a:ext cx="2371725" cy="787400"/>
            </a:xfrm>
            <a:custGeom>
              <a:avLst/>
              <a:gdLst/>
              <a:ahLst/>
              <a:cxnLst/>
              <a:rect l="l" t="t" r="r" b="b"/>
              <a:pathLst>
                <a:path w="2371725" h="787400">
                  <a:moveTo>
                    <a:pt x="0" y="739139"/>
                  </a:moveTo>
                  <a:lnTo>
                    <a:pt x="2020442" y="739139"/>
                  </a:lnTo>
                </a:path>
                <a:path w="2371725" h="787400">
                  <a:moveTo>
                    <a:pt x="2371470" y="0"/>
                  </a:moveTo>
                  <a:lnTo>
                    <a:pt x="1789175" y="786892"/>
                  </a:lnTo>
                </a:path>
              </a:pathLst>
            </a:custGeom>
            <a:ln w="3175">
              <a:solidFill>
                <a:srgbClr val="000000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6" name="object 46"/>
          <p:cNvSpPr txBox="1"/>
          <p:nvPr/>
        </p:nvSpPr>
        <p:spPr>
          <a:xfrm>
            <a:off x="7355840" y="2537588"/>
            <a:ext cx="1473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e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7473188" y="2685414"/>
            <a:ext cx="99060" cy="21672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spcBef>
                <a:spcPts val="130"/>
              </a:spcBef>
            </a:pPr>
            <a:r>
              <a:rPr sz="1300" i="1" spc="10" dirty="0">
                <a:latin typeface="Calibri"/>
                <a:cs typeface="Calibri"/>
              </a:rPr>
              <a:t>x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6943345" y="2987168"/>
            <a:ext cx="3638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15" baseline="13888" dirty="0">
                <a:latin typeface="Calibri"/>
                <a:cs typeface="Calibri"/>
              </a:rPr>
              <a:t>P</a:t>
            </a:r>
            <a:r>
              <a:rPr sz="1300" i="1" spc="-10" dirty="0">
                <a:latin typeface="Calibri"/>
                <a:cs typeface="Calibri"/>
              </a:rPr>
              <a:t>ny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7617079" y="2100198"/>
            <a:ext cx="525145" cy="1176020"/>
          </a:xfrm>
          <a:custGeom>
            <a:avLst/>
            <a:gdLst/>
            <a:ahLst/>
            <a:cxnLst/>
            <a:rect l="l" t="t" r="r" b="b"/>
            <a:pathLst>
              <a:path w="525145" h="1176020">
                <a:moveTo>
                  <a:pt x="58709" y="1014898"/>
                </a:moveTo>
                <a:lnTo>
                  <a:pt x="40640" y="1024254"/>
                </a:lnTo>
                <a:lnTo>
                  <a:pt x="162051" y="1175892"/>
                </a:lnTo>
                <a:lnTo>
                  <a:pt x="120463" y="1031366"/>
                </a:lnTo>
                <a:lnTo>
                  <a:pt x="65786" y="1031366"/>
                </a:lnTo>
                <a:lnTo>
                  <a:pt x="58709" y="1014898"/>
                </a:lnTo>
                <a:close/>
              </a:path>
              <a:path w="525145" h="1176020">
                <a:moveTo>
                  <a:pt x="92508" y="997396"/>
                </a:moveTo>
                <a:lnTo>
                  <a:pt x="58709" y="1014898"/>
                </a:lnTo>
                <a:lnTo>
                  <a:pt x="65786" y="1031366"/>
                </a:lnTo>
                <a:lnTo>
                  <a:pt x="100711" y="1016000"/>
                </a:lnTo>
                <a:lnTo>
                  <a:pt x="92508" y="997396"/>
                </a:lnTo>
                <a:close/>
              </a:path>
              <a:path w="525145" h="1176020">
                <a:moveTo>
                  <a:pt x="108331" y="989202"/>
                </a:moveTo>
                <a:lnTo>
                  <a:pt x="92508" y="997396"/>
                </a:lnTo>
                <a:lnTo>
                  <a:pt x="100711" y="1016000"/>
                </a:lnTo>
                <a:lnTo>
                  <a:pt x="65786" y="1031366"/>
                </a:lnTo>
                <a:lnTo>
                  <a:pt x="120463" y="1031366"/>
                </a:lnTo>
                <a:lnTo>
                  <a:pt x="108331" y="989202"/>
                </a:lnTo>
                <a:close/>
              </a:path>
              <a:path w="525145" h="1176020">
                <a:moveTo>
                  <a:pt x="278003" y="0"/>
                </a:moveTo>
                <a:lnTo>
                  <a:pt x="233680" y="9143"/>
                </a:lnTo>
                <a:lnTo>
                  <a:pt x="191135" y="32892"/>
                </a:lnTo>
                <a:lnTo>
                  <a:pt x="151130" y="70612"/>
                </a:lnTo>
                <a:lnTo>
                  <a:pt x="126111" y="103377"/>
                </a:lnTo>
                <a:lnTo>
                  <a:pt x="102997" y="141224"/>
                </a:lnTo>
                <a:lnTo>
                  <a:pt x="82296" y="183006"/>
                </a:lnTo>
                <a:lnTo>
                  <a:pt x="63754" y="228473"/>
                </a:lnTo>
                <a:lnTo>
                  <a:pt x="47751" y="277240"/>
                </a:lnTo>
                <a:lnTo>
                  <a:pt x="33909" y="328802"/>
                </a:lnTo>
                <a:lnTo>
                  <a:pt x="22351" y="382650"/>
                </a:lnTo>
                <a:lnTo>
                  <a:pt x="13208" y="438530"/>
                </a:lnTo>
                <a:lnTo>
                  <a:pt x="6350" y="496062"/>
                </a:lnTo>
                <a:lnTo>
                  <a:pt x="1905" y="554736"/>
                </a:lnTo>
                <a:lnTo>
                  <a:pt x="0" y="614299"/>
                </a:lnTo>
                <a:lnTo>
                  <a:pt x="0" y="644271"/>
                </a:lnTo>
                <a:lnTo>
                  <a:pt x="1650" y="704214"/>
                </a:lnTo>
                <a:lnTo>
                  <a:pt x="5969" y="763777"/>
                </a:lnTo>
                <a:lnTo>
                  <a:pt x="12826" y="822833"/>
                </a:lnTo>
                <a:lnTo>
                  <a:pt x="22351" y="880745"/>
                </a:lnTo>
                <a:lnTo>
                  <a:pt x="34544" y="937133"/>
                </a:lnTo>
                <a:lnTo>
                  <a:pt x="51816" y="998854"/>
                </a:lnTo>
                <a:lnTo>
                  <a:pt x="58709" y="1014898"/>
                </a:lnTo>
                <a:lnTo>
                  <a:pt x="92508" y="997396"/>
                </a:lnTo>
                <a:lnTo>
                  <a:pt x="88392" y="988060"/>
                </a:lnTo>
                <a:lnTo>
                  <a:pt x="78612" y="955166"/>
                </a:lnTo>
                <a:lnTo>
                  <a:pt x="65532" y="901573"/>
                </a:lnTo>
                <a:lnTo>
                  <a:pt x="54991" y="846201"/>
                </a:lnTo>
                <a:lnTo>
                  <a:pt x="46990" y="789304"/>
                </a:lnTo>
                <a:lnTo>
                  <a:pt x="41529" y="731647"/>
                </a:lnTo>
                <a:lnTo>
                  <a:pt x="38481" y="673608"/>
                </a:lnTo>
                <a:lnTo>
                  <a:pt x="38100" y="644271"/>
                </a:lnTo>
                <a:lnTo>
                  <a:pt x="38119" y="614299"/>
                </a:lnTo>
                <a:lnTo>
                  <a:pt x="39878" y="557276"/>
                </a:lnTo>
                <a:lnTo>
                  <a:pt x="44196" y="500125"/>
                </a:lnTo>
                <a:lnTo>
                  <a:pt x="50800" y="444373"/>
                </a:lnTo>
                <a:lnTo>
                  <a:pt x="59690" y="390143"/>
                </a:lnTo>
                <a:lnTo>
                  <a:pt x="70866" y="338074"/>
                </a:lnTo>
                <a:lnTo>
                  <a:pt x="84074" y="288671"/>
                </a:lnTo>
                <a:lnTo>
                  <a:pt x="99441" y="242188"/>
                </a:lnTo>
                <a:lnTo>
                  <a:pt x="116712" y="199262"/>
                </a:lnTo>
                <a:lnTo>
                  <a:pt x="136017" y="160274"/>
                </a:lnTo>
                <a:lnTo>
                  <a:pt x="157099" y="125602"/>
                </a:lnTo>
                <a:lnTo>
                  <a:pt x="190373" y="84200"/>
                </a:lnTo>
                <a:lnTo>
                  <a:pt x="223774" y="56641"/>
                </a:lnTo>
                <a:lnTo>
                  <a:pt x="267081" y="39242"/>
                </a:lnTo>
                <a:lnTo>
                  <a:pt x="288417" y="37973"/>
                </a:lnTo>
                <a:lnTo>
                  <a:pt x="381753" y="37973"/>
                </a:lnTo>
                <a:lnTo>
                  <a:pt x="377444" y="34416"/>
                </a:lnTo>
                <a:lnTo>
                  <a:pt x="336550" y="10667"/>
                </a:lnTo>
                <a:lnTo>
                  <a:pt x="292988" y="253"/>
                </a:lnTo>
                <a:lnTo>
                  <a:pt x="278003" y="0"/>
                </a:lnTo>
                <a:close/>
              </a:path>
              <a:path w="525145" h="1176020">
                <a:moveTo>
                  <a:pt x="381753" y="37973"/>
                </a:moveTo>
                <a:lnTo>
                  <a:pt x="288417" y="37973"/>
                </a:lnTo>
                <a:lnTo>
                  <a:pt x="298958" y="39242"/>
                </a:lnTo>
                <a:lnTo>
                  <a:pt x="309753" y="41528"/>
                </a:lnTo>
                <a:lnTo>
                  <a:pt x="353441" y="64008"/>
                </a:lnTo>
                <a:lnTo>
                  <a:pt x="386080" y="94614"/>
                </a:lnTo>
                <a:lnTo>
                  <a:pt x="417575" y="137413"/>
                </a:lnTo>
                <a:lnTo>
                  <a:pt x="437261" y="172465"/>
                </a:lnTo>
                <a:lnTo>
                  <a:pt x="455802" y="212725"/>
                </a:lnTo>
                <a:lnTo>
                  <a:pt x="472821" y="257937"/>
                </a:lnTo>
                <a:lnTo>
                  <a:pt x="488315" y="308610"/>
                </a:lnTo>
                <a:lnTo>
                  <a:pt x="524891" y="297941"/>
                </a:lnTo>
                <a:lnTo>
                  <a:pt x="509143" y="246252"/>
                </a:lnTo>
                <a:lnTo>
                  <a:pt x="491109" y="198627"/>
                </a:lnTo>
                <a:lnTo>
                  <a:pt x="471550" y="155828"/>
                </a:lnTo>
                <a:lnTo>
                  <a:pt x="450342" y="117983"/>
                </a:lnTo>
                <a:lnTo>
                  <a:pt x="427481" y="85089"/>
                </a:lnTo>
                <a:lnTo>
                  <a:pt x="390525" y="45212"/>
                </a:lnTo>
                <a:lnTo>
                  <a:pt x="381753" y="37973"/>
                </a:lnTo>
                <a:close/>
              </a:path>
            </a:pathLst>
          </a:custGeom>
          <a:solidFill>
            <a:srgbClr val="00AF5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/>
          <p:nvPr/>
        </p:nvSpPr>
        <p:spPr>
          <a:xfrm>
            <a:off x="8026019" y="2050162"/>
            <a:ext cx="45085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3000" i="1" spc="-15" baseline="13888" dirty="0">
                <a:latin typeface="Calibri"/>
                <a:cs typeface="Calibri"/>
              </a:rPr>
              <a:t>M</a:t>
            </a:r>
            <a:r>
              <a:rPr sz="1300" i="1" spc="-10" dirty="0">
                <a:latin typeface="Calibri"/>
                <a:cs typeface="Calibri"/>
              </a:rPr>
              <a:t>ny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7400671" y="4001771"/>
            <a:ext cx="13589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x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102979" y="3358337"/>
            <a:ext cx="13970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y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53" name="object 53"/>
          <p:cNvGrpSpPr/>
          <p:nvPr/>
        </p:nvGrpSpPr>
        <p:grpSpPr>
          <a:xfrm>
            <a:off x="6103621" y="3272028"/>
            <a:ext cx="2329815" cy="1318260"/>
            <a:chOff x="4579620" y="3272028"/>
            <a:chExt cx="2329815" cy="1318260"/>
          </a:xfrm>
        </p:grpSpPr>
        <p:sp>
          <p:nvSpPr>
            <p:cNvPr id="54" name="object 54"/>
            <p:cNvSpPr/>
            <p:nvPr/>
          </p:nvSpPr>
          <p:spPr>
            <a:xfrm>
              <a:off x="5237988" y="4538980"/>
              <a:ext cx="1671955" cy="50800"/>
            </a:xfrm>
            <a:custGeom>
              <a:avLst/>
              <a:gdLst/>
              <a:ahLst/>
              <a:cxnLst/>
              <a:rect l="l" t="t" r="r" b="b"/>
              <a:pathLst>
                <a:path w="1671954" h="50800">
                  <a:moveTo>
                    <a:pt x="127000" y="0"/>
                  </a:moveTo>
                  <a:lnTo>
                    <a:pt x="0" y="25400"/>
                  </a:lnTo>
                  <a:lnTo>
                    <a:pt x="127000" y="50800"/>
                  </a:lnTo>
                  <a:lnTo>
                    <a:pt x="127000" y="31750"/>
                  </a:lnTo>
                  <a:lnTo>
                    <a:pt x="114300" y="31750"/>
                  </a:lnTo>
                  <a:lnTo>
                    <a:pt x="114300" y="19050"/>
                  </a:lnTo>
                  <a:lnTo>
                    <a:pt x="127000" y="19050"/>
                  </a:lnTo>
                  <a:lnTo>
                    <a:pt x="127000" y="0"/>
                  </a:lnTo>
                  <a:close/>
                </a:path>
                <a:path w="1671954" h="50800">
                  <a:moveTo>
                    <a:pt x="1544446" y="0"/>
                  </a:moveTo>
                  <a:lnTo>
                    <a:pt x="1544446" y="50800"/>
                  </a:lnTo>
                  <a:lnTo>
                    <a:pt x="1639696" y="31750"/>
                  </a:lnTo>
                  <a:lnTo>
                    <a:pt x="1557146" y="31750"/>
                  </a:lnTo>
                  <a:lnTo>
                    <a:pt x="1557146" y="19050"/>
                  </a:lnTo>
                  <a:lnTo>
                    <a:pt x="1639696" y="19050"/>
                  </a:lnTo>
                  <a:lnTo>
                    <a:pt x="1544446" y="0"/>
                  </a:lnTo>
                  <a:close/>
                </a:path>
                <a:path w="1671954" h="50800">
                  <a:moveTo>
                    <a:pt x="127000" y="19050"/>
                  </a:moveTo>
                  <a:lnTo>
                    <a:pt x="114300" y="19050"/>
                  </a:lnTo>
                  <a:lnTo>
                    <a:pt x="114300" y="31750"/>
                  </a:lnTo>
                  <a:lnTo>
                    <a:pt x="127000" y="31750"/>
                  </a:lnTo>
                  <a:lnTo>
                    <a:pt x="127000" y="19050"/>
                  </a:lnTo>
                  <a:close/>
                </a:path>
                <a:path w="1671954" h="50800">
                  <a:moveTo>
                    <a:pt x="1544446" y="19050"/>
                  </a:moveTo>
                  <a:lnTo>
                    <a:pt x="127000" y="19050"/>
                  </a:lnTo>
                  <a:lnTo>
                    <a:pt x="127000" y="31750"/>
                  </a:lnTo>
                  <a:lnTo>
                    <a:pt x="1544446" y="31750"/>
                  </a:lnTo>
                  <a:lnTo>
                    <a:pt x="1544446" y="19050"/>
                  </a:lnTo>
                  <a:close/>
                </a:path>
                <a:path w="1671954" h="50800">
                  <a:moveTo>
                    <a:pt x="1639696" y="19050"/>
                  </a:moveTo>
                  <a:lnTo>
                    <a:pt x="1557146" y="19050"/>
                  </a:lnTo>
                  <a:lnTo>
                    <a:pt x="1557146" y="31750"/>
                  </a:lnTo>
                  <a:lnTo>
                    <a:pt x="1639696" y="31750"/>
                  </a:lnTo>
                  <a:lnTo>
                    <a:pt x="1671446" y="25400"/>
                  </a:lnTo>
                  <a:lnTo>
                    <a:pt x="1639696" y="1905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4579620" y="3276600"/>
              <a:ext cx="1021715" cy="607060"/>
            </a:xfrm>
            <a:custGeom>
              <a:avLst/>
              <a:gdLst/>
              <a:ahLst/>
              <a:cxnLst/>
              <a:rect l="l" t="t" r="r" b="b"/>
              <a:pathLst>
                <a:path w="1021714" h="607060">
                  <a:moveTo>
                    <a:pt x="409955" y="0"/>
                  </a:moveTo>
                  <a:lnTo>
                    <a:pt x="1021460" y="0"/>
                  </a:lnTo>
                </a:path>
                <a:path w="1021714" h="607060">
                  <a:moveTo>
                    <a:pt x="0" y="606551"/>
                  </a:moveTo>
                  <a:lnTo>
                    <a:pt x="611504" y="606551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4902708" y="3276600"/>
              <a:ext cx="457200" cy="614045"/>
            </a:xfrm>
            <a:custGeom>
              <a:avLst/>
              <a:gdLst/>
              <a:ahLst/>
              <a:cxnLst/>
              <a:rect l="l" t="t" r="r" b="b"/>
              <a:pathLst>
                <a:path w="457200" h="614045">
                  <a:moveTo>
                    <a:pt x="55499" y="496950"/>
                  </a:moveTo>
                  <a:lnTo>
                    <a:pt x="0" y="614044"/>
                  </a:lnTo>
                  <a:lnTo>
                    <a:pt x="96265" y="527304"/>
                  </a:lnTo>
                  <a:lnTo>
                    <a:pt x="94730" y="526161"/>
                  </a:lnTo>
                  <a:lnTo>
                    <a:pt x="73405" y="526161"/>
                  </a:lnTo>
                  <a:lnTo>
                    <a:pt x="63118" y="518541"/>
                  </a:lnTo>
                  <a:lnTo>
                    <a:pt x="70743" y="508301"/>
                  </a:lnTo>
                  <a:lnTo>
                    <a:pt x="55499" y="496950"/>
                  </a:lnTo>
                  <a:close/>
                </a:path>
                <a:path w="457200" h="614045">
                  <a:moveTo>
                    <a:pt x="70743" y="508301"/>
                  </a:moveTo>
                  <a:lnTo>
                    <a:pt x="63118" y="518541"/>
                  </a:lnTo>
                  <a:lnTo>
                    <a:pt x="73405" y="526161"/>
                  </a:lnTo>
                  <a:lnTo>
                    <a:pt x="81009" y="515945"/>
                  </a:lnTo>
                  <a:lnTo>
                    <a:pt x="70743" y="508301"/>
                  </a:lnTo>
                  <a:close/>
                </a:path>
                <a:path w="457200" h="614045">
                  <a:moveTo>
                    <a:pt x="81009" y="515945"/>
                  </a:moveTo>
                  <a:lnTo>
                    <a:pt x="73405" y="526161"/>
                  </a:lnTo>
                  <a:lnTo>
                    <a:pt x="94730" y="526161"/>
                  </a:lnTo>
                  <a:lnTo>
                    <a:pt x="81009" y="515945"/>
                  </a:lnTo>
                  <a:close/>
                </a:path>
                <a:path w="457200" h="614045">
                  <a:moveTo>
                    <a:pt x="376188" y="98098"/>
                  </a:moveTo>
                  <a:lnTo>
                    <a:pt x="70743" y="508301"/>
                  </a:lnTo>
                  <a:lnTo>
                    <a:pt x="81009" y="515945"/>
                  </a:lnTo>
                  <a:lnTo>
                    <a:pt x="386376" y="105684"/>
                  </a:lnTo>
                  <a:lnTo>
                    <a:pt x="376188" y="98098"/>
                  </a:lnTo>
                  <a:close/>
                </a:path>
                <a:path w="457200" h="614045">
                  <a:moveTo>
                    <a:pt x="415545" y="87884"/>
                  </a:moveTo>
                  <a:lnTo>
                    <a:pt x="383793" y="87884"/>
                  </a:lnTo>
                  <a:lnTo>
                    <a:pt x="393953" y="95503"/>
                  </a:lnTo>
                  <a:lnTo>
                    <a:pt x="386376" y="105684"/>
                  </a:lnTo>
                  <a:lnTo>
                    <a:pt x="401700" y="117094"/>
                  </a:lnTo>
                  <a:lnTo>
                    <a:pt x="415545" y="87884"/>
                  </a:lnTo>
                  <a:close/>
                </a:path>
                <a:path w="457200" h="614045">
                  <a:moveTo>
                    <a:pt x="383793" y="87884"/>
                  </a:moveTo>
                  <a:lnTo>
                    <a:pt x="376188" y="98098"/>
                  </a:lnTo>
                  <a:lnTo>
                    <a:pt x="386376" y="105684"/>
                  </a:lnTo>
                  <a:lnTo>
                    <a:pt x="393953" y="95503"/>
                  </a:lnTo>
                  <a:lnTo>
                    <a:pt x="383793" y="87884"/>
                  </a:lnTo>
                  <a:close/>
                </a:path>
                <a:path w="457200" h="614045">
                  <a:moveTo>
                    <a:pt x="457200" y="0"/>
                  </a:moveTo>
                  <a:lnTo>
                    <a:pt x="360933" y="86740"/>
                  </a:lnTo>
                  <a:lnTo>
                    <a:pt x="376188" y="98098"/>
                  </a:lnTo>
                  <a:lnTo>
                    <a:pt x="383793" y="87884"/>
                  </a:lnTo>
                  <a:lnTo>
                    <a:pt x="415545" y="87884"/>
                  </a:lnTo>
                  <a:lnTo>
                    <a:pt x="457200" y="0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7544562" y="4563237"/>
            <a:ext cx="1568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i="1" dirty="0">
                <a:latin typeface="Calibri"/>
                <a:cs typeface="Calibri"/>
              </a:rPr>
              <a:t>b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6395974" y="3341371"/>
            <a:ext cx="15684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i="1" dirty="0">
                <a:latin typeface="Calibri"/>
                <a:cs typeface="Calibri"/>
              </a:rPr>
              <a:t>h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2536953" y="5464555"/>
            <a:ext cx="19386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Lentur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X</a:t>
            </a:r>
            <a:endParaRPr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6623050" y="5436514"/>
            <a:ext cx="1880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Calibri"/>
                <a:cs typeface="Calibri"/>
              </a:rPr>
              <a:t>Lentur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Dalam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ArahY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8046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80865" y="1925095"/>
            <a:ext cx="6999923" cy="418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731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1" y="1635963"/>
            <a:ext cx="7623175" cy="10312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3200" spc="-10" dirty="0">
                <a:latin typeface="Calibri"/>
                <a:cs typeface="Calibri"/>
              </a:rPr>
              <a:t>Metode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Analisis</a:t>
            </a:r>
            <a:r>
              <a:rPr sz="3200" spc="2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Kolom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Dengan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Beban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Biaksial</a:t>
            </a:r>
            <a:endParaRPr sz="3200">
              <a:latin typeface="Calibri"/>
              <a:cs typeface="Calibri"/>
            </a:endParaRPr>
          </a:p>
          <a:p>
            <a:pPr marL="69850">
              <a:spcBef>
                <a:spcPts val="1910"/>
              </a:spcBef>
            </a:pPr>
            <a:r>
              <a:rPr b="1" spc="-5" dirty="0">
                <a:latin typeface="Calibri"/>
                <a:cs typeface="Calibri"/>
              </a:rPr>
              <a:t>Metode</a:t>
            </a:r>
            <a:r>
              <a:rPr b="1" spc="-25" dirty="0">
                <a:latin typeface="Calibri"/>
                <a:cs typeface="Calibri"/>
              </a:rPr>
              <a:t> </a:t>
            </a:r>
            <a:r>
              <a:rPr b="1" spc="-15" dirty="0">
                <a:latin typeface="Calibri"/>
                <a:cs typeface="Calibri"/>
              </a:rPr>
              <a:t>Resiprokal</a:t>
            </a:r>
            <a:r>
              <a:rPr b="1" spc="-50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Bresler</a:t>
            </a:r>
            <a:endParaRPr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59963" y="2718817"/>
          <a:ext cx="2073907" cy="71932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4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3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65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721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7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6594">
                <a:tc>
                  <a:txBody>
                    <a:bodyPr/>
                    <a:lstStyle/>
                    <a:p>
                      <a:pPr marL="38100" algn="ctr">
                        <a:lnSpc>
                          <a:spcPts val="2205"/>
                        </a:lnSpc>
                      </a:pPr>
                      <a:r>
                        <a:rPr sz="18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ts val="1850"/>
                        </a:lnSpc>
                        <a:spcBef>
                          <a:spcPts val="1170"/>
                        </a:spcBef>
                      </a:pPr>
                      <a:r>
                        <a:rPr sz="1850" dirty="0">
                          <a:latin typeface="Symbol"/>
                          <a:cs typeface="Symbol"/>
                        </a:rPr>
                        <a:t></a:t>
                      </a:r>
                      <a:endParaRPr sz="1850">
                        <a:latin typeface="Symbol"/>
                        <a:cs typeface="Symbol"/>
                      </a:endParaRPr>
                    </a:p>
                  </a:txBody>
                  <a:tcPr marL="0" marR="0" marT="14859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131445">
                        <a:lnSpc>
                          <a:spcPts val="2205"/>
                        </a:lnSpc>
                      </a:pPr>
                      <a:r>
                        <a:rPr sz="18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43180">
                        <a:lnSpc>
                          <a:spcPts val="1850"/>
                        </a:lnSpc>
                        <a:spcBef>
                          <a:spcPts val="1170"/>
                        </a:spcBef>
                      </a:pPr>
                      <a:r>
                        <a:rPr sz="1850" dirty="0">
                          <a:latin typeface="Symbol"/>
                          <a:cs typeface="Symbol"/>
                        </a:rPr>
                        <a:t></a:t>
                      </a:r>
                      <a:endParaRPr sz="1850">
                        <a:latin typeface="Symbol"/>
                        <a:cs typeface="Symbol"/>
                      </a:endParaRPr>
                    </a:p>
                  </a:txBody>
                  <a:tcPr marL="0" marR="0" marT="14859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ts val="2205"/>
                        </a:lnSpc>
                      </a:pPr>
                      <a:r>
                        <a:rPr sz="18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850"/>
                        </a:lnSpc>
                        <a:spcBef>
                          <a:spcPts val="1170"/>
                        </a:spcBef>
                      </a:pPr>
                      <a:r>
                        <a:rPr sz="1850" dirty="0">
                          <a:latin typeface="Symbol"/>
                          <a:cs typeface="Symbol"/>
                        </a:rPr>
                        <a:t></a:t>
                      </a:r>
                      <a:endParaRPr sz="1850">
                        <a:latin typeface="Symbol"/>
                        <a:cs typeface="Symbol"/>
                      </a:endParaRPr>
                    </a:p>
                  </a:txBody>
                  <a:tcPr marL="0" marR="0" marT="148590" marB="0">
                    <a:solidFill>
                      <a:srgbClr val="D99593"/>
                    </a:solidFill>
                  </a:tcPr>
                </a:tc>
                <a:tc>
                  <a:txBody>
                    <a:bodyPr/>
                    <a:lstStyle/>
                    <a:p>
                      <a:pPr marL="84455">
                        <a:lnSpc>
                          <a:spcPts val="2205"/>
                        </a:lnSpc>
                      </a:pPr>
                      <a:r>
                        <a:rPr sz="1850" dirty="0">
                          <a:latin typeface="Times New Roman"/>
                          <a:cs typeface="Times New Roman"/>
                        </a:rPr>
                        <a:t>1</a:t>
                      </a:r>
                      <a:endParaRPr sz="18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733">
                <a:tc>
                  <a:txBody>
                    <a:bodyPr/>
                    <a:lstStyle/>
                    <a:p>
                      <a:pPr marL="18415" algn="ctr">
                        <a:lnSpc>
                          <a:spcPts val="1739"/>
                        </a:lnSpc>
                      </a:pPr>
                      <a:r>
                        <a:rPr sz="1850" i="1" spc="-9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50" i="1" spc="-142" baseline="-19230" dirty="0">
                          <a:latin typeface="Times New Roman"/>
                          <a:cs typeface="Times New Roman"/>
                        </a:rPr>
                        <a:t>n</a:t>
                      </a:r>
                      <a:endParaRPr sz="1950" baseline="-1923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76860">
                        <a:lnSpc>
                          <a:spcPts val="2210"/>
                        </a:lnSpc>
                      </a:pPr>
                      <a:r>
                        <a:rPr sz="2775" i="1" spc="-7" baseline="13513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300" i="1" spc="-5" dirty="0">
                          <a:latin typeface="Times New Roman"/>
                          <a:cs typeface="Times New Roman"/>
                        </a:rPr>
                        <a:t>nx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53365">
                        <a:lnSpc>
                          <a:spcPts val="2210"/>
                        </a:lnSpc>
                      </a:pPr>
                      <a:r>
                        <a:rPr sz="2775" i="1" spc="-7" baseline="13513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300" i="1" spc="-5" dirty="0">
                          <a:latin typeface="Times New Roman"/>
                          <a:cs typeface="Times New Roman"/>
                        </a:rPr>
                        <a:t>ny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251460">
                        <a:lnSpc>
                          <a:spcPts val="1739"/>
                        </a:lnSpc>
                      </a:pPr>
                      <a:r>
                        <a:rPr sz="1850" i="1" spc="-105" dirty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sz="1950" spc="-157" baseline="-19230" dirty="0">
                          <a:latin typeface="Times New Roman"/>
                          <a:cs typeface="Times New Roman"/>
                        </a:rPr>
                        <a:t>0</a:t>
                      </a:r>
                      <a:endParaRPr sz="1950" baseline="-1923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D9959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2807573" y="3042550"/>
            <a:ext cx="275590" cy="0"/>
          </a:xfrm>
          <a:custGeom>
            <a:avLst/>
            <a:gdLst/>
            <a:ahLst/>
            <a:cxnLst/>
            <a:rect l="l" t="t" r="r" b="b"/>
            <a:pathLst>
              <a:path w="275590">
                <a:moveTo>
                  <a:pt x="0" y="0"/>
                </a:moveTo>
                <a:lnTo>
                  <a:pt x="275324" y="0"/>
                </a:lnTo>
              </a:path>
            </a:pathLst>
          </a:custGeom>
          <a:ln w="11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343313" y="3042550"/>
            <a:ext cx="350520" cy="0"/>
          </a:xfrm>
          <a:custGeom>
            <a:avLst/>
            <a:gdLst/>
            <a:ahLst/>
            <a:cxnLst/>
            <a:rect l="l" t="t" r="r" b="b"/>
            <a:pathLst>
              <a:path w="350519">
                <a:moveTo>
                  <a:pt x="0" y="0"/>
                </a:moveTo>
                <a:lnTo>
                  <a:pt x="350470" y="0"/>
                </a:lnTo>
              </a:path>
            </a:pathLst>
          </a:custGeom>
          <a:ln w="11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928966" y="3042550"/>
            <a:ext cx="353060" cy="0"/>
          </a:xfrm>
          <a:custGeom>
            <a:avLst/>
            <a:gdLst/>
            <a:ahLst/>
            <a:cxnLst/>
            <a:rect l="l" t="t" r="r" b="b"/>
            <a:pathLst>
              <a:path w="353060">
                <a:moveTo>
                  <a:pt x="0" y="0"/>
                </a:moveTo>
                <a:lnTo>
                  <a:pt x="352772" y="0"/>
                </a:lnTo>
              </a:path>
            </a:pathLst>
          </a:custGeom>
          <a:ln w="11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514054" y="3042550"/>
            <a:ext cx="269240" cy="0"/>
          </a:xfrm>
          <a:custGeom>
            <a:avLst/>
            <a:gdLst/>
            <a:ahLst/>
            <a:cxnLst/>
            <a:rect l="l" t="t" r="r" b="b"/>
            <a:pathLst>
              <a:path w="269239">
                <a:moveTo>
                  <a:pt x="0" y="0"/>
                </a:moveTo>
                <a:lnTo>
                  <a:pt x="269014" y="0"/>
                </a:lnTo>
              </a:path>
            </a:pathLst>
          </a:custGeom>
          <a:ln w="1190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261007" y="3447670"/>
            <a:ext cx="879475" cy="904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dengan</a:t>
            </a:r>
            <a:r>
              <a:rPr spc="-3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:</a:t>
            </a:r>
            <a:endParaRPr>
              <a:latin typeface="Calibri"/>
              <a:cs typeface="Calibri"/>
            </a:endParaRPr>
          </a:p>
          <a:p>
            <a:pPr marL="38100"/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n</a:t>
            </a:r>
            <a:endParaRPr baseline="-20833">
              <a:latin typeface="Calibri"/>
              <a:cs typeface="Calibri"/>
            </a:endParaRPr>
          </a:p>
          <a:p>
            <a:pPr marL="38100">
              <a:spcBef>
                <a:spcPts val="440"/>
              </a:spcBef>
            </a:pPr>
            <a:r>
              <a:rPr sz="2700" i="1" spc="-30" baseline="13888" dirty="0">
                <a:latin typeface="Calibri"/>
                <a:cs typeface="Calibri"/>
              </a:rPr>
              <a:t>P</a:t>
            </a:r>
            <a:r>
              <a:rPr sz="1200" i="1" spc="-20" dirty="0">
                <a:latin typeface="Calibri"/>
                <a:cs typeface="Calibri"/>
              </a:rPr>
              <a:t>nx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75762" y="3721990"/>
            <a:ext cx="6424295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nominal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20" dirty="0">
                <a:latin typeface="Calibri"/>
                <a:cs typeface="Calibri"/>
              </a:rPr>
              <a:t>kolom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pada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saat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lentur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dua</a:t>
            </a:r>
            <a:r>
              <a:rPr spc="-10" dirty="0">
                <a:latin typeface="Calibri"/>
                <a:cs typeface="Calibri"/>
              </a:rPr>
              <a:t> arah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terjadi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adalah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nominal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bekerja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eksentrisitas</a:t>
            </a:r>
            <a:r>
              <a:rPr spc="20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spc="-5" dirty="0">
                <a:latin typeface="Calibri"/>
                <a:cs typeface="Calibri"/>
              </a:rPr>
              <a:t>,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20" dirty="0">
                <a:latin typeface="Calibri"/>
                <a:cs typeface="Calibri"/>
              </a:rPr>
              <a:t>e</a:t>
            </a:r>
            <a:r>
              <a:rPr i="1" spc="-30" baseline="-20833" dirty="0">
                <a:latin typeface="Calibri"/>
                <a:cs typeface="Calibri"/>
              </a:rPr>
              <a:t>x</a:t>
            </a:r>
            <a:r>
              <a:rPr i="1" spc="209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endParaRPr>
              <a:latin typeface="Calibri"/>
              <a:cs typeface="Calibri"/>
            </a:endParaRPr>
          </a:p>
          <a:p>
            <a:pPr marL="38100" marR="273050"/>
            <a:r>
              <a:rPr dirty="0">
                <a:latin typeface="Calibri"/>
                <a:cs typeface="Calibri"/>
              </a:rPr>
              <a:t>adalah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nominal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yang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bekerja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eksentrisitas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15" dirty="0">
                <a:latin typeface="Calibri"/>
                <a:cs typeface="Calibri"/>
              </a:rPr>
              <a:t>e</a:t>
            </a:r>
            <a:r>
              <a:rPr i="1" spc="-22" baseline="-20833" dirty="0">
                <a:latin typeface="Calibri"/>
                <a:cs typeface="Calibri"/>
              </a:rPr>
              <a:t>x</a:t>
            </a:r>
            <a:r>
              <a:rPr spc="-15" dirty="0">
                <a:latin typeface="Calibri"/>
                <a:cs typeface="Calibri"/>
              </a:rPr>
              <a:t>, </a:t>
            </a:r>
            <a:r>
              <a:rPr spc="-39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endParaRPr>
              <a:latin typeface="Calibri"/>
              <a:cs typeface="Calibri"/>
            </a:endParaRPr>
          </a:p>
          <a:p>
            <a:pPr marL="38100"/>
            <a:r>
              <a:rPr dirty="0">
                <a:latin typeface="Calibri"/>
                <a:cs typeface="Calibri"/>
              </a:rPr>
              <a:t>adalah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 </a:t>
            </a:r>
            <a:r>
              <a:rPr spc="-15" dirty="0">
                <a:latin typeface="Calibri"/>
                <a:cs typeface="Calibri"/>
              </a:rPr>
              <a:t>tekan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aksial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murni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dengan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i="1" spc="-20" dirty="0">
                <a:latin typeface="Calibri"/>
                <a:cs typeface="Calibri"/>
              </a:rPr>
              <a:t>e</a:t>
            </a:r>
            <a:r>
              <a:rPr i="1" spc="-30" baseline="-20833" dirty="0">
                <a:latin typeface="Calibri"/>
                <a:cs typeface="Calibri"/>
              </a:rPr>
              <a:t>x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i="1" spc="-5" dirty="0">
                <a:latin typeface="Calibri"/>
                <a:cs typeface="Calibri"/>
              </a:rPr>
              <a:t>e</a:t>
            </a:r>
            <a:r>
              <a:rPr i="1" spc="-7" baseline="-20833" dirty="0">
                <a:latin typeface="Calibri"/>
                <a:cs typeface="Calibri"/>
              </a:rPr>
              <a:t>y</a:t>
            </a:r>
            <a:r>
              <a:rPr i="1" spc="202" baseline="-20833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=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0</a:t>
            </a:r>
            <a:endParaRPr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261006" y="4601717"/>
            <a:ext cx="3327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sz="2700" i="1" spc="-37" baseline="13888" dirty="0">
                <a:latin typeface="Calibri"/>
                <a:cs typeface="Calibri"/>
              </a:rPr>
              <a:t>P</a:t>
            </a:r>
            <a:r>
              <a:rPr sz="1200" i="1" spc="-25" dirty="0">
                <a:latin typeface="Calibri"/>
                <a:cs typeface="Calibri"/>
              </a:rPr>
              <a:t>ny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61007" y="5093970"/>
            <a:ext cx="2711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spcBef>
                <a:spcPts val="100"/>
              </a:spcBef>
            </a:pPr>
            <a:r>
              <a:rPr i="1" spc="-5" dirty="0">
                <a:latin typeface="Calibri"/>
                <a:cs typeface="Calibri"/>
              </a:rPr>
              <a:t>P</a:t>
            </a:r>
            <a:r>
              <a:rPr i="1" spc="-7" baseline="-20833" dirty="0">
                <a:latin typeface="Calibri"/>
                <a:cs typeface="Calibri"/>
              </a:rPr>
              <a:t>0</a:t>
            </a:r>
            <a:endParaRPr baseline="-20833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174444" y="5680049"/>
            <a:ext cx="7562215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30480">
              <a:spcBef>
                <a:spcPts val="100"/>
              </a:spcBef>
            </a:pP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Persamaan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Bresler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ini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berlaku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apabila nilai </a:t>
            </a:r>
            <a:r>
              <a:rPr b="1" i="1" dirty="0">
                <a:solidFill>
                  <a:srgbClr val="5F497A"/>
                </a:solidFill>
                <a:latin typeface="Calibri"/>
                <a:cs typeface="Calibri"/>
              </a:rPr>
              <a:t>P</a:t>
            </a:r>
            <a:r>
              <a:rPr b="1" i="1" baseline="-20833" dirty="0">
                <a:solidFill>
                  <a:srgbClr val="5F497A"/>
                </a:solidFill>
                <a:latin typeface="Calibri"/>
                <a:cs typeface="Calibri"/>
              </a:rPr>
              <a:t>n</a:t>
            </a:r>
            <a:r>
              <a:rPr b="1" i="1" spc="7" baseline="-20833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sama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dengan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atau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lebih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besar </a:t>
            </a:r>
            <a:r>
              <a:rPr b="1" spc="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daripada</a:t>
            </a:r>
            <a:r>
              <a:rPr b="1" spc="-4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0,10</a:t>
            </a:r>
            <a:r>
              <a:rPr b="1" i="1" dirty="0">
                <a:solidFill>
                  <a:srgbClr val="5F497A"/>
                </a:solidFill>
                <a:latin typeface="Calibri"/>
                <a:cs typeface="Calibri"/>
              </a:rPr>
              <a:t>P</a:t>
            </a:r>
            <a:r>
              <a:rPr b="1" i="1" baseline="-20833" dirty="0">
                <a:solidFill>
                  <a:srgbClr val="5F497A"/>
                </a:solidFill>
                <a:latin typeface="Calibri"/>
                <a:cs typeface="Calibri"/>
              </a:rPr>
              <a:t>0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.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Persamaan</a:t>
            </a:r>
            <a:r>
              <a:rPr b="1" spc="-2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ini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tidak</a:t>
            </a:r>
            <a:r>
              <a:rPr b="1" spc="-1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berlaku</a:t>
            </a:r>
            <a:r>
              <a:rPr b="1" spc="-4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apabila</a:t>
            </a:r>
            <a:r>
              <a:rPr b="1" spc="-2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beban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aksial</a:t>
            </a:r>
            <a:r>
              <a:rPr b="1" spc="-1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yang</a:t>
            </a:r>
            <a:r>
              <a:rPr b="1" spc="-2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bekerja </a:t>
            </a:r>
            <a:r>
              <a:rPr b="1" spc="-39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adalah</a:t>
            </a:r>
            <a:r>
              <a:rPr b="1" spc="-2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berupan</a:t>
            </a:r>
            <a:r>
              <a:rPr b="1" spc="-45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dirty="0">
                <a:solidFill>
                  <a:srgbClr val="5F497A"/>
                </a:solidFill>
                <a:latin typeface="Calibri"/>
                <a:cs typeface="Calibri"/>
              </a:rPr>
              <a:t>beban</a:t>
            </a:r>
            <a:r>
              <a:rPr b="1" spc="-3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aksial</a:t>
            </a:r>
            <a:r>
              <a:rPr b="1" spc="-10" dirty="0">
                <a:solidFill>
                  <a:srgbClr val="5F497A"/>
                </a:solidFill>
                <a:latin typeface="Calibri"/>
                <a:cs typeface="Calibri"/>
              </a:rPr>
              <a:t> </a:t>
            </a:r>
            <a:r>
              <a:rPr b="1" spc="-5" dirty="0">
                <a:solidFill>
                  <a:srgbClr val="5F497A"/>
                </a:solidFill>
                <a:latin typeface="Calibri"/>
                <a:cs typeface="Calibri"/>
              </a:rPr>
              <a:t>tarik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09188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2541" y="1460246"/>
            <a:ext cx="7623175" cy="1062990"/>
          </a:xfrm>
          <a:prstGeom prst="rect">
            <a:avLst/>
          </a:prstGeom>
        </p:spPr>
        <p:txBody>
          <a:bodyPr vert="horz" wrap="square" lIns="0" tIns="189230" rIns="0" bIns="0" rtlCol="0">
            <a:spAutoFit/>
          </a:bodyPr>
          <a:lstStyle/>
          <a:p>
            <a:pPr marL="12700">
              <a:spcBef>
                <a:spcPts val="1490"/>
              </a:spcBef>
            </a:pPr>
            <a:r>
              <a:rPr sz="3200" spc="-10" dirty="0">
                <a:latin typeface="Calibri"/>
                <a:cs typeface="Calibri"/>
              </a:rPr>
              <a:t>Metode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Analisis</a:t>
            </a:r>
            <a:r>
              <a:rPr sz="3200" spc="2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Kolom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Dengan</a:t>
            </a:r>
            <a:r>
              <a:rPr sz="3200" spc="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Beban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Biaksial</a:t>
            </a:r>
            <a:endParaRPr sz="3200">
              <a:latin typeface="Calibri"/>
              <a:cs typeface="Calibri"/>
            </a:endParaRPr>
          </a:p>
          <a:p>
            <a:pPr marL="127635">
              <a:spcBef>
                <a:spcPts val="775"/>
              </a:spcBef>
            </a:pPr>
            <a:r>
              <a:rPr b="1" spc="-5" dirty="0">
                <a:latin typeface="Calibri"/>
                <a:cs typeface="Calibri"/>
              </a:rPr>
              <a:t>Metode</a:t>
            </a:r>
            <a:r>
              <a:rPr b="1" spc="-30" dirty="0">
                <a:latin typeface="Calibri"/>
                <a:cs typeface="Calibri"/>
              </a:rPr>
              <a:t> </a:t>
            </a:r>
            <a:r>
              <a:rPr b="1" spc="-10" dirty="0">
                <a:latin typeface="Calibri"/>
                <a:cs typeface="Calibri"/>
              </a:rPr>
              <a:t>Kontur</a:t>
            </a:r>
            <a:r>
              <a:rPr b="1" spc="-55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Beban</a:t>
            </a:r>
            <a:r>
              <a:rPr b="1" spc="-35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PCA</a:t>
            </a:r>
            <a:endParaRPr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020448" y="3081148"/>
            <a:ext cx="422275" cy="0"/>
          </a:xfrm>
          <a:custGeom>
            <a:avLst/>
            <a:gdLst/>
            <a:ahLst/>
            <a:cxnLst/>
            <a:rect l="l" t="t" r="r" b="b"/>
            <a:pathLst>
              <a:path w="422275">
                <a:moveTo>
                  <a:pt x="0" y="0"/>
                </a:moveTo>
                <a:lnTo>
                  <a:pt x="421998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56364" y="3081148"/>
            <a:ext cx="414655" cy="0"/>
          </a:xfrm>
          <a:custGeom>
            <a:avLst/>
            <a:gdLst/>
            <a:ahLst/>
            <a:cxnLst/>
            <a:rect l="l" t="t" r="r" b="b"/>
            <a:pathLst>
              <a:path w="414655">
                <a:moveTo>
                  <a:pt x="0" y="0"/>
                </a:moveTo>
                <a:lnTo>
                  <a:pt x="414172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864424" y="3186438"/>
            <a:ext cx="174625" cy="18402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00" spc="15" dirty="0">
                <a:latin typeface="Times New Roman"/>
                <a:cs typeface="Times New Roman"/>
              </a:rPr>
              <a:t>0</a:t>
            </a:r>
            <a:r>
              <a:rPr sz="1100" spc="-175" dirty="0">
                <a:latin typeface="Times New Roman"/>
                <a:cs typeface="Times New Roman"/>
              </a:rPr>
              <a:t> </a:t>
            </a:r>
            <a:r>
              <a:rPr sz="1100" i="1" spc="15" dirty="0">
                <a:latin typeface="Times New Roman"/>
                <a:cs typeface="Times New Roman"/>
              </a:rPr>
              <a:t>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28511" y="3186438"/>
            <a:ext cx="180975" cy="18402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00" spc="15" dirty="0">
                <a:latin typeface="Times New Roman"/>
                <a:cs typeface="Times New Roman"/>
              </a:rPr>
              <a:t>0</a:t>
            </a:r>
            <a:r>
              <a:rPr sz="1100" spc="-130" dirty="0">
                <a:latin typeface="Times New Roman"/>
                <a:cs typeface="Times New Roman"/>
              </a:rPr>
              <a:t> </a:t>
            </a:r>
            <a:r>
              <a:rPr sz="1100" i="1" spc="15" dirty="0">
                <a:latin typeface="Times New Roman"/>
                <a:cs typeface="Times New Roman"/>
              </a:rPr>
              <a:t>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011653" y="2800016"/>
            <a:ext cx="43434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00" i="1" spc="30" baseline="13888" dirty="0">
                <a:latin typeface="Times New Roman"/>
                <a:cs typeface="Times New Roman"/>
              </a:rPr>
              <a:t>M</a:t>
            </a:r>
            <a:r>
              <a:rPr sz="2400" i="1" spc="-240" baseline="13888" dirty="0">
                <a:latin typeface="Times New Roman"/>
                <a:cs typeface="Times New Roman"/>
              </a:rPr>
              <a:t> </a:t>
            </a:r>
            <a:r>
              <a:rPr sz="1100" i="1" spc="85" dirty="0">
                <a:latin typeface="Times New Roman"/>
                <a:cs typeface="Times New Roman"/>
              </a:rPr>
              <a:t>ny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664188" y="3075274"/>
            <a:ext cx="19812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i="1" spc="2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57579" y="2829224"/>
            <a:ext cx="6210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24154" indent="-186690">
              <a:spcBef>
                <a:spcPts val="95"/>
              </a:spcBef>
              <a:buFont typeface="Symbol"/>
              <a:buChar char=""/>
              <a:tabLst>
                <a:tab pos="224790" algn="l"/>
              </a:tabLst>
            </a:pPr>
            <a:r>
              <a:rPr sz="2400" i="1" spc="30" baseline="13888" dirty="0">
                <a:latin typeface="Times New Roman"/>
                <a:cs typeface="Times New Roman"/>
              </a:rPr>
              <a:t>M</a:t>
            </a:r>
            <a:r>
              <a:rPr sz="2400" i="1" spc="-240" baseline="13888" dirty="0">
                <a:latin typeface="Times New Roman"/>
                <a:cs typeface="Times New Roman"/>
              </a:rPr>
              <a:t> </a:t>
            </a:r>
            <a:r>
              <a:rPr sz="1100" i="1" spc="85" dirty="0">
                <a:latin typeface="Times New Roman"/>
                <a:cs typeface="Times New Roman"/>
              </a:rPr>
              <a:t>nx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27772" y="3075274"/>
            <a:ext cx="19812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i="1" spc="2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129851" y="3094864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6055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774389" y="3094864"/>
            <a:ext cx="418465" cy="0"/>
          </a:xfrm>
          <a:custGeom>
            <a:avLst/>
            <a:gdLst/>
            <a:ahLst/>
            <a:cxnLst/>
            <a:rect l="l" t="t" r="r" b="b"/>
            <a:pathLst>
              <a:path w="418464">
                <a:moveTo>
                  <a:pt x="0" y="0"/>
                </a:moveTo>
                <a:lnTo>
                  <a:pt x="418110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330540" y="3094864"/>
            <a:ext cx="440690" cy="0"/>
          </a:xfrm>
          <a:custGeom>
            <a:avLst/>
            <a:gdLst/>
            <a:ahLst/>
            <a:cxnLst/>
            <a:rect l="l" t="t" r="r" b="b"/>
            <a:pathLst>
              <a:path w="440689">
                <a:moveTo>
                  <a:pt x="0" y="0"/>
                </a:moveTo>
                <a:lnTo>
                  <a:pt x="440442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6783626" y="2930055"/>
            <a:ext cx="391160" cy="4737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64"/>
              </a:lnSpc>
              <a:spcBef>
                <a:spcPts val="95"/>
              </a:spcBef>
            </a:pPr>
            <a:r>
              <a:rPr sz="2400" spc="30" baseline="1736" dirty="0">
                <a:latin typeface="Symbol"/>
                <a:cs typeface="Symbol"/>
              </a:rPr>
              <a:t></a:t>
            </a:r>
            <a:r>
              <a:rPr sz="2400" spc="-97" baseline="1736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Symbol"/>
                <a:cs typeface="Symbol"/>
              </a:rPr>
              <a:t></a:t>
            </a:r>
            <a:r>
              <a:rPr sz="1600" spc="-235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ts val="1764"/>
              </a:lnSpc>
            </a:pPr>
            <a:r>
              <a:rPr sz="1600" spc="20" dirty="0">
                <a:latin typeface="Symbol"/>
                <a:cs typeface="Symbol"/>
              </a:rPr>
              <a:t>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339613" y="3200153"/>
            <a:ext cx="183515" cy="18402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00" spc="25" dirty="0">
                <a:latin typeface="Times New Roman"/>
                <a:cs typeface="Times New Roman"/>
              </a:rPr>
              <a:t>0</a:t>
            </a:r>
            <a:r>
              <a:rPr sz="1100" spc="-130" dirty="0">
                <a:latin typeface="Times New Roman"/>
                <a:cs typeface="Times New Roman"/>
              </a:rPr>
              <a:t> </a:t>
            </a:r>
            <a:r>
              <a:rPr sz="1100" i="1" spc="25" dirty="0">
                <a:latin typeface="Times New Roman"/>
                <a:cs typeface="Times New Roman"/>
              </a:rPr>
              <a:t>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09032" y="2930054"/>
            <a:ext cx="70993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spcBef>
                <a:spcPts val="95"/>
              </a:spcBef>
              <a:tabLst>
                <a:tab pos="615950" algn="l"/>
              </a:tabLst>
            </a:pPr>
            <a:r>
              <a:rPr sz="1600" spc="25" dirty="0">
                <a:latin typeface="Symbol"/>
                <a:cs typeface="Symbol"/>
              </a:rPr>
              <a:t></a:t>
            </a:r>
            <a:r>
              <a:rPr sz="1600" spc="25" dirty="0">
                <a:latin typeface="Times New Roman"/>
                <a:cs typeface="Times New Roman"/>
              </a:rPr>
              <a:t>	</a:t>
            </a:r>
            <a:r>
              <a:rPr sz="2400" spc="30" baseline="1736" dirty="0">
                <a:latin typeface="Symbol"/>
                <a:cs typeface="Symbol"/>
              </a:rPr>
              <a:t></a:t>
            </a:r>
            <a:endParaRPr sz="2400" baseline="1736">
              <a:latin typeface="Symbol"/>
              <a:cs typeface="Symbo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984645" y="3139254"/>
            <a:ext cx="33401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70" dirty="0">
                <a:latin typeface="Times New Roman"/>
                <a:cs typeface="Times New Roman"/>
              </a:rPr>
              <a:t>0</a:t>
            </a:r>
            <a:r>
              <a:rPr sz="1100" i="1" spc="70" dirty="0">
                <a:latin typeface="Times New Roman"/>
                <a:cs typeface="Times New Roman"/>
              </a:rPr>
              <a:t>x</a:t>
            </a:r>
            <a:r>
              <a:rPr sz="1100" i="1" spc="245" dirty="0">
                <a:latin typeface="Times New Roman"/>
                <a:cs typeface="Times New Roman"/>
              </a:rPr>
              <a:t> </a:t>
            </a:r>
            <a:r>
              <a:rPr sz="2400" spc="30" baseline="1736" dirty="0">
                <a:latin typeface="Symbol"/>
                <a:cs typeface="Symbol"/>
              </a:rPr>
              <a:t></a:t>
            </a:r>
            <a:endParaRPr sz="2400" baseline="1736">
              <a:latin typeface="Symbol"/>
              <a:cs typeface="Symbo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472275" y="3077250"/>
            <a:ext cx="140970" cy="27186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spcBef>
                <a:spcPts val="140"/>
              </a:spcBef>
            </a:pPr>
            <a:r>
              <a:rPr sz="1650" dirty="0">
                <a:latin typeface="Symbol"/>
                <a:cs typeface="Symbol"/>
              </a:rPr>
              <a:t>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21544" y="2813732"/>
            <a:ext cx="43751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00" i="1" spc="232" baseline="13888" dirty="0">
                <a:latin typeface="Times New Roman"/>
                <a:cs typeface="Times New Roman"/>
              </a:rPr>
              <a:t>M</a:t>
            </a:r>
            <a:r>
              <a:rPr sz="1100" i="1" spc="155" dirty="0">
                <a:latin typeface="Times New Roman"/>
                <a:cs typeface="Times New Roman"/>
              </a:rPr>
              <a:t>ny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95236" y="3088990"/>
            <a:ext cx="1752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spcBef>
                <a:spcPts val="95"/>
              </a:spcBef>
            </a:pPr>
            <a:r>
              <a:rPr sz="1600" i="1" spc="4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762119" y="2790031"/>
            <a:ext cx="1153160" cy="27186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spcBef>
                <a:spcPts val="140"/>
              </a:spcBef>
            </a:pPr>
            <a:r>
              <a:rPr sz="2400" i="1" spc="405" baseline="3472" dirty="0">
                <a:latin typeface="Times New Roman"/>
                <a:cs typeface="Times New Roman"/>
              </a:rPr>
              <a:t>M</a:t>
            </a:r>
            <a:r>
              <a:rPr sz="1650" i="1" spc="142" baseline="-15151" dirty="0">
                <a:latin typeface="Times New Roman"/>
                <a:cs typeface="Times New Roman"/>
              </a:rPr>
              <a:t>n</a:t>
            </a:r>
            <a:r>
              <a:rPr sz="1650" i="1" spc="37" baseline="-15151" dirty="0">
                <a:latin typeface="Times New Roman"/>
                <a:cs typeface="Times New Roman"/>
              </a:rPr>
              <a:t>x</a:t>
            </a:r>
            <a:r>
              <a:rPr sz="1650" i="1" baseline="-15151" dirty="0">
                <a:latin typeface="Times New Roman"/>
                <a:cs typeface="Times New Roman"/>
              </a:rPr>
              <a:t> </a:t>
            </a:r>
            <a:r>
              <a:rPr sz="1650" i="1" spc="30" baseline="-15151" dirty="0">
                <a:latin typeface="Times New Roman"/>
                <a:cs typeface="Times New Roman"/>
              </a:rPr>
              <a:t> </a:t>
            </a:r>
            <a:r>
              <a:rPr sz="2400" spc="30" baseline="1736" dirty="0">
                <a:latin typeface="Symbol"/>
                <a:cs typeface="Symbol"/>
              </a:rPr>
              <a:t></a:t>
            </a:r>
            <a:r>
              <a:rPr sz="2400" spc="-367" baseline="1736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Times New Roman"/>
                <a:cs typeface="Times New Roman"/>
              </a:rPr>
              <a:t>1</a:t>
            </a:r>
            <a:r>
              <a:rPr sz="1600" spc="-200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Symbol"/>
                <a:cs typeface="Symbol"/>
              </a:rPr>
              <a:t></a:t>
            </a:r>
            <a:r>
              <a:rPr sz="1600" spc="-35" dirty="0">
                <a:latin typeface="Times New Roman"/>
                <a:cs typeface="Times New Roman"/>
              </a:rPr>
              <a:t> </a:t>
            </a:r>
            <a:r>
              <a:rPr sz="1650" dirty="0">
                <a:latin typeface="Symbol"/>
                <a:cs typeface="Symbol"/>
              </a:rPr>
              <a:t></a:t>
            </a:r>
            <a:r>
              <a:rPr sz="1650" spc="80" dirty="0">
                <a:latin typeface="Times New Roman"/>
                <a:cs typeface="Times New Roman"/>
              </a:rPr>
              <a:t> </a:t>
            </a:r>
            <a:r>
              <a:rPr sz="2400" spc="30" baseline="1736" dirty="0">
                <a:latin typeface="Symbol"/>
                <a:cs typeface="Symbol"/>
              </a:rPr>
              <a:t></a:t>
            </a:r>
            <a:endParaRPr sz="2400" baseline="1736">
              <a:latin typeface="Symbol"/>
              <a:cs typeface="Symbo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137510" y="3088990"/>
            <a:ext cx="2006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i="1" spc="4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3044494" y="4016579"/>
            <a:ext cx="403860" cy="0"/>
          </a:xfrm>
          <a:custGeom>
            <a:avLst/>
            <a:gdLst/>
            <a:ahLst/>
            <a:cxnLst/>
            <a:rect l="l" t="t" r="r" b="b"/>
            <a:pathLst>
              <a:path w="403860">
                <a:moveTo>
                  <a:pt x="0" y="0"/>
                </a:moveTo>
                <a:lnTo>
                  <a:pt x="403799" y="0"/>
                </a:lnTo>
              </a:path>
            </a:pathLst>
          </a:custGeom>
          <a:ln w="9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3649706" y="4016579"/>
            <a:ext cx="395605" cy="0"/>
          </a:xfrm>
          <a:custGeom>
            <a:avLst/>
            <a:gdLst/>
            <a:ahLst/>
            <a:cxnLst/>
            <a:rect l="l" t="t" r="r" b="b"/>
            <a:pathLst>
              <a:path w="395605">
                <a:moveTo>
                  <a:pt x="0" y="0"/>
                </a:moveTo>
                <a:lnTo>
                  <a:pt x="395411" y="0"/>
                </a:lnTo>
              </a:path>
            </a:pathLst>
          </a:custGeom>
          <a:ln w="962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3033438" y="3747445"/>
            <a:ext cx="1021080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spcBef>
                <a:spcPts val="125"/>
              </a:spcBef>
            </a:pPr>
            <a:r>
              <a:rPr sz="2250" i="1" spc="60" baseline="14814" dirty="0">
                <a:latin typeface="Times New Roman"/>
                <a:cs typeface="Times New Roman"/>
              </a:rPr>
              <a:t>M</a:t>
            </a:r>
            <a:r>
              <a:rPr sz="2250" i="1" spc="-217" baseline="14814" dirty="0">
                <a:latin typeface="Times New Roman"/>
                <a:cs typeface="Times New Roman"/>
              </a:rPr>
              <a:t> </a:t>
            </a:r>
            <a:r>
              <a:rPr sz="1050" i="1" spc="80" dirty="0">
                <a:latin typeface="Times New Roman"/>
                <a:cs typeface="Times New Roman"/>
              </a:rPr>
              <a:t>n</a:t>
            </a:r>
            <a:r>
              <a:rPr sz="1050" i="1" spc="15" dirty="0">
                <a:latin typeface="Times New Roman"/>
                <a:cs typeface="Times New Roman"/>
              </a:rPr>
              <a:t>y</a:t>
            </a:r>
            <a:r>
              <a:rPr sz="1050" i="1" dirty="0">
                <a:latin typeface="Times New Roman"/>
                <a:cs typeface="Times New Roman"/>
              </a:rPr>
              <a:t>  </a:t>
            </a:r>
            <a:r>
              <a:rPr sz="1050" i="1" spc="-70" dirty="0">
                <a:latin typeface="Times New Roman"/>
                <a:cs typeface="Times New Roman"/>
              </a:rPr>
              <a:t> </a:t>
            </a:r>
            <a:r>
              <a:rPr sz="2250" spc="37" baseline="-31481" dirty="0">
                <a:latin typeface="Symbol"/>
                <a:cs typeface="Symbol"/>
              </a:rPr>
              <a:t></a:t>
            </a:r>
            <a:r>
              <a:rPr sz="2250" spc="262" baseline="-31481" dirty="0">
                <a:latin typeface="Times New Roman"/>
                <a:cs typeface="Times New Roman"/>
              </a:rPr>
              <a:t> </a:t>
            </a:r>
            <a:r>
              <a:rPr sz="2250" i="1" spc="60" baseline="5555" dirty="0">
                <a:latin typeface="Times New Roman"/>
                <a:cs typeface="Times New Roman"/>
              </a:rPr>
              <a:t>M</a:t>
            </a:r>
            <a:r>
              <a:rPr sz="2250" i="1" spc="-217" baseline="5555" dirty="0">
                <a:latin typeface="Times New Roman"/>
                <a:cs typeface="Times New Roman"/>
              </a:rPr>
              <a:t> </a:t>
            </a:r>
            <a:r>
              <a:rPr sz="1575" i="1" spc="120" baseline="-10582" dirty="0">
                <a:latin typeface="Times New Roman"/>
                <a:cs typeface="Times New Roman"/>
              </a:rPr>
              <a:t>nx</a:t>
            </a:r>
            <a:endParaRPr sz="1575" baseline="-10582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050913" y="4010400"/>
            <a:ext cx="795655" cy="246862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spcBef>
                <a:spcPts val="125"/>
              </a:spcBef>
              <a:tabLst>
                <a:tab pos="617855" algn="l"/>
              </a:tabLst>
            </a:pPr>
            <a:r>
              <a:rPr sz="1500" i="1" spc="40" dirty="0">
                <a:latin typeface="Times New Roman"/>
                <a:cs typeface="Times New Roman"/>
              </a:rPr>
              <a:t>M	M</a:t>
            </a:r>
            <a:endParaRPr sz="15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42548" y="4116596"/>
            <a:ext cx="773430" cy="1763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  <a:tabLst>
                <a:tab pos="617855" algn="l"/>
              </a:tabLst>
            </a:pPr>
            <a:r>
              <a:rPr sz="1050" spc="15" dirty="0">
                <a:latin typeface="Times New Roman"/>
                <a:cs typeface="Times New Roman"/>
              </a:rPr>
              <a:t>0</a:t>
            </a:r>
            <a:r>
              <a:rPr sz="1050" spc="-125" dirty="0">
                <a:latin typeface="Times New Roman"/>
                <a:cs typeface="Times New Roman"/>
              </a:rPr>
              <a:t> </a:t>
            </a:r>
            <a:r>
              <a:rPr sz="1050" i="1" spc="15" dirty="0">
                <a:latin typeface="Times New Roman"/>
                <a:cs typeface="Times New Roman"/>
              </a:rPr>
              <a:t>y</a:t>
            </a:r>
            <a:r>
              <a:rPr sz="1050" i="1" dirty="0">
                <a:latin typeface="Times New Roman"/>
                <a:cs typeface="Times New Roman"/>
              </a:rPr>
              <a:t>	</a:t>
            </a:r>
            <a:r>
              <a:rPr sz="1050" spc="15" dirty="0">
                <a:latin typeface="Times New Roman"/>
                <a:cs typeface="Times New Roman"/>
              </a:rPr>
              <a:t>0</a:t>
            </a:r>
            <a:r>
              <a:rPr sz="1050" spc="-170" dirty="0">
                <a:latin typeface="Times New Roman"/>
                <a:cs typeface="Times New Roman"/>
              </a:rPr>
              <a:t> </a:t>
            </a:r>
            <a:r>
              <a:rPr sz="1050" i="1" spc="15" dirty="0">
                <a:latin typeface="Times New Roman"/>
                <a:cs typeface="Times New Roman"/>
              </a:rPr>
              <a:t>x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/>
          <p:nvPr/>
        </p:nvSpPr>
        <p:spPr>
          <a:xfrm>
            <a:off x="5088702" y="4030600"/>
            <a:ext cx="417830" cy="0"/>
          </a:xfrm>
          <a:custGeom>
            <a:avLst/>
            <a:gdLst/>
            <a:ahLst/>
            <a:cxnLst/>
            <a:rect l="l" t="t" r="r" b="b"/>
            <a:pathLst>
              <a:path w="417829">
                <a:moveTo>
                  <a:pt x="0" y="0"/>
                </a:moveTo>
                <a:lnTo>
                  <a:pt x="417614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5725288" y="4030600"/>
            <a:ext cx="426084" cy="0"/>
          </a:xfrm>
          <a:custGeom>
            <a:avLst/>
            <a:gdLst/>
            <a:ahLst/>
            <a:cxnLst/>
            <a:rect l="l" t="t" r="r" b="b"/>
            <a:pathLst>
              <a:path w="426085">
                <a:moveTo>
                  <a:pt x="0" y="0"/>
                </a:moveTo>
                <a:lnTo>
                  <a:pt x="426063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6289392" y="4030600"/>
            <a:ext cx="440690" cy="0"/>
          </a:xfrm>
          <a:custGeom>
            <a:avLst/>
            <a:gdLst/>
            <a:ahLst/>
            <a:cxnLst/>
            <a:rect l="l" t="t" r="r" b="b"/>
            <a:pathLst>
              <a:path w="440689">
                <a:moveTo>
                  <a:pt x="0" y="0"/>
                </a:moveTo>
                <a:lnTo>
                  <a:pt x="440442" y="0"/>
                </a:lnTo>
              </a:path>
            </a:pathLst>
          </a:custGeom>
          <a:ln w="1007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6742478" y="3865791"/>
            <a:ext cx="391160" cy="4737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64"/>
              </a:lnSpc>
              <a:spcBef>
                <a:spcPts val="95"/>
              </a:spcBef>
            </a:pPr>
            <a:r>
              <a:rPr sz="2400" spc="30" baseline="1736" dirty="0">
                <a:latin typeface="Symbol"/>
                <a:cs typeface="Symbol"/>
              </a:rPr>
              <a:t></a:t>
            </a:r>
            <a:r>
              <a:rPr sz="2400" spc="-97" baseline="1736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Symbol"/>
                <a:cs typeface="Symbol"/>
              </a:rPr>
              <a:t></a:t>
            </a:r>
            <a:r>
              <a:rPr sz="1600" spc="-235" dirty="0">
                <a:latin typeface="Times New Roman"/>
                <a:cs typeface="Times New Roman"/>
              </a:rPr>
              <a:t> </a:t>
            </a:r>
            <a:r>
              <a:rPr sz="1600" spc="25" dirty="0">
                <a:latin typeface="Times New Roman"/>
                <a:cs typeface="Times New Roman"/>
              </a:rPr>
              <a:t>1</a:t>
            </a:r>
            <a:endParaRPr sz="1600">
              <a:latin typeface="Times New Roman"/>
              <a:cs typeface="Times New Roman"/>
            </a:endParaRPr>
          </a:p>
          <a:p>
            <a:pPr marL="12700">
              <a:lnSpc>
                <a:spcPts val="1764"/>
              </a:lnSpc>
            </a:pPr>
            <a:r>
              <a:rPr sz="1600" spc="20" dirty="0">
                <a:latin typeface="Symbol"/>
                <a:cs typeface="Symbol"/>
              </a:rPr>
              <a:t></a:t>
            </a:r>
            <a:endParaRPr sz="1600">
              <a:latin typeface="Symbol"/>
              <a:cs typeface="Symbo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298464" y="4135890"/>
            <a:ext cx="177165" cy="184024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spcBef>
                <a:spcPts val="114"/>
              </a:spcBef>
            </a:pPr>
            <a:r>
              <a:rPr sz="1100" spc="120" dirty="0">
                <a:latin typeface="Times New Roman"/>
                <a:cs typeface="Times New Roman"/>
              </a:rPr>
              <a:t>0</a:t>
            </a:r>
            <a:r>
              <a:rPr sz="1100" i="1" spc="25" dirty="0">
                <a:latin typeface="Times New Roman"/>
                <a:cs typeface="Times New Roman"/>
              </a:rPr>
              <a:t>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431127" y="4012986"/>
            <a:ext cx="140970" cy="27186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spcBef>
                <a:spcPts val="140"/>
              </a:spcBef>
            </a:pPr>
            <a:r>
              <a:rPr sz="1650" dirty="0">
                <a:latin typeface="Symbol"/>
                <a:cs typeface="Symbol"/>
              </a:rPr>
              <a:t></a:t>
            </a:r>
            <a:endParaRPr sz="1650">
              <a:latin typeface="Symbol"/>
              <a:cs typeface="Symbo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935057" y="4074991"/>
            <a:ext cx="34290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100" spc="25" dirty="0">
                <a:latin typeface="Times New Roman"/>
                <a:cs typeface="Times New Roman"/>
              </a:rPr>
              <a:t>0</a:t>
            </a:r>
            <a:r>
              <a:rPr sz="1100" spc="-135" dirty="0">
                <a:latin typeface="Times New Roman"/>
                <a:cs typeface="Times New Roman"/>
              </a:rPr>
              <a:t> </a:t>
            </a:r>
            <a:r>
              <a:rPr sz="1100" i="1" spc="25" dirty="0">
                <a:latin typeface="Times New Roman"/>
                <a:cs typeface="Times New Roman"/>
              </a:rPr>
              <a:t>y</a:t>
            </a:r>
            <a:r>
              <a:rPr sz="1100" i="1" dirty="0">
                <a:latin typeface="Times New Roman"/>
                <a:cs typeface="Times New Roman"/>
              </a:rPr>
              <a:t> </a:t>
            </a:r>
            <a:r>
              <a:rPr sz="1100" i="1" spc="70" dirty="0">
                <a:latin typeface="Times New Roman"/>
                <a:cs typeface="Times New Roman"/>
              </a:rPr>
              <a:t> </a:t>
            </a:r>
            <a:r>
              <a:rPr sz="2400" spc="30" baseline="1736" dirty="0">
                <a:latin typeface="Symbol"/>
                <a:cs typeface="Symbol"/>
              </a:rPr>
              <a:t></a:t>
            </a:r>
            <a:endParaRPr sz="2400" baseline="1736">
              <a:latin typeface="Symbol"/>
              <a:cs typeface="Symbo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547251" y="3865790"/>
            <a:ext cx="730250" cy="4279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585"/>
              </a:lnSpc>
              <a:spcBef>
                <a:spcPts val="95"/>
              </a:spcBef>
              <a:tabLst>
                <a:tab pos="636270" algn="l"/>
              </a:tabLst>
            </a:pPr>
            <a:r>
              <a:rPr sz="1600" spc="25" dirty="0">
                <a:latin typeface="Symbol"/>
                <a:cs typeface="Symbol"/>
              </a:rPr>
              <a:t></a:t>
            </a:r>
            <a:r>
              <a:rPr sz="1600" spc="25" dirty="0">
                <a:latin typeface="Times New Roman"/>
                <a:cs typeface="Times New Roman"/>
              </a:rPr>
              <a:t>	</a:t>
            </a:r>
            <a:r>
              <a:rPr sz="2400" spc="30" baseline="1736" dirty="0">
                <a:latin typeface="Symbol"/>
                <a:cs typeface="Symbol"/>
              </a:rPr>
              <a:t></a:t>
            </a:r>
            <a:endParaRPr sz="2400" baseline="1736">
              <a:latin typeface="Symbol"/>
              <a:cs typeface="Symbol"/>
            </a:endParaRPr>
          </a:p>
          <a:p>
            <a:pPr marL="198120">
              <a:lnSpc>
                <a:spcPts val="1585"/>
              </a:lnSpc>
            </a:pPr>
            <a:r>
              <a:rPr sz="1600" i="1" spc="4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716497" y="3737729"/>
            <a:ext cx="1157605" cy="271869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38100">
              <a:spcBef>
                <a:spcPts val="140"/>
              </a:spcBef>
            </a:pPr>
            <a:r>
              <a:rPr sz="2400" i="1" spc="405" baseline="13888" dirty="0">
                <a:latin typeface="Times New Roman"/>
                <a:cs typeface="Times New Roman"/>
              </a:rPr>
              <a:t>M</a:t>
            </a:r>
            <a:r>
              <a:rPr sz="1100" i="1" spc="95" dirty="0">
                <a:latin typeface="Times New Roman"/>
                <a:cs typeface="Times New Roman"/>
              </a:rPr>
              <a:t>n</a:t>
            </a:r>
            <a:r>
              <a:rPr sz="1100" i="1" spc="25" dirty="0">
                <a:latin typeface="Times New Roman"/>
                <a:cs typeface="Times New Roman"/>
              </a:rPr>
              <a:t>y</a:t>
            </a:r>
            <a:r>
              <a:rPr sz="1100" i="1" dirty="0">
                <a:latin typeface="Times New Roman"/>
                <a:cs typeface="Times New Roman"/>
              </a:rPr>
              <a:t> </a:t>
            </a:r>
            <a:r>
              <a:rPr sz="1100" i="1" spc="55" dirty="0">
                <a:latin typeface="Times New Roman"/>
                <a:cs typeface="Times New Roman"/>
              </a:rPr>
              <a:t> </a:t>
            </a:r>
            <a:r>
              <a:rPr sz="2400" spc="30" baseline="5208" dirty="0">
                <a:latin typeface="Symbol"/>
                <a:cs typeface="Symbol"/>
              </a:rPr>
              <a:t></a:t>
            </a:r>
            <a:r>
              <a:rPr sz="2400" spc="-367" baseline="5208" dirty="0">
                <a:latin typeface="Times New Roman"/>
                <a:cs typeface="Times New Roman"/>
              </a:rPr>
              <a:t> </a:t>
            </a:r>
            <a:r>
              <a:rPr sz="2400" spc="37" baseline="3472" dirty="0">
                <a:latin typeface="Times New Roman"/>
                <a:cs typeface="Times New Roman"/>
              </a:rPr>
              <a:t>1</a:t>
            </a:r>
            <a:r>
              <a:rPr sz="2400" spc="-300" baseline="3472" dirty="0">
                <a:latin typeface="Times New Roman"/>
                <a:cs typeface="Times New Roman"/>
              </a:rPr>
              <a:t> </a:t>
            </a:r>
            <a:r>
              <a:rPr sz="2400" spc="37" baseline="3472" dirty="0">
                <a:latin typeface="Symbol"/>
                <a:cs typeface="Symbol"/>
              </a:rPr>
              <a:t></a:t>
            </a:r>
            <a:r>
              <a:rPr sz="2400" spc="-52" baseline="3472" dirty="0">
                <a:latin typeface="Times New Roman"/>
                <a:cs typeface="Times New Roman"/>
              </a:rPr>
              <a:t> </a:t>
            </a:r>
            <a:r>
              <a:rPr sz="2475" baseline="3367" dirty="0">
                <a:latin typeface="Symbol"/>
                <a:cs typeface="Symbol"/>
              </a:rPr>
              <a:t></a:t>
            </a:r>
            <a:r>
              <a:rPr sz="2475" spc="120" baseline="3367" dirty="0">
                <a:latin typeface="Times New Roman"/>
                <a:cs typeface="Times New Roman"/>
              </a:rPr>
              <a:t> </a:t>
            </a:r>
            <a:r>
              <a:rPr sz="2400" spc="30" baseline="5208" dirty="0">
                <a:latin typeface="Symbol"/>
                <a:cs typeface="Symbol"/>
              </a:rPr>
              <a:t></a:t>
            </a:r>
            <a:endParaRPr sz="2400" baseline="5208">
              <a:latin typeface="Symbol"/>
              <a:cs typeface="Symbo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096362" y="4024726"/>
            <a:ext cx="200660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1600" i="1" spc="40" dirty="0">
                <a:latin typeface="Times New Roman"/>
                <a:cs typeface="Times New Roman"/>
              </a:rPr>
              <a:t>M</a:t>
            </a:r>
            <a:endParaRPr sz="1600">
              <a:latin typeface="Times New Roman"/>
              <a:cs typeface="Times New Roman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076424" y="3778677"/>
            <a:ext cx="437515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>
              <a:spcBef>
                <a:spcPts val="95"/>
              </a:spcBef>
            </a:pPr>
            <a:r>
              <a:rPr sz="2400" i="1" spc="232" baseline="13888" dirty="0">
                <a:latin typeface="Times New Roman"/>
                <a:cs typeface="Times New Roman"/>
              </a:rPr>
              <a:t>M</a:t>
            </a:r>
            <a:r>
              <a:rPr sz="1100" i="1" spc="155" dirty="0">
                <a:latin typeface="Times New Roman"/>
                <a:cs typeface="Times New Roman"/>
              </a:rPr>
              <a:t>nx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258059" y="2925317"/>
            <a:ext cx="3594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Ji</a:t>
            </a:r>
            <a:r>
              <a:rPr spc="-45" dirty="0">
                <a:latin typeface="Calibri"/>
                <a:cs typeface="Calibri"/>
              </a:rPr>
              <a:t>k</a:t>
            </a:r>
            <a:r>
              <a:rPr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91283" y="3879850"/>
            <a:ext cx="3594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Ji</a:t>
            </a:r>
            <a:r>
              <a:rPr spc="-45" dirty="0">
                <a:latin typeface="Calibri"/>
                <a:cs typeface="Calibri"/>
              </a:rPr>
              <a:t>k</a:t>
            </a:r>
            <a:r>
              <a:rPr dirty="0">
                <a:latin typeface="Calibri"/>
                <a:cs typeface="Calibri"/>
              </a:rPr>
              <a:t>a</a:t>
            </a:r>
            <a:endParaRPr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4212336" y="2987039"/>
            <a:ext cx="528955" cy="210820"/>
            <a:chOff x="2688335" y="2987039"/>
            <a:chExt cx="528955" cy="210820"/>
          </a:xfrm>
        </p:grpSpPr>
        <p:sp>
          <p:nvSpPr>
            <p:cNvPr id="43" name="object 43"/>
            <p:cNvSpPr/>
            <p:nvPr/>
          </p:nvSpPr>
          <p:spPr>
            <a:xfrm>
              <a:off x="2701289" y="2999993"/>
              <a:ext cx="502920" cy="184785"/>
            </a:xfrm>
            <a:custGeom>
              <a:avLst/>
              <a:gdLst/>
              <a:ahLst/>
              <a:cxnLst/>
              <a:rect l="l" t="t" r="r" b="b"/>
              <a:pathLst>
                <a:path w="502919" h="184785">
                  <a:moveTo>
                    <a:pt x="410718" y="0"/>
                  </a:moveTo>
                  <a:lnTo>
                    <a:pt x="410718" y="46100"/>
                  </a:lnTo>
                  <a:lnTo>
                    <a:pt x="0" y="46100"/>
                  </a:lnTo>
                  <a:lnTo>
                    <a:pt x="0" y="138302"/>
                  </a:lnTo>
                  <a:lnTo>
                    <a:pt x="410718" y="138302"/>
                  </a:lnTo>
                  <a:lnTo>
                    <a:pt x="410718" y="184403"/>
                  </a:lnTo>
                  <a:lnTo>
                    <a:pt x="502920" y="92201"/>
                  </a:lnTo>
                  <a:lnTo>
                    <a:pt x="41071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2701289" y="2999993"/>
              <a:ext cx="502920" cy="184785"/>
            </a:xfrm>
            <a:custGeom>
              <a:avLst/>
              <a:gdLst/>
              <a:ahLst/>
              <a:cxnLst/>
              <a:rect l="l" t="t" r="r" b="b"/>
              <a:pathLst>
                <a:path w="502919" h="184785">
                  <a:moveTo>
                    <a:pt x="0" y="46100"/>
                  </a:moveTo>
                  <a:lnTo>
                    <a:pt x="410718" y="46100"/>
                  </a:lnTo>
                  <a:lnTo>
                    <a:pt x="410718" y="0"/>
                  </a:lnTo>
                  <a:lnTo>
                    <a:pt x="502920" y="92201"/>
                  </a:lnTo>
                  <a:lnTo>
                    <a:pt x="410718" y="184403"/>
                  </a:lnTo>
                  <a:lnTo>
                    <a:pt x="410718" y="138302"/>
                  </a:lnTo>
                  <a:lnTo>
                    <a:pt x="0" y="138302"/>
                  </a:lnTo>
                  <a:lnTo>
                    <a:pt x="0" y="461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4212336" y="3941064"/>
            <a:ext cx="528955" cy="210820"/>
            <a:chOff x="2688335" y="3941064"/>
            <a:chExt cx="528955" cy="210820"/>
          </a:xfrm>
        </p:grpSpPr>
        <p:sp>
          <p:nvSpPr>
            <p:cNvPr id="46" name="object 46"/>
            <p:cNvSpPr/>
            <p:nvPr/>
          </p:nvSpPr>
          <p:spPr>
            <a:xfrm>
              <a:off x="2701289" y="3954018"/>
              <a:ext cx="502920" cy="184785"/>
            </a:xfrm>
            <a:custGeom>
              <a:avLst/>
              <a:gdLst/>
              <a:ahLst/>
              <a:cxnLst/>
              <a:rect l="l" t="t" r="r" b="b"/>
              <a:pathLst>
                <a:path w="502919" h="184785">
                  <a:moveTo>
                    <a:pt x="410718" y="0"/>
                  </a:moveTo>
                  <a:lnTo>
                    <a:pt x="410718" y="46100"/>
                  </a:lnTo>
                  <a:lnTo>
                    <a:pt x="0" y="46100"/>
                  </a:lnTo>
                  <a:lnTo>
                    <a:pt x="0" y="138302"/>
                  </a:lnTo>
                  <a:lnTo>
                    <a:pt x="410718" y="138302"/>
                  </a:lnTo>
                  <a:lnTo>
                    <a:pt x="410718" y="184403"/>
                  </a:lnTo>
                  <a:lnTo>
                    <a:pt x="502920" y="92201"/>
                  </a:lnTo>
                  <a:lnTo>
                    <a:pt x="410718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7" name="object 47"/>
            <p:cNvSpPr/>
            <p:nvPr/>
          </p:nvSpPr>
          <p:spPr>
            <a:xfrm>
              <a:off x="2701289" y="3954018"/>
              <a:ext cx="502920" cy="184785"/>
            </a:xfrm>
            <a:custGeom>
              <a:avLst/>
              <a:gdLst/>
              <a:ahLst/>
              <a:cxnLst/>
              <a:rect l="l" t="t" r="r" b="b"/>
              <a:pathLst>
                <a:path w="502919" h="184785">
                  <a:moveTo>
                    <a:pt x="0" y="46100"/>
                  </a:moveTo>
                  <a:lnTo>
                    <a:pt x="410718" y="46100"/>
                  </a:lnTo>
                  <a:lnTo>
                    <a:pt x="410718" y="0"/>
                  </a:lnTo>
                  <a:lnTo>
                    <a:pt x="502920" y="92201"/>
                  </a:lnTo>
                  <a:lnTo>
                    <a:pt x="410718" y="184403"/>
                  </a:lnTo>
                  <a:lnTo>
                    <a:pt x="410718" y="138302"/>
                  </a:lnTo>
                  <a:lnTo>
                    <a:pt x="0" y="138302"/>
                  </a:lnTo>
                  <a:lnTo>
                    <a:pt x="0" y="461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8" name="object 48"/>
          <p:cNvSpPr txBox="1"/>
          <p:nvPr/>
        </p:nvSpPr>
        <p:spPr>
          <a:xfrm>
            <a:off x="2300427" y="4662760"/>
            <a:ext cx="5514340" cy="3149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pc="-5" dirty="0">
                <a:latin typeface="Calibri"/>
                <a:cs typeface="Calibri"/>
              </a:rPr>
              <a:t>Untuk </a:t>
            </a:r>
            <a:r>
              <a:rPr spc="-10" dirty="0">
                <a:latin typeface="Calibri"/>
                <a:cs typeface="Calibri"/>
              </a:rPr>
              <a:t>keperluan</a:t>
            </a:r>
            <a:r>
              <a:rPr spc="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desain,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nilai</a:t>
            </a:r>
            <a:r>
              <a:rPr spc="30" dirty="0">
                <a:latin typeface="Calibri"/>
                <a:cs typeface="Calibri"/>
              </a:rPr>
              <a:t> </a:t>
            </a:r>
            <a:r>
              <a:rPr sz="1900" spc="-55" dirty="0">
                <a:latin typeface="Symbol"/>
                <a:cs typeface="Symbol"/>
              </a:rPr>
              <a:t></a:t>
            </a:r>
            <a:r>
              <a:rPr sz="1900" spc="-60" dirty="0">
                <a:latin typeface="Times New Roman"/>
                <a:cs typeface="Times New Roman"/>
              </a:rPr>
              <a:t> </a:t>
            </a:r>
            <a:r>
              <a:rPr spc="-5" dirty="0">
                <a:latin typeface="Calibri"/>
                <a:cs typeface="Calibri"/>
              </a:rPr>
              <a:t>dapat diambil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sebesar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0,65.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86965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142541" y="1466629"/>
            <a:ext cx="1547495" cy="514350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15" dirty="0">
                <a:solidFill>
                  <a:srgbClr val="000000"/>
                </a:solidFill>
                <a:latin typeface="Calibri"/>
                <a:cs typeface="Calibri"/>
              </a:rPr>
              <a:t>Contoh</a:t>
            </a:r>
            <a:r>
              <a:rPr sz="3200" spc="-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3200" dirty="0">
                <a:solidFill>
                  <a:srgbClr val="000000"/>
                </a:solidFill>
                <a:latin typeface="Calibri"/>
                <a:cs typeface="Calibri"/>
              </a:rPr>
              <a:t>9</a:t>
            </a:r>
            <a:endParaRPr sz="32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2117140" y="2011887"/>
            <a:ext cx="4101466" cy="2452979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25400" marR="17780" algn="just">
              <a:lnSpc>
                <a:spcPct val="99200"/>
              </a:lnSpc>
              <a:spcBef>
                <a:spcPts val="120"/>
              </a:spcBef>
            </a:pPr>
            <a:r>
              <a:rPr sz="2000" spc="-5" dirty="0"/>
              <a:t>Suatu penampang </a:t>
            </a:r>
            <a:r>
              <a:rPr sz="2000" spc="-20" dirty="0"/>
              <a:t>kolom </a:t>
            </a:r>
            <a:r>
              <a:rPr sz="2000" spc="-10" dirty="0"/>
              <a:t>persegi </a:t>
            </a:r>
            <a:r>
              <a:rPr sz="2000" spc="-5" dirty="0"/>
              <a:t>dengan </a:t>
            </a:r>
            <a:r>
              <a:rPr sz="2000" spc="-440" dirty="0"/>
              <a:t> </a:t>
            </a:r>
            <a:r>
              <a:rPr sz="2000" spc="-15" dirty="0"/>
              <a:t>ukuran </a:t>
            </a:r>
            <a:r>
              <a:rPr sz="2000" dirty="0"/>
              <a:t>400 × 600 </a:t>
            </a:r>
            <a:r>
              <a:rPr sz="2000" spc="-5" dirty="0"/>
              <a:t>mm, dan tulangan </a:t>
            </a:r>
            <a:r>
              <a:rPr sz="2000" dirty="0"/>
              <a:t> memanjang </a:t>
            </a:r>
            <a:r>
              <a:rPr sz="2000" spc="-10" dirty="0"/>
              <a:t>terdiri </a:t>
            </a:r>
            <a:r>
              <a:rPr sz="2000" spc="-5" dirty="0"/>
              <a:t>dari </a:t>
            </a:r>
            <a:r>
              <a:rPr sz="2000" dirty="0"/>
              <a:t>8D32 </a:t>
            </a:r>
            <a:r>
              <a:rPr sz="2000" spc="-10" dirty="0"/>
              <a:t>yang </a:t>
            </a:r>
            <a:r>
              <a:rPr sz="2000" spc="-5" dirty="0"/>
              <a:t> </a:t>
            </a:r>
            <a:r>
              <a:rPr sz="2000" spc="-10" dirty="0"/>
              <a:t>terdistribusi</a:t>
            </a:r>
            <a:r>
              <a:rPr sz="2000" spc="10" dirty="0"/>
              <a:t> </a:t>
            </a:r>
            <a:r>
              <a:rPr sz="2000" spc="-15" dirty="0"/>
              <a:t>merata</a:t>
            </a:r>
            <a:r>
              <a:rPr sz="2000" spc="25" dirty="0"/>
              <a:t> </a:t>
            </a:r>
            <a:r>
              <a:rPr sz="2000" spc="-5" dirty="0"/>
              <a:t>pada</a:t>
            </a:r>
            <a:r>
              <a:rPr sz="2000" spc="-15" dirty="0"/>
              <a:t> </a:t>
            </a:r>
            <a:r>
              <a:rPr sz="2000" spc="-10" dirty="0"/>
              <a:t>keliling </a:t>
            </a:r>
            <a:r>
              <a:rPr sz="2000" spc="-5" dirty="0"/>
              <a:t> penampang.</a:t>
            </a:r>
            <a:r>
              <a:rPr sz="2000" spc="-30" dirty="0"/>
              <a:t> Tentukan</a:t>
            </a:r>
            <a:r>
              <a:rPr sz="2000" spc="5" dirty="0"/>
              <a:t> </a:t>
            </a:r>
            <a:r>
              <a:rPr sz="2000" spc="-15" dirty="0"/>
              <a:t>besarnya</a:t>
            </a:r>
            <a:r>
              <a:rPr sz="2000" dirty="0"/>
              <a:t> beban </a:t>
            </a:r>
            <a:r>
              <a:rPr sz="2000" spc="5" dirty="0"/>
              <a:t> </a:t>
            </a:r>
            <a:r>
              <a:rPr sz="2000" spc="-15" dirty="0"/>
              <a:t>tekan </a:t>
            </a:r>
            <a:r>
              <a:rPr sz="2000" spc="-5" dirty="0"/>
              <a:t>rencana </a:t>
            </a:r>
            <a:r>
              <a:rPr sz="2000" spc="-30" dirty="0">
                <a:latin typeface="Symbol"/>
                <a:cs typeface="Symbol"/>
              </a:rPr>
              <a:t></a:t>
            </a:r>
            <a:r>
              <a:rPr sz="2000" i="1" spc="-30" dirty="0">
                <a:latin typeface="Calibri"/>
                <a:cs typeface="Calibri"/>
              </a:rPr>
              <a:t>P</a:t>
            </a:r>
            <a:r>
              <a:rPr sz="2000" i="1" spc="-44" baseline="-21367" dirty="0">
                <a:latin typeface="Calibri"/>
                <a:cs typeface="Calibri"/>
              </a:rPr>
              <a:t>n</a:t>
            </a:r>
            <a:r>
              <a:rPr sz="2000" i="1" spc="-37" baseline="-21367" dirty="0">
                <a:latin typeface="Calibri"/>
                <a:cs typeface="Calibri"/>
              </a:rPr>
              <a:t> </a:t>
            </a:r>
            <a:r>
              <a:rPr sz="2000" spc="-10" dirty="0"/>
              <a:t>yang </a:t>
            </a:r>
            <a:r>
              <a:rPr sz="2000" spc="-5" dirty="0"/>
              <a:t>dapat </a:t>
            </a:r>
            <a:r>
              <a:rPr sz="2000" spc="-10" dirty="0"/>
              <a:t>bekerja </a:t>
            </a:r>
            <a:r>
              <a:rPr sz="2000" spc="-5" dirty="0"/>
              <a:t> </a:t>
            </a:r>
            <a:r>
              <a:rPr sz="2000" dirty="0"/>
              <a:t>pada</a:t>
            </a:r>
            <a:r>
              <a:rPr sz="2000" spc="-15" dirty="0"/>
              <a:t> </a:t>
            </a:r>
            <a:r>
              <a:rPr sz="2000" spc="-10" dirty="0"/>
              <a:t>eksentrisitas</a:t>
            </a:r>
            <a:r>
              <a:rPr sz="2000" spc="60" dirty="0"/>
              <a:t> </a:t>
            </a:r>
            <a:r>
              <a:rPr sz="2000" i="1" spc="-10" dirty="0">
                <a:latin typeface="Calibri"/>
                <a:cs typeface="Calibri"/>
              </a:rPr>
              <a:t>e</a:t>
            </a:r>
            <a:r>
              <a:rPr sz="2000" i="1" spc="-15" baseline="-21367" dirty="0">
                <a:latin typeface="Calibri"/>
                <a:cs typeface="Calibri"/>
              </a:rPr>
              <a:t>x</a:t>
            </a:r>
            <a:r>
              <a:rPr sz="2000" i="1" spc="202" baseline="-21367" dirty="0">
                <a:latin typeface="Calibri"/>
                <a:cs typeface="Calibri"/>
              </a:rPr>
              <a:t> </a:t>
            </a:r>
            <a:r>
              <a:rPr sz="2000" dirty="0"/>
              <a:t>=</a:t>
            </a:r>
            <a:r>
              <a:rPr sz="2000" spc="-5" dirty="0"/>
              <a:t> </a:t>
            </a:r>
            <a:r>
              <a:rPr sz="2000" dirty="0"/>
              <a:t>200</a:t>
            </a:r>
            <a:r>
              <a:rPr sz="2000" spc="-35" dirty="0"/>
              <a:t> </a:t>
            </a:r>
            <a:r>
              <a:rPr sz="2000" dirty="0"/>
              <a:t>mm</a:t>
            </a:r>
            <a:r>
              <a:rPr sz="2000" spc="-10" dirty="0"/>
              <a:t> </a:t>
            </a:r>
            <a:r>
              <a:rPr sz="2000" dirty="0"/>
              <a:t>dan</a:t>
            </a:r>
            <a:r>
              <a:rPr sz="2000" spc="-10" dirty="0"/>
              <a:t> </a:t>
            </a:r>
            <a:r>
              <a:rPr sz="2000" i="1" dirty="0">
                <a:latin typeface="Calibri"/>
                <a:cs typeface="Calibri"/>
              </a:rPr>
              <a:t>e</a:t>
            </a:r>
            <a:r>
              <a:rPr sz="2000" i="1" baseline="-21367" dirty="0">
                <a:latin typeface="Calibri"/>
                <a:cs typeface="Calibri"/>
              </a:rPr>
              <a:t>y</a:t>
            </a:r>
            <a:r>
              <a:rPr sz="2000" i="1" spc="225" baseline="-21367" dirty="0">
                <a:latin typeface="Calibri"/>
                <a:cs typeface="Calibri"/>
              </a:rPr>
              <a:t> </a:t>
            </a:r>
            <a:r>
              <a:rPr sz="2000" dirty="0"/>
              <a:t>=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7140" y="4327982"/>
            <a:ext cx="4066540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>
              <a:spcBef>
                <a:spcPts val="105"/>
              </a:spcBef>
            </a:pPr>
            <a:r>
              <a:rPr sz="2000" dirty="0">
                <a:latin typeface="Calibri"/>
                <a:cs typeface="Calibri"/>
              </a:rPr>
              <a:t>300</a:t>
            </a:r>
            <a:r>
              <a:rPr sz="2000" spc="-2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mm.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Gunakan </a:t>
            </a:r>
            <a:r>
              <a:rPr sz="2000" spc="-5" dirty="0">
                <a:latin typeface="Calibri"/>
                <a:cs typeface="Calibri"/>
              </a:rPr>
              <a:t>mutu </a:t>
            </a:r>
            <a:r>
              <a:rPr sz="2000" spc="-10" dirty="0">
                <a:latin typeface="Calibri"/>
                <a:cs typeface="Calibri"/>
              </a:rPr>
              <a:t>beton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f </a:t>
            </a:r>
            <a:r>
              <a:rPr sz="1950" i="1" spc="15" baseline="25641" dirty="0">
                <a:latin typeface="Calibri"/>
                <a:cs typeface="Calibri"/>
              </a:rPr>
              <a:t>/  </a:t>
            </a:r>
            <a:r>
              <a:rPr sz="1950" i="1" spc="97" baseline="25641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= 35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7141" y="4476370"/>
            <a:ext cx="4101465" cy="7931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R="564515" algn="r">
              <a:lnSpc>
                <a:spcPts val="1385"/>
              </a:lnSpc>
              <a:spcBef>
                <a:spcPts val="130"/>
              </a:spcBef>
            </a:pPr>
            <a:r>
              <a:rPr sz="1300" i="1" spc="10" dirty="0">
                <a:latin typeface="Calibri"/>
                <a:cs typeface="Calibri"/>
              </a:rPr>
              <a:t>c</a:t>
            </a:r>
            <a:endParaRPr sz="1300">
              <a:latin typeface="Calibri"/>
              <a:cs typeface="Calibri"/>
            </a:endParaRPr>
          </a:p>
          <a:p>
            <a:pPr marL="38100">
              <a:lnSpc>
                <a:spcPts val="2225"/>
              </a:lnSpc>
            </a:pPr>
            <a:r>
              <a:rPr sz="2000" spc="-20" dirty="0">
                <a:latin typeface="Calibri"/>
                <a:cs typeface="Calibri"/>
              </a:rPr>
              <a:t>MPa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 </a:t>
            </a:r>
            <a:r>
              <a:rPr sz="2000" i="1" spc="10" dirty="0">
                <a:latin typeface="Calibri"/>
                <a:cs typeface="Calibri"/>
              </a:rPr>
              <a:t>f</a:t>
            </a:r>
            <a:r>
              <a:rPr sz="1950" i="1" spc="15" baseline="-21367" dirty="0">
                <a:latin typeface="Calibri"/>
                <a:cs typeface="Calibri"/>
              </a:rPr>
              <a:t>y </a:t>
            </a:r>
            <a:r>
              <a:rPr sz="2000" dirty="0">
                <a:latin typeface="Calibri"/>
                <a:cs typeface="Calibri"/>
              </a:rPr>
              <a:t>= 400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MPa.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Lakukan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analisis</a:t>
            </a:r>
            <a:endParaRPr sz="2000">
              <a:latin typeface="Calibri"/>
              <a:cs typeface="Calibri"/>
            </a:endParaRPr>
          </a:p>
          <a:p>
            <a:pPr marL="38100"/>
            <a:r>
              <a:rPr sz="2000" spc="-10" dirty="0">
                <a:latin typeface="Calibri"/>
                <a:cs typeface="Calibri"/>
              </a:rPr>
              <a:t>dengan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metode </a:t>
            </a:r>
            <a:r>
              <a:rPr sz="2000" spc="-15" dirty="0">
                <a:latin typeface="Calibri"/>
                <a:cs typeface="Calibri"/>
              </a:rPr>
              <a:t>Resiprokal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30" dirty="0">
                <a:latin typeface="Calibri"/>
                <a:cs typeface="Calibri"/>
              </a:rPr>
              <a:t>Bresler.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42184" y="2041029"/>
            <a:ext cx="3248382" cy="384845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2070304" y="5571846"/>
            <a:ext cx="4777105" cy="1072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3200" b="1" spc="-15" dirty="0">
                <a:latin typeface="Calibri"/>
                <a:cs typeface="Calibri"/>
              </a:rPr>
              <a:t>Contoh</a:t>
            </a:r>
            <a:r>
              <a:rPr sz="3200" b="1" spc="-30" dirty="0">
                <a:latin typeface="Calibri"/>
                <a:cs typeface="Calibri"/>
              </a:rPr>
              <a:t> </a:t>
            </a:r>
            <a:r>
              <a:rPr sz="3200" b="1" spc="-5" dirty="0">
                <a:latin typeface="Calibri"/>
                <a:cs typeface="Calibri"/>
              </a:rPr>
              <a:t>10</a:t>
            </a:r>
            <a:endParaRPr sz="3200">
              <a:latin typeface="Calibri"/>
              <a:cs typeface="Calibri"/>
            </a:endParaRPr>
          </a:p>
          <a:p>
            <a:pPr marL="12700">
              <a:spcBef>
                <a:spcPts val="85"/>
              </a:spcBef>
            </a:pPr>
            <a:r>
              <a:rPr spc="-5" dirty="0">
                <a:latin typeface="Calibri"/>
                <a:cs typeface="Calibri"/>
              </a:rPr>
              <a:t>Ulangi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kembali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Contoh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8.15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namun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lakukan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analisis</a:t>
            </a:r>
            <a:endParaRPr>
              <a:latin typeface="Calibri"/>
              <a:cs typeface="Calibri"/>
            </a:endParaRPr>
          </a:p>
          <a:p>
            <a:pPr marL="12700"/>
            <a:r>
              <a:rPr spc="-10" dirty="0">
                <a:latin typeface="Calibri"/>
                <a:cs typeface="Calibri"/>
              </a:rPr>
              <a:t>dengan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metode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5" dirty="0">
                <a:latin typeface="Calibri"/>
                <a:cs typeface="Calibri"/>
              </a:rPr>
              <a:t>kontur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beban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PCA.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445113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2496311" y="1956816"/>
            <a:ext cx="2664460" cy="2781300"/>
            <a:chOff x="972311" y="1956816"/>
            <a:chExt cx="2664460" cy="2781300"/>
          </a:xfrm>
        </p:grpSpPr>
        <p:sp>
          <p:nvSpPr>
            <p:cNvPr id="4" name="object 4"/>
            <p:cNvSpPr/>
            <p:nvPr/>
          </p:nvSpPr>
          <p:spPr>
            <a:xfrm>
              <a:off x="1332737" y="2061210"/>
              <a:ext cx="1728470" cy="2664460"/>
            </a:xfrm>
            <a:custGeom>
              <a:avLst/>
              <a:gdLst/>
              <a:ahLst/>
              <a:cxnLst/>
              <a:rect l="l" t="t" r="r" b="b"/>
              <a:pathLst>
                <a:path w="1728470" h="2664460">
                  <a:moveTo>
                    <a:pt x="0" y="2663952"/>
                  </a:moveTo>
                  <a:lnTo>
                    <a:pt x="1728216" y="2663952"/>
                  </a:lnTo>
                  <a:lnTo>
                    <a:pt x="1728216" y="0"/>
                  </a:lnTo>
                  <a:lnTo>
                    <a:pt x="0" y="0"/>
                  </a:lnTo>
                  <a:lnTo>
                    <a:pt x="0" y="2663952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36191" y="2264664"/>
              <a:ext cx="169163" cy="17068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12263" y="2264664"/>
              <a:ext cx="169164" cy="17068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88335" y="2275332"/>
              <a:ext cx="169164" cy="170687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28571" y="4352544"/>
              <a:ext cx="169164" cy="17068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04644" y="4352544"/>
              <a:ext cx="169164" cy="17068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80716" y="4363211"/>
              <a:ext cx="169164" cy="17068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36191" y="2814827"/>
              <a:ext cx="169163" cy="17068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88335" y="2825496"/>
              <a:ext cx="169164" cy="170687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36191" y="3406140"/>
              <a:ext cx="169163" cy="16916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88335" y="3416808"/>
              <a:ext cx="169164" cy="16916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36191" y="3898392"/>
              <a:ext cx="169163" cy="17068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88335" y="3909060"/>
              <a:ext cx="169164" cy="170688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972311" y="3500627"/>
              <a:ext cx="2664460" cy="0"/>
            </a:xfrm>
            <a:custGeom>
              <a:avLst/>
              <a:gdLst/>
              <a:ahLst/>
              <a:cxnLst/>
              <a:rect l="l" t="t" r="r" b="b"/>
              <a:pathLst>
                <a:path w="2664460">
                  <a:moveTo>
                    <a:pt x="0" y="0"/>
                  </a:moveTo>
                  <a:lnTo>
                    <a:pt x="2664333" y="0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196083" y="1956816"/>
              <a:ext cx="0" cy="2664460"/>
            </a:xfrm>
            <a:custGeom>
              <a:avLst/>
              <a:gdLst/>
              <a:ahLst/>
              <a:cxnLst/>
              <a:rect l="l" t="t" r="r" b="b"/>
              <a:pathLst>
                <a:path h="2664460">
                  <a:moveTo>
                    <a:pt x="0" y="0"/>
                  </a:moveTo>
                  <a:lnTo>
                    <a:pt x="0" y="2664333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5036947" y="3402838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18739" y="161251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398008" y="2063496"/>
            <a:ext cx="2664460" cy="2691765"/>
            <a:chOff x="3874008" y="2063495"/>
            <a:chExt cx="2664460" cy="2691765"/>
          </a:xfrm>
        </p:grpSpPr>
        <p:sp>
          <p:nvSpPr>
            <p:cNvPr id="22" name="object 22"/>
            <p:cNvSpPr/>
            <p:nvPr/>
          </p:nvSpPr>
          <p:spPr>
            <a:xfrm>
              <a:off x="4068318" y="2076449"/>
              <a:ext cx="1728470" cy="2665730"/>
            </a:xfrm>
            <a:custGeom>
              <a:avLst/>
              <a:gdLst/>
              <a:ahLst/>
              <a:cxnLst/>
              <a:rect l="l" t="t" r="r" b="b"/>
              <a:pathLst>
                <a:path w="1728470" h="2665729">
                  <a:moveTo>
                    <a:pt x="0" y="2665476"/>
                  </a:moveTo>
                  <a:lnTo>
                    <a:pt x="1728215" y="2665476"/>
                  </a:lnTo>
                  <a:lnTo>
                    <a:pt x="1728215" y="0"/>
                  </a:lnTo>
                  <a:lnTo>
                    <a:pt x="0" y="0"/>
                  </a:lnTo>
                  <a:lnTo>
                    <a:pt x="0" y="2665476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71772" y="2279903"/>
              <a:ext cx="170687" cy="17068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47844" y="2279903"/>
              <a:ext cx="169163" cy="17068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3916" y="2290571"/>
              <a:ext cx="169163" cy="17068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64152" y="4367783"/>
              <a:ext cx="170687" cy="170688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40224" y="4367783"/>
              <a:ext cx="170687" cy="170688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416296" y="4379975"/>
              <a:ext cx="170687" cy="16916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874008" y="3489959"/>
              <a:ext cx="2664460" cy="0"/>
            </a:xfrm>
            <a:custGeom>
              <a:avLst/>
              <a:gdLst/>
              <a:ahLst/>
              <a:cxnLst/>
              <a:rect l="l" t="t" r="r" b="b"/>
              <a:pathLst>
                <a:path w="2664459">
                  <a:moveTo>
                    <a:pt x="0" y="0"/>
                  </a:moveTo>
                  <a:lnTo>
                    <a:pt x="2664333" y="0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7650608" y="3334892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3</a:t>
            </a:r>
            <a:endParaRPr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8388096" y="1860804"/>
            <a:ext cx="1754505" cy="2870200"/>
            <a:chOff x="6864095" y="1860804"/>
            <a:chExt cx="1754505" cy="2870200"/>
          </a:xfrm>
        </p:grpSpPr>
        <p:sp>
          <p:nvSpPr>
            <p:cNvPr id="32" name="object 32"/>
            <p:cNvSpPr/>
            <p:nvPr/>
          </p:nvSpPr>
          <p:spPr>
            <a:xfrm>
              <a:off x="6877049" y="2052066"/>
              <a:ext cx="1728470" cy="2665730"/>
            </a:xfrm>
            <a:custGeom>
              <a:avLst/>
              <a:gdLst/>
              <a:ahLst/>
              <a:cxnLst/>
              <a:rect l="l" t="t" r="r" b="b"/>
              <a:pathLst>
                <a:path w="1728470" h="2665729">
                  <a:moveTo>
                    <a:pt x="0" y="2665475"/>
                  </a:moveTo>
                  <a:lnTo>
                    <a:pt x="1728216" y="2665475"/>
                  </a:lnTo>
                  <a:lnTo>
                    <a:pt x="1728216" y="0"/>
                  </a:lnTo>
                  <a:lnTo>
                    <a:pt x="0" y="0"/>
                  </a:lnTo>
                  <a:lnTo>
                    <a:pt x="0" y="2665475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80503" y="2255520"/>
              <a:ext cx="169164" cy="170687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232647" y="2266188"/>
              <a:ext cx="169163" cy="17068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72883" y="4343400"/>
              <a:ext cx="169163" cy="17068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225027" y="4355592"/>
              <a:ext cx="169164" cy="16916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80503" y="2805684"/>
              <a:ext cx="169164" cy="170687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232647" y="2817876"/>
              <a:ext cx="169163" cy="16916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80503" y="3396996"/>
              <a:ext cx="169164" cy="17068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232647" y="3407664"/>
              <a:ext cx="169163" cy="17068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80503" y="3889248"/>
              <a:ext cx="169164" cy="170688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232647" y="3901439"/>
              <a:ext cx="169163" cy="169164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7740395" y="1860804"/>
              <a:ext cx="0" cy="2664460"/>
            </a:xfrm>
            <a:custGeom>
              <a:avLst/>
              <a:gdLst/>
              <a:ahLst/>
              <a:cxnLst/>
              <a:rect l="l" t="t" r="r" b="b"/>
              <a:pathLst>
                <a:path h="2664460">
                  <a:moveTo>
                    <a:pt x="0" y="0"/>
                  </a:moveTo>
                  <a:lnTo>
                    <a:pt x="0" y="2664333"/>
                  </a:lnTo>
                </a:path>
              </a:pathLst>
            </a:custGeom>
            <a:ln w="914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9200516" y="4040582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653279" y="4825492"/>
            <a:ext cx="1513205" cy="1741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marR="285750" indent="-86995">
              <a:lnSpc>
                <a:spcPct val="1229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Mu3, </a:t>
            </a:r>
            <a:r>
              <a:rPr spc="-5" dirty="0">
                <a:latin typeface="Calibri"/>
                <a:cs typeface="Calibri"/>
              </a:rPr>
              <a:t>Pu </a:t>
            </a:r>
            <a:r>
              <a:rPr dirty="0">
                <a:latin typeface="Calibri"/>
                <a:cs typeface="Calibri"/>
              </a:rPr>
              <a:t> e2</a:t>
            </a:r>
            <a:r>
              <a:rPr spc="5" dirty="0">
                <a:latin typeface="Calibri"/>
                <a:cs typeface="Calibri"/>
              </a:rPr>
              <a:t>=</a:t>
            </a:r>
            <a:r>
              <a:rPr dirty="0">
                <a:latin typeface="Calibri"/>
                <a:cs typeface="Calibri"/>
              </a:rPr>
              <a:t>Mu3/</a:t>
            </a:r>
            <a:r>
              <a:rPr spc="-10" dirty="0">
                <a:latin typeface="Calibri"/>
                <a:cs typeface="Calibri"/>
              </a:rPr>
              <a:t>P</a:t>
            </a:r>
            <a:r>
              <a:rPr dirty="0">
                <a:latin typeface="Calibri"/>
                <a:cs typeface="Calibri"/>
              </a:rPr>
              <a:t>u</a:t>
            </a:r>
            <a:endParaRPr>
              <a:latin typeface="Calibri"/>
              <a:cs typeface="Calibri"/>
            </a:endParaRPr>
          </a:p>
          <a:p>
            <a:pPr marL="12700" marR="5080">
              <a:spcBef>
                <a:spcPts val="1000"/>
              </a:spcBef>
            </a:pPr>
            <a:r>
              <a:rPr spc="-5" dirty="0">
                <a:latin typeface="Calibri"/>
                <a:cs typeface="Calibri"/>
              </a:rPr>
              <a:t>Bandingkan</a:t>
            </a:r>
            <a:r>
              <a:rPr spc="-8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eb2 </a:t>
            </a:r>
            <a:r>
              <a:rPr spc="-390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dan</a:t>
            </a:r>
            <a:r>
              <a:rPr spc="10" dirty="0">
                <a:latin typeface="Calibri"/>
                <a:cs typeface="Calibri"/>
              </a:rPr>
              <a:t> </a:t>
            </a:r>
            <a:r>
              <a:rPr spc="5" dirty="0">
                <a:latin typeface="Calibri"/>
                <a:cs typeface="Calibri"/>
              </a:rPr>
              <a:t>e2</a:t>
            </a:r>
            <a:endParaRPr>
              <a:latin typeface="Calibri"/>
              <a:cs typeface="Calibri"/>
            </a:endParaRPr>
          </a:p>
          <a:p>
            <a:pPr marL="48260">
              <a:spcBef>
                <a:spcPts val="725"/>
              </a:spcBef>
            </a:pPr>
            <a:r>
              <a:rPr spc="-10" dirty="0">
                <a:latin typeface="Calibri"/>
                <a:cs typeface="Calibri"/>
              </a:rPr>
              <a:t>Dapatkan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spc="-15" dirty="0">
                <a:latin typeface="Symbol"/>
                <a:cs typeface="Symbol"/>
              </a:rPr>
              <a:t></a:t>
            </a:r>
            <a:r>
              <a:rPr spc="-15" dirty="0">
                <a:latin typeface="Calibri"/>
                <a:cs typeface="Calibri"/>
              </a:rPr>
              <a:t>Pn3</a:t>
            </a:r>
            <a:endParaRPr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447279" y="4793233"/>
            <a:ext cx="1525905" cy="182753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12700" marR="5080" indent="33020">
              <a:lnSpc>
                <a:spcPct val="136100"/>
              </a:lnSpc>
              <a:spcBef>
                <a:spcPts val="65"/>
              </a:spcBef>
            </a:pPr>
            <a:r>
              <a:rPr dirty="0">
                <a:latin typeface="Calibri"/>
                <a:cs typeface="Calibri"/>
              </a:rPr>
              <a:t>Mu2, </a:t>
            </a:r>
            <a:r>
              <a:rPr spc="-5" dirty="0">
                <a:latin typeface="Calibri"/>
                <a:cs typeface="Calibri"/>
              </a:rPr>
              <a:t>Pu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e3=Mu2/Pu </a:t>
            </a:r>
            <a:r>
              <a:rPr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Bandingkan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eb3</a:t>
            </a:r>
            <a:endParaRPr>
              <a:latin typeface="Calibri"/>
              <a:cs typeface="Calibri"/>
            </a:endParaRPr>
          </a:p>
          <a:p>
            <a:pPr marL="24765">
              <a:spcBef>
                <a:spcPts val="5"/>
              </a:spcBef>
            </a:pPr>
            <a:r>
              <a:rPr spc="-5" dirty="0">
                <a:latin typeface="Calibri"/>
                <a:cs typeface="Calibri"/>
              </a:rPr>
              <a:t>dan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e3</a:t>
            </a:r>
            <a:endParaRPr>
              <a:latin typeface="Calibri"/>
              <a:cs typeface="Calibri"/>
            </a:endParaRPr>
          </a:p>
          <a:p>
            <a:pPr marL="45720">
              <a:spcBef>
                <a:spcPts val="1080"/>
              </a:spcBef>
            </a:pPr>
            <a:r>
              <a:rPr spc="-10" dirty="0">
                <a:latin typeface="Calibri"/>
                <a:cs typeface="Calibri"/>
              </a:rPr>
              <a:t>Dapatkan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spc="-15" dirty="0">
                <a:latin typeface="Symbol"/>
                <a:cs typeface="Symbol"/>
              </a:rPr>
              <a:t></a:t>
            </a:r>
            <a:r>
              <a:rPr spc="-15" dirty="0">
                <a:latin typeface="Calibri"/>
                <a:cs typeface="Calibri"/>
              </a:rPr>
              <a:t>Pn2</a:t>
            </a:r>
            <a:endParaRPr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0156244" y="3124326"/>
            <a:ext cx="230832" cy="1460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b</a:t>
            </a:r>
            <a:endParaRPr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358765" y="3026155"/>
            <a:ext cx="14605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h</a:t>
            </a:r>
            <a:endParaRPr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9377479" y="1732533"/>
            <a:ext cx="230832" cy="14605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h</a:t>
            </a:r>
            <a:endParaRPr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605272" y="2476246"/>
            <a:ext cx="17024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" algn="ctr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As’</a:t>
            </a:r>
            <a:endParaRPr>
              <a:latin typeface="Calibri"/>
              <a:cs typeface="Calibri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8753148" y="3234055"/>
            <a:ext cx="230832" cy="24828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As</a:t>
            </a:r>
            <a:endParaRPr>
              <a:latin typeface="Calibri"/>
              <a:cs typeface="Calibri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9237396" y="3178302"/>
            <a:ext cx="546303" cy="393065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00330">
              <a:lnSpc>
                <a:spcPts val="1810"/>
              </a:lnSpc>
            </a:pPr>
            <a:r>
              <a:rPr dirty="0">
                <a:latin typeface="Calibri"/>
                <a:cs typeface="Calibri"/>
              </a:rPr>
              <a:t>As’</a:t>
            </a:r>
            <a:endParaRPr>
              <a:latin typeface="Calibri"/>
              <a:cs typeface="Calibri"/>
            </a:endParaRPr>
          </a:p>
          <a:p>
            <a:pPr marL="12700">
              <a:spcBef>
                <a:spcPts val="275"/>
              </a:spcBef>
            </a:pPr>
            <a:r>
              <a:rPr spc="5" dirty="0">
                <a:latin typeface="Calibri"/>
                <a:cs typeface="Calibri"/>
              </a:rPr>
              <a:t>eb3</a:t>
            </a:r>
            <a:endParaRPr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6336158" y="4030726"/>
            <a:ext cx="235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As</a:t>
            </a:r>
            <a:endParaRPr>
              <a:latin typeface="Calibri"/>
              <a:cs typeface="Calibri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6224904" y="3510484"/>
            <a:ext cx="3644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eb2</a:t>
            </a:r>
            <a:endParaRPr>
              <a:latin typeface="Calibri"/>
              <a:cs typeface="Calibri"/>
            </a:endParaRPr>
          </a:p>
        </p:txBody>
      </p:sp>
      <p:grpSp>
        <p:nvGrpSpPr>
          <p:cNvPr id="55" name="object 55"/>
          <p:cNvGrpSpPr/>
          <p:nvPr/>
        </p:nvGrpSpPr>
        <p:grpSpPr>
          <a:xfrm>
            <a:off x="1918716" y="5458968"/>
            <a:ext cx="2737485" cy="818515"/>
            <a:chOff x="394715" y="5458967"/>
            <a:chExt cx="2737485" cy="818515"/>
          </a:xfrm>
        </p:grpSpPr>
        <p:sp>
          <p:nvSpPr>
            <p:cNvPr id="56" name="object 56"/>
            <p:cNvSpPr/>
            <p:nvPr/>
          </p:nvSpPr>
          <p:spPr>
            <a:xfrm>
              <a:off x="394715" y="5458967"/>
              <a:ext cx="2737485" cy="818515"/>
            </a:xfrm>
            <a:custGeom>
              <a:avLst/>
              <a:gdLst/>
              <a:ahLst/>
              <a:cxnLst/>
              <a:rect l="l" t="t" r="r" b="b"/>
              <a:pathLst>
                <a:path w="2737485" h="818514">
                  <a:moveTo>
                    <a:pt x="2737104" y="0"/>
                  </a:moveTo>
                  <a:lnTo>
                    <a:pt x="0" y="0"/>
                  </a:lnTo>
                  <a:lnTo>
                    <a:pt x="0" y="818387"/>
                  </a:lnTo>
                  <a:lnTo>
                    <a:pt x="2737104" y="818387"/>
                  </a:lnTo>
                  <a:lnTo>
                    <a:pt x="2737104" y="0"/>
                  </a:lnTo>
                  <a:close/>
                </a:path>
              </a:pathLst>
            </a:custGeom>
            <a:solidFill>
              <a:srgbClr val="D9959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442317" y="5844037"/>
              <a:ext cx="2626995" cy="0"/>
            </a:xfrm>
            <a:custGeom>
              <a:avLst/>
              <a:gdLst/>
              <a:ahLst/>
              <a:cxnLst/>
              <a:rect l="l" t="t" r="r" b="b"/>
              <a:pathLst>
                <a:path w="2626995">
                  <a:moveTo>
                    <a:pt x="0" y="0"/>
                  </a:moveTo>
                  <a:lnTo>
                    <a:pt x="402354" y="0"/>
                  </a:lnTo>
                </a:path>
                <a:path w="2626995">
                  <a:moveTo>
                    <a:pt x="705796" y="0"/>
                  </a:moveTo>
                  <a:lnTo>
                    <a:pt x="1192951" y="0"/>
                  </a:lnTo>
                </a:path>
                <a:path w="2626995">
                  <a:moveTo>
                    <a:pt x="1465155" y="0"/>
                  </a:moveTo>
                  <a:lnTo>
                    <a:pt x="1962708" y="0"/>
                  </a:lnTo>
                </a:path>
                <a:path w="2626995">
                  <a:moveTo>
                    <a:pt x="2230454" y="0"/>
                  </a:moveTo>
                  <a:lnTo>
                    <a:pt x="2626867" y="0"/>
                  </a:lnTo>
                </a:path>
              </a:pathLst>
            </a:custGeom>
            <a:ln w="1196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8" name="object 58"/>
          <p:cNvSpPr txBox="1"/>
          <p:nvPr/>
        </p:nvSpPr>
        <p:spPr>
          <a:xfrm>
            <a:off x="1891585" y="5824510"/>
            <a:ext cx="2698115" cy="4362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>
              <a:lnSpc>
                <a:spcPts val="2275"/>
              </a:lnSpc>
              <a:spcBef>
                <a:spcPts val="95"/>
              </a:spcBef>
              <a:tabLst>
                <a:tab pos="552450" algn="l"/>
                <a:tab pos="1325245" algn="l"/>
                <a:tab pos="2094864" algn="l"/>
              </a:tabLst>
            </a:pPr>
            <a:r>
              <a:rPr sz="2400" spc="-445" dirty="0">
                <a:latin typeface="Symbol"/>
                <a:cs typeface="Symbol"/>
              </a:rPr>
              <a:t></a:t>
            </a:r>
            <a:r>
              <a:rPr sz="2250" i="1" spc="-445" dirty="0">
                <a:latin typeface="Times New Roman"/>
                <a:cs typeface="Times New Roman"/>
              </a:rPr>
              <a:t>P	</a:t>
            </a:r>
            <a:r>
              <a:rPr sz="3375" baseline="44444" dirty="0">
                <a:latin typeface="Symbol"/>
                <a:cs typeface="Symbol"/>
              </a:rPr>
              <a:t></a:t>
            </a:r>
            <a:r>
              <a:rPr sz="3375" spc="-300" baseline="44444" dirty="0">
                <a:latin typeface="Times New Roman"/>
                <a:cs typeface="Times New Roman"/>
              </a:rPr>
              <a:t> </a:t>
            </a:r>
            <a:r>
              <a:rPr sz="2400" spc="-440" dirty="0">
                <a:latin typeface="Symbol"/>
                <a:cs typeface="Symbol"/>
              </a:rPr>
              <a:t></a:t>
            </a:r>
            <a:r>
              <a:rPr sz="2250" i="1" spc="-440" dirty="0">
                <a:latin typeface="Times New Roman"/>
                <a:cs typeface="Times New Roman"/>
              </a:rPr>
              <a:t>P	</a:t>
            </a:r>
            <a:r>
              <a:rPr sz="3375" spc="-315" baseline="44444" dirty="0">
                <a:latin typeface="Symbol"/>
                <a:cs typeface="Symbol"/>
              </a:rPr>
              <a:t></a:t>
            </a:r>
            <a:r>
              <a:rPr sz="2400" spc="-210" dirty="0">
                <a:latin typeface="Symbol"/>
                <a:cs typeface="Symbol"/>
              </a:rPr>
              <a:t></a:t>
            </a:r>
            <a:r>
              <a:rPr sz="2250" i="1" spc="-210" dirty="0">
                <a:latin typeface="Times New Roman"/>
                <a:cs typeface="Times New Roman"/>
              </a:rPr>
              <a:t>P	</a:t>
            </a:r>
            <a:r>
              <a:rPr sz="3375" spc="-330" baseline="44444" dirty="0">
                <a:latin typeface="Symbol"/>
                <a:cs typeface="Symbol"/>
              </a:rPr>
              <a:t></a:t>
            </a:r>
            <a:r>
              <a:rPr sz="2400" spc="-220" dirty="0">
                <a:latin typeface="Symbol"/>
                <a:cs typeface="Symbol"/>
              </a:rPr>
              <a:t></a:t>
            </a:r>
            <a:r>
              <a:rPr sz="2250" i="1" spc="-220" dirty="0">
                <a:latin typeface="Times New Roman"/>
                <a:cs typeface="Times New Roman"/>
              </a:rPr>
              <a:t>P</a:t>
            </a:r>
            <a:endParaRPr sz="2250">
              <a:latin typeface="Times New Roman"/>
              <a:cs typeface="Times New Roman"/>
            </a:endParaRPr>
          </a:p>
          <a:p>
            <a:pPr marL="347980">
              <a:lnSpc>
                <a:spcPts val="955"/>
              </a:lnSpc>
              <a:tabLst>
                <a:tab pos="1054100" algn="l"/>
                <a:tab pos="1812925" algn="l"/>
                <a:tab pos="2575560" algn="l"/>
              </a:tabLst>
            </a:pPr>
            <a:r>
              <a:rPr sz="1300" i="1" spc="5" dirty="0">
                <a:latin typeface="Times New Roman"/>
                <a:cs typeface="Times New Roman"/>
              </a:rPr>
              <a:t>n	</a:t>
            </a:r>
            <a:r>
              <a:rPr sz="1300" i="1" spc="40" dirty="0">
                <a:latin typeface="Times New Roman"/>
                <a:cs typeface="Times New Roman"/>
              </a:rPr>
              <a:t>n</a:t>
            </a:r>
            <a:r>
              <a:rPr sz="1300" spc="40" dirty="0">
                <a:latin typeface="Times New Roman"/>
                <a:cs typeface="Times New Roman"/>
              </a:rPr>
              <a:t>3	</a:t>
            </a:r>
            <a:r>
              <a:rPr sz="1300" i="1" spc="5" dirty="0">
                <a:latin typeface="Times New Roman"/>
                <a:cs typeface="Times New Roman"/>
              </a:rPr>
              <a:t>n</a:t>
            </a:r>
            <a:r>
              <a:rPr sz="1300" i="1" spc="-210" dirty="0">
                <a:latin typeface="Times New Roman"/>
                <a:cs typeface="Times New Roman"/>
              </a:rPr>
              <a:t> </a:t>
            </a:r>
            <a:r>
              <a:rPr sz="1300" spc="5" dirty="0">
                <a:latin typeface="Times New Roman"/>
                <a:cs typeface="Times New Roman"/>
              </a:rPr>
              <a:t>2	0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4519042" y="1405890"/>
            <a:ext cx="28771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spcBef>
                <a:spcPts val="100"/>
              </a:spcBef>
            </a:pPr>
            <a:r>
              <a:rPr b="1" u="heavy" spc="-10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Prosedur</a:t>
            </a:r>
            <a:r>
              <a:rPr b="1" u="heavy" spc="-30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Cek</a:t>
            </a:r>
            <a:r>
              <a:rPr b="1" u="heavy" spc="-1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 </a:t>
            </a:r>
            <a:r>
              <a:rPr b="1" u="heavy" spc="-5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Biaksial</a:t>
            </a:r>
            <a:r>
              <a:rPr b="1" u="heavy" spc="-30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 </a:t>
            </a:r>
            <a:r>
              <a:rPr b="1" u="heavy" dirty="0">
                <a:solidFill>
                  <a:srgbClr val="6F2F9F"/>
                </a:solidFill>
                <a:uFill>
                  <a:solidFill>
                    <a:srgbClr val="6F2F9F"/>
                  </a:solidFill>
                </a:uFill>
                <a:latin typeface="Calibri"/>
                <a:cs typeface="Calibri"/>
              </a:rPr>
              <a:t>Bending</a:t>
            </a:r>
            <a:endParaRPr>
              <a:latin typeface="Calibri"/>
              <a:cs typeface="Calibri"/>
            </a:endParaRPr>
          </a:p>
          <a:p>
            <a:pPr marL="712470" algn="ctr"/>
            <a:r>
              <a:rPr dirty="0">
                <a:latin typeface="Calibri"/>
                <a:cs typeface="Calibri"/>
              </a:rPr>
              <a:t>b</a:t>
            </a:r>
            <a:endParaRPr>
              <a:latin typeface="Calibri"/>
              <a:cs typeface="Calibri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1891691" y="4947985"/>
            <a:ext cx="2587625" cy="857250"/>
          </a:xfrm>
          <a:prstGeom prst="rect">
            <a:avLst/>
          </a:prstGeom>
        </p:spPr>
        <p:txBody>
          <a:bodyPr vert="horz" wrap="square" lIns="0" tIns="105410" rIns="0" bIns="0" rtlCol="0">
            <a:spAutoFit/>
          </a:bodyPr>
          <a:lstStyle/>
          <a:p>
            <a:pPr marL="12700">
              <a:spcBef>
                <a:spcPts val="830"/>
              </a:spcBef>
            </a:pPr>
            <a:r>
              <a:rPr spc="-10" dirty="0">
                <a:latin typeface="Calibri"/>
                <a:cs typeface="Calibri"/>
              </a:rPr>
              <a:t>Dapatkan</a:t>
            </a:r>
            <a:r>
              <a:rPr spc="5" dirty="0">
                <a:latin typeface="Calibri"/>
                <a:cs typeface="Calibri"/>
              </a:rPr>
              <a:t> </a:t>
            </a:r>
            <a:r>
              <a:rPr spc="-30" dirty="0">
                <a:latin typeface="Symbol"/>
                <a:cs typeface="Symbol"/>
              </a:rPr>
              <a:t></a:t>
            </a:r>
            <a:r>
              <a:rPr spc="-30" dirty="0">
                <a:latin typeface="Calibri"/>
                <a:cs typeface="Calibri"/>
              </a:rPr>
              <a:t>Po</a:t>
            </a:r>
            <a:r>
              <a:rPr spc="2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dari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spc="-5" dirty="0">
                <a:latin typeface="Calibri"/>
                <a:cs typeface="Calibri"/>
              </a:rPr>
              <a:t>slide</a:t>
            </a:r>
            <a:r>
              <a:rPr dirty="0">
                <a:latin typeface="Calibri"/>
                <a:cs typeface="Calibri"/>
              </a:rPr>
              <a:t> 13</a:t>
            </a:r>
            <a:endParaRPr>
              <a:latin typeface="Calibri"/>
              <a:cs typeface="Calibri"/>
            </a:endParaRPr>
          </a:p>
          <a:p>
            <a:pPr marL="203835">
              <a:spcBef>
                <a:spcPts val="950"/>
              </a:spcBef>
              <a:tabLst>
                <a:tab pos="951865" algn="l"/>
                <a:tab pos="1716405" algn="l"/>
                <a:tab pos="2431415" algn="l"/>
              </a:tabLst>
            </a:pPr>
            <a:r>
              <a:rPr sz="2250" dirty="0">
                <a:latin typeface="Times New Roman"/>
                <a:cs typeface="Times New Roman"/>
              </a:rPr>
              <a:t>1	1	1	1</a:t>
            </a:r>
            <a:endParaRPr sz="2250">
              <a:latin typeface="Times New Roman"/>
              <a:cs typeface="Times New Roman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1782268" y="1881631"/>
            <a:ext cx="615315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Ou</a:t>
            </a:r>
            <a:r>
              <a:rPr sz="1600" spc="-5" dirty="0">
                <a:latin typeface="Calibri"/>
                <a:cs typeface="Calibri"/>
              </a:rPr>
              <a:t>t</a:t>
            </a:r>
            <a:r>
              <a:rPr sz="1600" spc="-10" dirty="0">
                <a:latin typeface="Calibri"/>
                <a:cs typeface="Calibri"/>
              </a:rPr>
              <a:t>put  </a:t>
            </a:r>
            <a:r>
              <a:rPr sz="1600" spc="-15" dirty="0">
                <a:latin typeface="Calibri"/>
                <a:cs typeface="Calibri"/>
              </a:rPr>
              <a:t>Etabs </a:t>
            </a:r>
            <a:r>
              <a:rPr sz="1600" spc="-5" dirty="0">
                <a:latin typeface="Calibri"/>
                <a:cs typeface="Calibri"/>
              </a:rPr>
              <a:t>: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Pu, 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Mu3,</a:t>
            </a:r>
            <a:endParaRPr sz="1600">
              <a:latin typeface="Calibri"/>
              <a:cs typeface="Calibri"/>
            </a:endParaRPr>
          </a:p>
          <a:p>
            <a:pPr marL="12700"/>
            <a:r>
              <a:rPr sz="1600" spc="-5" dirty="0">
                <a:latin typeface="Calibri"/>
                <a:cs typeface="Calibri"/>
              </a:rPr>
              <a:t>Mu2</a:t>
            </a:r>
            <a:endParaRPr sz="1600">
              <a:latin typeface="Calibri"/>
              <a:cs typeface="Calibri"/>
            </a:endParaRPr>
          </a:p>
        </p:txBody>
      </p:sp>
      <p:grpSp>
        <p:nvGrpSpPr>
          <p:cNvPr id="62" name="object 62"/>
          <p:cNvGrpSpPr/>
          <p:nvPr/>
        </p:nvGrpSpPr>
        <p:grpSpPr>
          <a:xfrm>
            <a:off x="1652131" y="2307336"/>
            <a:ext cx="858519" cy="4005579"/>
            <a:chOff x="128130" y="2307335"/>
            <a:chExt cx="858519" cy="4005579"/>
          </a:xfrm>
        </p:grpSpPr>
        <p:sp>
          <p:nvSpPr>
            <p:cNvPr id="63" name="object 63"/>
            <p:cNvSpPr/>
            <p:nvPr/>
          </p:nvSpPr>
          <p:spPr>
            <a:xfrm>
              <a:off x="180593" y="2320289"/>
              <a:ext cx="792480" cy="3979545"/>
            </a:xfrm>
            <a:custGeom>
              <a:avLst/>
              <a:gdLst/>
              <a:ahLst/>
              <a:cxnLst/>
              <a:rect l="l" t="t" r="r" b="b"/>
              <a:pathLst>
                <a:path w="792480" h="3979545">
                  <a:moveTo>
                    <a:pt x="109727" y="3729990"/>
                  </a:moveTo>
                  <a:lnTo>
                    <a:pt x="114196" y="3689572"/>
                  </a:lnTo>
                  <a:lnTo>
                    <a:pt x="127132" y="3651230"/>
                  </a:lnTo>
                  <a:lnTo>
                    <a:pt x="147832" y="3615479"/>
                  </a:lnTo>
                  <a:lnTo>
                    <a:pt x="175595" y="3582830"/>
                  </a:lnTo>
                  <a:lnTo>
                    <a:pt x="209716" y="3553796"/>
                  </a:lnTo>
                  <a:lnTo>
                    <a:pt x="249494" y="3528891"/>
                  </a:lnTo>
                  <a:lnTo>
                    <a:pt x="294224" y="3508627"/>
                  </a:lnTo>
                  <a:lnTo>
                    <a:pt x="343204" y="3493518"/>
                  </a:lnTo>
                  <a:lnTo>
                    <a:pt x="395732" y="3484077"/>
                  </a:lnTo>
                  <a:lnTo>
                    <a:pt x="451104" y="3480816"/>
                  </a:lnTo>
                  <a:lnTo>
                    <a:pt x="506475" y="3484077"/>
                  </a:lnTo>
                  <a:lnTo>
                    <a:pt x="559003" y="3493518"/>
                  </a:lnTo>
                  <a:lnTo>
                    <a:pt x="607983" y="3508627"/>
                  </a:lnTo>
                  <a:lnTo>
                    <a:pt x="652713" y="3528891"/>
                  </a:lnTo>
                  <a:lnTo>
                    <a:pt x="692491" y="3553796"/>
                  </a:lnTo>
                  <a:lnTo>
                    <a:pt x="726612" y="3582830"/>
                  </a:lnTo>
                  <a:lnTo>
                    <a:pt x="754375" y="3615479"/>
                  </a:lnTo>
                  <a:lnTo>
                    <a:pt x="775075" y="3651230"/>
                  </a:lnTo>
                  <a:lnTo>
                    <a:pt x="788011" y="3689572"/>
                  </a:lnTo>
                  <a:lnTo>
                    <a:pt x="792480" y="3729990"/>
                  </a:lnTo>
                  <a:lnTo>
                    <a:pt x="788011" y="3770407"/>
                  </a:lnTo>
                  <a:lnTo>
                    <a:pt x="775075" y="3808749"/>
                  </a:lnTo>
                  <a:lnTo>
                    <a:pt x="754375" y="3844500"/>
                  </a:lnTo>
                  <a:lnTo>
                    <a:pt x="726612" y="3877149"/>
                  </a:lnTo>
                  <a:lnTo>
                    <a:pt x="692491" y="3906183"/>
                  </a:lnTo>
                  <a:lnTo>
                    <a:pt x="652713" y="3931088"/>
                  </a:lnTo>
                  <a:lnTo>
                    <a:pt x="607983" y="3951352"/>
                  </a:lnTo>
                  <a:lnTo>
                    <a:pt x="559003" y="3966461"/>
                  </a:lnTo>
                  <a:lnTo>
                    <a:pt x="506475" y="3975902"/>
                  </a:lnTo>
                  <a:lnTo>
                    <a:pt x="451104" y="3979164"/>
                  </a:lnTo>
                  <a:lnTo>
                    <a:pt x="395732" y="3975902"/>
                  </a:lnTo>
                  <a:lnTo>
                    <a:pt x="343204" y="3966461"/>
                  </a:lnTo>
                  <a:lnTo>
                    <a:pt x="294224" y="3951352"/>
                  </a:lnTo>
                  <a:lnTo>
                    <a:pt x="249494" y="3931088"/>
                  </a:lnTo>
                  <a:lnTo>
                    <a:pt x="209716" y="3906183"/>
                  </a:lnTo>
                  <a:lnTo>
                    <a:pt x="175595" y="3877149"/>
                  </a:lnTo>
                  <a:lnTo>
                    <a:pt x="147832" y="3844500"/>
                  </a:lnTo>
                  <a:lnTo>
                    <a:pt x="127132" y="3808749"/>
                  </a:lnTo>
                  <a:lnTo>
                    <a:pt x="114196" y="3770407"/>
                  </a:lnTo>
                  <a:lnTo>
                    <a:pt x="109727" y="3729990"/>
                  </a:lnTo>
                  <a:close/>
                </a:path>
                <a:path w="792480" h="3979545">
                  <a:moveTo>
                    <a:pt x="0" y="188213"/>
                  </a:moveTo>
                  <a:lnTo>
                    <a:pt x="5956" y="145077"/>
                  </a:lnTo>
                  <a:lnTo>
                    <a:pt x="22924" y="105469"/>
                  </a:lnTo>
                  <a:lnTo>
                    <a:pt x="49549" y="70521"/>
                  </a:lnTo>
                  <a:lnTo>
                    <a:pt x="84478" y="41367"/>
                  </a:lnTo>
                  <a:lnTo>
                    <a:pt x="126357" y="19141"/>
                  </a:lnTo>
                  <a:lnTo>
                    <a:pt x="173833" y="4974"/>
                  </a:lnTo>
                  <a:lnTo>
                    <a:pt x="225551" y="0"/>
                  </a:lnTo>
                  <a:lnTo>
                    <a:pt x="277270" y="4974"/>
                  </a:lnTo>
                  <a:lnTo>
                    <a:pt x="324746" y="19141"/>
                  </a:lnTo>
                  <a:lnTo>
                    <a:pt x="366625" y="41367"/>
                  </a:lnTo>
                  <a:lnTo>
                    <a:pt x="401554" y="70521"/>
                  </a:lnTo>
                  <a:lnTo>
                    <a:pt x="428179" y="105469"/>
                  </a:lnTo>
                  <a:lnTo>
                    <a:pt x="445147" y="145077"/>
                  </a:lnTo>
                  <a:lnTo>
                    <a:pt x="451104" y="188213"/>
                  </a:lnTo>
                  <a:lnTo>
                    <a:pt x="445147" y="231350"/>
                  </a:lnTo>
                  <a:lnTo>
                    <a:pt x="428179" y="270958"/>
                  </a:lnTo>
                  <a:lnTo>
                    <a:pt x="401554" y="305906"/>
                  </a:lnTo>
                  <a:lnTo>
                    <a:pt x="366625" y="335060"/>
                  </a:lnTo>
                  <a:lnTo>
                    <a:pt x="324746" y="357286"/>
                  </a:lnTo>
                  <a:lnTo>
                    <a:pt x="277270" y="371453"/>
                  </a:lnTo>
                  <a:lnTo>
                    <a:pt x="225551" y="376427"/>
                  </a:lnTo>
                  <a:lnTo>
                    <a:pt x="173833" y="371453"/>
                  </a:lnTo>
                  <a:lnTo>
                    <a:pt x="126357" y="357286"/>
                  </a:lnTo>
                  <a:lnTo>
                    <a:pt x="84478" y="335060"/>
                  </a:lnTo>
                  <a:lnTo>
                    <a:pt x="49549" y="305906"/>
                  </a:lnTo>
                  <a:lnTo>
                    <a:pt x="22924" y="270958"/>
                  </a:lnTo>
                  <a:lnTo>
                    <a:pt x="5956" y="231350"/>
                  </a:lnTo>
                  <a:lnTo>
                    <a:pt x="0" y="188213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4" name="object 64"/>
            <p:cNvSpPr/>
            <p:nvPr/>
          </p:nvSpPr>
          <p:spPr>
            <a:xfrm>
              <a:off x="128130" y="2695955"/>
              <a:ext cx="161290" cy="3359785"/>
            </a:xfrm>
            <a:custGeom>
              <a:avLst/>
              <a:gdLst/>
              <a:ahLst/>
              <a:cxnLst/>
              <a:rect l="l" t="t" r="r" b="b"/>
              <a:pathLst>
                <a:path w="161290" h="3359785">
                  <a:moveTo>
                    <a:pt x="51701" y="25155"/>
                  </a:moveTo>
                  <a:lnTo>
                    <a:pt x="45351" y="36044"/>
                  </a:lnTo>
                  <a:lnTo>
                    <a:pt x="45351" y="3356775"/>
                  </a:lnTo>
                  <a:lnTo>
                    <a:pt x="48196" y="3359619"/>
                  </a:lnTo>
                  <a:lnTo>
                    <a:pt x="161099" y="3359619"/>
                  </a:lnTo>
                  <a:lnTo>
                    <a:pt x="161099" y="3353269"/>
                  </a:lnTo>
                  <a:lnTo>
                    <a:pt x="58051" y="3353269"/>
                  </a:lnTo>
                  <a:lnTo>
                    <a:pt x="51701" y="3346919"/>
                  </a:lnTo>
                  <a:lnTo>
                    <a:pt x="58051" y="3346919"/>
                  </a:lnTo>
                  <a:lnTo>
                    <a:pt x="58051" y="36044"/>
                  </a:lnTo>
                  <a:lnTo>
                    <a:pt x="51701" y="25155"/>
                  </a:lnTo>
                  <a:close/>
                </a:path>
                <a:path w="161290" h="3359785">
                  <a:moveTo>
                    <a:pt x="58051" y="3346919"/>
                  </a:moveTo>
                  <a:lnTo>
                    <a:pt x="51701" y="3346919"/>
                  </a:lnTo>
                  <a:lnTo>
                    <a:pt x="58051" y="3353269"/>
                  </a:lnTo>
                  <a:lnTo>
                    <a:pt x="58051" y="3346919"/>
                  </a:lnTo>
                  <a:close/>
                </a:path>
                <a:path w="161290" h="3359785">
                  <a:moveTo>
                    <a:pt x="161099" y="3346919"/>
                  </a:moveTo>
                  <a:lnTo>
                    <a:pt x="58051" y="3346919"/>
                  </a:lnTo>
                  <a:lnTo>
                    <a:pt x="58051" y="3353269"/>
                  </a:lnTo>
                  <a:lnTo>
                    <a:pt x="161099" y="3353269"/>
                  </a:lnTo>
                  <a:lnTo>
                    <a:pt x="161099" y="3346919"/>
                  </a:lnTo>
                  <a:close/>
                </a:path>
                <a:path w="161290" h="3359785">
                  <a:moveTo>
                    <a:pt x="51701" y="0"/>
                  </a:moveTo>
                  <a:lnTo>
                    <a:pt x="0" y="88646"/>
                  </a:lnTo>
                  <a:lnTo>
                    <a:pt x="1028" y="92456"/>
                  </a:lnTo>
                  <a:lnTo>
                    <a:pt x="7086" y="96012"/>
                  </a:lnTo>
                  <a:lnTo>
                    <a:pt x="10972" y="94996"/>
                  </a:lnTo>
                  <a:lnTo>
                    <a:pt x="45351" y="36044"/>
                  </a:lnTo>
                  <a:lnTo>
                    <a:pt x="45351" y="12573"/>
                  </a:lnTo>
                  <a:lnTo>
                    <a:pt x="59034" y="12573"/>
                  </a:lnTo>
                  <a:lnTo>
                    <a:pt x="51701" y="0"/>
                  </a:lnTo>
                  <a:close/>
                </a:path>
                <a:path w="161290" h="3359785">
                  <a:moveTo>
                    <a:pt x="59034" y="12573"/>
                  </a:moveTo>
                  <a:lnTo>
                    <a:pt x="58051" y="12573"/>
                  </a:lnTo>
                  <a:lnTo>
                    <a:pt x="58051" y="36044"/>
                  </a:lnTo>
                  <a:lnTo>
                    <a:pt x="92430" y="94996"/>
                  </a:lnTo>
                  <a:lnTo>
                    <a:pt x="96316" y="96012"/>
                  </a:lnTo>
                  <a:lnTo>
                    <a:pt x="102374" y="92456"/>
                  </a:lnTo>
                  <a:lnTo>
                    <a:pt x="103403" y="88646"/>
                  </a:lnTo>
                  <a:lnTo>
                    <a:pt x="59034" y="12573"/>
                  </a:lnTo>
                  <a:close/>
                </a:path>
                <a:path w="161290" h="3359785">
                  <a:moveTo>
                    <a:pt x="58051" y="12573"/>
                  </a:moveTo>
                  <a:lnTo>
                    <a:pt x="45351" y="12573"/>
                  </a:lnTo>
                  <a:lnTo>
                    <a:pt x="45351" y="36044"/>
                  </a:lnTo>
                  <a:lnTo>
                    <a:pt x="51701" y="25155"/>
                  </a:lnTo>
                  <a:lnTo>
                    <a:pt x="46215" y="15748"/>
                  </a:lnTo>
                  <a:lnTo>
                    <a:pt x="58051" y="15748"/>
                  </a:lnTo>
                  <a:lnTo>
                    <a:pt x="58051" y="12573"/>
                  </a:lnTo>
                  <a:close/>
                </a:path>
                <a:path w="161290" h="3359785">
                  <a:moveTo>
                    <a:pt x="58051" y="15748"/>
                  </a:moveTo>
                  <a:lnTo>
                    <a:pt x="57188" y="15748"/>
                  </a:lnTo>
                  <a:lnTo>
                    <a:pt x="51701" y="25155"/>
                  </a:lnTo>
                  <a:lnTo>
                    <a:pt x="58051" y="36044"/>
                  </a:lnTo>
                  <a:lnTo>
                    <a:pt x="58051" y="15748"/>
                  </a:lnTo>
                  <a:close/>
                </a:path>
                <a:path w="161290" h="3359785">
                  <a:moveTo>
                    <a:pt x="57188" y="15748"/>
                  </a:moveTo>
                  <a:lnTo>
                    <a:pt x="46215" y="15748"/>
                  </a:lnTo>
                  <a:lnTo>
                    <a:pt x="51701" y="25155"/>
                  </a:lnTo>
                  <a:lnTo>
                    <a:pt x="57188" y="15748"/>
                  </a:lnTo>
                  <a:close/>
                </a:path>
              </a:pathLst>
            </a:custGeom>
            <a:solidFill>
              <a:srgbClr val="497DB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848564" y="3522345"/>
            <a:ext cx="230832" cy="1104900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pc="-10" dirty="0">
                <a:latin typeface="Calibri"/>
                <a:cs typeface="Calibri"/>
              </a:rPr>
              <a:t>bandingkan</a:t>
            </a:r>
            <a:endParaRPr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88884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2112</Words>
  <Application>Microsoft Office PowerPoint</Application>
  <PresentationFormat>Widescreen</PresentationFormat>
  <Paragraphs>594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Arial</vt:lpstr>
      <vt:lpstr>Arial MT</vt:lpstr>
      <vt:lpstr>Calibri</vt:lpstr>
      <vt:lpstr>Calibri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Penampang Kolom Dengan Keruntuhan Seimbang</vt:lpstr>
      <vt:lpstr>PowerPoint Presentation</vt:lpstr>
      <vt:lpstr>PowerPoint Presentation</vt:lpstr>
      <vt:lpstr>PowerPoint Presentation</vt:lpstr>
      <vt:lpstr>1. Hitung nilai y</vt:lpstr>
      <vt:lpstr>PowerPoint Presentation</vt:lpstr>
      <vt:lpstr>PowerPoint Presentation</vt:lpstr>
      <vt:lpstr>Keruntuhan Tarik</vt:lpstr>
      <vt:lpstr>PowerPoint Presentation</vt:lpstr>
      <vt:lpstr>PowerPoint Presentation</vt:lpstr>
      <vt:lpstr>PowerPoint Presentation</vt:lpstr>
      <vt:lpstr>1. Cek e &gt; eb ?</vt:lpstr>
      <vt:lpstr>Keruntuhan Tekan</vt:lpstr>
      <vt:lpstr>PowerPoint Presentation</vt:lpstr>
      <vt:lpstr>PowerPoint Presentation</vt:lpstr>
      <vt:lpstr>PowerPoint Presentation</vt:lpstr>
      <vt:lpstr>1. Cek e &lt; eb ?</vt:lpstr>
      <vt:lpstr>Selain cara di atas, untuk menentukan kuat nominal tekan untuk  penampang kolom yang mengalami keruntuhan tekan adalah  dengan menggunakan persamaan Whitney sebagai berikut 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9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Mr.Luqman</dc:creator>
  <cp:lastModifiedBy>Mr.Luqman</cp:lastModifiedBy>
  <cp:revision>3</cp:revision>
  <dcterms:created xsi:type="dcterms:W3CDTF">2023-05-29T15:40:05Z</dcterms:created>
  <dcterms:modified xsi:type="dcterms:W3CDTF">2023-05-29T15:49:46Z</dcterms:modified>
</cp:coreProperties>
</file>