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handoutMasterIdLst>
    <p:handoutMasterId r:id="rId26"/>
  </p:handoutMasterIdLst>
  <p:sldIdLst>
    <p:sldId id="256" r:id="rId2"/>
    <p:sldId id="259" r:id="rId3"/>
    <p:sldId id="261" r:id="rId4"/>
    <p:sldId id="304" r:id="rId5"/>
    <p:sldId id="302" r:id="rId6"/>
    <p:sldId id="284" r:id="rId7"/>
    <p:sldId id="308" r:id="rId8"/>
    <p:sldId id="300" r:id="rId9"/>
    <p:sldId id="283" r:id="rId10"/>
    <p:sldId id="286" r:id="rId11"/>
    <p:sldId id="287" r:id="rId12"/>
    <p:sldId id="288" r:id="rId13"/>
    <p:sldId id="290" r:id="rId14"/>
    <p:sldId id="289" r:id="rId15"/>
    <p:sldId id="291" r:id="rId16"/>
    <p:sldId id="292" r:id="rId17"/>
    <p:sldId id="293" r:id="rId18"/>
    <p:sldId id="294" r:id="rId19"/>
    <p:sldId id="295" r:id="rId20"/>
    <p:sldId id="297" r:id="rId21"/>
    <p:sldId id="298" r:id="rId22"/>
    <p:sldId id="269" r:id="rId23"/>
    <p:sldId id="307" r:id="rId24"/>
  </p:sldIdLst>
  <p:sldSz cx="9144000" cy="6858000" type="screen4x3"/>
  <p:notesSz cx="7099300" cy="102346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E289"/>
    <a:srgbClr val="004841"/>
    <a:srgbClr val="CC9900"/>
    <a:srgbClr val="00603B"/>
    <a:srgbClr val="00DA87"/>
    <a:srgbClr val="157FFF"/>
    <a:srgbClr val="FF9E1D"/>
    <a:srgbClr val="D68B1C"/>
    <a:srgbClr val="D0962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5BE263C-DBD7-4A20-BB59-AAB30ACAA65A}" styleName="Medium Style 3 -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38B1855-1B75-4FBE-930C-398BA8C253C6}" styleName="Themed Style 2 -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95" d="100"/>
          <a:sy n="95" d="100"/>
        </p:scale>
        <p:origin x="-36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363" cy="511731"/>
          </a:xfrm>
          <a:prstGeom prst="rect">
            <a:avLst/>
          </a:prstGeom>
        </p:spPr>
        <p:txBody>
          <a:bodyPr vert="horz" lIns="98115" tIns="49058" rIns="98115" bIns="49058" rtlCol="0"/>
          <a:lstStyle>
            <a:lvl1pPr algn="l">
              <a:defRPr sz="13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1294" y="0"/>
            <a:ext cx="3076363" cy="511731"/>
          </a:xfrm>
          <a:prstGeom prst="rect">
            <a:avLst/>
          </a:prstGeom>
        </p:spPr>
        <p:txBody>
          <a:bodyPr vert="horz" lIns="98115" tIns="49058" rIns="98115" bIns="49058" rtlCol="0"/>
          <a:lstStyle>
            <a:lvl1pPr algn="r">
              <a:defRPr sz="1300"/>
            </a:lvl1pPr>
          </a:lstStyle>
          <a:p>
            <a:fld id="{8BDB19E1-09B6-409C-A21F-D31695B053E5}" type="datetimeFigureOut">
              <a:rPr lang="id-ID" smtClean="0"/>
              <a:pPr/>
              <a:t>01/10/2018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721106"/>
            <a:ext cx="3076363" cy="511731"/>
          </a:xfrm>
          <a:prstGeom prst="rect">
            <a:avLst/>
          </a:prstGeom>
        </p:spPr>
        <p:txBody>
          <a:bodyPr vert="horz" lIns="98115" tIns="49058" rIns="98115" bIns="49058" rtlCol="0" anchor="b"/>
          <a:lstStyle>
            <a:lvl1pPr algn="l">
              <a:defRPr sz="1300"/>
            </a:lvl1pPr>
          </a:lstStyle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1294" y="9721106"/>
            <a:ext cx="3076363" cy="511731"/>
          </a:xfrm>
          <a:prstGeom prst="rect">
            <a:avLst/>
          </a:prstGeom>
        </p:spPr>
        <p:txBody>
          <a:bodyPr vert="horz" lIns="98115" tIns="49058" rIns="98115" bIns="49058" rtlCol="0" anchor="b"/>
          <a:lstStyle>
            <a:lvl1pPr algn="r">
              <a:defRPr sz="1300"/>
            </a:lvl1pPr>
          </a:lstStyle>
          <a:p>
            <a:fld id="{F8AE0425-5121-4571-A72C-ACA8FA000FEC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xmlns="" val="301257757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363" cy="511731"/>
          </a:xfrm>
          <a:prstGeom prst="rect">
            <a:avLst/>
          </a:prstGeom>
        </p:spPr>
        <p:txBody>
          <a:bodyPr vert="horz" lIns="98115" tIns="49058" rIns="98115" bIns="49058" rtlCol="0"/>
          <a:lstStyle>
            <a:lvl1pPr algn="l">
              <a:defRPr sz="13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1294" y="0"/>
            <a:ext cx="3076363" cy="511731"/>
          </a:xfrm>
          <a:prstGeom prst="rect">
            <a:avLst/>
          </a:prstGeom>
        </p:spPr>
        <p:txBody>
          <a:bodyPr vert="horz" lIns="98115" tIns="49058" rIns="98115" bIns="49058" rtlCol="0"/>
          <a:lstStyle>
            <a:lvl1pPr algn="r">
              <a:defRPr sz="1300"/>
            </a:lvl1pPr>
          </a:lstStyle>
          <a:p>
            <a:fld id="{7277F8BD-AB97-49D9-9406-2D1ACCBCB4D8}" type="datetimeFigureOut">
              <a:rPr lang="id-ID" smtClean="0"/>
              <a:pPr/>
              <a:t>01/10/2018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90600" y="766763"/>
            <a:ext cx="5118100" cy="3838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8115" tIns="49058" rIns="98115" bIns="49058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9930" y="4861441"/>
            <a:ext cx="5679440" cy="4605576"/>
          </a:xfrm>
          <a:prstGeom prst="rect">
            <a:avLst/>
          </a:prstGeom>
        </p:spPr>
        <p:txBody>
          <a:bodyPr vert="horz" lIns="98115" tIns="49058" rIns="98115" bIns="49058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106"/>
            <a:ext cx="3076363" cy="511731"/>
          </a:xfrm>
          <a:prstGeom prst="rect">
            <a:avLst/>
          </a:prstGeom>
        </p:spPr>
        <p:txBody>
          <a:bodyPr vert="horz" lIns="98115" tIns="49058" rIns="98115" bIns="49058" rtlCol="0" anchor="b"/>
          <a:lstStyle>
            <a:lvl1pPr algn="l">
              <a:defRPr sz="13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1294" y="9721106"/>
            <a:ext cx="3076363" cy="511731"/>
          </a:xfrm>
          <a:prstGeom prst="rect">
            <a:avLst/>
          </a:prstGeom>
        </p:spPr>
        <p:txBody>
          <a:bodyPr vert="horz" lIns="98115" tIns="49058" rIns="98115" bIns="49058" rtlCol="0" anchor="b"/>
          <a:lstStyle>
            <a:lvl1pPr algn="r">
              <a:defRPr sz="1300"/>
            </a:lvl1pPr>
          </a:lstStyle>
          <a:p>
            <a:fld id="{C2BB988D-E102-4CA0-B0B9-C2899175C705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xmlns="" val="1010728385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xmlns="" val="545237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xmlns="" val="38448383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07080" y="5108755"/>
            <a:ext cx="7772400" cy="76352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1425" y="5872280"/>
            <a:ext cx="6400800" cy="610820"/>
          </a:xfrm>
        </p:spPr>
        <p:txBody>
          <a:bodyPr>
            <a:normAutofit/>
          </a:bodyPr>
          <a:lstStyle>
            <a:lvl1pPr marL="0" indent="0" algn="r">
              <a:buNone/>
              <a:defRPr sz="2800">
                <a:solidFill>
                  <a:srgbClr val="00484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CC0B1-F329-4D51-B6A5-0A7DC87931F3}" type="datetime1">
              <a:rPr lang="en-US" smtClean="0"/>
              <a:pPr/>
              <a:t>10/1/2018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53875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1670" y="1291130"/>
            <a:ext cx="8229600" cy="61082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1670" y="2054655"/>
            <a:ext cx="7635250" cy="3970329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CBAB1-0A38-4BA9-A3F3-DEDE6972426E}" type="datetime1">
              <a:rPr lang="en-US" smtClean="0"/>
              <a:pPr/>
              <a:t>10/1/2018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64471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3310" y="680310"/>
            <a:ext cx="7016195" cy="684885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3310" y="1596540"/>
            <a:ext cx="7016195" cy="4275740"/>
          </a:xfrm>
        </p:spPr>
        <p:txBody>
          <a:bodyPr/>
          <a:lstStyle>
            <a:lvl1pPr>
              <a:defRPr sz="2800">
                <a:solidFill>
                  <a:srgbClr val="004841"/>
                </a:solidFill>
              </a:defRPr>
            </a:lvl1pPr>
            <a:lvl2pPr>
              <a:defRPr>
                <a:solidFill>
                  <a:srgbClr val="004841"/>
                </a:solidFill>
              </a:defRPr>
            </a:lvl2pPr>
            <a:lvl3pPr>
              <a:defRPr>
                <a:solidFill>
                  <a:srgbClr val="004841"/>
                </a:solidFill>
              </a:defRPr>
            </a:lvl3pPr>
            <a:lvl4pPr>
              <a:defRPr>
                <a:solidFill>
                  <a:srgbClr val="004841"/>
                </a:solidFill>
              </a:defRPr>
            </a:lvl4pPr>
            <a:lvl5pPr>
              <a:defRPr>
                <a:solidFill>
                  <a:srgbClr val="00484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5FE43-BC85-49AD-BD6E-7702BADDCFB7}" type="datetime1">
              <a:rPr lang="en-US" smtClean="0"/>
              <a:pPr/>
              <a:t>10/1/2018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293913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39E12-C07B-4F26-9288-0BAF1E437E55}" type="datetime1">
              <a:rPr lang="en-US" smtClean="0"/>
              <a:pPr/>
              <a:t>10/1/2018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63441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274E7-472C-49C0-990F-D22327446AC3}" type="datetime1">
              <a:rPr lang="en-US" smtClean="0"/>
              <a:pPr/>
              <a:t>10/1/2018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556791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1670" y="1369770"/>
            <a:ext cx="8229600" cy="53218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1670" y="2035612"/>
            <a:ext cx="351221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670" y="2665475"/>
            <a:ext cx="3512215" cy="3035058"/>
          </a:xfr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24705" y="2035612"/>
            <a:ext cx="351221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24705" y="2665475"/>
            <a:ext cx="3512215" cy="3035058"/>
          </a:xfr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77108-3BD0-4207-B527-BE34F2767014}" type="datetime1">
              <a:rPr lang="en-US" smtClean="0"/>
              <a:pPr/>
              <a:t>10/1/2018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22911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D8485-87E5-4F87-A108-BB4C2F3B5A21}" type="datetime1">
              <a:rPr lang="en-US" smtClean="0"/>
              <a:pPr/>
              <a:t>10/1/2018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029773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BDFB3-8597-45C7-A3CF-B5D7442E6BE6}" type="datetime1">
              <a:rPr lang="en-US" smtClean="0"/>
              <a:pPr/>
              <a:t>10/1/2018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251864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F5CEB-4C30-4667-80B7-58A9BBF1F223}" type="datetime1">
              <a:rPr lang="en-US" smtClean="0"/>
              <a:pPr/>
              <a:t>10/1/2018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74452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D7201-E4A4-45D2-949F-229FDF1A3473}" type="datetime1">
              <a:rPr lang="en-US" smtClean="0"/>
              <a:pPr/>
              <a:t>10/1/2018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77607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979FF2-AD13-4DA4-A2C5-E543590CF774}" type="datetime1">
              <a:rPr lang="en-US" smtClean="0"/>
              <a:pPr/>
              <a:t>10/1/2018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286657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F8B52-FEE7-4307-B08E-9FC9E5BC306C}" type="datetime1">
              <a:rPr lang="en-US" smtClean="0"/>
              <a:pPr/>
              <a:t>10/1/2018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8936099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888668-E7CC-4517-A9C3-5482F423C7C7}" type="datetime1">
              <a:rPr lang="en-US" smtClean="0"/>
              <a:pPr/>
              <a:t>10/1/2018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44039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4.bp.blogspot.com/-DOVNAytkZ24/URb9gSX6nSI/AAAAAAAAAjo/PJe_2n6ZnWE/s1600/asas.jpg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2.bp.blogspot.com/-tg3iCriukL8/URb9iNRAglI/AAAAAAAAAj4/JBHe1xCYToQ/s1600/profesional-konsultan-keuangan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2.bp.blogspot.com/-CXEdOpxyrXE/URb9gWxBCHI/AAAAAAAAAjs/laer5kthDRQ/s1600/1294713183_155721989_1-Gambar--KONSULTAN-PAJAK-SPT-TAHUNAN-SPT-MASA-SPT-BADAN-SPT-PPN-DLL.jpg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2.bp.blogspot.com/-CXEdOpxyrXE/URb9gWxBCHI/AAAAAAAAAjs/laer5kthDRQ/s1600/1294713183_155721989_1-Gambar--KONSULTAN-PAJAK-SPT-TAHUNAN-SPT-MASA-SPT-BADAN-SPT-PPN-DLL.jpg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://2.bp.blogspot.com/-af_I58nWou4/URcCg5Nd40I/AAAAAAAAAlA/TMvHgGGuE5w/s1600/training-ahli-k3-umum.png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2.bp.blogspot.com/-BFQMRE2RZ80/URb_4VLx5oI/AAAAAAAAAkg/IAJk9ug5hNk/s1600/developer+property.jpg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3.bp.blogspot.com/-SXrO-LiRXkI/URcCQhteYDI/AAAAAAAAAkw/o1u8k2_WlvI/s1600/memilih-kontraktor-web-solusirumah-blogspot-com.jpg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4.bp.blogspot.com/-psop_oE7cbQ/URb-FkKTN4I/AAAAAAAAAkQ/1fxyKQ_OzB4/s1600/2012-10_2nd_Freeplane-Docear_Developer_Conference.jpg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http://4.bp.blogspot.com/-e-PZv4gDgvA/URb_0-UkeGI/AAAAAAAAAkY/xuqLVEPHdxU/s1600/developer-hangouts.png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://4.bp.blogspot.com/-zPTAU_2Vv6U/URb9jbghcWI/AAAAAAAAAkA/tJlVDF4Swg0/s1600/service-ontario-counter.jpg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.jpeg"/><Relationship Id="rId5" Type="http://schemas.openxmlformats.org/officeDocument/2006/relationships/image" Target="../media/image20.png"/><Relationship Id="rId4" Type="http://schemas.microsoft.com/office/2007/relationships/hdphoto" Target="../media/hdphoto2.wdp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3510" y="5261460"/>
            <a:ext cx="7772400" cy="763525"/>
          </a:xfrm>
        </p:spPr>
        <p:txBody>
          <a:bodyPr>
            <a:normAutofit fontScale="90000"/>
          </a:bodyPr>
          <a:lstStyle/>
          <a:p>
            <a:r>
              <a:rPr lang="id-ID" sz="4000" b="1" dirty="0" smtClean="0">
                <a:solidFill>
                  <a:srgbClr val="FFFF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PENGERTIAN ARSITEK DAN ARSITEKTUR</a:t>
            </a:r>
            <a:endParaRPr lang="en-US" sz="4000" b="1" dirty="0">
              <a:solidFill>
                <a:srgbClr val="FFFF00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6260" y="1684062"/>
            <a:ext cx="6400800" cy="1374345"/>
          </a:xfrm>
        </p:spPr>
        <p:txBody>
          <a:bodyPr>
            <a:normAutofit/>
          </a:bodyPr>
          <a:lstStyle/>
          <a:p>
            <a:pPr algn="l"/>
            <a:r>
              <a:rPr lang="id-ID" sz="1600" b="1" smtClean="0">
                <a:solidFill>
                  <a:schemeClr val="tx1"/>
                </a:solidFill>
              </a:rPr>
              <a:t>PROGRAM STUDI ARSITEKTUR</a:t>
            </a:r>
          </a:p>
          <a:p>
            <a:pPr algn="l"/>
            <a:r>
              <a:rPr lang="id-ID" sz="1600" b="1" smtClean="0">
                <a:solidFill>
                  <a:schemeClr val="tx1"/>
                </a:solidFill>
              </a:rPr>
              <a:t>FAKULTAS TEKNIK </a:t>
            </a:r>
          </a:p>
          <a:p>
            <a:pPr algn="l"/>
            <a:r>
              <a:rPr lang="id-ID" sz="1600" b="1" smtClean="0">
                <a:solidFill>
                  <a:schemeClr val="tx1"/>
                </a:solidFill>
              </a:rPr>
              <a:t>UNIVERSITAS </a:t>
            </a:r>
            <a:r>
              <a:rPr lang="id-ID" sz="1600" b="1" dirty="0" smtClean="0">
                <a:solidFill>
                  <a:schemeClr val="tx1"/>
                </a:solidFill>
              </a:rPr>
              <a:t>PGRI SEMARANG</a:t>
            </a:r>
            <a:endParaRPr lang="en-US" sz="1600" b="1" dirty="0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0" b="100000" l="0" r="100000">
                        <a14:foregroundMark x1="34545" y1="5862" x2="34545" y2="586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8965" y="222195"/>
            <a:ext cx="1067105" cy="1405022"/>
          </a:xfrm>
          <a:prstGeom prst="rect">
            <a:avLst/>
          </a:prstGeom>
        </p:spPr>
      </p:pic>
      <p:sp>
        <p:nvSpPr>
          <p:cNvPr id="6" name="Rectangle 4"/>
          <p:cNvSpPr txBox="1">
            <a:spLocks/>
          </p:cNvSpPr>
          <p:nvPr/>
        </p:nvSpPr>
        <p:spPr>
          <a:xfrm>
            <a:off x="1075340" y="5888703"/>
            <a:ext cx="7772400" cy="10525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rgbClr val="00484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d-ID" sz="2000" dirty="0" smtClean="0">
                <a:solidFill>
                  <a:schemeClr val="tx1"/>
                </a:solidFill>
              </a:rPr>
              <a:t>Baju Arie Wibawa, ST, </a:t>
            </a:r>
            <a:r>
              <a:rPr lang="id-ID" sz="2000" smtClean="0">
                <a:solidFill>
                  <a:schemeClr val="tx1"/>
                </a:solidFill>
              </a:rPr>
              <a:t>MT.</a:t>
            </a:r>
            <a:r>
              <a:rPr lang="en-US" sz="2000" smtClean="0">
                <a:solidFill>
                  <a:schemeClr val="tx1"/>
                </a:solidFill>
              </a:rPr>
              <a:t> &amp; Kurnia Widiastuti, ST, MT.</a:t>
            </a:r>
            <a:endParaRPr lang="id-ID" dirty="0" smtClean="0">
              <a:solidFill>
                <a:schemeClr val="tx1"/>
              </a:solidFill>
            </a:endParaRPr>
          </a:p>
          <a:p>
            <a:r>
              <a:rPr lang="id-ID" sz="1600" dirty="0" smtClean="0">
                <a:solidFill>
                  <a:schemeClr val="tx1"/>
                </a:solidFill>
              </a:rPr>
              <a:t>Pertemuan 02 - MK</a:t>
            </a:r>
            <a:r>
              <a:rPr lang="id-ID" sz="1600" smtClean="0">
                <a:solidFill>
                  <a:schemeClr val="tx1"/>
                </a:solidFill>
              </a:rPr>
              <a:t>. </a:t>
            </a:r>
            <a:r>
              <a:rPr lang="en-US" sz="1600" smtClean="0">
                <a:solidFill>
                  <a:schemeClr val="tx1"/>
                </a:solidFill>
              </a:rPr>
              <a:t>Proses dan Metode Perancangan Arsitektur</a:t>
            </a:r>
            <a:endParaRPr lang="en-US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3920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96260" y="985720"/>
            <a:ext cx="8390540" cy="684885"/>
          </a:xfrm>
        </p:spPr>
        <p:txBody>
          <a:bodyPr>
            <a:normAutofit/>
          </a:bodyPr>
          <a:lstStyle/>
          <a:p>
            <a:pPr algn="r"/>
            <a:r>
              <a:rPr lang="id-ID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LINGKUP BAHASAN</a:t>
            </a:r>
            <a:endParaRPr lang="en-US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670605" y="2360064"/>
            <a:ext cx="7016195" cy="4428445"/>
          </a:xfrm>
        </p:spPr>
        <p:txBody>
          <a:bodyPr>
            <a:noAutofit/>
          </a:bodyPr>
          <a:lstStyle/>
          <a:p>
            <a:pPr marL="457200" indent="-457200" algn="r">
              <a:buFont typeface="+mj-lt"/>
              <a:buAutoNum type="arabicPeriod"/>
            </a:pPr>
            <a:r>
              <a:rPr lang="id-ID" sz="360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Terminologi Arsitektur</a:t>
            </a:r>
          </a:p>
          <a:p>
            <a:pPr marL="457200" indent="-457200" algn="r">
              <a:buFont typeface="+mj-lt"/>
              <a:buAutoNum type="arabicPeriod"/>
            </a:pPr>
            <a:r>
              <a:rPr lang="id-ID" sz="360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Pengertian Arsitek</a:t>
            </a:r>
          </a:p>
          <a:p>
            <a:pPr marL="457200" indent="-457200" algn="r">
              <a:buFont typeface="+mj-lt"/>
              <a:buAutoNum type="arabicPeriod"/>
            </a:pPr>
            <a:r>
              <a:rPr lang="id-ID" sz="360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Bidang dan Produk Arsitek</a:t>
            </a:r>
          </a:p>
          <a:p>
            <a:pPr marL="457200" indent="-457200" algn="r">
              <a:buFont typeface="+mj-lt"/>
              <a:buAutoNum type="arabicPeriod"/>
            </a:pPr>
            <a:r>
              <a:rPr lang="id-ID" sz="360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Profil Arsitek </a:t>
            </a:r>
          </a:p>
          <a:p>
            <a:pPr marL="457200" indent="-457200" algn="r">
              <a:buFont typeface="+mj-lt"/>
              <a:buAutoNum type="arabicPeriod"/>
            </a:pPr>
            <a:endParaRPr lang="id-ID" sz="3600" smtClean="0">
              <a:solidFill>
                <a:schemeClr val="tx1"/>
              </a:solidFill>
            </a:endParaRPr>
          </a:p>
          <a:p>
            <a:pPr marL="457200" indent="-457200" algn="r">
              <a:buFont typeface="+mj-lt"/>
              <a:buAutoNum type="arabicPeriod"/>
            </a:pPr>
            <a:endParaRPr lang="id-ID" sz="3600" i="1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 algn="r">
              <a:buFont typeface="+mj-lt"/>
              <a:buAutoNum type="arabicPeriod"/>
            </a:pPr>
            <a:endParaRPr lang="id-ID" sz="3600" i="1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 algn="r">
              <a:buFont typeface="+mj-lt"/>
              <a:buAutoNum type="arabicPeriod"/>
            </a:pPr>
            <a:endParaRPr lang="id-ID" sz="360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 algn="r">
              <a:buFont typeface="+mj-lt"/>
              <a:buAutoNum type="arabicPeriod"/>
            </a:pPr>
            <a:endParaRPr lang="en-US" sz="36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01633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1669" y="1596540"/>
            <a:ext cx="8093365" cy="5191969"/>
          </a:xfrm>
        </p:spPr>
        <p:txBody>
          <a:bodyPr>
            <a:normAutofit/>
          </a:bodyPr>
          <a:lstStyle/>
          <a:p>
            <a:pPr marL="0" indent="0" algn="just" fontAlgn="base">
              <a:buNone/>
            </a:pPr>
            <a:r>
              <a:rPr lang="id-ID" sz="2000" dirty="0" smtClean="0"/>
              <a:t>Arsitektur </a:t>
            </a:r>
            <a:r>
              <a:rPr lang="id-ID" sz="2000" dirty="0"/>
              <a:t>menurut kamus </a:t>
            </a:r>
            <a:r>
              <a:rPr lang="id-ID" sz="2000" dirty="0" smtClean="0"/>
              <a:t>Oxford: </a:t>
            </a:r>
          </a:p>
          <a:p>
            <a:pPr lvl="1" algn="just" fontAlgn="base"/>
            <a:r>
              <a:rPr lang="id-ID" sz="2400" dirty="0" smtClean="0">
                <a:solidFill>
                  <a:srgbClr val="FFFF00"/>
                </a:solidFill>
              </a:rPr>
              <a:t>art</a:t>
            </a:r>
            <a:r>
              <a:rPr lang="id-ID" sz="2400" dirty="0" smtClean="0"/>
              <a:t> </a:t>
            </a:r>
            <a:r>
              <a:rPr lang="id-ID" sz="2400" dirty="0"/>
              <a:t>and </a:t>
            </a:r>
            <a:r>
              <a:rPr lang="id-ID" sz="2400" dirty="0">
                <a:solidFill>
                  <a:srgbClr val="FFFF00"/>
                </a:solidFill>
              </a:rPr>
              <a:t>science</a:t>
            </a:r>
            <a:r>
              <a:rPr lang="id-ID" sz="2400" dirty="0"/>
              <a:t> of </a:t>
            </a:r>
            <a:r>
              <a:rPr lang="id-ID" sz="2400" dirty="0" smtClean="0"/>
              <a:t>building</a:t>
            </a:r>
          </a:p>
          <a:p>
            <a:pPr lvl="1" algn="just" fontAlgn="base"/>
            <a:r>
              <a:rPr lang="id-ID" sz="2400" dirty="0" smtClean="0">
                <a:solidFill>
                  <a:srgbClr val="FFFF00"/>
                </a:solidFill>
              </a:rPr>
              <a:t>design</a:t>
            </a:r>
            <a:r>
              <a:rPr lang="id-ID" sz="2400" dirty="0" smtClean="0"/>
              <a:t> </a:t>
            </a:r>
            <a:r>
              <a:rPr lang="id-ID" sz="2400" dirty="0"/>
              <a:t>or </a:t>
            </a:r>
            <a:r>
              <a:rPr lang="id-ID" sz="2400" dirty="0">
                <a:solidFill>
                  <a:srgbClr val="FFFF00"/>
                </a:solidFill>
              </a:rPr>
              <a:t>style</a:t>
            </a:r>
            <a:r>
              <a:rPr lang="id-ID" sz="2400" dirty="0"/>
              <a:t> of </a:t>
            </a:r>
            <a:r>
              <a:rPr lang="id-ID" sz="2400" dirty="0" smtClean="0"/>
              <a:t>building(s)</a:t>
            </a:r>
          </a:p>
          <a:p>
            <a:pPr marL="0" indent="0">
              <a:buNone/>
            </a:pPr>
            <a:endParaRPr lang="id-ID" sz="2000" dirty="0" smtClean="0"/>
          </a:p>
          <a:p>
            <a:pPr marL="0" indent="0">
              <a:buNone/>
            </a:pPr>
            <a:r>
              <a:rPr lang="id-ID" sz="2000" dirty="0" smtClean="0"/>
              <a:t>Menurut </a:t>
            </a:r>
            <a:r>
              <a:rPr lang="id-ID" sz="2000" dirty="0"/>
              <a:t>Microsoft® Encarta® 2006:</a:t>
            </a:r>
          </a:p>
          <a:p>
            <a:pPr marL="0" indent="0">
              <a:buNone/>
            </a:pPr>
            <a:r>
              <a:rPr lang="id-ID" sz="2400" dirty="0" smtClean="0"/>
              <a:t>Architecture </a:t>
            </a:r>
            <a:r>
              <a:rPr lang="id-ID" sz="2400" dirty="0"/>
              <a:t>dari kata “</a:t>
            </a:r>
            <a:r>
              <a:rPr lang="id-ID" sz="2400" b="1" dirty="0"/>
              <a:t>ar·chi·tec·ture [arki tèkchur]</a:t>
            </a:r>
            <a:r>
              <a:rPr lang="id-ID" sz="2400" dirty="0"/>
              <a:t>” </a:t>
            </a:r>
          </a:p>
          <a:p>
            <a:pPr marL="971550" lvl="1" indent="-514350">
              <a:buFont typeface="+mj-lt"/>
              <a:buAutoNum type="arabicPeriod"/>
            </a:pPr>
            <a:r>
              <a:rPr lang="id-ID" sz="2400" b="1" dirty="0">
                <a:solidFill>
                  <a:srgbClr val="FFFF00"/>
                </a:solidFill>
              </a:rPr>
              <a:t>building design</a:t>
            </a:r>
            <a:r>
              <a:rPr lang="id-ID" sz="2400" dirty="0"/>
              <a:t>: the art and science of designing and constructing buildings</a:t>
            </a:r>
          </a:p>
          <a:p>
            <a:pPr marL="971550" lvl="1" indent="-514350">
              <a:buFont typeface="+mj-lt"/>
              <a:buAutoNum type="arabicPeriod"/>
            </a:pPr>
            <a:r>
              <a:rPr lang="id-ID" sz="2400" b="1" dirty="0">
                <a:solidFill>
                  <a:srgbClr val="FFFF00"/>
                </a:solidFill>
              </a:rPr>
              <a:t>building style</a:t>
            </a:r>
            <a:r>
              <a:rPr lang="id-ID" sz="2400" dirty="0"/>
              <a:t>: a style or fashion of building, especially one that is typical of a period of history or of a particular place</a:t>
            </a:r>
          </a:p>
          <a:p>
            <a:pPr marL="971550" lvl="1" indent="-514350">
              <a:buFont typeface="+mj-lt"/>
              <a:buAutoNum type="arabicPeriod"/>
            </a:pPr>
            <a:r>
              <a:rPr lang="id-ID" sz="2400" strike="sngStrike" dirty="0"/>
              <a:t>structure of computer system:</a:t>
            </a:r>
          </a:p>
          <a:p>
            <a:pPr marL="57150" indent="0" algn="just" fontAlgn="base">
              <a:buNone/>
            </a:pPr>
            <a:endParaRPr lang="id-ID" sz="3600" dirty="0" smtClean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754375" y="222195"/>
            <a:ext cx="7940660" cy="610820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id-ID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Terminologi ARSITEKTUR   1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06131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d-ID" dirty="0"/>
              <a:t>Arsitektur adalah </a:t>
            </a:r>
            <a:r>
              <a:rPr lang="id-ID" dirty="0">
                <a:solidFill>
                  <a:srgbClr val="FFFF00"/>
                </a:solidFill>
              </a:rPr>
              <a:t>ilmu dan seni perencanaan dan perancangan lingkungan binaan </a:t>
            </a:r>
            <a:r>
              <a:rPr lang="id-ID" dirty="0"/>
              <a:t>(artefak), mulai dari lingkup makro—seperti perencaan dan perancangan kota, kawasan, lingkungan, dan lansekap—hingga lingkup mikro—seperti perencanaan dan perancangan bangunan, interior, perabot, dan produk. </a:t>
            </a:r>
            <a:endParaRPr lang="id-ID" dirty="0" smtClean="0"/>
          </a:p>
          <a:p>
            <a:r>
              <a:rPr lang="id-ID" dirty="0" smtClean="0"/>
              <a:t>Dalam </a:t>
            </a:r>
            <a:r>
              <a:rPr lang="id-ID" dirty="0"/>
              <a:t>arti yang sempit, arsitektur sering kali diartikan sebagai </a:t>
            </a:r>
            <a:r>
              <a:rPr lang="id-ID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ilmu dan seni perencanaan dan perancangan </a:t>
            </a:r>
            <a:r>
              <a:rPr lang="id-ID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bangunan</a:t>
            </a:r>
            <a:r>
              <a:rPr lang="id-ID" dirty="0" smtClean="0">
                <a:solidFill>
                  <a:srgbClr val="FFFF00"/>
                </a:solidFill>
              </a:rPr>
              <a:t> </a:t>
            </a:r>
            <a:endParaRPr lang="id-ID" dirty="0">
              <a:solidFill>
                <a:srgbClr val="FFFF00"/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754375" y="222195"/>
            <a:ext cx="7940660" cy="6108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>
              <a:spcBef>
                <a:spcPct val="0"/>
              </a:spcBef>
              <a:buNone/>
              <a:defRPr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d-ID"/>
              <a:t>Terminologi ARSITEKTUR   2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307832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1669" y="1291131"/>
            <a:ext cx="8093365" cy="5650084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id-ID" dirty="0" smtClean="0"/>
              <a:t>Menurut Microsoft® Encarta® 2006:</a:t>
            </a:r>
          </a:p>
          <a:p>
            <a:pPr marL="0" indent="0">
              <a:buNone/>
            </a:pPr>
            <a:endParaRPr lang="id-ID" dirty="0" smtClean="0"/>
          </a:p>
          <a:p>
            <a:pPr marL="0" indent="0">
              <a:buNone/>
            </a:pPr>
            <a:r>
              <a:rPr lang="id-ID" dirty="0" smtClean="0"/>
              <a:t>Architect </a:t>
            </a:r>
            <a:r>
              <a:rPr lang="id-ID" dirty="0"/>
              <a:t>[a rki tèkt] (plural ar·chi·tects) noun</a:t>
            </a:r>
          </a:p>
          <a:p>
            <a:pPr marL="914400" lvl="1" indent="-514350">
              <a:buFont typeface="+mj-lt"/>
              <a:buAutoNum type="arabicPeriod"/>
            </a:pPr>
            <a:r>
              <a:rPr lang="id-ID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Building </a:t>
            </a:r>
            <a:r>
              <a:rPr lang="id-ID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designer</a:t>
            </a:r>
            <a:r>
              <a:rPr lang="id-ID" dirty="0"/>
              <a:t>: somebody whose job is to design buildings and advise on their construction</a:t>
            </a:r>
          </a:p>
          <a:p>
            <a:pPr marL="914400" lvl="1" indent="-514350">
              <a:buFont typeface="+mj-lt"/>
              <a:buAutoNum type="arabicPeriod"/>
            </a:pPr>
            <a:r>
              <a:rPr lang="id-ID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Creator</a:t>
            </a:r>
            <a:r>
              <a:rPr lang="id-ID" dirty="0"/>
              <a:t>: somebody who creates or invents something - the architect of her own fortune</a:t>
            </a:r>
          </a:p>
          <a:p>
            <a:pPr marL="914400" lvl="1" indent="-514350">
              <a:buFont typeface="+mj-lt"/>
              <a:buAutoNum type="arabicPeriod"/>
            </a:pPr>
            <a:r>
              <a:rPr lang="id-ID" dirty="0"/>
              <a:t> </a:t>
            </a:r>
            <a:r>
              <a:rPr lang="id-ID" strike="sngStrike" dirty="0" smtClean="0"/>
              <a:t>Computer </a:t>
            </a:r>
            <a:r>
              <a:rPr lang="id-ID" strike="sngStrike" dirty="0"/>
              <a:t>system </a:t>
            </a:r>
            <a:r>
              <a:rPr lang="id-ID" strike="sngStrike" dirty="0" smtClean="0"/>
              <a:t>designer</a:t>
            </a:r>
          </a:p>
          <a:p>
            <a:pPr marL="400050" lvl="1" indent="0">
              <a:buNone/>
            </a:pPr>
            <a:endParaRPr lang="id-ID" dirty="0" smtClean="0"/>
          </a:p>
          <a:p>
            <a:pPr marL="400050" lvl="1" indent="0">
              <a:buNone/>
            </a:pPr>
            <a:r>
              <a:rPr lang="id-ID" dirty="0"/>
              <a:t>Jika ilmu dan seni perencanaan dan perancangan lingkungan binaan (artefak) dinamai “arsitektur</a:t>
            </a:r>
            <a:r>
              <a:rPr lang="id-ID" dirty="0" smtClean="0"/>
              <a:t>”, maka  Orang </a:t>
            </a:r>
            <a:r>
              <a:rPr lang="id-ID" dirty="0"/>
              <a:t>yang mempunyai keahlian dan berkecimpung di dalam bidang </a:t>
            </a:r>
            <a:r>
              <a:rPr lang="id-ID" dirty="0" smtClean="0"/>
              <a:t>tersebut </a:t>
            </a:r>
            <a:r>
              <a:rPr lang="id-ID" dirty="0"/>
              <a:t>dinamai “arsitek”. </a:t>
            </a:r>
            <a:endParaRPr lang="id-ID" dirty="0" smtClean="0"/>
          </a:p>
          <a:p>
            <a:pPr marL="400050" lvl="1" indent="0">
              <a:buNone/>
            </a:pPr>
            <a:r>
              <a:rPr lang="id-ID" dirty="0" smtClean="0"/>
              <a:t>Jadi</a:t>
            </a:r>
            <a:r>
              <a:rPr lang="id-ID" dirty="0"/>
              <a:t>, arsitek adalah </a:t>
            </a:r>
            <a:r>
              <a:rPr lang="id-ID" b="1" dirty="0">
                <a:solidFill>
                  <a:srgbClr val="FFFF00"/>
                </a:solidFill>
              </a:rPr>
              <a:t>orang yang mempunyai keahlian dan berkecimpung di dalam ilmu dan seni perencanaan dan perancangan lingkungan binaan</a:t>
            </a:r>
            <a:r>
              <a:rPr lang="id-ID" dirty="0">
                <a:solidFill>
                  <a:srgbClr val="FFFF00"/>
                </a:solidFill>
              </a:rPr>
              <a:t> </a:t>
            </a:r>
            <a:r>
              <a:rPr lang="id-ID" dirty="0"/>
              <a:t>(artefak)—seperti perencanaan dan perancangan kota, kawasan, lingkungan, lansekap, bangunan, interior, perabot, dan produk.</a:t>
            </a:r>
            <a:endParaRPr lang="id-ID" strike="sngStrike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48965" y="222195"/>
            <a:ext cx="7940660" cy="610820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id-ID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Pengertian ARSITEK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87736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55" y="69490"/>
            <a:ext cx="8229600" cy="610820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id-ID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BIDANG &amp; PRODUK ARSITEK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6261" y="1596541"/>
            <a:ext cx="4733854" cy="4428444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id-ID" sz="2400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BIDANG KERJA ARSITEK:</a:t>
            </a:r>
          </a:p>
          <a:p>
            <a:pPr lvl="0"/>
            <a:r>
              <a:rPr lang="id-ID" sz="2400" smtClean="0"/>
              <a:t>Arsitektur </a:t>
            </a:r>
            <a:r>
              <a:rPr lang="id-ID" sz="2400"/>
              <a:t>(</a:t>
            </a:r>
            <a:r>
              <a:rPr lang="id-ID" sz="2400" smtClean="0"/>
              <a:t>bangunan &amp; Non Bangunan)</a:t>
            </a:r>
            <a:endParaRPr lang="id-ID" sz="2400"/>
          </a:p>
          <a:p>
            <a:pPr lvl="0"/>
            <a:r>
              <a:rPr lang="id-ID" sz="2400"/>
              <a:t>Arsitektur kota (</a:t>
            </a:r>
            <a:r>
              <a:rPr lang="id-ID" sz="2400" i="1"/>
              <a:t>urban design</a:t>
            </a:r>
            <a:r>
              <a:rPr lang="id-ID" sz="2400"/>
              <a:t>)</a:t>
            </a:r>
          </a:p>
          <a:p>
            <a:pPr lvl="0"/>
            <a:r>
              <a:rPr lang="id-ID" sz="2400"/>
              <a:t>Arsitektur lanskap</a:t>
            </a:r>
          </a:p>
          <a:p>
            <a:pPr lvl="0"/>
            <a:r>
              <a:rPr lang="id-ID" sz="2400"/>
              <a:t>Arsitektur interior</a:t>
            </a:r>
          </a:p>
          <a:p>
            <a:pPr lvl="0"/>
            <a:r>
              <a:rPr lang="id-ID" sz="2400"/>
              <a:t>Arsitektur sebagai lingkungan binaan (</a:t>
            </a:r>
            <a:r>
              <a:rPr lang="id-ID" sz="2400" i="1"/>
              <a:t>built environment</a:t>
            </a:r>
            <a:r>
              <a:rPr lang="id-ID" sz="2400"/>
              <a:t>)</a:t>
            </a:r>
          </a:p>
          <a:p>
            <a:pPr lvl="0"/>
            <a:r>
              <a:rPr lang="id-ID" sz="2400"/>
              <a:t>Arsitektur perkapalan (</a:t>
            </a:r>
            <a:r>
              <a:rPr lang="id-ID" sz="2400" i="1"/>
              <a:t>naval architecture</a:t>
            </a:r>
            <a:r>
              <a:rPr lang="id-ID" sz="2400" smtClean="0"/>
              <a:t>)</a:t>
            </a:r>
          </a:p>
          <a:p>
            <a:pPr lvl="0"/>
            <a:r>
              <a:rPr lang="id-ID" sz="2400" smtClean="0"/>
              <a:t>Dll.</a:t>
            </a:r>
            <a:endParaRPr lang="id-ID" sz="2400"/>
          </a:p>
          <a:p>
            <a:endParaRPr lang="id-ID" sz="240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5955495" y="680310"/>
            <a:ext cx="3044950" cy="503926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id-ID" sz="1600" b="1" smtClean="0">
                <a:solidFill>
                  <a:schemeClr val="tx1"/>
                </a:solidFill>
              </a:rPr>
              <a:t>Produk Bangunan:</a:t>
            </a:r>
          </a:p>
          <a:p>
            <a:pPr lvl="1"/>
            <a:r>
              <a:rPr lang="id-ID" sz="1600" smtClean="0"/>
              <a:t>Bangunan Gedung</a:t>
            </a:r>
          </a:p>
          <a:p>
            <a:pPr lvl="1"/>
            <a:r>
              <a:rPr lang="id-ID" sz="1600" smtClean="0"/>
              <a:t>Rumah</a:t>
            </a:r>
          </a:p>
          <a:p>
            <a:pPr lvl="1"/>
            <a:r>
              <a:rPr lang="id-ID" sz="1600" smtClean="0"/>
              <a:t>Kantor</a:t>
            </a:r>
          </a:p>
          <a:p>
            <a:pPr lvl="1"/>
            <a:r>
              <a:rPr lang="id-ID" sz="1600" smtClean="0"/>
              <a:t>Toko</a:t>
            </a:r>
          </a:p>
          <a:p>
            <a:pPr lvl="1"/>
            <a:r>
              <a:rPr lang="id-ID" sz="1600" smtClean="0"/>
              <a:t>Terminal</a:t>
            </a:r>
          </a:p>
          <a:p>
            <a:pPr lvl="1"/>
            <a:r>
              <a:rPr lang="id-ID" sz="1600" smtClean="0"/>
              <a:t>Bangunan Ibadah, dll.</a:t>
            </a:r>
          </a:p>
          <a:p>
            <a:pPr marL="0" indent="0">
              <a:buNone/>
            </a:pPr>
            <a:endParaRPr lang="id-ID" sz="1600" smtClean="0"/>
          </a:p>
          <a:p>
            <a:pPr marL="0" indent="0">
              <a:buNone/>
            </a:pPr>
            <a:r>
              <a:rPr lang="id-ID" sz="1600" b="1">
                <a:solidFill>
                  <a:schemeClr val="tx1"/>
                </a:solidFill>
              </a:rPr>
              <a:t>Produk Bangunan </a:t>
            </a:r>
            <a:br>
              <a:rPr lang="id-ID" sz="1600" b="1">
                <a:solidFill>
                  <a:schemeClr val="tx1"/>
                </a:solidFill>
              </a:rPr>
            </a:br>
            <a:r>
              <a:rPr lang="id-ID" sz="1600" b="1">
                <a:solidFill>
                  <a:schemeClr val="tx1"/>
                </a:solidFill>
              </a:rPr>
              <a:t>Non-Gedung (civil works):</a:t>
            </a:r>
          </a:p>
          <a:p>
            <a:pPr lvl="1"/>
            <a:r>
              <a:rPr lang="id-ID" sz="1600" smtClean="0"/>
              <a:t>Benteng</a:t>
            </a:r>
          </a:p>
          <a:p>
            <a:pPr lvl="1"/>
            <a:r>
              <a:rPr lang="id-ID" sz="1600" smtClean="0"/>
              <a:t>Stasiun</a:t>
            </a:r>
          </a:p>
          <a:p>
            <a:pPr lvl="1"/>
            <a:r>
              <a:rPr lang="id-ID" sz="1600" smtClean="0"/>
              <a:t>Jalan</a:t>
            </a:r>
          </a:p>
          <a:p>
            <a:pPr lvl="1"/>
            <a:r>
              <a:rPr lang="id-ID" sz="1600" smtClean="0"/>
              <a:t>Bunker</a:t>
            </a:r>
          </a:p>
          <a:p>
            <a:pPr lvl="1"/>
            <a:r>
              <a:rPr lang="id-ID" sz="1600" smtClean="0"/>
              <a:t>Jembatan</a:t>
            </a:r>
          </a:p>
          <a:p>
            <a:pPr lvl="1"/>
            <a:r>
              <a:rPr lang="id-ID" sz="1600" smtClean="0"/>
              <a:t>Turap</a:t>
            </a:r>
          </a:p>
          <a:p>
            <a:pPr lvl="1"/>
            <a:r>
              <a:rPr lang="id-ID" sz="1600" smtClean="0"/>
              <a:t>Menara Air</a:t>
            </a:r>
          </a:p>
          <a:p>
            <a:pPr lvl="1"/>
            <a:r>
              <a:rPr lang="id-ID" sz="1600" smtClean="0"/>
              <a:t>Bangunan Utilitarian</a:t>
            </a:r>
          </a:p>
          <a:p>
            <a:pPr lvl="1"/>
            <a:r>
              <a:rPr lang="id-ID" sz="1600" smtClean="0"/>
              <a:t>Gudang</a:t>
            </a:r>
          </a:p>
          <a:p>
            <a:pPr lvl="1"/>
            <a:r>
              <a:rPr lang="id-ID" sz="1600" smtClean="0"/>
              <a:t>Gardu listrik, dll ?</a:t>
            </a:r>
          </a:p>
          <a:p>
            <a:endParaRPr lang="id-ID" sz="1600"/>
          </a:p>
        </p:txBody>
      </p:sp>
    </p:spTree>
    <p:extLst>
      <p:ext uri="{BB962C8B-B14F-4D97-AF65-F5344CB8AC3E}">
        <p14:creationId xmlns:p14="http://schemas.microsoft.com/office/powerpoint/2010/main" xmlns="" val="2729159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55" y="51660"/>
            <a:ext cx="8229600" cy="610820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id-ID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LINGKUP PEKERJAAN ARSITEK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6261" y="1596541"/>
            <a:ext cx="8093364" cy="4428444"/>
          </a:xfrm>
        </p:spPr>
        <p:txBody>
          <a:bodyPr>
            <a:noAutofit/>
          </a:bodyPr>
          <a:lstStyle/>
          <a:p>
            <a:pPr marL="457200" lvl="0" indent="-457200">
              <a:buFont typeface="+mj-lt"/>
              <a:buAutoNum type="arabicPeriod"/>
            </a:pPr>
            <a:r>
              <a:rPr lang="id-ID" sz="2400" smtClean="0"/>
              <a:t>Menyusun </a:t>
            </a:r>
            <a:r>
              <a:rPr lang="id-ID" sz="2400"/>
              <a:t>program</a:t>
            </a:r>
          </a:p>
          <a:p>
            <a:pPr marL="457200" lvl="0" indent="-457200">
              <a:buFont typeface="+mj-lt"/>
              <a:buAutoNum type="arabicPeriod"/>
            </a:pPr>
            <a:r>
              <a:rPr lang="id-ID" sz="2400"/>
              <a:t>Menyusun konsep</a:t>
            </a:r>
          </a:p>
          <a:p>
            <a:pPr marL="457200" lvl="0" indent="-457200">
              <a:buFont typeface="+mj-lt"/>
              <a:buAutoNum type="arabicPeriod"/>
            </a:pPr>
            <a:r>
              <a:rPr lang="id-ID" sz="2400"/>
              <a:t>Menyusun siteplan</a:t>
            </a:r>
          </a:p>
          <a:p>
            <a:pPr marL="457200" lvl="0" indent="-457200">
              <a:buFont typeface="+mj-lt"/>
              <a:buAutoNum type="arabicPeriod"/>
            </a:pPr>
            <a:r>
              <a:rPr lang="id-ID" sz="2400"/>
              <a:t>Menyusun pra-rancangan / rancangan skematik</a:t>
            </a:r>
          </a:p>
          <a:p>
            <a:pPr marL="457200" lvl="0" indent="-457200">
              <a:buFont typeface="+mj-lt"/>
              <a:buAutoNum type="arabicPeriod"/>
            </a:pPr>
            <a:r>
              <a:rPr lang="id-ID" sz="2400"/>
              <a:t>Mengembangkan rancangan</a:t>
            </a:r>
          </a:p>
          <a:p>
            <a:pPr marL="457200" lvl="0" indent="-457200">
              <a:buFont typeface="+mj-lt"/>
              <a:buAutoNum type="arabicPeriod"/>
            </a:pPr>
            <a:r>
              <a:rPr lang="id-ID" sz="2400"/>
              <a:t>Menyusun gambar kerja</a:t>
            </a:r>
          </a:p>
          <a:p>
            <a:pPr marL="457200" lvl="0" indent="-457200">
              <a:buFont typeface="+mj-lt"/>
              <a:buAutoNum type="arabicPeriod"/>
            </a:pPr>
            <a:r>
              <a:rPr lang="id-ID" sz="2400"/>
              <a:t>Membantu </a:t>
            </a:r>
            <a:r>
              <a:rPr lang="id-ID" sz="2400" smtClean="0"/>
              <a:t>pelelangan (memilih kontraktor)</a:t>
            </a:r>
            <a:endParaRPr lang="id-ID" sz="2400"/>
          </a:p>
          <a:p>
            <a:pPr marL="457200" lvl="0" indent="-457200">
              <a:buFont typeface="+mj-lt"/>
              <a:buAutoNum type="arabicPeriod"/>
            </a:pPr>
            <a:r>
              <a:rPr lang="id-ID" sz="2400"/>
              <a:t>Mengawasi pelaksanaan pembangunan</a:t>
            </a:r>
          </a:p>
          <a:p>
            <a:pPr marL="457200" lvl="0" indent="-457200">
              <a:buFont typeface="+mj-lt"/>
              <a:buAutoNum type="arabicPeriod"/>
            </a:pPr>
            <a:r>
              <a:rPr lang="id-ID" sz="2400"/>
              <a:t>Membangun (dalam kontrak rancangbangun / design-build)</a:t>
            </a:r>
          </a:p>
          <a:p>
            <a:endParaRPr lang="id-ID" sz="2400"/>
          </a:p>
        </p:txBody>
      </p:sp>
    </p:spTree>
    <p:extLst>
      <p:ext uri="{BB962C8B-B14F-4D97-AF65-F5344CB8AC3E}">
        <p14:creationId xmlns:p14="http://schemas.microsoft.com/office/powerpoint/2010/main" xmlns="" val="1443664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823310" y="69490"/>
            <a:ext cx="7016195" cy="684885"/>
          </a:xfrm>
        </p:spPr>
        <p:txBody>
          <a:bodyPr>
            <a:normAutofit fontScale="90000"/>
          </a:bodyPr>
          <a:lstStyle/>
          <a:p>
            <a:pPr algn="r"/>
            <a:r>
              <a:rPr lang="id-ID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PROSPEK </a:t>
            </a:r>
            <a:r>
              <a:rPr lang="id-ID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DAN </a:t>
            </a:r>
            <a:r>
              <a:rPr lang="id-ID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KARIR (PROFIL) ARSITEK</a:t>
            </a:r>
            <a:endParaRPr lang="en-US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670605" y="833015"/>
            <a:ext cx="7016195" cy="4886560"/>
          </a:xfrm>
        </p:spPr>
        <p:txBody>
          <a:bodyPr>
            <a:noAutofit/>
          </a:bodyPr>
          <a:lstStyle/>
          <a:p>
            <a:pPr marL="457200" indent="-457200" algn="r">
              <a:buFont typeface="+mj-lt"/>
              <a:buAutoNum type="arabicPeriod"/>
            </a:pPr>
            <a:r>
              <a:rPr lang="id-ID" sz="2400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Arsitek Konsultan Perancang</a:t>
            </a:r>
            <a:endParaRPr lang="en-US" sz="24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 algn="r">
              <a:buFont typeface="+mj-lt"/>
              <a:buAutoNum type="arabicPeriod"/>
            </a:pPr>
            <a:r>
              <a:rPr lang="id-ID" sz="24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Arsitek Konsultan </a:t>
            </a:r>
            <a:r>
              <a:rPr lang="id-ID" sz="2400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Perancang dan Pembangun</a:t>
            </a:r>
            <a:endParaRPr lang="id-ID" sz="2400" b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 algn="r">
              <a:buFont typeface="+mj-lt"/>
              <a:buAutoNum type="arabicPeriod"/>
            </a:pPr>
            <a:r>
              <a:rPr lang="id-ID" sz="2400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Arsitek di Biro Arsitek Orang Lain</a:t>
            </a:r>
          </a:p>
          <a:p>
            <a:pPr marL="457200" indent="-457200" algn="r">
              <a:buFont typeface="+mj-lt"/>
              <a:buAutoNum type="arabicPeriod"/>
            </a:pPr>
            <a:r>
              <a:rPr lang="id-ID" sz="2400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Arsitek di Perusahaan </a:t>
            </a:r>
            <a:r>
              <a:rPr lang="id-ID" sz="2400" b="1" i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Developer </a:t>
            </a:r>
          </a:p>
          <a:p>
            <a:pPr marL="457200" indent="-457200" algn="r">
              <a:buFont typeface="+mj-lt"/>
              <a:buAutoNum type="arabicPeriod"/>
            </a:pPr>
            <a:r>
              <a:rPr lang="id-ID" sz="2400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Arsitek di Perusahaan Kontraktor</a:t>
            </a:r>
          </a:p>
          <a:p>
            <a:pPr marL="457200" indent="-457200" algn="r">
              <a:buFont typeface="+mj-lt"/>
              <a:buAutoNum type="arabicPeriod"/>
            </a:pPr>
            <a:r>
              <a:rPr lang="id-ID" sz="2400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Arsitek di Perusahaan Manajemen Konstruksi</a:t>
            </a:r>
          </a:p>
          <a:p>
            <a:pPr marL="457200" indent="-457200" algn="r">
              <a:buFont typeface="+mj-lt"/>
              <a:buAutoNum type="arabicPeriod"/>
            </a:pPr>
            <a:endParaRPr lang="id-ID" sz="2400" b="1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 algn="r">
              <a:buFont typeface="+mj-lt"/>
              <a:buAutoNum type="arabicPeriod"/>
            </a:pPr>
            <a:r>
              <a:rPr lang="id-ID" sz="24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Mendirikan Biro Arsitek</a:t>
            </a:r>
          </a:p>
          <a:p>
            <a:pPr marL="457200" indent="-457200" algn="r">
              <a:buFont typeface="+mj-lt"/>
              <a:buAutoNum type="arabicPeriod"/>
            </a:pPr>
            <a:r>
              <a:rPr lang="id-ID" sz="2400" b="1" i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Developer</a:t>
            </a:r>
          </a:p>
          <a:p>
            <a:pPr marL="457200" indent="-457200" algn="r">
              <a:buFont typeface="+mj-lt"/>
              <a:buAutoNum type="arabicPeriod"/>
            </a:pPr>
            <a:r>
              <a:rPr lang="id-ID" sz="24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Kontraktor</a:t>
            </a:r>
          </a:p>
          <a:p>
            <a:pPr marL="457200" indent="-457200" algn="r">
              <a:buFont typeface="+mj-lt"/>
              <a:buAutoNum type="arabicPeriod"/>
            </a:pPr>
            <a:r>
              <a:rPr lang="id-ID" sz="24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Birokrat</a:t>
            </a:r>
          </a:p>
          <a:p>
            <a:pPr marL="457200" indent="-457200" algn="r">
              <a:buFont typeface="+mj-lt"/>
              <a:buAutoNum type="arabicPeriod"/>
            </a:pPr>
            <a:r>
              <a:rPr lang="id-ID" sz="24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Peneliti atau Dosen</a:t>
            </a:r>
          </a:p>
          <a:p>
            <a:pPr marL="457200" indent="-457200" algn="r">
              <a:buFont typeface="+mj-lt"/>
              <a:buAutoNum type="arabicPeriod"/>
            </a:pPr>
            <a:r>
              <a:rPr lang="id-ID" sz="24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Pekerjaan Lainnya</a:t>
            </a:r>
            <a:endParaRPr lang="id-ID" sz="2400" smtClean="0">
              <a:solidFill>
                <a:schemeClr val="bg1"/>
              </a:solidFill>
            </a:endParaRPr>
          </a:p>
          <a:p>
            <a:pPr marL="457200" indent="-457200" algn="r">
              <a:buFont typeface="+mj-lt"/>
              <a:buAutoNum type="arabicPeriod"/>
            </a:pPr>
            <a:endParaRPr lang="id-ID" sz="2400" b="1" i="1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 algn="r">
              <a:buFont typeface="+mj-lt"/>
              <a:buAutoNum type="arabicPeriod"/>
            </a:pPr>
            <a:endParaRPr lang="id-ID" sz="2400" b="1" i="1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 algn="r">
              <a:buFont typeface="+mj-lt"/>
              <a:buAutoNum type="arabicPeriod"/>
            </a:pPr>
            <a:endParaRPr lang="id-ID" sz="2400" b="1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 algn="r">
              <a:buFont typeface="+mj-lt"/>
              <a:buAutoNum type="arabicPeriod"/>
            </a:pPr>
            <a:endParaRPr lang="en-US" sz="24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8761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2" dur="500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1670" y="374900"/>
            <a:ext cx="8229600" cy="610820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id-ID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ARSITEK KONSULTAN PERANCANG</a:t>
            </a:r>
            <a:endParaRPr lang="id-ID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65" y="2207360"/>
            <a:ext cx="7635250" cy="4123035"/>
          </a:xfrm>
        </p:spPr>
        <p:txBody>
          <a:bodyPr>
            <a:normAutofit fontScale="92500" lnSpcReduction="10000"/>
          </a:bodyPr>
          <a:lstStyle/>
          <a:p>
            <a:pPr lvl="0"/>
            <a:r>
              <a:rPr lang="id-ID"/>
              <a:t>Status: </a:t>
            </a:r>
            <a:r>
              <a:rPr lang="id-ID" i="1"/>
              <a:t>freelance</a:t>
            </a:r>
            <a:endParaRPr lang="id-ID"/>
          </a:p>
          <a:p>
            <a:pPr lvl="0"/>
            <a:r>
              <a:rPr lang="id-ID"/>
              <a:t>Skala proyek: kecil</a:t>
            </a:r>
          </a:p>
          <a:p>
            <a:pPr lvl="0"/>
            <a:r>
              <a:rPr lang="id-ID"/>
              <a:t>Jenis proyek: pribadi, </a:t>
            </a:r>
            <a:r>
              <a:rPr lang="id-ID" smtClean="0"/>
              <a:t>swasta</a:t>
            </a:r>
            <a:endParaRPr lang="id-ID"/>
          </a:p>
          <a:p>
            <a:pPr lvl="0"/>
            <a:r>
              <a:rPr lang="id-ID"/>
              <a:t>Pekerjaan merancang: </a:t>
            </a:r>
            <a:r>
              <a:rPr lang="id-ID" smtClean="0"/>
              <a:t/>
            </a:r>
            <a:br>
              <a:rPr lang="id-ID" smtClean="0"/>
            </a:br>
            <a:r>
              <a:rPr lang="id-ID" smtClean="0"/>
              <a:t>melayani </a:t>
            </a:r>
            <a:r>
              <a:rPr lang="id-ID"/>
              <a:t>konsultasi desain sendirian, kadang mengontrak asisten, kadang bergabung/kerjasama dengan arsitek lain, kadang menerima pesanan dari biro arsitek</a:t>
            </a:r>
          </a:p>
          <a:p>
            <a:pPr lvl="0"/>
            <a:r>
              <a:rPr lang="id-ID"/>
              <a:t>Pekerjaan membangun: -</a:t>
            </a:r>
          </a:p>
          <a:p>
            <a:pPr lvl="0"/>
            <a:r>
              <a:rPr lang="id-ID"/>
              <a:t>Keterangan: cocok untuk yang berjiwa bebas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34802" y="1291130"/>
            <a:ext cx="3109198" cy="2076844"/>
          </a:xfrm>
          <a:prstGeom prst="rect">
            <a:avLst/>
          </a:prstGeom>
        </p:spPr>
      </p:pic>
      <p:pic>
        <p:nvPicPr>
          <p:cNvPr id="5" name="Picture 4" descr="http://4.bp.blogspot.com/-DOVNAytkZ24/URb9gSX6nSI/AAAAAAAAAjo/PJe_2n6ZnWE/s320/asas.jpg">
            <a:hlinkClick r:id="rId3"/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34802" y="1291130"/>
            <a:ext cx="3109198" cy="207684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4198414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1670" y="374899"/>
            <a:ext cx="8229600" cy="1068935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id-ID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ARSITEK KONSULTAN </a:t>
            </a:r>
            <a:r>
              <a:rPr lang="id-ID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id-ID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id-ID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PERANCANG </a:t>
            </a:r>
            <a:r>
              <a:rPr lang="id-ID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&amp; PEMBANGUN</a:t>
            </a:r>
            <a:br>
              <a:rPr lang="id-ID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id-ID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55" y="2207359"/>
            <a:ext cx="8679279" cy="4886561"/>
          </a:xfrm>
        </p:spPr>
        <p:txBody>
          <a:bodyPr>
            <a:noAutofit/>
          </a:bodyPr>
          <a:lstStyle/>
          <a:p>
            <a:pPr lvl="0"/>
            <a:r>
              <a:rPr lang="id-ID" sz="2400"/>
              <a:t>Status: </a:t>
            </a:r>
            <a:r>
              <a:rPr lang="id-ID" sz="2400" i="1"/>
              <a:t>freelance</a:t>
            </a:r>
            <a:endParaRPr lang="id-ID" sz="2400"/>
          </a:p>
          <a:p>
            <a:pPr lvl="0"/>
            <a:r>
              <a:rPr lang="id-ID" sz="2400"/>
              <a:t>Skala proyek: kecil</a:t>
            </a:r>
          </a:p>
          <a:p>
            <a:pPr lvl="0"/>
            <a:r>
              <a:rPr lang="id-ID" sz="2400"/>
              <a:t>Jenis proyek: pribadi, swasta</a:t>
            </a:r>
          </a:p>
          <a:p>
            <a:pPr lvl="0"/>
            <a:r>
              <a:rPr lang="id-ID" sz="2400"/>
              <a:t>Pekerjaan merancang: </a:t>
            </a:r>
            <a:r>
              <a:rPr lang="id-ID" sz="2400" smtClean="0"/>
              <a:t/>
            </a:r>
            <a:br>
              <a:rPr lang="id-ID" sz="2400" smtClean="0"/>
            </a:br>
            <a:r>
              <a:rPr lang="id-ID" sz="2400" smtClean="0"/>
              <a:t>melayani konsultasi </a:t>
            </a:r>
            <a:r>
              <a:rPr lang="id-ID" sz="2400"/>
              <a:t>desain</a:t>
            </a:r>
          </a:p>
          <a:p>
            <a:pPr lvl="0"/>
            <a:r>
              <a:rPr lang="id-ID" sz="2400"/>
              <a:t>Pekerjaan membangun: membangun rancangan sendiri termasuk mengurus ijin, kadang berkerja sama dengan pemilik modal, memperkerjakan mandor/tukang, berhubungan dengan pemasok bahan bangunan</a:t>
            </a:r>
          </a:p>
          <a:p>
            <a:pPr lvl="0"/>
            <a:r>
              <a:rPr lang="id-ID" sz="2400"/>
              <a:t>Keterangan: memerlukan modal usaha lebih dari sekedar konsultan perancang, kepuasan membangun rancangan sendiri</a:t>
            </a:r>
          </a:p>
        </p:txBody>
      </p:sp>
      <p:pic>
        <p:nvPicPr>
          <p:cNvPr id="6" name="Picture 5" descr="http://2.bp.blogspot.com/-tg3iCriukL8/URb9iNRAglI/AAAAAAAAAj4/JBHe1xCYToQ/s320/profesional-konsultan-keuangan.jpg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28055" y="1504861"/>
            <a:ext cx="3122846" cy="207684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39542" y="1504861"/>
            <a:ext cx="3122846" cy="2076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5675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1670" y="374899"/>
            <a:ext cx="8229600" cy="1068935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id-ID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ARSITEK </a:t>
            </a:r>
            <a:r>
              <a:rPr lang="id-ID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id-ID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id-ID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 BIRO </a:t>
            </a:r>
            <a:r>
              <a:rPr lang="id-ID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ARSITEK ORANG LAIN</a:t>
            </a:r>
            <a:br>
              <a:rPr lang="id-ID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id-ID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55" y="2665474"/>
            <a:ext cx="8679279" cy="4886561"/>
          </a:xfrm>
        </p:spPr>
        <p:txBody>
          <a:bodyPr>
            <a:noAutofit/>
          </a:bodyPr>
          <a:lstStyle/>
          <a:p>
            <a:pPr lvl="0"/>
            <a:r>
              <a:rPr lang="id-ID" sz="2400"/>
              <a:t>Status: pegawai kontrakan, pegawai tetap</a:t>
            </a:r>
          </a:p>
          <a:p>
            <a:pPr lvl="0"/>
            <a:r>
              <a:rPr lang="id-ID" sz="2400"/>
              <a:t>Skala proyek: kecil, besar</a:t>
            </a:r>
          </a:p>
          <a:p>
            <a:pPr lvl="0"/>
            <a:r>
              <a:rPr lang="id-ID" sz="2400"/>
              <a:t>Jenis proyek: swasta, pemerintah</a:t>
            </a:r>
          </a:p>
          <a:p>
            <a:pPr lvl="0"/>
            <a:r>
              <a:rPr lang="id-ID" sz="2400"/>
              <a:t>Pekerjaan merancang: </a:t>
            </a:r>
            <a:r>
              <a:rPr lang="id-ID" sz="2400" smtClean="0"/>
              <a:t/>
            </a:r>
            <a:br>
              <a:rPr lang="id-ID" sz="2400" smtClean="0"/>
            </a:br>
            <a:r>
              <a:rPr lang="id-ID" sz="2400" smtClean="0"/>
              <a:t>mengerjakan </a:t>
            </a:r>
            <a:r>
              <a:rPr lang="id-ID" sz="2400"/>
              <a:t>konsultasi perancangan, dapat ditugaskan atasan untuk menangani seluruh/sebagian rangkaian proses desain</a:t>
            </a:r>
          </a:p>
          <a:p>
            <a:pPr lvl="0"/>
            <a:r>
              <a:rPr lang="id-ID" sz="2400"/>
              <a:t>Pekerjaan membangun: -</a:t>
            </a:r>
          </a:p>
          <a:p>
            <a:pPr lvl="0"/>
            <a:r>
              <a:rPr lang="id-ID" sz="2400"/>
              <a:t>Keterangan: kadang ada biro dengan spesialisasi tertentu (jarang)</a:t>
            </a:r>
          </a:p>
        </p:txBody>
      </p:sp>
      <p:pic>
        <p:nvPicPr>
          <p:cNvPr id="8" name="Picture 7" descr="http://2.bp.blogspot.com/-CXEdOpxyrXE/URb9gWxBCHI/AAAAAAAAAjs/laer5kthDRQ/s320/1294713183_155721989_1-Gambar--KONSULTAN-PAJAK-SPT-TAHUNAN-SPT-MASA-SPT-BADAN-SPT-PPN-DLL.jpg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33195" y="1291130"/>
            <a:ext cx="3048000" cy="20574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4294771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55" y="1443835"/>
            <a:ext cx="8679279" cy="488656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id-ID" sz="2400" b="1" smtClean="0"/>
              <a:t>3.A. PERAN ARSITEK DI BIRO ARSITEK</a:t>
            </a:r>
            <a:endParaRPr lang="id-ID" sz="2400" smtClean="0"/>
          </a:p>
          <a:p>
            <a:pPr lvl="1"/>
            <a:r>
              <a:rPr lang="id-ID" sz="2000" i="1" smtClean="0"/>
              <a:t>Designer </a:t>
            </a:r>
            <a:r>
              <a:rPr lang="id-ID" sz="2000" i="1"/>
              <a:t>architect</a:t>
            </a:r>
            <a:endParaRPr lang="id-ID" sz="2000"/>
          </a:p>
          <a:p>
            <a:pPr lvl="1"/>
            <a:r>
              <a:rPr lang="id-ID" sz="2000" i="1"/>
              <a:t>Project architect</a:t>
            </a:r>
            <a:endParaRPr lang="id-ID" sz="2000"/>
          </a:p>
          <a:p>
            <a:pPr lvl="1"/>
            <a:r>
              <a:rPr lang="id-ID" sz="2000" i="1"/>
              <a:t>Computer specialist</a:t>
            </a:r>
            <a:endParaRPr lang="id-ID" sz="2000"/>
          </a:p>
          <a:p>
            <a:pPr lvl="1"/>
            <a:r>
              <a:rPr lang="id-ID" sz="2000" i="1"/>
              <a:t>Konstruction documenter</a:t>
            </a:r>
            <a:endParaRPr lang="id-ID" sz="2000"/>
          </a:p>
          <a:p>
            <a:pPr lvl="1"/>
            <a:r>
              <a:rPr lang="id-ID" sz="2000" i="1"/>
              <a:t>Spesification writter</a:t>
            </a:r>
            <a:endParaRPr lang="id-ID" sz="2000"/>
          </a:p>
          <a:p>
            <a:pPr lvl="1"/>
            <a:r>
              <a:rPr lang="id-ID" sz="2000" i="1"/>
              <a:t>Cost estimator</a:t>
            </a:r>
            <a:endParaRPr lang="id-ID" sz="2000"/>
          </a:p>
          <a:p>
            <a:pPr lvl="1"/>
            <a:r>
              <a:rPr lang="id-ID" sz="2000" i="1"/>
              <a:t>Building controller</a:t>
            </a:r>
            <a:endParaRPr lang="id-ID" sz="2000"/>
          </a:p>
          <a:p>
            <a:pPr marL="0" indent="0">
              <a:buNone/>
            </a:pPr>
            <a:r>
              <a:rPr lang="id-ID" sz="2400" b="1"/>
              <a:t>3.B. PERSYARATAN BERKERJA DI BIRO ARSITEK</a:t>
            </a:r>
            <a:endParaRPr lang="id-ID" sz="2400"/>
          </a:p>
          <a:p>
            <a:pPr lvl="1"/>
            <a:r>
              <a:rPr lang="id-ID" sz="2000"/>
              <a:t>Portofolio (kumpulan karya, terutama karya kreatif dari pelamar, bisa karya ketika masih berstatus mahasiswa)</a:t>
            </a:r>
          </a:p>
          <a:p>
            <a:pPr lvl="1"/>
            <a:r>
              <a:rPr lang="id-ID" sz="2000"/>
              <a:t>Kemampuan mengoperasikan piranti lunak (seperti CAD dan untuk rendering)</a:t>
            </a:r>
          </a:p>
          <a:p>
            <a:pPr lvl="1"/>
            <a:r>
              <a:rPr lang="id-ID" sz="2000"/>
              <a:t>Keretampilan sketsa tangan (nilai tambah bagi pelamar)</a:t>
            </a:r>
          </a:p>
        </p:txBody>
      </p:sp>
      <p:pic>
        <p:nvPicPr>
          <p:cNvPr id="8" name="Picture 7" descr="http://2.bp.blogspot.com/-CXEdOpxyrXE/URb9gWxBCHI/AAAAAAAAAjs/laer5kthDRQ/s320/1294713183_155721989_1-Gambar--KONSULTAN-PAJAK-SPT-TAHUNAN-SPT-MASA-SPT-BADAN-SPT-PPN-DLL.jpg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33195" y="1291130"/>
            <a:ext cx="3048000" cy="20574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66512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1670" y="374899"/>
            <a:ext cx="8229600" cy="1068935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id-ID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 ARSITEK </a:t>
            </a:r>
            <a:r>
              <a:rPr lang="id-ID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 </a:t>
            </a:r>
            <a:r>
              <a:rPr lang="id-ID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PERUSAHAAN </a:t>
            </a:r>
            <a:r>
              <a:rPr lang="id-ID" b="1" i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DEVELOPER</a:t>
            </a:r>
            <a:r>
              <a:rPr lang="id-ID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id-ID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id-ID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55" y="1901949"/>
            <a:ext cx="8679279" cy="4886561"/>
          </a:xfrm>
        </p:spPr>
        <p:txBody>
          <a:bodyPr>
            <a:noAutofit/>
          </a:bodyPr>
          <a:lstStyle/>
          <a:p>
            <a:pPr lvl="0"/>
            <a:r>
              <a:rPr lang="id-ID" sz="2400" smtClean="0"/>
              <a:t>Status</a:t>
            </a:r>
            <a:r>
              <a:rPr lang="id-ID" sz="2400"/>
              <a:t>: pegawai kontrakan, pegawai tetap</a:t>
            </a:r>
          </a:p>
          <a:p>
            <a:pPr lvl="0"/>
            <a:r>
              <a:rPr lang="id-ID" sz="2400"/>
              <a:t>Skala proyek: kecil, besar</a:t>
            </a:r>
          </a:p>
          <a:p>
            <a:pPr lvl="0"/>
            <a:r>
              <a:rPr lang="id-ID" sz="2400"/>
              <a:t>Jenis proyek: swasta, pemerintah</a:t>
            </a:r>
          </a:p>
          <a:p>
            <a:pPr lvl="0"/>
            <a:r>
              <a:rPr lang="id-ID" sz="2400"/>
              <a:t>Pekerjaan merancang: merevisi (sedikit) rancangan arsitektur agar lebih terbangun untuk dibangun oleh kontraktor ybs.</a:t>
            </a:r>
          </a:p>
          <a:p>
            <a:pPr lvl="0"/>
            <a:r>
              <a:rPr lang="id-ID" sz="2400"/>
              <a:t>Pekerjaan membangun: berperan serta dalam melaksanakan pembangunan rancangan arsitek lain</a:t>
            </a:r>
          </a:p>
          <a:p>
            <a:pPr lvl="0"/>
            <a:r>
              <a:rPr lang="id-ID" sz="2400"/>
              <a:t>Pekerjaan lainnya: dapat ditugaskan atasan untuk menangani pekerjaan lain di kantor/lapangan yang tidak berhubungan dengan arsitektur</a:t>
            </a:r>
          </a:p>
          <a:p>
            <a:pPr lvl="0"/>
            <a:r>
              <a:rPr lang="id-ID" sz="2400"/>
              <a:t>Keterangan: tidak cocok untuk yang ingin mengembangkan karir merancang</a:t>
            </a:r>
          </a:p>
        </p:txBody>
      </p:sp>
      <p:pic>
        <p:nvPicPr>
          <p:cNvPr id="5" name="Picture 4" descr="http://2.bp.blogspot.com/-af_I58nWou4/URcCg5Nd40I/AAAAAAAAAlA/TMvHgGGuE5w/s320/training-ahli-k3-umum.png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33196" y="1291130"/>
            <a:ext cx="3010804" cy="20574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1877189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1670" y="374899"/>
            <a:ext cx="8229600" cy="1068935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id-ID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5. ARSITEK DI PERUSAHAAN </a:t>
            </a:r>
            <a:r>
              <a:rPr lang="id-ID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KONTRAKTOR</a:t>
            </a:r>
            <a:r>
              <a:rPr lang="id-ID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id-ID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id-ID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55" y="2207359"/>
            <a:ext cx="8679279" cy="4886561"/>
          </a:xfrm>
        </p:spPr>
        <p:txBody>
          <a:bodyPr>
            <a:noAutofit/>
          </a:bodyPr>
          <a:lstStyle/>
          <a:p>
            <a:pPr lvl="0"/>
            <a:r>
              <a:rPr lang="id-ID" sz="2400" smtClean="0"/>
              <a:t>Status</a:t>
            </a:r>
            <a:r>
              <a:rPr lang="id-ID" sz="2400"/>
              <a:t>: pegawai kontrakan, pegawai tetap</a:t>
            </a:r>
          </a:p>
          <a:p>
            <a:pPr lvl="0"/>
            <a:r>
              <a:rPr lang="id-ID" sz="2400"/>
              <a:t>Skala proyek: kecil, besar</a:t>
            </a:r>
          </a:p>
          <a:p>
            <a:pPr lvl="0"/>
            <a:r>
              <a:rPr lang="id-ID" sz="2400"/>
              <a:t>Jenis proyek: swasta, pemerintah</a:t>
            </a:r>
          </a:p>
          <a:p>
            <a:pPr lvl="0"/>
            <a:r>
              <a:rPr lang="id-ID" sz="2400"/>
              <a:t>Pekerjaan merancang: mengerjakan konsultasi perancangan untuk klien dari pengembang untuk dibangun oleh pengembang ybs., dapat ditugaskan atasan untuk menangani seluruh rangkaian proses perancangan, bisa ditambah dengan pengawasan rancangan sendiri di lapangan</a:t>
            </a:r>
          </a:p>
          <a:p>
            <a:pPr lvl="0"/>
            <a:r>
              <a:rPr lang="id-ID" sz="2400"/>
              <a:t>Pekerjaan membangun: -</a:t>
            </a:r>
          </a:p>
          <a:p>
            <a:pPr lvl="0"/>
            <a:r>
              <a:rPr lang="id-ID" sz="2400"/>
              <a:t>Keterangan: proyek pengembang kebanyakan adalah perumahan (walau tidak selalu) skala kecil</a:t>
            </a:r>
          </a:p>
        </p:txBody>
      </p:sp>
      <p:pic>
        <p:nvPicPr>
          <p:cNvPr id="6" name="Picture 5" descr="http://2.bp.blogspot.com/-BFQMRE2RZ80/URb_4VLx5oI/AAAAAAAAAkg/IAJk9ug5hNk/s320/developer+property.jpg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33196" y="1291130"/>
            <a:ext cx="3048000" cy="20288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194754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1670" y="69490"/>
            <a:ext cx="8229600" cy="1068935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id-ID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6. ARSITEK DI </a:t>
            </a:r>
            <a:r>
              <a:rPr lang="id-ID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PERUSAHAAN </a:t>
            </a:r>
            <a:br>
              <a:rPr lang="id-ID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id-ID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MANAJEMEN </a:t>
            </a:r>
            <a:r>
              <a:rPr lang="id-ID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KONSTRUKSI</a:t>
            </a:r>
            <a:endParaRPr lang="id-ID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55" y="1443835"/>
            <a:ext cx="8679279" cy="4886561"/>
          </a:xfrm>
        </p:spPr>
        <p:txBody>
          <a:bodyPr>
            <a:noAutofit/>
          </a:bodyPr>
          <a:lstStyle/>
          <a:p>
            <a:pPr lvl="0"/>
            <a:r>
              <a:rPr lang="id-ID" sz="2400" smtClean="0"/>
              <a:t>Status</a:t>
            </a:r>
            <a:r>
              <a:rPr lang="id-ID" sz="2400"/>
              <a:t>: pegawai kontrakan, pegawai tetap</a:t>
            </a:r>
          </a:p>
          <a:p>
            <a:pPr lvl="0"/>
            <a:r>
              <a:rPr lang="id-ID" sz="2400"/>
              <a:t>Skala proyek: besar</a:t>
            </a:r>
          </a:p>
          <a:p>
            <a:pPr lvl="0"/>
            <a:r>
              <a:rPr lang="id-ID" sz="2400"/>
              <a:t>Jenis proyek: swasta, pemerintah</a:t>
            </a:r>
          </a:p>
          <a:p>
            <a:pPr lvl="0"/>
            <a:r>
              <a:rPr lang="id-ID" sz="2400"/>
              <a:t>Pekerjaan merancang: -</a:t>
            </a:r>
          </a:p>
          <a:p>
            <a:pPr lvl="0"/>
            <a:r>
              <a:rPr lang="id-ID" sz="2400"/>
              <a:t>Pekerjaan membangun: berperan serta dalam mengawasi manajemen, proses rancangan oleh arsitek , insinyur dari perusahaan lain, atau manajemen pembangunan oleh kontraktor perusahaan</a:t>
            </a:r>
          </a:p>
          <a:p>
            <a:pPr lvl="0"/>
            <a:r>
              <a:rPr lang="id-ID" sz="2400"/>
              <a:t>Pekerjaan lainnya: dapat ditugaskan atasan untuk menangani pekerjaan lain di kantor/lapangan yang tidak berhubungan dengan arsitektur</a:t>
            </a:r>
          </a:p>
          <a:p>
            <a:pPr lvl="0"/>
            <a:r>
              <a:rPr lang="id-ID" sz="2400"/>
              <a:t>Keterangan: tidak cocok untuk yang ingin mengembangkan karir merancang</a:t>
            </a:r>
          </a:p>
        </p:txBody>
      </p:sp>
      <p:pic>
        <p:nvPicPr>
          <p:cNvPr id="5" name="Picture 4" descr="http://3.bp.blogspot.com/-SXrO-LiRXkI/URcCQhteYDI/AAAAAAAAAkw/o1u8k2_WlvI/s320/memilih-kontraktor-web-solusirumah-blogspot-com.jpg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05900" y="1291130"/>
            <a:ext cx="3048000" cy="20097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131149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1670" y="69490"/>
            <a:ext cx="8229600" cy="106893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d-ID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7. MENDIRIKAN BIRO ARSITEK</a:t>
            </a:r>
            <a:endParaRPr lang="id-ID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55" y="1443835"/>
            <a:ext cx="8679279" cy="4886561"/>
          </a:xfrm>
        </p:spPr>
        <p:txBody>
          <a:bodyPr>
            <a:noAutofit/>
          </a:bodyPr>
          <a:lstStyle/>
          <a:p>
            <a:pPr lvl="0"/>
            <a:r>
              <a:rPr lang="id-ID" sz="2400" smtClean="0"/>
              <a:t>Status</a:t>
            </a:r>
            <a:r>
              <a:rPr lang="id-ID" sz="2400"/>
              <a:t>: biro berbadan hukum</a:t>
            </a:r>
          </a:p>
          <a:p>
            <a:pPr lvl="0"/>
            <a:r>
              <a:rPr lang="id-ID" sz="2400"/>
              <a:t>Skala proyek: kecil, besar</a:t>
            </a:r>
          </a:p>
          <a:p>
            <a:pPr lvl="0"/>
            <a:r>
              <a:rPr lang="id-ID" sz="2400"/>
              <a:t>Jenis proyek: swasta</a:t>
            </a:r>
          </a:p>
          <a:p>
            <a:pPr lvl="0"/>
            <a:r>
              <a:rPr lang="id-ID" sz="2400"/>
              <a:t>Pekerjaan merancang: melayani konsultasi </a:t>
            </a:r>
            <a:r>
              <a:rPr lang="id-ID" sz="2400" smtClean="0"/>
              <a:t/>
            </a:r>
            <a:br>
              <a:rPr lang="id-ID" sz="2400" smtClean="0"/>
            </a:br>
            <a:r>
              <a:rPr lang="id-ID" sz="2400" smtClean="0"/>
              <a:t>desain </a:t>
            </a:r>
            <a:r>
              <a:rPr lang="id-ID" sz="2400"/>
              <a:t>sendirian atau bersama arsitek lain</a:t>
            </a:r>
            <a:r>
              <a:rPr lang="id-ID" sz="2400" smtClean="0"/>
              <a:t>,</a:t>
            </a:r>
            <a:br>
              <a:rPr lang="id-ID" sz="2400" smtClean="0"/>
            </a:br>
            <a:r>
              <a:rPr lang="id-ID" sz="2400" smtClean="0"/>
              <a:t>atau </a:t>
            </a:r>
            <a:r>
              <a:rPr lang="id-ID" sz="2400"/>
              <a:t>bekerjasama dengan biro lain, mempekerjakan arsitek, juru gambar (</a:t>
            </a:r>
            <a:r>
              <a:rPr lang="id-ID" sz="2400" i="1"/>
              <a:t>drafter</a:t>
            </a:r>
            <a:r>
              <a:rPr lang="id-ID" sz="2400"/>
              <a:t>), teknisi dsb.</a:t>
            </a:r>
          </a:p>
          <a:p>
            <a:pPr lvl="0"/>
            <a:r>
              <a:rPr lang="id-ID" sz="2400"/>
              <a:t>Pekerjaan membangun: -</a:t>
            </a:r>
          </a:p>
          <a:p>
            <a:pPr lvl="0"/>
            <a:r>
              <a:rPr lang="id-ID" sz="2400"/>
              <a:t>Pekerjaan lainnya: marketing, membuat kontrak, mengelola kantor</a:t>
            </a:r>
          </a:p>
          <a:p>
            <a:pPr lvl="0"/>
            <a:r>
              <a:rPr lang="id-ID" sz="2400"/>
              <a:t>Keterangan: bertanggung jawab secara hukum untuk desain yang dikerjakan, cocok untuk yang berjiwa wirausaha, perlu jaringan sosial untuk marketing, perlu memiliki sertifikat profesi</a:t>
            </a:r>
          </a:p>
        </p:txBody>
      </p:sp>
      <p:pic>
        <p:nvPicPr>
          <p:cNvPr id="6" name="Picture 5" descr="http://4.bp.blogspot.com/-psop_oE7cbQ/URb-FkKTN4I/AAAAAAAAAkQ/1fxyKQ_OzB4/s320/2012-10_2nd_Freeplane-Docear_Developer_Conference.jpg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05900" y="1291130"/>
            <a:ext cx="3048000" cy="20233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554232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1670" y="69490"/>
            <a:ext cx="8229600" cy="106893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d-ID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8. </a:t>
            </a:r>
            <a:r>
              <a:rPr lang="id-ID" b="1" i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DEVELOPER</a:t>
            </a:r>
            <a:endParaRPr lang="id-ID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55" y="1443835"/>
            <a:ext cx="8679279" cy="4886561"/>
          </a:xfrm>
        </p:spPr>
        <p:txBody>
          <a:bodyPr>
            <a:noAutofit/>
          </a:bodyPr>
          <a:lstStyle/>
          <a:p>
            <a:pPr lvl="0"/>
            <a:r>
              <a:rPr lang="id-ID" sz="2400" smtClean="0"/>
              <a:t>Status</a:t>
            </a:r>
            <a:r>
              <a:rPr lang="id-ID" sz="2400"/>
              <a:t>: biro berbadan hukum</a:t>
            </a:r>
          </a:p>
          <a:p>
            <a:pPr lvl="0"/>
            <a:r>
              <a:rPr lang="id-ID" sz="2400"/>
              <a:t>Skala proyek: kecil, besar</a:t>
            </a:r>
          </a:p>
          <a:p>
            <a:pPr lvl="0"/>
            <a:r>
              <a:rPr lang="id-ID" sz="2400"/>
              <a:t>Jenis proyek: -</a:t>
            </a:r>
          </a:p>
          <a:p>
            <a:pPr lvl="0"/>
            <a:r>
              <a:rPr lang="id-ID" sz="2400"/>
              <a:t>Pekerjaan merancang: merancang sendiri </a:t>
            </a:r>
            <a:r>
              <a:rPr lang="id-ID" sz="2400" smtClean="0"/>
              <a:t/>
            </a:r>
            <a:br>
              <a:rPr lang="id-ID" sz="2400" smtClean="0"/>
            </a:br>
            <a:r>
              <a:rPr lang="id-ID" sz="2400" smtClean="0"/>
              <a:t>atau </a:t>
            </a:r>
            <a:r>
              <a:rPr lang="id-ID" sz="2400"/>
              <a:t>mempekerjakan arsitek, insinyur, juru </a:t>
            </a:r>
            <a:r>
              <a:rPr lang="id-ID" sz="2400" smtClean="0"/>
              <a:t/>
            </a:r>
            <a:br>
              <a:rPr lang="id-ID" sz="2400" smtClean="0"/>
            </a:br>
            <a:r>
              <a:rPr lang="id-ID" sz="2400" smtClean="0"/>
              <a:t>gambar </a:t>
            </a:r>
            <a:r>
              <a:rPr lang="id-ID" sz="2400"/>
              <a:t>(</a:t>
            </a:r>
            <a:r>
              <a:rPr lang="id-ID" sz="2400" i="1"/>
              <a:t>drafter</a:t>
            </a:r>
            <a:r>
              <a:rPr lang="id-ID" sz="2400"/>
              <a:t>), teknisi, pengawas bangunan dan mandor/tukang bangunan</a:t>
            </a:r>
          </a:p>
          <a:p>
            <a:pPr lvl="0"/>
            <a:r>
              <a:rPr lang="id-ID" sz="2400"/>
              <a:t>Pekerjaan membangun: membangun kawasan/bangunan berdasar rancangan sendiri/orang lain untuk dijual</a:t>
            </a:r>
          </a:p>
          <a:p>
            <a:pPr lvl="0"/>
            <a:r>
              <a:rPr lang="id-ID" sz="2400"/>
              <a:t>Pekerjaan lainnya: melayani pembeli rumah/kapling, marketing, membuat kontrak, mengelola kantor</a:t>
            </a:r>
          </a:p>
          <a:p>
            <a:pPr lvl="0"/>
            <a:r>
              <a:rPr lang="id-ID" sz="2400"/>
              <a:t>Keterangan: mungkin tidak cocok untuk arsitektur yang berorientasi desain</a:t>
            </a:r>
          </a:p>
        </p:txBody>
      </p:sp>
      <p:pic>
        <p:nvPicPr>
          <p:cNvPr id="7" name="Picture 6" descr="http://4.bp.blogspot.com/-e-PZv4gDgvA/URb_0-UkeGI/AAAAAAAAAkY/xuqLVEPHdxU/s320/developer-hangouts.png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6219" y="1283052"/>
            <a:ext cx="3048000" cy="199324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983876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1670" y="69490"/>
            <a:ext cx="8229600" cy="106893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d-ID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9. KONTRAKTOR</a:t>
            </a:r>
            <a:endParaRPr lang="id-ID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55" y="1443835"/>
            <a:ext cx="8679279" cy="4886561"/>
          </a:xfrm>
        </p:spPr>
        <p:txBody>
          <a:bodyPr>
            <a:noAutofit/>
          </a:bodyPr>
          <a:lstStyle/>
          <a:p>
            <a:pPr lvl="0"/>
            <a:r>
              <a:rPr lang="id-ID" sz="2400" smtClean="0"/>
              <a:t>Status</a:t>
            </a:r>
            <a:r>
              <a:rPr lang="id-ID" sz="2400"/>
              <a:t>: biro berbadan hukum</a:t>
            </a:r>
          </a:p>
          <a:p>
            <a:pPr lvl="0"/>
            <a:r>
              <a:rPr lang="id-ID" sz="2400"/>
              <a:t>Skala proyek: kecil, besar</a:t>
            </a:r>
          </a:p>
          <a:p>
            <a:pPr lvl="0"/>
            <a:r>
              <a:rPr lang="id-ID" sz="2400"/>
              <a:t>Jenis proyek: swasta, pemerintah</a:t>
            </a:r>
          </a:p>
          <a:p>
            <a:pPr lvl="0"/>
            <a:r>
              <a:rPr lang="id-ID" sz="2400"/>
              <a:t>Pekerjaan merancang: -</a:t>
            </a:r>
          </a:p>
          <a:p>
            <a:pPr lvl="0"/>
            <a:r>
              <a:rPr lang="id-ID" sz="2400"/>
              <a:t>Pekerjaan membangun: melaksanakan pembangunan fisik rancangan arsitek perusahaan lain, berdasar pesanan klien pemerintah/swasta</a:t>
            </a:r>
          </a:p>
          <a:p>
            <a:pPr lvl="0"/>
            <a:r>
              <a:rPr lang="id-ID" sz="2400"/>
              <a:t>Pekerjaan lainnya: melayani pembeli rumah/kapling, marketing, membuat kontrak, mengelola kantor</a:t>
            </a:r>
          </a:p>
          <a:p>
            <a:pPr lvl="0"/>
            <a:r>
              <a:rPr lang="id-ID" sz="2400"/>
              <a:t>Keterangan: bekerja berdasarkan prinsip profit, resiko dan profit relatif tinggi daripada sebagai konsultan, perlu modal besar, perlu jiwa usaha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05900" y="1262702"/>
            <a:ext cx="3048000" cy="2013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95063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1670" y="69490"/>
            <a:ext cx="8229600" cy="106893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d-ID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10. BIROKRAT</a:t>
            </a:r>
            <a:endParaRPr lang="id-ID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55" y="1443835"/>
            <a:ext cx="8679279" cy="4886561"/>
          </a:xfrm>
        </p:spPr>
        <p:txBody>
          <a:bodyPr>
            <a:noAutofit/>
          </a:bodyPr>
          <a:lstStyle/>
          <a:p>
            <a:pPr lvl="0"/>
            <a:r>
              <a:rPr lang="id-ID" sz="2400" smtClean="0"/>
              <a:t>Status</a:t>
            </a:r>
            <a:r>
              <a:rPr lang="id-ID" sz="2400"/>
              <a:t>: pegawai negeri</a:t>
            </a:r>
          </a:p>
          <a:p>
            <a:pPr lvl="0"/>
            <a:r>
              <a:rPr lang="id-ID" sz="2400"/>
              <a:t>Skala proyek: -</a:t>
            </a:r>
          </a:p>
          <a:p>
            <a:pPr lvl="0"/>
            <a:r>
              <a:rPr lang="id-ID" sz="2400"/>
              <a:t>Jenis proyek: -</a:t>
            </a:r>
          </a:p>
          <a:p>
            <a:pPr lvl="0"/>
            <a:r>
              <a:rPr lang="id-ID" sz="2400"/>
              <a:t>Pekerjaan merancang: -</a:t>
            </a:r>
          </a:p>
          <a:p>
            <a:pPr lvl="0"/>
            <a:r>
              <a:rPr lang="id-ID" sz="2400"/>
              <a:t>Pekerjaan membangun: -</a:t>
            </a:r>
          </a:p>
          <a:p>
            <a:pPr lvl="0"/>
            <a:r>
              <a:rPr lang="id-ID" sz="2400"/>
              <a:t>Pekerjaan lainnya: berada di dinas tata kota/tata bangunan/pengawasan bangunan pada pemerintah kabupaten/pemerintah kota, departemen pekerjaan umum, permukiman &amp; prasarana wilayah</a:t>
            </a:r>
          </a:p>
          <a:p>
            <a:pPr lvl="0"/>
            <a:r>
              <a:rPr lang="id-ID" sz="2400"/>
              <a:t>Keterangan: -</a:t>
            </a:r>
          </a:p>
        </p:txBody>
      </p:sp>
      <p:pic>
        <p:nvPicPr>
          <p:cNvPr id="6" name="Picture 5" descr="http://4.bp.blogspot.com/-zPTAU_2Vv6U/URb9jbghcWI/AAAAAAAAAkA/tJlVDF4Swg0/s320/service-ontario-counter.jpg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276045"/>
            <a:ext cx="3048000" cy="20002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709954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1670" y="69490"/>
            <a:ext cx="8229600" cy="106893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d-ID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10. </a:t>
            </a:r>
            <a:r>
              <a:rPr lang="id-ID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PENELITI ATAU DOSEN</a:t>
            </a:r>
            <a:endParaRPr lang="id-ID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55" y="1749244"/>
            <a:ext cx="8679279" cy="4886561"/>
          </a:xfrm>
        </p:spPr>
        <p:txBody>
          <a:bodyPr>
            <a:noAutofit/>
          </a:bodyPr>
          <a:lstStyle/>
          <a:p>
            <a:pPr lvl="0"/>
            <a:r>
              <a:rPr lang="id-ID" sz="2400" smtClean="0"/>
              <a:t>Status</a:t>
            </a:r>
            <a:r>
              <a:rPr lang="id-ID" sz="2400"/>
              <a:t>: pegawai </a:t>
            </a:r>
            <a:r>
              <a:rPr lang="id-ID" sz="2400" smtClean="0"/>
              <a:t>negeri atau swasta</a:t>
            </a:r>
            <a:endParaRPr lang="id-ID" sz="2400"/>
          </a:p>
          <a:p>
            <a:pPr lvl="0"/>
            <a:r>
              <a:rPr lang="id-ID" sz="2400"/>
              <a:t>Skala proyek: -</a:t>
            </a:r>
          </a:p>
          <a:p>
            <a:pPr lvl="0"/>
            <a:r>
              <a:rPr lang="id-ID" sz="2400"/>
              <a:t>Jenis proyek: -</a:t>
            </a:r>
          </a:p>
          <a:p>
            <a:pPr lvl="0"/>
            <a:r>
              <a:rPr lang="id-ID" sz="2400"/>
              <a:t>Pekerjaan merancang: -</a:t>
            </a:r>
          </a:p>
          <a:p>
            <a:pPr lvl="0"/>
            <a:r>
              <a:rPr lang="id-ID" sz="2400"/>
              <a:t>Pekerjaan membangun: -</a:t>
            </a:r>
          </a:p>
          <a:p>
            <a:pPr lvl="0"/>
            <a:r>
              <a:rPr lang="id-ID" sz="2400"/>
              <a:t>Pekerjaan lainnya: </a:t>
            </a:r>
            <a:r>
              <a:rPr lang="id-ID" sz="2400" smtClean="0"/>
              <a:t>sebagai tenaga pengajar (dosen) dan peneliti (Laboran) di perguruan tinggi negeri atau swasta</a:t>
            </a:r>
            <a:endParaRPr lang="id-ID" sz="2400"/>
          </a:p>
          <a:p>
            <a:pPr lvl="0"/>
            <a:r>
              <a:rPr lang="id-ID" sz="2400"/>
              <a:t>Keterangan: </a:t>
            </a:r>
            <a:r>
              <a:rPr lang="id-ID" sz="2400" smtClean="0"/>
              <a:t>Pengembangan ilmu dan pengabdian masyarakat</a:t>
            </a:r>
            <a:endParaRPr lang="id-ID" sz="2400"/>
          </a:p>
        </p:txBody>
      </p:sp>
      <p:pic>
        <p:nvPicPr>
          <p:cNvPr id="1026" name="Picture 2" descr="http://www.profmikra.org/wp-content/uploads/2013/06/dosen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02170" y="1291130"/>
            <a:ext cx="3041830" cy="1981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98283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1670" y="69490"/>
            <a:ext cx="8229600" cy="106893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d-ID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11. PEKERJAAN LAINNYA</a:t>
            </a:r>
            <a:endParaRPr lang="id-ID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55" y="1749244"/>
            <a:ext cx="8679279" cy="4886561"/>
          </a:xfrm>
        </p:spPr>
        <p:txBody>
          <a:bodyPr>
            <a:noAutofit/>
          </a:bodyPr>
          <a:lstStyle/>
          <a:p>
            <a:pPr lvl="0"/>
            <a:r>
              <a:rPr lang="id-ID" sz="2400" smtClean="0"/>
              <a:t>Maketor</a:t>
            </a:r>
            <a:endParaRPr lang="id-ID" sz="2400"/>
          </a:p>
          <a:p>
            <a:pPr lvl="0"/>
            <a:r>
              <a:rPr lang="id-ID" sz="2400"/>
              <a:t>Konsultan </a:t>
            </a:r>
            <a:r>
              <a:rPr lang="id-ID" sz="2400" i="1"/>
              <a:t>quantity surveyor</a:t>
            </a:r>
            <a:endParaRPr lang="id-ID" sz="2400"/>
          </a:p>
          <a:p>
            <a:pPr lvl="0"/>
            <a:r>
              <a:rPr lang="id-ID" sz="2400"/>
              <a:t>Konsultan </a:t>
            </a:r>
            <a:r>
              <a:rPr lang="id-ID" sz="2400" i="1"/>
              <a:t>appraisal</a:t>
            </a:r>
            <a:endParaRPr lang="id-ID" sz="2400"/>
          </a:p>
          <a:p>
            <a:pPr lvl="0"/>
            <a:r>
              <a:rPr lang="id-ID" sz="2400"/>
              <a:t>Konsultan </a:t>
            </a:r>
            <a:r>
              <a:rPr lang="id-ID" sz="2400" i="1"/>
              <a:t>property</a:t>
            </a:r>
            <a:endParaRPr lang="id-ID" sz="2400"/>
          </a:p>
          <a:p>
            <a:pPr lvl="0"/>
            <a:r>
              <a:rPr lang="id-ID" sz="2400"/>
              <a:t>Manager bangunan</a:t>
            </a:r>
          </a:p>
          <a:p>
            <a:pPr lvl="0"/>
            <a:r>
              <a:rPr lang="id-ID" sz="2400"/>
              <a:t>Marketing bahan bangunan</a:t>
            </a:r>
          </a:p>
          <a:p>
            <a:pPr lvl="0"/>
            <a:r>
              <a:rPr lang="id-ID" sz="2400"/>
              <a:t>Pemborong</a:t>
            </a:r>
          </a:p>
          <a:p>
            <a:pPr lvl="0"/>
            <a:r>
              <a:rPr lang="id-ID" sz="2400"/>
              <a:t>Penulis/wartawan </a:t>
            </a:r>
            <a:r>
              <a:rPr lang="id-ID" sz="2400" smtClean="0"/>
              <a:t>arsitektur</a:t>
            </a:r>
          </a:p>
          <a:p>
            <a:pPr lvl="0"/>
            <a:r>
              <a:rPr lang="id-ID" sz="2400" smtClean="0"/>
              <a:t>Advertizer</a:t>
            </a:r>
          </a:p>
          <a:p>
            <a:pPr lvl="0"/>
            <a:r>
              <a:rPr lang="id-ID" sz="2400" smtClean="0"/>
              <a:t>...... etc.</a:t>
            </a:r>
            <a:endParaRPr lang="id-ID" sz="2400"/>
          </a:p>
        </p:txBody>
      </p:sp>
      <p:pic>
        <p:nvPicPr>
          <p:cNvPr id="1026" name="Picture 2" descr="https://encrypted-tbn1.gstatic.com/images?q=tbn:ANd9GcQKg7rbw_5ApvJDg5iDdM5sLIhOnzIRJ2UGutbseBdxDDB2LBR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1" y="1250895"/>
            <a:ext cx="3048000" cy="202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46137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4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9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0" b="100000" l="0" r="100000">
                        <a14:foregroundMark x1="30000" y1="33860" x2="30000" y2="33860"/>
                        <a14:foregroundMark x1="41053" y1="56140" x2="41053" y2="5614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877410" y="-694035"/>
            <a:ext cx="3970330" cy="397033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4618434" cy="6858000"/>
          </a:xfrm>
          <a:prstGeom prst="rect">
            <a:avLst/>
          </a:prstGeom>
        </p:spPr>
      </p:pic>
      <p:pic>
        <p:nvPicPr>
          <p:cNvPr id="4" name="Picture 2" descr="D:\My Foto\My Self\IMG_7246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23612" y="4039820"/>
            <a:ext cx="1528143" cy="1528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618062" y="5623996"/>
            <a:ext cx="453508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b="1" smtClean="0">
                <a:solidFill>
                  <a:schemeClr val="bg1"/>
                </a:solidFill>
              </a:rPr>
              <a:t>Baju Arie Wibawa, ST, MT.</a:t>
            </a:r>
          </a:p>
          <a:p>
            <a:r>
              <a:rPr lang="id-ID" smtClean="0">
                <a:solidFill>
                  <a:schemeClr val="bg1"/>
                </a:solidFill>
              </a:rPr>
              <a:t>Kaprodri Arsitektur Universitas PGRI Semarang</a:t>
            </a:r>
          </a:p>
          <a:p>
            <a:r>
              <a:rPr lang="id-ID" smtClean="0">
                <a:solidFill>
                  <a:schemeClr val="bg1"/>
                </a:solidFill>
              </a:rPr>
              <a:t>E-mail: </a:t>
            </a:r>
            <a:r>
              <a:rPr lang="id-ID" b="1" i="1" smtClean="0">
                <a:solidFill>
                  <a:schemeClr val="bg1"/>
                </a:solidFill>
              </a:rPr>
              <a:t>bayu.ariwibawa@gmail.com</a:t>
            </a:r>
            <a:endParaRPr lang="id-ID" b="1" i="1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35714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797079" y="2207360"/>
            <a:ext cx="7016195" cy="684885"/>
          </a:xfrm>
        </p:spPr>
        <p:txBody>
          <a:bodyPr>
            <a:normAutofit/>
          </a:bodyPr>
          <a:lstStyle/>
          <a:p>
            <a:pPr algn="r"/>
            <a:r>
              <a:rPr lang="id-ID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DAFTAR PUSTAKA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797079" y="3429000"/>
            <a:ext cx="7016195" cy="2137870"/>
          </a:xfrm>
        </p:spPr>
        <p:txBody>
          <a:bodyPr>
            <a:noAutofit/>
          </a:bodyPr>
          <a:lstStyle/>
          <a:p>
            <a:r>
              <a:rPr lang="id-ID" b="1" smtClean="0"/>
              <a:t>Oxford Dictionary</a:t>
            </a:r>
          </a:p>
          <a:p>
            <a:r>
              <a:rPr lang="id-ID" b="1"/>
              <a:t>Microsoft® Encarta® 2006</a:t>
            </a:r>
            <a:endParaRPr lang="id-ID" b="1" smtClean="0"/>
          </a:p>
          <a:p>
            <a:r>
              <a:rPr lang="id-ID" b="1" smtClean="0"/>
              <a:t>http</a:t>
            </a:r>
            <a:r>
              <a:rPr lang="id-ID" b="1"/>
              <a:t>://</a:t>
            </a:r>
            <a:r>
              <a:rPr lang="id-ID" b="1" smtClean="0"/>
              <a:t>annasmaulana.blogspot.com/2013/02/dasar-dasar-arsitektur-prospek-dan_24.html</a:t>
            </a:r>
            <a:endParaRPr lang="id-ID" b="1"/>
          </a:p>
        </p:txBody>
      </p:sp>
    </p:spTree>
    <p:extLst>
      <p:ext uri="{BB962C8B-B14F-4D97-AF65-F5344CB8AC3E}">
        <p14:creationId xmlns:p14="http://schemas.microsoft.com/office/powerpoint/2010/main" xmlns="" val="3533435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2673</TotalTime>
  <Words>882</Words>
  <Application>Microsoft Office PowerPoint</Application>
  <PresentationFormat>On-screen Show (4:3)</PresentationFormat>
  <Paragraphs>205</Paragraphs>
  <Slides>23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Office Theme</vt:lpstr>
      <vt:lpstr>PENGERTIAN ARSITEK DAN ARSITEKTUR</vt:lpstr>
      <vt:lpstr>LINGKUP BAHASAN</vt:lpstr>
      <vt:lpstr>Terminologi ARSITEKTUR   1</vt:lpstr>
      <vt:lpstr>Slide 4</vt:lpstr>
      <vt:lpstr>Pengertian ARSITEK</vt:lpstr>
      <vt:lpstr>BIDANG &amp; PRODUK ARSITEK</vt:lpstr>
      <vt:lpstr>LINGKUP PEKERJAAN ARSITEK</vt:lpstr>
      <vt:lpstr>PROSPEK DAN KARIR (PROFIL) ARSITEK</vt:lpstr>
      <vt:lpstr>1. ARSITEK KONSULTAN PERANCANG</vt:lpstr>
      <vt:lpstr>2. ARSITEK KONSULTAN  PERANCANG &amp; PEMBANGUN </vt:lpstr>
      <vt:lpstr>3. ARSITEK  DI BIRO ARSITEK ORANG LAIN </vt:lpstr>
      <vt:lpstr>Slide 12</vt:lpstr>
      <vt:lpstr>4. ARSITEK DI PERUSAHAAN DEVELOPER </vt:lpstr>
      <vt:lpstr>5. ARSITEK DI PERUSAHAAN KONTRAKTOR </vt:lpstr>
      <vt:lpstr>6. ARSITEK DI PERUSAHAAN  MANAJEMEN KONSTRUKSI</vt:lpstr>
      <vt:lpstr>7. MENDIRIKAN BIRO ARSITEK</vt:lpstr>
      <vt:lpstr>8. DEVELOPER</vt:lpstr>
      <vt:lpstr>9. KONTRAKTOR</vt:lpstr>
      <vt:lpstr>10. BIROKRAT</vt:lpstr>
      <vt:lpstr>10. PENELITI ATAU DOSEN</vt:lpstr>
      <vt:lpstr>11. PEKERJAAN LAINNYA</vt:lpstr>
      <vt:lpstr>Slide 22</vt:lpstr>
      <vt:lpstr>DAFTAR PUSTAKA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Julian</dc:creator>
  <cp:lastModifiedBy>agung</cp:lastModifiedBy>
  <cp:revision>119</cp:revision>
  <cp:lastPrinted>2014-10-14T14:51:50Z</cp:lastPrinted>
  <dcterms:created xsi:type="dcterms:W3CDTF">2013-08-21T19:17:07Z</dcterms:created>
  <dcterms:modified xsi:type="dcterms:W3CDTF">2018-10-01T10:00:48Z</dcterms:modified>
</cp:coreProperties>
</file>