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970532"/>
            <a:ext cx="10437876" cy="32156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585704" y="1970532"/>
            <a:ext cx="1603248" cy="14477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09600"/>
            <a:ext cx="10438130" cy="1369060"/>
          </a:xfrm>
          <a:custGeom>
            <a:avLst/>
            <a:gdLst/>
            <a:ahLst/>
            <a:cxnLst/>
            <a:rect l="l" t="t" r="r" b="b"/>
            <a:pathLst>
              <a:path w="10438130" h="1369060">
                <a:moveTo>
                  <a:pt x="10437876" y="0"/>
                </a:moveTo>
                <a:lnTo>
                  <a:pt x="0" y="0"/>
                </a:lnTo>
                <a:lnTo>
                  <a:pt x="0" y="1368552"/>
                </a:lnTo>
                <a:lnTo>
                  <a:pt x="10437876" y="1368552"/>
                </a:lnTo>
                <a:lnTo>
                  <a:pt x="10437876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10585704" y="609600"/>
            <a:ext cx="1603375" cy="1369060"/>
          </a:xfrm>
          <a:custGeom>
            <a:avLst/>
            <a:gdLst/>
            <a:ahLst/>
            <a:cxnLst/>
            <a:rect l="l" t="t" r="r" b="b"/>
            <a:pathLst>
              <a:path w="1603375" h="1369060">
                <a:moveTo>
                  <a:pt x="1603248" y="0"/>
                </a:moveTo>
                <a:lnTo>
                  <a:pt x="0" y="0"/>
                </a:lnTo>
                <a:lnTo>
                  <a:pt x="0" y="1368552"/>
                </a:lnTo>
                <a:lnTo>
                  <a:pt x="1603248" y="1368552"/>
                </a:lnTo>
                <a:lnTo>
                  <a:pt x="1603248" y="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9053" y="1212850"/>
            <a:ext cx="10673892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9053" y="2358644"/>
            <a:ext cx="9469120" cy="2439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Relationship Id="rId3" Type="http://schemas.openxmlformats.org/officeDocument/2006/relationships/hyperlink" Target="http://www.slideshare.net/chipchipknight/ux-series-6-animation-principles" TargetMode="Externa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242815"/>
            <a:ext cx="8968740" cy="2758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11995" y="4244340"/>
            <a:ext cx="3076955" cy="27584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2590800"/>
            <a:ext cx="8968740" cy="1659889"/>
          </a:xfrm>
          <a:custGeom>
            <a:avLst/>
            <a:gdLst/>
            <a:ahLst/>
            <a:cxnLst/>
            <a:rect l="l" t="t" r="r" b="b"/>
            <a:pathLst>
              <a:path w="8968740" h="1659889">
                <a:moveTo>
                  <a:pt x="8968740" y="0"/>
                </a:moveTo>
                <a:lnTo>
                  <a:pt x="0" y="0"/>
                </a:lnTo>
                <a:lnTo>
                  <a:pt x="0" y="1659636"/>
                </a:lnTo>
                <a:lnTo>
                  <a:pt x="8968740" y="1659636"/>
                </a:lnTo>
                <a:lnTo>
                  <a:pt x="896874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111995" y="2590800"/>
            <a:ext cx="3077210" cy="1659889"/>
          </a:xfrm>
          <a:custGeom>
            <a:avLst/>
            <a:gdLst/>
            <a:ahLst/>
            <a:cxnLst/>
            <a:rect l="l" t="t" r="r" b="b"/>
            <a:pathLst>
              <a:path w="3077209" h="1659889">
                <a:moveTo>
                  <a:pt x="3076955" y="0"/>
                </a:moveTo>
                <a:lnTo>
                  <a:pt x="0" y="0"/>
                </a:lnTo>
                <a:lnTo>
                  <a:pt x="0" y="1659636"/>
                </a:lnTo>
                <a:lnTo>
                  <a:pt x="3076955" y="1659636"/>
                </a:lnTo>
                <a:lnTo>
                  <a:pt x="3076955" y="0"/>
                </a:lnTo>
                <a:close/>
              </a:path>
            </a:pathLst>
          </a:custGeom>
          <a:solidFill>
            <a:srgbClr val="EF93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856232" y="1040891"/>
            <a:ext cx="8990330" cy="914400"/>
          </a:xfrm>
          <a:prstGeom prst="rect"/>
          <a:solidFill>
            <a:srgbClr val="EF9315"/>
          </a:solidFill>
          <a:ln w="12192">
            <a:solidFill>
              <a:srgbClr val="AF6B0C"/>
            </a:solidFill>
          </a:ln>
        </p:spPr>
        <p:txBody>
          <a:bodyPr wrap="square" lIns="0" tIns="73660" rIns="0" bIns="0" rtlCol="0" vert="horz">
            <a:spAutoFit/>
          </a:bodyPr>
          <a:lstStyle/>
          <a:p>
            <a:pPr algn="ctr" marL="3810">
              <a:lnSpc>
                <a:spcPct val="100000"/>
              </a:lnSpc>
              <a:spcBef>
                <a:spcPts val="580"/>
              </a:spcBef>
            </a:pPr>
            <a:r>
              <a:rPr dirty="0" sz="4800" spc="-5"/>
              <a:t>TEKNOLOGI</a:t>
            </a:r>
            <a:r>
              <a:rPr dirty="0" sz="4800" spc="-285"/>
              <a:t> </a:t>
            </a:r>
            <a:r>
              <a:rPr dirty="0" sz="4800"/>
              <a:t>ANIMASI</a:t>
            </a:r>
            <a:endParaRPr sz="4800"/>
          </a:p>
        </p:txBody>
      </p:sp>
      <p:sp>
        <p:nvSpPr>
          <p:cNvPr id="8" name="object 8"/>
          <p:cNvSpPr txBox="1"/>
          <p:nvPr/>
        </p:nvSpPr>
        <p:spPr>
          <a:xfrm>
            <a:off x="9181592" y="2658236"/>
            <a:ext cx="21653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FEBRIAN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 DEWANTO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219" y="2999232"/>
            <a:ext cx="8034655" cy="914400"/>
          </a:xfrm>
          <a:prstGeom prst="rect">
            <a:avLst/>
          </a:prstGeom>
          <a:solidFill>
            <a:srgbClr val="EF9315"/>
          </a:solidFill>
          <a:ln w="12192">
            <a:solidFill>
              <a:srgbClr val="AF6B0C"/>
            </a:solidFill>
          </a:ln>
        </p:spPr>
        <p:txBody>
          <a:bodyPr wrap="square" lIns="0" tIns="7429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585"/>
              </a:spcBef>
            </a:pPr>
            <a:r>
              <a:rPr dirty="0" sz="4800">
                <a:solidFill>
                  <a:srgbClr val="FFFFFF"/>
                </a:solidFill>
                <a:latin typeface="Trebuchet MS"/>
                <a:cs typeface="Trebuchet MS"/>
              </a:rPr>
              <a:t>PRIN</a:t>
            </a:r>
            <a:r>
              <a:rPr dirty="0" sz="4800" spc="-1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4800" spc="-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480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4800" spc="-3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4800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endParaRPr sz="4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09876" y="2324861"/>
            <a:ext cx="63582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FRANK</a:t>
            </a:r>
            <a:r>
              <a:rPr dirty="0" sz="24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THOMAS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OLLIE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JOHNSTON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(1981)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4672" y="836675"/>
            <a:ext cx="8034655" cy="914400"/>
          </a:xfrm>
          <a:prstGeom prst="rect"/>
          <a:solidFill>
            <a:srgbClr val="EF9315"/>
          </a:solidFill>
          <a:ln w="12192">
            <a:solidFill>
              <a:srgbClr val="AF6B0C"/>
            </a:solidFill>
          </a:ln>
        </p:spPr>
        <p:txBody>
          <a:bodyPr wrap="square" lIns="0" tIns="73025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575"/>
              </a:spcBef>
            </a:pPr>
            <a:r>
              <a:rPr dirty="0" sz="4800"/>
              <a:t>PRINSIP</a:t>
            </a:r>
            <a:r>
              <a:rPr dirty="0" sz="4800" spc="-340"/>
              <a:t> </a:t>
            </a:r>
            <a:r>
              <a:rPr dirty="0" sz="4800"/>
              <a:t>ANIMASI</a:t>
            </a:r>
            <a:endParaRPr sz="48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06623" y="2804160"/>
            <a:ext cx="5079491" cy="38084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474789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8410" algn="l"/>
                <a:tab pos="2787015" algn="l"/>
              </a:tabLst>
            </a:pPr>
            <a:r>
              <a:rPr dirty="0" spc="-5"/>
              <a:t>1.	</a:t>
            </a:r>
            <a:r>
              <a:rPr dirty="0"/>
              <a:t>Squash	&amp;</a:t>
            </a:r>
            <a:r>
              <a:rPr dirty="0" spc="-90"/>
              <a:t> </a:t>
            </a:r>
            <a:r>
              <a:rPr dirty="0"/>
              <a:t>Stretch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5725" rIns="0" bIns="0" rtlCol="0" vert="horz">
            <a:spAutoFit/>
          </a:bodyPr>
          <a:lstStyle/>
          <a:p>
            <a:pPr algn="just" marL="12700" marR="5080">
              <a:lnSpc>
                <a:spcPct val="80000"/>
              </a:lnSpc>
              <a:spcBef>
                <a:spcPts val="675"/>
              </a:spcBef>
            </a:pPr>
            <a:r>
              <a:rPr dirty="0" spc="-5"/>
              <a:t>Squash </a:t>
            </a:r>
            <a:r>
              <a:rPr dirty="0"/>
              <a:t>and strecth </a:t>
            </a:r>
            <a:r>
              <a:rPr dirty="0" spc="-5"/>
              <a:t>adalah upaya penambahan efek lentur (plastis) </a:t>
            </a:r>
            <a:r>
              <a:rPr dirty="0"/>
              <a:t> </a:t>
            </a:r>
            <a:r>
              <a:rPr dirty="0" spc="-5"/>
              <a:t>pada</a:t>
            </a:r>
            <a:r>
              <a:rPr dirty="0"/>
              <a:t> </a:t>
            </a:r>
            <a:r>
              <a:rPr dirty="0" spc="-5"/>
              <a:t>objek</a:t>
            </a:r>
            <a:r>
              <a:rPr dirty="0"/>
              <a:t> </a:t>
            </a:r>
            <a:r>
              <a:rPr dirty="0" spc="-5"/>
              <a:t>atau</a:t>
            </a:r>
            <a:r>
              <a:rPr dirty="0"/>
              <a:t> figur</a:t>
            </a:r>
            <a:r>
              <a:rPr dirty="0" spc="5"/>
              <a:t> </a:t>
            </a:r>
            <a:r>
              <a:rPr dirty="0" spc="-5"/>
              <a:t>sehingga</a:t>
            </a:r>
            <a:r>
              <a:rPr dirty="0"/>
              <a:t> -seolah-olah</a:t>
            </a:r>
            <a:r>
              <a:rPr dirty="0" spc="5"/>
              <a:t> </a:t>
            </a:r>
            <a:r>
              <a:rPr dirty="0" spc="-5"/>
              <a:t>‘memuai’</a:t>
            </a:r>
            <a:r>
              <a:rPr dirty="0"/>
              <a:t> </a:t>
            </a:r>
            <a:r>
              <a:rPr dirty="0" spc="-5"/>
              <a:t>atau </a:t>
            </a:r>
            <a:r>
              <a:rPr dirty="0"/>
              <a:t> </a:t>
            </a:r>
            <a:r>
              <a:rPr dirty="0" spc="-5"/>
              <a:t>‘menyusut’</a:t>
            </a:r>
            <a:r>
              <a:rPr dirty="0"/>
              <a:t> </a:t>
            </a:r>
            <a:r>
              <a:rPr dirty="0" spc="-5"/>
              <a:t>sehingga</a:t>
            </a:r>
            <a:r>
              <a:rPr dirty="0"/>
              <a:t> </a:t>
            </a:r>
            <a:r>
              <a:rPr dirty="0" spc="-5"/>
              <a:t>memberikan</a:t>
            </a:r>
            <a:r>
              <a:rPr dirty="0"/>
              <a:t> </a:t>
            </a:r>
            <a:r>
              <a:rPr dirty="0" spc="-5"/>
              <a:t>efek</a:t>
            </a:r>
            <a:r>
              <a:rPr dirty="0"/>
              <a:t> gerak</a:t>
            </a:r>
            <a:r>
              <a:rPr dirty="0" spc="5"/>
              <a:t> </a:t>
            </a:r>
            <a:r>
              <a:rPr dirty="0"/>
              <a:t>yang</a:t>
            </a:r>
            <a:r>
              <a:rPr dirty="0" spc="5"/>
              <a:t> </a:t>
            </a:r>
            <a:r>
              <a:rPr dirty="0" spc="-5"/>
              <a:t>lebih</a:t>
            </a:r>
            <a:r>
              <a:rPr dirty="0"/>
              <a:t> </a:t>
            </a:r>
            <a:r>
              <a:rPr dirty="0" spc="-5"/>
              <a:t>hidup. </a:t>
            </a:r>
            <a:r>
              <a:rPr dirty="0"/>
              <a:t> </a:t>
            </a:r>
            <a:r>
              <a:rPr dirty="0" spc="-15"/>
              <a:t>Penerapan </a:t>
            </a:r>
            <a:r>
              <a:rPr dirty="0"/>
              <a:t>squash </a:t>
            </a:r>
            <a:r>
              <a:rPr dirty="0" spc="5"/>
              <a:t>and </a:t>
            </a:r>
            <a:r>
              <a:rPr dirty="0"/>
              <a:t>stretch </a:t>
            </a:r>
            <a:r>
              <a:rPr dirty="0" spc="-5"/>
              <a:t>pada figur atau benda hidup (misal: </a:t>
            </a:r>
            <a:r>
              <a:rPr dirty="0"/>
              <a:t> </a:t>
            </a:r>
            <a:r>
              <a:rPr dirty="0" spc="-5"/>
              <a:t>manusia,</a:t>
            </a:r>
            <a:r>
              <a:rPr dirty="0"/>
              <a:t> </a:t>
            </a:r>
            <a:r>
              <a:rPr dirty="0" spc="-5"/>
              <a:t>binatang,</a:t>
            </a:r>
            <a:r>
              <a:rPr dirty="0"/>
              <a:t> </a:t>
            </a:r>
            <a:r>
              <a:rPr dirty="0" spc="-5"/>
              <a:t>creatures)</a:t>
            </a:r>
            <a:r>
              <a:rPr dirty="0"/>
              <a:t> </a:t>
            </a:r>
            <a:r>
              <a:rPr dirty="0" spc="-5"/>
              <a:t>akan</a:t>
            </a:r>
            <a:r>
              <a:rPr dirty="0"/>
              <a:t> </a:t>
            </a:r>
            <a:r>
              <a:rPr dirty="0" spc="-5"/>
              <a:t>memberikan</a:t>
            </a:r>
            <a:r>
              <a:rPr dirty="0"/>
              <a:t> </a:t>
            </a:r>
            <a:r>
              <a:rPr dirty="0" spc="-5"/>
              <a:t>‘enhancement’ </a:t>
            </a:r>
            <a:r>
              <a:rPr dirty="0"/>
              <a:t> </a:t>
            </a:r>
            <a:r>
              <a:rPr dirty="0" spc="-5"/>
              <a:t>sekaligus</a:t>
            </a:r>
            <a:r>
              <a:rPr dirty="0"/>
              <a:t> </a:t>
            </a:r>
            <a:r>
              <a:rPr dirty="0" spc="-5"/>
              <a:t>efek</a:t>
            </a:r>
            <a:r>
              <a:rPr dirty="0"/>
              <a:t> </a:t>
            </a:r>
            <a:r>
              <a:rPr dirty="0" spc="-5"/>
              <a:t>dinamis</a:t>
            </a:r>
            <a:r>
              <a:rPr dirty="0"/>
              <a:t> terhadap</a:t>
            </a:r>
            <a:r>
              <a:rPr dirty="0" spc="5"/>
              <a:t> </a:t>
            </a:r>
            <a:r>
              <a:rPr dirty="0" spc="-5"/>
              <a:t>gerakan/</a:t>
            </a:r>
            <a:r>
              <a:rPr dirty="0"/>
              <a:t> </a:t>
            </a:r>
            <a:r>
              <a:rPr dirty="0" spc="-5"/>
              <a:t>action</a:t>
            </a:r>
            <a:r>
              <a:rPr dirty="0" spc="715"/>
              <a:t> </a:t>
            </a:r>
            <a:r>
              <a:rPr dirty="0" spc="-5"/>
              <a:t>tertentu, </a:t>
            </a:r>
            <a:r>
              <a:rPr dirty="0"/>
              <a:t> sementara </a:t>
            </a:r>
            <a:r>
              <a:rPr dirty="0" spc="-5"/>
              <a:t>pada benda mati (misal: </a:t>
            </a:r>
            <a:r>
              <a:rPr dirty="0"/>
              <a:t>gelas, </a:t>
            </a:r>
            <a:r>
              <a:rPr dirty="0" spc="-5"/>
              <a:t>meja, botol) penerapan </a:t>
            </a:r>
            <a:r>
              <a:rPr dirty="0"/>
              <a:t> squash</a:t>
            </a:r>
            <a:r>
              <a:rPr dirty="0" spc="335"/>
              <a:t> </a:t>
            </a:r>
            <a:r>
              <a:rPr dirty="0"/>
              <a:t>and</a:t>
            </a:r>
            <a:r>
              <a:rPr dirty="0" spc="335"/>
              <a:t> </a:t>
            </a:r>
            <a:r>
              <a:rPr dirty="0"/>
              <a:t>stretch</a:t>
            </a:r>
            <a:r>
              <a:rPr dirty="0" spc="345"/>
              <a:t> </a:t>
            </a:r>
            <a:r>
              <a:rPr dirty="0" spc="-5"/>
              <a:t>akan</a:t>
            </a:r>
            <a:r>
              <a:rPr dirty="0" spc="340"/>
              <a:t> </a:t>
            </a:r>
            <a:r>
              <a:rPr dirty="0" spc="-5"/>
              <a:t>membuat</a:t>
            </a:r>
            <a:r>
              <a:rPr dirty="0" spc="340"/>
              <a:t> </a:t>
            </a:r>
            <a:r>
              <a:rPr dirty="0"/>
              <a:t>mereka</a:t>
            </a:r>
            <a:r>
              <a:rPr dirty="0" spc="350"/>
              <a:t> </a:t>
            </a:r>
            <a:r>
              <a:rPr dirty="0" spc="-5"/>
              <a:t>(benda-benda</a:t>
            </a:r>
            <a:r>
              <a:rPr dirty="0" spc="360"/>
              <a:t> </a:t>
            </a:r>
            <a:r>
              <a:rPr dirty="0" spc="-5"/>
              <a:t>mati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9053" y="4699761"/>
            <a:ext cx="12903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tersebut)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99741" y="4699761"/>
            <a:ext cx="10426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tampak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2117" y="4699761"/>
            <a:ext cx="63373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at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75682" y="4699761"/>
            <a:ext cx="105092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aku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78600" y="4699761"/>
            <a:ext cx="9785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sep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rti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08111" y="4699761"/>
            <a:ext cx="8578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benda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315957" y="4699761"/>
            <a:ext cx="89979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idu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9384" y="1834895"/>
            <a:ext cx="6079235" cy="44256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521779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Contoh</a:t>
            </a:r>
            <a:r>
              <a:rPr dirty="0" spc="-20"/>
              <a:t> </a:t>
            </a:r>
            <a:r>
              <a:rPr dirty="0" spc="-5"/>
              <a:t>pada</a:t>
            </a:r>
            <a:r>
              <a:rPr dirty="0" spc="-45"/>
              <a:t> </a:t>
            </a:r>
            <a:r>
              <a:rPr dirty="0" spc="-5"/>
              <a:t>benda</a:t>
            </a:r>
            <a:r>
              <a:rPr dirty="0" spc="-40"/>
              <a:t> </a:t>
            </a:r>
            <a:r>
              <a:rPr dirty="0" spc="-5"/>
              <a:t>mati: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9053" y="2324861"/>
            <a:ext cx="4457700" cy="368363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38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20">
                <a:solidFill>
                  <a:srgbClr val="FFFFFF"/>
                </a:solidFill>
                <a:latin typeface="Trebuchet MS"/>
                <a:cs typeface="Trebuchet MS"/>
              </a:rPr>
              <a:t>Ketika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sebuah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bola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dilemparkan.</a:t>
            </a:r>
            <a:r>
              <a:rPr dirty="0" sz="2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Pada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saat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bola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menyentuh tanah maka dibuat </a:t>
            </a:r>
            <a:r>
              <a:rPr dirty="0" sz="2400" spc="-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seolah-olah</a:t>
            </a:r>
            <a:r>
              <a:rPr dirty="0" sz="24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bola yang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semula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bentuknya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bulat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sempurna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menjadi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sedikit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lonjong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horizontal, meskipun nyatanya </a:t>
            </a:r>
            <a:r>
              <a:rPr dirty="0" sz="2400" spc="-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keadaan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bola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tidak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selalu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demikian.Hal</a:t>
            </a:r>
            <a:r>
              <a:rPr dirty="0" sz="2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ini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memberikan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efek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pergerakan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lebih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dinamis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‘hidup’.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303847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-240"/>
              <a:t> </a:t>
            </a:r>
            <a:r>
              <a:rPr dirty="0" spc="-5"/>
              <a:t>Anticipation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324861"/>
            <a:ext cx="10220325" cy="170815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241300" marR="5080" indent="-228600">
              <a:lnSpc>
                <a:spcPct val="90000"/>
              </a:lnSpc>
              <a:spcBef>
                <a:spcPts val="38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Anticipation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boleh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juga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dianggap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sebagai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persiapan/ awalan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gerak atau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ancang-ancang.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Seseorang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yang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bangkit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dari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duduk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harus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membungkukkan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badannya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terlebih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dahulu</a:t>
            </a:r>
            <a:r>
              <a:rPr dirty="0" sz="2400" spc="7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sebelum</a:t>
            </a:r>
            <a:r>
              <a:rPr dirty="0" sz="2400" spc="7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benar-benar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berdiri.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Pada</a:t>
            </a:r>
            <a:r>
              <a:rPr dirty="0" sz="24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memukul,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sebelum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tangan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‘maju’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harus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ada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‘mundur’</a:t>
            </a:r>
            <a:r>
              <a:rPr dirty="0" sz="2400" spc="-5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dulu.</a:t>
            </a:r>
            <a:endParaRPr sz="24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3223" y="4136135"/>
            <a:ext cx="7620000" cy="2654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0407" y="752855"/>
            <a:ext cx="7403592" cy="539191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718515"/>
            <a:ext cx="274447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8410" algn="l"/>
              </a:tabLst>
            </a:pPr>
            <a:r>
              <a:rPr dirty="0" spc="-10"/>
              <a:t>3</a:t>
            </a:r>
            <a:r>
              <a:rPr dirty="0"/>
              <a:t>.</a:t>
            </a:r>
            <a:r>
              <a:rPr dirty="0"/>
              <a:t>	</a:t>
            </a:r>
            <a:r>
              <a:rPr dirty="0"/>
              <a:t>Stagi</a:t>
            </a:r>
            <a:r>
              <a:rPr dirty="0" spc="5"/>
              <a:t>n</a:t>
            </a:r>
            <a:r>
              <a:rPr dirty="0"/>
              <a:t>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550413"/>
            <a:ext cx="4779645" cy="32270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241300" indent="-2286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Seperti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halnya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dikenal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film</a:t>
            </a:r>
            <a:endParaRPr sz="2000">
              <a:latin typeface="Trebuchet MS"/>
              <a:cs typeface="Trebuchet MS"/>
            </a:endParaRPr>
          </a:p>
          <a:p>
            <a:pPr algn="just" marL="241300" marR="5080">
              <a:lnSpc>
                <a:spcPct val="190000"/>
              </a:lnSpc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atau </a:t>
            </a:r>
            <a:r>
              <a:rPr dirty="0" sz="2000" spc="-45">
                <a:solidFill>
                  <a:srgbClr val="FFFFFF"/>
                </a:solidFill>
                <a:latin typeface="Trebuchet MS"/>
                <a:cs typeface="Trebuchet MS"/>
              </a:rPr>
              <a:t>teater,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staging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dalam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animasi juga </a:t>
            </a:r>
            <a:r>
              <a:rPr dirty="0" sz="2000" spc="-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meliputi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bagaimana</a:t>
            </a:r>
            <a:r>
              <a:rPr dirty="0" sz="20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‘lingkungan’</a:t>
            </a:r>
            <a:r>
              <a:rPr dirty="0" sz="2000" spc="-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dibuat </a:t>
            </a:r>
            <a:r>
              <a:rPr dirty="0" sz="2000" spc="-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untuk</a:t>
            </a:r>
            <a:r>
              <a:rPr dirty="0" sz="20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mendukung</a:t>
            </a:r>
            <a:r>
              <a:rPr dirty="0" sz="2000" spc="-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suasana</a:t>
            </a:r>
            <a:r>
              <a:rPr dirty="0" sz="20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atau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‘mood’</a:t>
            </a:r>
            <a:endParaRPr sz="2000">
              <a:latin typeface="Trebuchet MS"/>
              <a:cs typeface="Trebuchet MS"/>
            </a:endParaRPr>
          </a:p>
          <a:p>
            <a:pPr algn="just" marL="241300" marR="67945">
              <a:lnSpc>
                <a:spcPct val="190000"/>
              </a:lnSpc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0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ingin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dicapai</a:t>
            </a:r>
            <a:r>
              <a:rPr dirty="0" sz="20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dirty="0" sz="20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sebagian</a:t>
            </a:r>
            <a:r>
              <a:rPr dirty="0" sz="20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atau </a:t>
            </a:r>
            <a:r>
              <a:rPr dirty="0" sz="2000" spc="-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keseluruhan</a:t>
            </a:r>
            <a:r>
              <a:rPr dirty="0" sz="2000" spc="-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scene.</a:t>
            </a:r>
            <a:endParaRPr sz="20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54140" y="2336292"/>
            <a:ext cx="5306568" cy="38648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921639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8410" algn="l"/>
              </a:tabLst>
            </a:pPr>
            <a:r>
              <a:rPr dirty="0" spc="-5"/>
              <a:t>4.	</a:t>
            </a:r>
            <a:r>
              <a:rPr dirty="0"/>
              <a:t>Straight</a:t>
            </a:r>
            <a:r>
              <a:rPr dirty="0" spc="-220"/>
              <a:t> </a:t>
            </a:r>
            <a:r>
              <a:rPr dirty="0"/>
              <a:t>Ahead</a:t>
            </a:r>
            <a:r>
              <a:rPr dirty="0" spc="-220"/>
              <a:t> </a:t>
            </a:r>
            <a:r>
              <a:rPr dirty="0"/>
              <a:t>Action</a:t>
            </a:r>
            <a:r>
              <a:rPr dirty="0" spc="-10"/>
              <a:t> </a:t>
            </a:r>
            <a:r>
              <a:rPr dirty="0" spc="-5"/>
              <a:t>and</a:t>
            </a:r>
            <a:r>
              <a:rPr dirty="0" spc="-10"/>
              <a:t> </a:t>
            </a:r>
            <a:r>
              <a:rPr dirty="0" spc="-45"/>
              <a:t>Pose</a:t>
            </a:r>
            <a:r>
              <a:rPr dirty="0"/>
              <a:t> </a:t>
            </a:r>
            <a:r>
              <a:rPr dirty="0" spc="-5"/>
              <a:t>to</a:t>
            </a:r>
            <a:r>
              <a:rPr dirty="0" spc="-10"/>
              <a:t> </a:t>
            </a:r>
            <a:r>
              <a:rPr dirty="0" spc="-45"/>
              <a:t>Pose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0059" y="2391283"/>
            <a:ext cx="9398635" cy="35928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marR="514984" indent="-22923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  <a:tab pos="241935" algn="l"/>
              </a:tabLst>
            </a:pP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Dari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sisi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resource dan pengerjaan,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ada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dua cara yang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bisa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dilakukan untuk membuat </a:t>
            </a:r>
            <a:r>
              <a:rPr dirty="0" sz="1800" spc="-5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18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: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50">
              <a:latin typeface="Trebuchet MS"/>
              <a:cs typeface="Trebuchet MS"/>
            </a:endParaRPr>
          </a:p>
          <a:p>
            <a:pPr marL="241300" marR="5080">
              <a:lnSpc>
                <a:spcPct val="100000"/>
              </a:lnSpc>
            </a:pPr>
            <a:r>
              <a:rPr dirty="0" sz="1800" spc="-45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pertama adalah </a:t>
            </a:r>
            <a:r>
              <a:rPr dirty="0" sz="1800" spc="-5">
                <a:solidFill>
                  <a:srgbClr val="FF0000"/>
                </a:solidFill>
                <a:latin typeface="Trebuchet MS"/>
                <a:cs typeface="Trebuchet MS"/>
              </a:rPr>
              <a:t>Straight Ahead </a:t>
            </a:r>
            <a:r>
              <a:rPr dirty="0" sz="1800" spc="-10">
                <a:solidFill>
                  <a:srgbClr val="FF0000"/>
                </a:solidFill>
                <a:latin typeface="Trebuchet MS"/>
                <a:cs typeface="Trebuchet MS"/>
              </a:rPr>
              <a:t>Action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,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yaitu membuat animasi dengan cara seorang </a:t>
            </a:r>
            <a:r>
              <a:rPr dirty="0" sz="1800" spc="-5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animator menggambar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satu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per satu, frame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by frame,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dari awal sampai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selesai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seorang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diri.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45">
                <a:solidFill>
                  <a:srgbClr val="FFFFFF"/>
                </a:solidFill>
                <a:latin typeface="Trebuchet MS"/>
                <a:cs typeface="Trebuchet MS"/>
              </a:rPr>
              <a:t>Teknik</a:t>
            </a:r>
            <a:r>
              <a:rPr dirty="0" sz="18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ini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memiliki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kelebihan: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kualitas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gambar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konsisten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karena</a:t>
            </a:r>
            <a:r>
              <a:rPr dirty="0" sz="1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dikerjakan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oleh satu orang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saja.</a:t>
            </a:r>
            <a:r>
              <a:rPr dirty="0" sz="18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45">
                <a:solidFill>
                  <a:srgbClr val="FFFFFF"/>
                </a:solidFill>
                <a:latin typeface="Trebuchet MS"/>
                <a:cs typeface="Trebuchet MS"/>
              </a:rPr>
              <a:t>Tetapi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memiliki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kekurangan:</a:t>
            </a:r>
            <a:r>
              <a:rPr dirty="0" sz="1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waktu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pengerjaan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lama.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>
              <a:latin typeface="Trebuchet MS"/>
              <a:cs typeface="Trebuchet MS"/>
            </a:endParaRPr>
          </a:p>
          <a:p>
            <a:pPr marL="241300" marR="15875">
              <a:lnSpc>
                <a:spcPct val="100000"/>
              </a:lnSpc>
            </a:pPr>
            <a:r>
              <a:rPr dirty="0" sz="1800" spc="-4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kedua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adalah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25">
                <a:solidFill>
                  <a:srgbClr val="FF0000"/>
                </a:solidFill>
                <a:latin typeface="Trebuchet MS"/>
                <a:cs typeface="Trebuchet MS"/>
              </a:rPr>
              <a:t>Pose</a:t>
            </a:r>
            <a:r>
              <a:rPr dirty="0" sz="1800" spc="-1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0000"/>
                </a:solidFill>
                <a:latin typeface="Trebuchet MS"/>
                <a:cs typeface="Trebuchet MS"/>
              </a:rPr>
              <a:t>to </a:t>
            </a:r>
            <a:r>
              <a:rPr dirty="0" sz="1800" spc="-20">
                <a:solidFill>
                  <a:srgbClr val="FF0000"/>
                </a:solidFill>
                <a:latin typeface="Trebuchet MS"/>
                <a:cs typeface="Trebuchet MS"/>
              </a:rPr>
              <a:t>Pose</a:t>
            </a:r>
            <a:r>
              <a:rPr dirty="0" sz="1800" spc="-2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yaitu pembuatan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oleh seorang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animator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dengan </a:t>
            </a:r>
            <a:r>
              <a:rPr dirty="0" sz="1800" spc="-5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cara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menggambar</a:t>
            </a:r>
            <a:r>
              <a:rPr dirty="0" sz="18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hanya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pada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keyframe-keyframe</a:t>
            </a:r>
            <a:r>
              <a:rPr dirty="0" sz="1800" spc="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tertentu</a:t>
            </a:r>
            <a:r>
              <a:rPr dirty="0" sz="18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saja,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selanjutnya</a:t>
            </a:r>
            <a:r>
              <a:rPr dirty="0" sz="18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in-between </a:t>
            </a:r>
            <a:r>
              <a:rPr dirty="0" sz="1800" spc="-5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atau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interval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antar</a:t>
            </a:r>
            <a:r>
              <a:rPr dirty="0" sz="18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keyframe</a:t>
            </a:r>
            <a:r>
              <a:rPr dirty="0" sz="18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digambar/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dilanjutkan oleh asisten/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animator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lain.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Cara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kedua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ini lebih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cocok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diterapkan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industri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karena</a:t>
            </a:r>
            <a:r>
              <a:rPr dirty="0" sz="18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memiliki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kelebihan: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waktu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pengerjaan</a:t>
            </a:r>
            <a:r>
              <a:rPr dirty="0" sz="18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8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relatif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lebih</a:t>
            </a:r>
            <a:r>
              <a:rPr dirty="0" sz="18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cepat karena</a:t>
            </a:r>
            <a:r>
              <a:rPr dirty="0" sz="18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melibatkan lebih</a:t>
            </a:r>
            <a:r>
              <a:rPr dirty="0" sz="18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banyak</a:t>
            </a:r>
            <a:r>
              <a:rPr dirty="0" sz="1800">
                <a:solidFill>
                  <a:srgbClr val="FFFFFF"/>
                </a:solidFill>
                <a:latin typeface="Trebuchet MS"/>
                <a:cs typeface="Trebuchet MS"/>
              </a:rPr>
              <a:t> sumber</a:t>
            </a:r>
            <a:r>
              <a:rPr dirty="0" sz="18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Trebuchet MS"/>
                <a:cs typeface="Trebuchet MS"/>
              </a:rPr>
              <a:t>daya.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4103" y="470916"/>
            <a:ext cx="8208264" cy="61630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51459" y="6041847"/>
            <a:ext cx="90455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000" spc="-10">
                <a:solidFill>
                  <a:srgbClr val="FF0000"/>
                </a:solidFill>
                <a:latin typeface="Trebuchet MS"/>
                <a:cs typeface="Trebuchet MS"/>
              </a:rPr>
              <a:t>https://</a:t>
            </a:r>
            <a:r>
              <a:rPr dirty="0" sz="2000" spc="-10">
                <a:solidFill>
                  <a:srgbClr val="FF0000"/>
                </a:solidFill>
                <a:latin typeface="Trebuchet MS"/>
                <a:cs typeface="Trebuchet MS"/>
                <a:hlinkClick r:id="rId3"/>
              </a:rPr>
              <a:t>www.slideshare.net/chipchipknight/ux-series-6-animation-principles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929195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8410" algn="l"/>
              </a:tabLst>
            </a:pPr>
            <a:r>
              <a:rPr dirty="0" spc="-5"/>
              <a:t>5.	Follow</a:t>
            </a:r>
            <a:r>
              <a:rPr dirty="0" spc="-60"/>
              <a:t> </a:t>
            </a:r>
            <a:r>
              <a:rPr dirty="0"/>
              <a:t>Through</a:t>
            </a:r>
            <a:r>
              <a:rPr dirty="0" spc="-25"/>
              <a:t> </a:t>
            </a:r>
            <a:r>
              <a:rPr dirty="0" spc="-5"/>
              <a:t>and</a:t>
            </a:r>
            <a:r>
              <a:rPr dirty="0" spc="-30"/>
              <a:t> </a:t>
            </a:r>
            <a:r>
              <a:rPr dirty="0"/>
              <a:t>Overlapping</a:t>
            </a:r>
            <a:r>
              <a:rPr dirty="0" spc="-229"/>
              <a:t> </a:t>
            </a:r>
            <a:r>
              <a:rPr dirty="0"/>
              <a:t>Action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324861"/>
            <a:ext cx="9190990" cy="269621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just" marL="241300" marR="88265" indent="-2286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Follow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through adalah tentang bagian tubuh tertentu yang tetap </a:t>
            </a:r>
            <a:r>
              <a:rPr dirty="0" sz="2400" spc="-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bergerak meskipun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seseorang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telah berhenti bergerak. Misalnya, </a:t>
            </a:r>
            <a:r>
              <a:rPr dirty="0" sz="2400" spc="-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rambut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tetap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bergerak</a:t>
            </a:r>
            <a:r>
              <a:rPr dirty="0" sz="2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sesaat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setelah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berhenti</a:t>
            </a:r>
            <a:r>
              <a:rPr dirty="0" sz="2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berlari.</a:t>
            </a:r>
            <a:endParaRPr sz="24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200">
              <a:latin typeface="Trebuchet MS"/>
              <a:cs typeface="Trebuchet MS"/>
            </a:endParaRPr>
          </a:p>
          <a:p>
            <a:pPr marL="241300" marR="5080">
              <a:lnSpc>
                <a:spcPts val="2590"/>
              </a:lnSpc>
            </a:pP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Overlapping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action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secara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mudah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bisa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dianggap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sebagai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gerakan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saling-silang.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Maksudnya,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adalah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serangkaian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saling </a:t>
            </a:r>
            <a:r>
              <a:rPr dirty="0" sz="2400" spc="-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mendahului</a:t>
            </a:r>
            <a:r>
              <a:rPr dirty="0" sz="24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(overlapping).</a:t>
            </a:r>
            <a:r>
              <a:rPr dirty="0" sz="2400" spc="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5">
                <a:solidFill>
                  <a:srgbClr val="FFFFFF"/>
                </a:solidFill>
                <a:latin typeface="Trebuchet MS"/>
                <a:cs typeface="Trebuchet MS"/>
              </a:rPr>
              <a:t>Pergerakan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tangan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kaki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ketika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berjalan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bisa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termasuk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didalamnya.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555688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8410" algn="l"/>
              </a:tabLst>
            </a:pPr>
            <a:r>
              <a:rPr dirty="0" spc="-5"/>
              <a:t>6.	Slow</a:t>
            </a:r>
            <a:r>
              <a:rPr dirty="0" spc="5"/>
              <a:t> </a:t>
            </a:r>
            <a:r>
              <a:rPr dirty="0" spc="-5"/>
              <a:t>In</a:t>
            </a:r>
            <a:r>
              <a:rPr dirty="0" spc="-20"/>
              <a:t> </a:t>
            </a:r>
            <a:r>
              <a:rPr dirty="0" spc="-5"/>
              <a:t>and</a:t>
            </a:r>
            <a:r>
              <a:rPr dirty="0" spc="-40"/>
              <a:t> </a:t>
            </a:r>
            <a:r>
              <a:rPr dirty="0" spc="-5"/>
              <a:t>Slow</a:t>
            </a:r>
            <a:r>
              <a:rPr dirty="0" spc="5"/>
              <a:t> </a:t>
            </a:r>
            <a:r>
              <a:rPr dirty="0"/>
              <a:t>Out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268473"/>
            <a:ext cx="9457055" cy="35382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ts val="2245"/>
              </a:lnSpc>
              <a:spcBef>
                <a:spcPts val="9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Sama</a:t>
            </a:r>
            <a:r>
              <a:rPr dirty="0" sz="2200" spc="2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seperti</a:t>
            </a:r>
            <a:r>
              <a:rPr dirty="0" sz="2200" spc="2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spacing</a:t>
            </a:r>
            <a:r>
              <a:rPr dirty="0" sz="2200" spc="2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200" spc="2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berbicara</a:t>
            </a:r>
            <a:r>
              <a:rPr dirty="0" sz="2200" spc="2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tentang</a:t>
            </a:r>
            <a:r>
              <a:rPr dirty="0" sz="2200" spc="3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akselerasi</a:t>
            </a:r>
            <a:r>
              <a:rPr dirty="0" sz="2200" spc="2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200" spc="2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deselerasi.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1850"/>
              </a:lnSpc>
              <a:tabLst>
                <a:tab pos="1019810" algn="l"/>
                <a:tab pos="1456055" algn="l"/>
                <a:tab pos="2117090" algn="l"/>
                <a:tab pos="2896235" algn="l"/>
                <a:tab pos="3553460" algn="l"/>
                <a:tab pos="5286375" algn="l"/>
                <a:tab pos="6479540" algn="l"/>
                <a:tab pos="7493000" algn="l"/>
                <a:tab pos="8456295" algn="l"/>
              </a:tabLst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Slo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Slow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gas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kembal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bahw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dirty="0" sz="2200" spc="5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tia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1850"/>
              </a:lnSpc>
              <a:tabLst>
                <a:tab pos="1522730" algn="l"/>
                <a:tab pos="3147695" algn="l"/>
                <a:tab pos="3807460" algn="l"/>
                <a:tab pos="5601970" algn="l"/>
                <a:tab pos="6383655" algn="l"/>
                <a:tab pos="8430260" algn="l"/>
                <a:tab pos="9212580" algn="l"/>
              </a:tabLst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milik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5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erc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pata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perlamba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yan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berbe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da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-</a:t>
            </a:r>
            <a:r>
              <a:rPr dirty="0" sz="2200" spc="5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ed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a.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Sl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1850"/>
              </a:lnSpc>
              <a:tabLst>
                <a:tab pos="1248410" algn="l"/>
                <a:tab pos="1868805" algn="l"/>
                <a:tab pos="2891790" algn="l"/>
                <a:tab pos="4030345" algn="l"/>
                <a:tab pos="5078730" algn="l"/>
                <a:tab pos="6034405" algn="l"/>
                <a:tab pos="7058659" algn="l"/>
                <a:tab pos="8421370" algn="l"/>
              </a:tabLst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rjadi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jik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sebuah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dirty="0" sz="2200" spc="1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rak</a:t>
            </a:r>
            <a:r>
              <a:rPr dirty="0" sz="2200" spc="-1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dia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sec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ar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lambat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ke</a:t>
            </a:r>
            <a:r>
              <a:rPr dirty="0" sz="2200" spc="5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udia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</a:t>
            </a:r>
            <a:r>
              <a:rPr dirty="0" sz="2200" spc="5">
                <a:solidFill>
                  <a:srgbClr val="FFFFFF"/>
                </a:solidFill>
                <a:latin typeface="Trebuchet MS"/>
                <a:cs typeface="Trebuchet MS"/>
              </a:rPr>
              <a:t>j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adi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1850"/>
              </a:lnSpc>
            </a:pP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cepat.</a:t>
            </a:r>
            <a:r>
              <a:rPr dirty="0" sz="220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Slow</a:t>
            </a:r>
            <a:r>
              <a:rPr dirty="0" sz="2200" spc="1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out</a:t>
            </a:r>
            <a:r>
              <a:rPr dirty="0" sz="2200" spc="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terjadi</a:t>
            </a:r>
            <a:r>
              <a:rPr dirty="0" sz="2200" spc="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jika</a:t>
            </a:r>
            <a:r>
              <a:rPr dirty="0" sz="220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sebuah</a:t>
            </a:r>
            <a:r>
              <a:rPr dirty="0" sz="220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200" spc="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20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relatif</a:t>
            </a:r>
            <a:r>
              <a:rPr dirty="0" sz="2200" spc="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cepat</a:t>
            </a:r>
            <a:r>
              <a:rPr dirty="0" sz="2200" spc="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kemudian</a:t>
            </a:r>
            <a:endParaRPr sz="2200">
              <a:latin typeface="Trebuchet MS"/>
              <a:cs typeface="Trebuchet MS"/>
            </a:endParaRPr>
          </a:p>
          <a:p>
            <a:pPr marL="241300">
              <a:lnSpc>
                <a:spcPts val="2245"/>
              </a:lnSpc>
            </a:pP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melambat.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Trebuchet MS"/>
              <a:cs typeface="Trebuchet MS"/>
            </a:endParaRPr>
          </a:p>
          <a:p>
            <a:pPr marL="12700">
              <a:lnSpc>
                <a:spcPts val="2245"/>
              </a:lnSpc>
            </a:pP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Contoh:</a:t>
            </a:r>
            <a:r>
              <a:rPr dirty="0" sz="2200" spc="28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dirty="0" sz="2200" spc="2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200" spc="2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misalnya</a:t>
            </a:r>
            <a:r>
              <a:rPr dirty="0" sz="2200" spc="2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mengambil</a:t>
            </a:r>
            <a:r>
              <a:rPr dirty="0" sz="2200" spc="2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gelas.</a:t>
            </a:r>
            <a:r>
              <a:rPr dirty="0" sz="2200" spc="27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Trebuchet MS"/>
                <a:cs typeface="Trebuchet MS"/>
              </a:rPr>
              <a:t>Tangan</a:t>
            </a:r>
            <a:r>
              <a:rPr dirty="0" sz="2200" spc="28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akan</a:t>
            </a:r>
            <a:r>
              <a:rPr dirty="0" sz="2200" spc="27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memiliki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ts val="1850"/>
              </a:lnSpc>
              <a:tabLst>
                <a:tab pos="1478915" algn="l"/>
                <a:tab pos="2225675" algn="l"/>
                <a:tab pos="3422015" algn="l"/>
                <a:tab pos="4362450" algn="l"/>
                <a:tab pos="5394325" algn="l"/>
                <a:tab pos="6150610" algn="l"/>
                <a:tab pos="7636509" algn="l"/>
                <a:tab pos="8543290" algn="l"/>
              </a:tabLst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kecepatan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yang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berbeda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ketika	sedang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akan	menjamah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gelas,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ts val="1850"/>
              </a:lnSpc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ketika</a:t>
            </a:r>
            <a:r>
              <a:rPr dirty="0" sz="22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sudah</a:t>
            </a:r>
            <a:r>
              <a:rPr dirty="0" sz="2200" spc="2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menyentuhnya.</a:t>
            </a:r>
            <a:r>
              <a:rPr dirty="0" sz="22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5">
                <a:solidFill>
                  <a:srgbClr val="FFFFFF"/>
                </a:solidFill>
                <a:latin typeface="Trebuchet MS"/>
                <a:cs typeface="Trebuchet MS"/>
              </a:rPr>
              <a:t>Ketika</a:t>
            </a:r>
            <a:r>
              <a:rPr dirty="0" sz="22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tangan</a:t>
            </a:r>
            <a:r>
              <a:rPr dirty="0" sz="2200" spc="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masih</a:t>
            </a:r>
            <a:r>
              <a:rPr dirty="0" sz="2200" spc="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jauh</a:t>
            </a:r>
            <a:r>
              <a:rPr dirty="0" sz="22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dari</a:t>
            </a:r>
            <a:r>
              <a:rPr dirty="0" sz="2200" spc="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gelas,</a:t>
            </a:r>
            <a:r>
              <a:rPr dirty="0" sz="2200" spc="2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tangan</a:t>
            </a:r>
            <a:endParaRPr sz="2200">
              <a:latin typeface="Trebuchet MS"/>
              <a:cs typeface="Trebuchet MS"/>
            </a:endParaRPr>
          </a:p>
          <a:p>
            <a:pPr marL="12700">
              <a:lnSpc>
                <a:spcPts val="1850"/>
              </a:lnSpc>
              <a:tabLst>
                <a:tab pos="744220" algn="l"/>
                <a:tab pos="1993900" algn="l"/>
                <a:tab pos="2923540" algn="l"/>
                <a:tab pos="3876040" algn="l"/>
                <a:tab pos="5344160" algn="l"/>
                <a:tab pos="6261735" algn="l"/>
                <a:tab pos="7256780" algn="l"/>
                <a:tab pos="8121015" algn="l"/>
              </a:tabLst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akan	bergerak	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relatif	cepat.	Sedangkan	ketika	tangan	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sudah	mendekati</a:t>
            </a:r>
            <a:endParaRPr sz="2200">
              <a:latin typeface="Trebuchet MS"/>
              <a:cs typeface="Trebuchet MS"/>
            </a:endParaRPr>
          </a:p>
          <a:p>
            <a:pPr marL="12700" marR="5080">
              <a:lnSpc>
                <a:spcPct val="70000"/>
              </a:lnSpc>
              <a:spcBef>
                <a:spcPts val="395"/>
              </a:spcBef>
            </a:pP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gelas,</a:t>
            </a:r>
            <a:r>
              <a:rPr dirty="0" sz="22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maka</a:t>
            </a:r>
            <a:r>
              <a:rPr dirty="0" sz="22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secara</a:t>
            </a:r>
            <a:r>
              <a:rPr dirty="0" sz="22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refleks</a:t>
            </a:r>
            <a:r>
              <a:rPr dirty="0" sz="22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tangan</a:t>
            </a:r>
            <a:r>
              <a:rPr dirty="0" sz="2200" spc="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akan</a:t>
            </a:r>
            <a:r>
              <a:rPr dirty="0" sz="22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menurunkan</a:t>
            </a:r>
            <a:r>
              <a:rPr dirty="0" sz="22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kecepatannya</a:t>
            </a:r>
            <a:r>
              <a:rPr dirty="0" sz="2200" spc="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(terjadi </a:t>
            </a:r>
            <a:r>
              <a:rPr dirty="0" sz="2200" spc="-64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perlambatan)</a:t>
            </a:r>
            <a:r>
              <a:rPr dirty="0" sz="22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atau dalam</a:t>
            </a:r>
            <a:r>
              <a:rPr dirty="0" sz="22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konteks</a:t>
            </a:r>
            <a:r>
              <a:rPr dirty="0" sz="22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ini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kita</a:t>
            </a:r>
            <a:r>
              <a:rPr dirty="0" sz="22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menyebutnya</a:t>
            </a:r>
            <a:r>
              <a:rPr dirty="0" sz="22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slow out.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3892" y="1100327"/>
            <a:ext cx="6341363" cy="46177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1212850"/>
            <a:ext cx="20967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24280" algn="l"/>
              </a:tabLst>
            </a:pPr>
            <a:r>
              <a:rPr dirty="0" spc="-5"/>
              <a:t>7</a:t>
            </a:r>
            <a:r>
              <a:rPr dirty="0"/>
              <a:t>.	Arcs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324861"/>
            <a:ext cx="9456420" cy="236664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241300" marR="5080" indent="-228600">
              <a:lnSpc>
                <a:spcPct val="90000"/>
              </a:lnSpc>
              <a:spcBef>
                <a:spcPts val="38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Dalam animasi,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sistem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pergerakan tubuh pada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manusia,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binatang,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atau makhluk hidup lainnya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bergerak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mengikuti pola/jalur (maya)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 disebut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Arcs. Hal ini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memungkinkan mereka bergerak secara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‘smooth’ dan lebih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realistik,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karena pergerakan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mereka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mengikuti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suatu pola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 berbentuk lengkung (termasuk lingkaran, elips,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atau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parabola). </a:t>
            </a:r>
            <a:r>
              <a:rPr dirty="0" sz="2400" spc="-30">
                <a:solidFill>
                  <a:srgbClr val="FFFFFF"/>
                </a:solidFill>
                <a:latin typeface="Trebuchet MS"/>
                <a:cs typeface="Trebuchet MS"/>
              </a:rPr>
              <a:t>Pola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gerak semacam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inilah yang tidak dimiliki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oleh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sistem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 pergerakan</a:t>
            </a:r>
            <a:r>
              <a:rPr dirty="0" sz="2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mekanik/</a:t>
            </a:r>
            <a:r>
              <a:rPr dirty="0" sz="2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robotik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cenderung</a:t>
            </a:r>
            <a:r>
              <a:rPr dirty="0" sz="24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patah-patah.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476885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8410" algn="l"/>
              </a:tabLst>
            </a:pPr>
            <a:r>
              <a:rPr dirty="0" spc="-10"/>
              <a:t>8</a:t>
            </a:r>
            <a:r>
              <a:rPr dirty="0"/>
              <a:t>.</a:t>
            </a:r>
            <a:r>
              <a:rPr dirty="0"/>
              <a:t>	</a:t>
            </a:r>
            <a:r>
              <a:rPr dirty="0"/>
              <a:t>Secondary</a:t>
            </a:r>
            <a:r>
              <a:rPr dirty="0" spc="-204"/>
              <a:t> </a:t>
            </a:r>
            <a:r>
              <a:rPr dirty="0"/>
              <a:t>Action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302001"/>
            <a:ext cx="9459595" cy="3384550"/>
          </a:xfrm>
          <a:prstGeom prst="rect">
            <a:avLst/>
          </a:prstGeom>
        </p:spPr>
        <p:txBody>
          <a:bodyPr wrap="square" lIns="0" tIns="71755" rIns="0" bIns="0" rtlCol="0" vert="horz">
            <a:spAutoFit/>
          </a:bodyPr>
          <a:lstStyle/>
          <a:p>
            <a:pPr algn="just" marL="241300" marR="6350" indent="-228600">
              <a:lnSpc>
                <a:spcPts val="1920"/>
              </a:lnSpc>
              <a:spcBef>
                <a:spcPts val="56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Secondary action adalah gerakan-gerakan tambahan yang dimaksudkan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untuk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 memperkuat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gerakan</a:t>
            </a:r>
            <a:r>
              <a:rPr dirty="0" sz="20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utama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supaya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sebuah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tampak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lebih</a:t>
            </a:r>
            <a:r>
              <a:rPr dirty="0" sz="20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realistik.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Secondary action tidak dimaksudkan untuk menjadi ‘pusat perhatian’ sehingga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mengaburkan atau mengalihkan perhatian dari gerakan utama. </a:t>
            </a:r>
            <a:r>
              <a:rPr dirty="0" sz="2000" spc="-15">
                <a:solidFill>
                  <a:srgbClr val="FFFFFF"/>
                </a:solidFill>
                <a:latin typeface="Trebuchet MS"/>
                <a:cs typeface="Trebuchet MS"/>
              </a:rPr>
              <a:t>Kemunculannya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lebih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berfungsi</a:t>
            </a:r>
            <a:r>
              <a:rPr dirty="0" sz="20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memberikan</a:t>
            </a:r>
            <a:r>
              <a:rPr dirty="0" sz="2000" spc="-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emphasize</a:t>
            </a:r>
            <a:r>
              <a:rPr dirty="0" sz="20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untuk</a:t>
            </a:r>
            <a:r>
              <a:rPr dirty="0" sz="20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memperkuat</a:t>
            </a:r>
            <a:r>
              <a:rPr dirty="0" sz="20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0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utama.</a:t>
            </a:r>
            <a:endParaRPr sz="20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3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rebuchet MS"/>
              <a:cs typeface="Trebuchet MS"/>
            </a:endParaRPr>
          </a:p>
          <a:p>
            <a:pPr algn="just" marL="12700" marR="5080">
              <a:lnSpc>
                <a:spcPct val="80000"/>
              </a:lnSpc>
            </a:pP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Contoh: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5">
                <a:solidFill>
                  <a:srgbClr val="FFFFFF"/>
                </a:solidFill>
                <a:latin typeface="Trebuchet MS"/>
                <a:cs typeface="Trebuchet MS"/>
              </a:rPr>
              <a:t>Ketika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seseorang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sedang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berjalan,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utamanya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tentu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 adalah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melangkahkan kaki sebagaimana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berjalan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seharusnya. </a:t>
            </a:r>
            <a:r>
              <a:rPr dirty="0" sz="2000" spc="-45">
                <a:solidFill>
                  <a:srgbClr val="FFFFFF"/>
                </a:solidFill>
                <a:latin typeface="Trebuchet MS"/>
                <a:cs typeface="Trebuchet MS"/>
              </a:rPr>
              <a:t>Tetapi</a:t>
            </a:r>
            <a:r>
              <a:rPr dirty="0" sz="2000" spc="50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seorang animator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bisa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menambahkan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secondary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action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untuk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memperkuat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kesan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hidup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pada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animasinya.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Misalnya,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sambil</a:t>
            </a:r>
            <a:r>
              <a:rPr dirty="0" sz="20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berjalan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‘seorang’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figur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atau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karakter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animasi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mengayun-ayunkan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0">
                <a:solidFill>
                  <a:srgbClr val="FFFFFF"/>
                </a:solidFill>
                <a:latin typeface="Trebuchet MS"/>
                <a:cs typeface="Trebuchet MS"/>
              </a:rPr>
              <a:t>tangannya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 atau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bersiul-siul.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000" spc="5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mengayun-ayunkan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tangan</a:t>
            </a:r>
            <a:r>
              <a:rPr dirty="0" sz="20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0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bersiul-siul</a:t>
            </a:r>
            <a:r>
              <a:rPr dirty="0" sz="20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inilah</a:t>
            </a:r>
            <a:r>
              <a:rPr dirty="0" sz="20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secondary</a:t>
            </a:r>
            <a:r>
              <a:rPr dirty="0" sz="20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action</a:t>
            </a:r>
            <a:r>
              <a:rPr dirty="0" sz="2000" spc="-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untuk</a:t>
            </a:r>
            <a:r>
              <a:rPr dirty="0" sz="20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2000" spc="-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Trebuchet MS"/>
                <a:cs typeface="Trebuchet MS"/>
              </a:rPr>
              <a:t>berjalan.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477012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0790" algn="l"/>
              </a:tabLst>
            </a:pPr>
            <a:r>
              <a:rPr dirty="0" spc="-5"/>
              <a:t>9.	</a:t>
            </a:r>
            <a:r>
              <a:rPr dirty="0" spc="-30"/>
              <a:t>Timing</a:t>
            </a:r>
            <a:r>
              <a:rPr dirty="0" spc="-45"/>
              <a:t> </a:t>
            </a:r>
            <a:r>
              <a:rPr dirty="0"/>
              <a:t>&amp;</a:t>
            </a:r>
            <a:r>
              <a:rPr dirty="0" spc="-35"/>
              <a:t> </a:t>
            </a:r>
            <a:r>
              <a:rPr dirty="0" spc="-5"/>
              <a:t>Spacing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1959309"/>
            <a:ext cx="9457690" cy="1817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501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Grim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Natwick -seorang animator Disney pernah berkata,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“Animasi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adalah tentang timing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spacing”. </a:t>
            </a:r>
            <a:r>
              <a:rPr dirty="0" sz="1500" spc="-15">
                <a:solidFill>
                  <a:srgbClr val="FFFFFF"/>
                </a:solidFill>
                <a:latin typeface="Trebuchet MS"/>
                <a:cs typeface="Trebuchet MS"/>
              </a:rPr>
              <a:t>Timing </a:t>
            </a:r>
            <a:r>
              <a:rPr dirty="0" sz="15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adalah tentang menentukan waktu kapan sebuah gerakan harus dilakukan, sementara spacing adalah tentang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menentukan</a:t>
            </a:r>
            <a:r>
              <a:rPr dirty="0" sz="1500" spc="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percepatan</a:t>
            </a:r>
            <a:r>
              <a:rPr dirty="0" sz="15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perlambatan</a:t>
            </a:r>
            <a:r>
              <a:rPr dirty="0" sz="15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dari</a:t>
            </a:r>
            <a:r>
              <a:rPr dirty="0" sz="1500" spc="-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bermacam-macam</a:t>
            </a:r>
            <a:r>
              <a:rPr dirty="0" sz="15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jenis gerak.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Contoh</a:t>
            </a:r>
            <a:r>
              <a:rPr dirty="0" sz="1500" spc="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Trebuchet MS"/>
                <a:cs typeface="Trebuchet MS"/>
              </a:rPr>
              <a:t>Timing:</a:t>
            </a:r>
            <a:r>
              <a:rPr dirty="0" sz="1500" spc="2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Menentukan</a:t>
            </a:r>
            <a:r>
              <a:rPr dirty="0" sz="1500" spc="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pada</a:t>
            </a:r>
            <a:r>
              <a:rPr dirty="0" sz="1500" spc="2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detik</a:t>
            </a:r>
            <a:r>
              <a:rPr dirty="0" sz="1500" spc="2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keberapa</a:t>
            </a:r>
            <a:r>
              <a:rPr dirty="0" sz="1500" spc="22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sebuah</a:t>
            </a:r>
            <a:r>
              <a:rPr dirty="0" sz="15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bola</a:t>
            </a:r>
            <a:r>
              <a:rPr dirty="0" sz="1500" spc="2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1500" spc="2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meluncur</a:t>
            </a:r>
            <a:r>
              <a:rPr dirty="0" sz="15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kemudian</a:t>
            </a:r>
            <a:r>
              <a:rPr dirty="0" sz="15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menghantam</a:t>
            </a:r>
            <a:r>
              <a:rPr dirty="0" sz="1500" spc="2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kaca</a:t>
            </a:r>
            <a:endParaRPr sz="15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jendela.</a:t>
            </a:r>
            <a:endParaRPr sz="15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9053" y="4513812"/>
            <a:ext cx="9457690" cy="1397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50000"/>
              </a:lnSpc>
              <a:spcBef>
                <a:spcPts val="95"/>
              </a:spcBef>
            </a:pP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Contoh Spacing: Menentukan kepadatan gambar </a:t>
            </a:r>
            <a:r>
              <a:rPr dirty="0" sz="1500" spc="-10">
                <a:solidFill>
                  <a:srgbClr val="FFFFFF"/>
                </a:solidFill>
                <a:latin typeface="Trebuchet MS"/>
                <a:cs typeface="Trebuchet MS"/>
              </a:rPr>
              <a:t>(yang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pada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animasi akan berpengaruh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pada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kecepatan gerak)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ketika</a:t>
            </a:r>
            <a:r>
              <a:rPr dirty="0" sz="1500" spc="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bola</a:t>
            </a:r>
            <a:r>
              <a:rPr dirty="0" sz="1500" spc="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itu</a:t>
            </a:r>
            <a:r>
              <a:rPr dirty="0" sz="1500" spc="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sebelum</a:t>
            </a:r>
            <a:r>
              <a:rPr dirty="0" sz="1500" spc="1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menghantam</a:t>
            </a:r>
            <a:r>
              <a:rPr dirty="0" sz="1500" spc="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kaca,</a:t>
            </a:r>
            <a:r>
              <a:rPr dirty="0" sz="1500" spc="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tepat</a:t>
            </a:r>
            <a:r>
              <a:rPr dirty="0" sz="1500" spc="1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Trebuchet MS"/>
                <a:cs typeface="Trebuchet MS"/>
              </a:rPr>
              <a:t>menghantam</a:t>
            </a:r>
            <a:r>
              <a:rPr dirty="0" sz="1500" spc="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kaca,</a:t>
            </a:r>
            <a:r>
              <a:rPr dirty="0" sz="1500" spc="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sesudahnya,</a:t>
            </a:r>
            <a:r>
              <a:rPr dirty="0" sz="1500" spc="13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atau</a:t>
            </a:r>
            <a:r>
              <a:rPr dirty="0" sz="1500" spc="1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misalnya</a:t>
            </a:r>
            <a:r>
              <a:rPr dirty="0" sz="1500" spc="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ketika</a:t>
            </a:r>
            <a:r>
              <a:rPr dirty="0" sz="1500" spc="12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bola </a:t>
            </a:r>
            <a:r>
              <a:rPr dirty="0" sz="1500" spc="-44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itu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mulai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jatuh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ke lantai. Spacing (pengaturan kepadatan gambar) akan mempengaruhi kecepatan gerak bola,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percepatan</a:t>
            </a:r>
            <a:r>
              <a:rPr dirty="0" sz="15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perlambatannya,</a:t>
            </a:r>
            <a:r>
              <a:rPr dirty="0" sz="15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sehingga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 membuat</a:t>
            </a:r>
            <a:r>
              <a:rPr dirty="0" sz="15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sebuah</a:t>
            </a:r>
            <a:r>
              <a:rPr dirty="0" sz="15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 spc="-5">
                <a:solidFill>
                  <a:srgbClr val="FFFFFF"/>
                </a:solidFill>
                <a:latin typeface="Trebuchet MS"/>
                <a:cs typeface="Trebuchet MS"/>
              </a:rPr>
              <a:t>gerakan</a:t>
            </a:r>
            <a:r>
              <a:rPr dirty="0" sz="1500" spc="-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lebih</a:t>
            </a:r>
            <a:r>
              <a:rPr dirty="0" sz="1500" spc="-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500">
                <a:solidFill>
                  <a:srgbClr val="FFFFFF"/>
                </a:solidFill>
                <a:latin typeface="Trebuchet MS"/>
                <a:cs typeface="Trebuchet MS"/>
              </a:rPr>
              <a:t>realistis.</a:t>
            </a:r>
            <a:endParaRPr sz="1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360299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</a:tabLst>
            </a:pPr>
            <a:r>
              <a:rPr dirty="0" spc="-10"/>
              <a:t>10.	</a:t>
            </a:r>
            <a:r>
              <a:rPr dirty="0"/>
              <a:t>Exaggeration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295905"/>
            <a:ext cx="7366000" cy="343789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algn="just" marL="241300" marR="5715" indent="-2286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Exaggeration adalah upaya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untuk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mendramatisir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sebuah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dalam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bentuk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rekayasa gambar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bersifat </a:t>
            </a:r>
            <a:r>
              <a:rPr dirty="0" sz="2200" spc="-6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hiperbolis.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Dibuat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untuk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menampilkan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ekstrimitas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ekspresi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tertentu, dan lazimnya dibuat secara komedik.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Banyak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dijumpai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film-film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sejenis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0">
                <a:solidFill>
                  <a:srgbClr val="FFFFFF"/>
                </a:solidFill>
                <a:latin typeface="Trebuchet MS"/>
                <a:cs typeface="Trebuchet MS"/>
              </a:rPr>
              <a:t>Tom</a:t>
            </a:r>
            <a:r>
              <a:rPr dirty="0" sz="2200" spc="459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&amp;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Trebuchet MS"/>
                <a:cs typeface="Trebuchet MS"/>
              </a:rPr>
              <a:t>Jerry,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Donald</a:t>
            </a:r>
            <a:r>
              <a:rPr dirty="0" sz="22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Duck,</a:t>
            </a:r>
            <a:r>
              <a:rPr dirty="0" sz="22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Doraemon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sebagainya.</a:t>
            </a:r>
            <a:endParaRPr sz="22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5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50">
              <a:latin typeface="Trebuchet MS"/>
              <a:cs typeface="Trebuchet MS"/>
            </a:endParaRPr>
          </a:p>
          <a:p>
            <a:pPr algn="just" marL="12700" marR="5080">
              <a:lnSpc>
                <a:spcPct val="80000"/>
              </a:lnSpc>
            </a:pP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Contoh: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1)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Bola mata </a:t>
            </a:r>
            <a:r>
              <a:rPr dirty="0" sz="2200" spc="-95">
                <a:solidFill>
                  <a:srgbClr val="FFFFFF"/>
                </a:solidFill>
                <a:latin typeface="Trebuchet MS"/>
                <a:cs typeface="Trebuchet MS"/>
              </a:rPr>
              <a:t>Tom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yang ‘melompat’ keluar karena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kaget,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2) Muka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Donald yang membara ketika marah,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3)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Air </a:t>
            </a:r>
            <a:r>
              <a:rPr dirty="0" sz="2200" spc="-6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mata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Nobita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mengalir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seperti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air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terjun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ketika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menangis.</a:t>
            </a:r>
            <a:endParaRPr sz="2200">
              <a:latin typeface="Trebuchet MS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00288" y="2336292"/>
            <a:ext cx="3520440" cy="359968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965403"/>
            <a:ext cx="37217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35990" algn="l"/>
              </a:tabLst>
            </a:pPr>
            <a:r>
              <a:rPr dirty="0" spc="-10"/>
              <a:t>11.	</a:t>
            </a:r>
            <a:r>
              <a:rPr dirty="0" spc="-5"/>
              <a:t>Solid</a:t>
            </a:r>
            <a:r>
              <a:rPr dirty="0" spc="-60"/>
              <a:t> </a:t>
            </a:r>
            <a:r>
              <a:rPr dirty="0" spc="-5"/>
              <a:t>Drawing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295905"/>
            <a:ext cx="9457055" cy="3437890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algn="just" marL="241300" marR="3810" indent="-2286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Menggambar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sebagai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dasar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utama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memegang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peranan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yang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signifikan dalam menentukan -baik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proses maupun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hasil- sebuah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animasi, </a:t>
            </a:r>
            <a:r>
              <a:rPr dirty="0" sz="2200" spc="-6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terutama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klasik.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Seorang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animator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harus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memiliki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kepekaan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terhadap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anatomi,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komposisi,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berat,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keseimbangan, pencahayaan, dan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sebagainya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dapat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dilatih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melalui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serangkaian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observasi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dan </a:t>
            </a:r>
            <a:r>
              <a:rPr dirty="0" sz="2200" spc="-6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pengamatan,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dimana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dalam observasi itu salah satu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harus dilakukan </a:t>
            </a:r>
            <a:r>
              <a:rPr dirty="0" sz="2200" spc="-65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adalah: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Trebuchet MS"/>
                <a:cs typeface="Trebuchet MS"/>
              </a:rPr>
              <a:t>menggambar.</a:t>
            </a:r>
            <a:endParaRPr sz="2200">
              <a:latin typeface="Trebuchet MS"/>
              <a:cs typeface="Trebuchet MS"/>
            </a:endParaRPr>
          </a:p>
          <a:p>
            <a:pPr algn="ctr" marR="122555">
              <a:lnSpc>
                <a:spcPct val="100000"/>
              </a:lnSpc>
              <a:spcBef>
                <a:spcPts val="470"/>
              </a:spcBef>
            </a:pPr>
            <a:r>
              <a:rPr dirty="0" sz="2200" spc="-5">
                <a:solidFill>
                  <a:srgbClr val="FFFFFF"/>
                </a:solidFill>
                <a:latin typeface="Arial MT"/>
                <a:cs typeface="Arial MT"/>
              </a:rPr>
              <a:t>•</a:t>
            </a:r>
            <a:endParaRPr sz="2200">
              <a:latin typeface="Arial MT"/>
              <a:cs typeface="Arial MT"/>
            </a:endParaRPr>
          </a:p>
          <a:p>
            <a:pPr algn="just" marL="241300" marR="3810">
              <a:lnSpc>
                <a:spcPts val="2110"/>
              </a:lnSpc>
              <a:spcBef>
                <a:spcPts val="2100"/>
              </a:spcBef>
            </a:pP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Meskipun kini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peran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gambar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-yang dihasilkan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sketsa manual- sudah bisa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digantikan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oleh </a:t>
            </a:r>
            <a:r>
              <a:rPr dirty="0" sz="2200" spc="-40">
                <a:solidFill>
                  <a:srgbClr val="FFFFFF"/>
                </a:solidFill>
                <a:latin typeface="Trebuchet MS"/>
                <a:cs typeface="Trebuchet MS"/>
              </a:rPr>
              <a:t>komputer,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tetapi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dengan pemahaman dasar dari prinsip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‘menggambar’</a:t>
            </a:r>
            <a:r>
              <a:rPr dirty="0" sz="2200" spc="-9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akan</a:t>
            </a:r>
            <a:r>
              <a:rPr dirty="0" sz="22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menghasilkan</a:t>
            </a:r>
            <a:r>
              <a:rPr dirty="0" sz="22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 lebih</a:t>
            </a:r>
            <a:r>
              <a:rPr dirty="0" sz="22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‘peka’.</a:t>
            </a:r>
            <a:endParaRPr sz="2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9053" y="1212850"/>
            <a:ext cx="232918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1860" algn="l"/>
              </a:tabLst>
            </a:pPr>
            <a:r>
              <a:rPr dirty="0" spc="-5"/>
              <a:t>12</a:t>
            </a:r>
            <a:r>
              <a:rPr dirty="0"/>
              <a:t>.	Appeal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9053" y="2324861"/>
            <a:ext cx="9458325" cy="2822575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algn="just" marL="241300" marR="5080" indent="-228600">
              <a:lnSpc>
                <a:spcPct val="90000"/>
              </a:lnSpc>
              <a:spcBef>
                <a:spcPts val="38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Appeal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berkaitan dengan keseluruhan look atau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gaya visual dalam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animasi.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Sebagaimana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gambar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telah</a:t>
            </a:r>
            <a:r>
              <a:rPr dirty="0" sz="2400" spc="7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menelurkan</a:t>
            </a:r>
            <a:r>
              <a:rPr dirty="0" sz="2400" spc="7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banyak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gaya,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animasi (dan ber-animasi) juga memiliki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gaya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yang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sangat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beragam. Sebagai contoh, anda tentu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bisa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mengidentifikasi gaya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buatan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Jepang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dengan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hanya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melihatnya</a:t>
            </a:r>
            <a:r>
              <a:rPr dirty="0" sz="2400" spc="7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sekilas. Anda 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juga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bisa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melihat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ke-khas-an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animasi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buatan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Disney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atau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Dreamworks.</a:t>
            </a:r>
            <a:endParaRPr sz="2400">
              <a:latin typeface="Trebuchet MS"/>
              <a:cs typeface="Trebuchet MS"/>
            </a:endParaRPr>
          </a:p>
          <a:p>
            <a:pPr algn="just" marL="241300" indent="-228600">
              <a:lnSpc>
                <a:spcPct val="100000"/>
              </a:lnSpc>
              <a:spcBef>
                <a:spcPts val="71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Hal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ini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karena</a:t>
            </a:r>
            <a:r>
              <a:rPr dirty="0" sz="2400" spc="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mereka</a:t>
            </a:r>
            <a:r>
              <a:rPr dirty="0" sz="2400" spc="2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memiliki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Trebuchet MS"/>
                <a:cs typeface="Trebuchet MS"/>
              </a:rPr>
              <a:t>appeal</a:t>
            </a:r>
            <a:r>
              <a:rPr dirty="0" sz="2400" spc="1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atau</a:t>
            </a:r>
            <a:r>
              <a:rPr dirty="0" sz="2400" spc="1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400">
                <a:solidFill>
                  <a:srgbClr val="FFFFFF"/>
                </a:solidFill>
                <a:latin typeface="Trebuchet MS"/>
                <a:cs typeface="Trebuchet MS"/>
              </a:rPr>
              <a:t>gaya </a:t>
            </a:r>
            <a:r>
              <a:rPr dirty="0" sz="2400" spc="-5">
                <a:solidFill>
                  <a:srgbClr val="FFFFFF"/>
                </a:solidFill>
                <a:latin typeface="Trebuchet MS"/>
                <a:cs typeface="Trebuchet MS"/>
              </a:rPr>
              <a:t>tertentu.</a:t>
            </a:r>
            <a:endParaRPr sz="24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dc:title>PowerPoint Presentation</dc:title>
  <dcterms:created xsi:type="dcterms:W3CDTF">2022-02-21T03:57:32Z</dcterms:created>
  <dcterms:modified xsi:type="dcterms:W3CDTF">2022-02-21T03:57:32Z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2017-03-11T00:00:00Z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2022-02-21T00:00:00Z</vt:filetime>
  </property>
</Properties>
</file>