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2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385" r:id="rId1"/>
    <p:sldMasterId id="2147484421" r:id="rId2"/>
  </p:sldMasterIdLst>
  <p:notesMasterIdLst>
    <p:notesMasterId r:id="rId21"/>
  </p:notesMasterIdLst>
  <p:sldIdLst>
    <p:sldId id="256" r:id="rId3"/>
    <p:sldId id="257" r:id="rId4"/>
    <p:sldId id="258" r:id="rId5"/>
    <p:sldId id="341" r:id="rId6"/>
    <p:sldId id="260" r:id="rId7"/>
    <p:sldId id="261" r:id="rId8"/>
    <p:sldId id="265" r:id="rId9"/>
    <p:sldId id="275" r:id="rId10"/>
    <p:sldId id="277" r:id="rId11"/>
    <p:sldId id="344" r:id="rId12"/>
    <p:sldId id="279" r:id="rId13"/>
    <p:sldId id="278" r:id="rId14"/>
    <p:sldId id="286" r:id="rId15"/>
    <p:sldId id="287" r:id="rId16"/>
    <p:sldId id="290" r:id="rId17"/>
    <p:sldId id="289" r:id="rId18"/>
    <p:sldId id="291" r:id="rId19"/>
    <p:sldId id="294" r:id="rId20"/>
  </p:sldIdLst>
  <p:sldSz cx="9144000" cy="6858000" type="screen4x3"/>
  <p:notesSz cx="6858000" cy="91440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schemeClr val="tx1"/>
    </p:penClr>
  </p:showPr>
  <p:clrMru>
    <a:srgbClr val="99FF66"/>
    <a:srgbClr val="FFFFFF"/>
    <a:srgbClr val="CCFF99"/>
    <a:srgbClr val="00FF00"/>
    <a:srgbClr val="FF3300"/>
    <a:srgbClr val="66FF33"/>
    <a:srgbClr val="0033CC"/>
    <a:srgbClr val="CCECF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vertBarState="maximized">
    <p:restoredLeft sz="22593" autoAdjust="0"/>
    <p:restoredTop sz="94624" autoAdjust="0"/>
  </p:normalViewPr>
  <p:slideViewPr>
    <p:cSldViewPr>
      <p:cViewPr>
        <p:scale>
          <a:sx n="60" d="100"/>
          <a:sy n="60" d="100"/>
        </p:scale>
        <p:origin x="-1410" y="-28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4092"/>
    </p:cViewPr>
  </p:sorter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040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30403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7588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30405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</a:p>
        </p:txBody>
      </p:sp>
      <p:sp>
        <p:nvSpPr>
          <p:cNvPr id="230406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30407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pPr>
              <a:defRPr/>
            </a:pPr>
            <a:fld id="{82BF1F4A-CB35-4893-A6E1-9CC1F31D3A8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82BF1F4A-CB35-4893-A6E1-9CC1F31D3A89}" type="slidenum">
              <a:rPr lang="en-US" smtClean="0"/>
              <a:pPr>
                <a:defRPr/>
              </a:pPr>
              <a:t>18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Rectangle 18"/>
          <p:cNvSpPr>
            <a:spLocks noChangeArrowheads="1"/>
          </p:cNvSpPr>
          <p:nvPr/>
        </p:nvSpPr>
        <p:spPr bwMode="white">
          <a:xfrm>
            <a:off x="8991600" y="3048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Rectangle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Rectangle 15"/>
          <p:cNvSpPr>
            <a:spLocks noChangeArrowheads="1"/>
          </p:cNvSpPr>
          <p:nvPr/>
        </p:nvSpPr>
        <p:spPr bwMode="white">
          <a:xfrm>
            <a:off x="0" y="0"/>
            <a:ext cx="9144000" cy="25146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Rectangle 11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1371600" y="2819400"/>
            <a:ext cx="6400800" cy="1752600"/>
          </a:xfrm>
        </p:spPr>
        <p:txBody>
          <a:bodyPr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7" name="Straight Connector 6"/>
          <p:cNvSpPr>
            <a:spLocks noChangeShapeType="1"/>
          </p:cNvSpPr>
          <p:nvPr/>
        </p:nvSpPr>
        <p:spPr bwMode="auto">
          <a:xfrm>
            <a:off x="155448" y="2420112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Rectangle 9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Oval 12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Oval 13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pPr>
              <a:defRPr/>
            </a:pPr>
            <a:fld id="{450A1CD9-9C34-4528-80B9-6E13111D195A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685800" y="381000"/>
            <a:ext cx="7772400" cy="1752600"/>
          </a:xfrm>
        </p:spPr>
        <p:txBody>
          <a:bodyPr anchor="b"/>
          <a:lstStyle>
            <a:lvl1pPr>
              <a:defRPr sz="4200">
                <a:solidFill>
                  <a:schemeClr val="accent1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361688" y="1026372"/>
            <a:ext cx="457200" cy="441325"/>
          </a:xfrm>
        </p:spPr>
        <p:txBody>
          <a:bodyPr/>
          <a:lstStyle/>
          <a:p>
            <a:pPr>
              <a:defRPr/>
            </a:pPr>
            <a:fld id="{8B2ADC37-B3D5-4044-B347-6EC935C6D16C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301752" y="1527048"/>
            <a:ext cx="8503920" cy="45720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angle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Rectangle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Rectangle 15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Rectangle 17"/>
          <p:cNvSpPr>
            <a:spLocks noChangeArrowheads="1"/>
          </p:cNvSpPr>
          <p:nvPr/>
        </p:nvSpPr>
        <p:spPr bwMode="white">
          <a:xfrm>
            <a:off x="8991600" y="1905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Rectangle 18"/>
          <p:cNvSpPr>
            <a:spLocks noChangeArrowheads="1"/>
          </p:cNvSpPr>
          <p:nvPr/>
        </p:nvSpPr>
        <p:spPr bwMode="white">
          <a:xfrm>
            <a:off x="152400" y="2286000"/>
            <a:ext cx="8833104" cy="304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Rectangle 11"/>
          <p:cNvSpPr>
            <a:spLocks noChangeArrowheads="1"/>
          </p:cNvSpPr>
          <p:nvPr/>
        </p:nvSpPr>
        <p:spPr bwMode="auto">
          <a:xfrm>
            <a:off x="155448" y="142352"/>
            <a:ext cx="8833104" cy="2139696"/>
          </a:xfrm>
          <a:prstGeom prst="rect">
            <a:avLst/>
          </a:prstGeom>
          <a:solidFill>
            <a:schemeClr val="accent1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8426" y="2743200"/>
            <a:ext cx="6480174" cy="1673225"/>
          </a:xfrm>
        </p:spPr>
        <p:txBody>
          <a:bodyPr anchor="t"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13" name="Rectangle 12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Rectangle 13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8" name="Straight Connector 7"/>
          <p:cNvSpPr>
            <a:spLocks noChangeShapeType="1"/>
          </p:cNvSpPr>
          <p:nvPr/>
        </p:nvSpPr>
        <p:spPr bwMode="auto">
          <a:xfrm>
            <a:off x="152400" y="2438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Oval 9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val 10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pPr>
              <a:defRPr/>
            </a:pPr>
            <a:fld id="{744F4391-BEDF-46C9-B33A-9D194FBC2417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533400"/>
            <a:ext cx="7772400" cy="1524000"/>
          </a:xfrm>
        </p:spPr>
        <p:txBody>
          <a:bodyPr anchor="b"/>
          <a:lstStyle>
            <a:lvl1pPr algn="ctr">
              <a:buNone/>
              <a:defRPr sz="4200" b="0" cap="none" baseline="0">
                <a:solidFill>
                  <a:srgbClr val="FFFFFF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5791200" y="6409944"/>
            <a:ext cx="3044952" cy="365760"/>
          </a:xfrm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ECF646B-16FA-4E26-9DF7-D05356DBE831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  <p:sp>
        <p:nvSpPr>
          <p:cNvPr id="8" name="Straight Connector 7"/>
          <p:cNvSpPr>
            <a:spLocks noChangeShapeType="1"/>
          </p:cNvSpPr>
          <p:nvPr/>
        </p:nvSpPr>
        <p:spPr bwMode="auto">
          <a:xfrm flipV="1">
            <a:off x="4563080" y="1575652"/>
            <a:ext cx="8921" cy="4819557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Content Placeholder 9"/>
          <p:cNvSpPr>
            <a:spLocks noGrp="1"/>
          </p:cNvSpPr>
          <p:nvPr>
            <p:ph sz="half" idx="1"/>
          </p:nvPr>
        </p:nvSpPr>
        <p:spPr>
          <a:xfrm>
            <a:off x="301752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2" name="Content Placeholder 11"/>
          <p:cNvSpPr>
            <a:spLocks noGrp="1"/>
          </p:cNvSpPr>
          <p:nvPr>
            <p:ph sz="half" idx="2"/>
          </p:nvPr>
        </p:nvSpPr>
        <p:spPr>
          <a:xfrm>
            <a:off x="4800600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traight Connector 9"/>
          <p:cNvSpPr>
            <a:spLocks noChangeShapeType="1"/>
          </p:cNvSpPr>
          <p:nvPr/>
        </p:nvSpPr>
        <p:spPr bwMode="auto">
          <a:xfrm flipV="1">
            <a:off x="4572000" y="2200275"/>
            <a:ext cx="0" cy="4187952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Rectangle 19"/>
          <p:cNvSpPr>
            <a:spLocks noChangeArrowheads="1"/>
          </p:cNvSpPr>
          <p:nvPr/>
        </p:nvSpPr>
        <p:spPr bwMode="white">
          <a:xfrm>
            <a:off x="0" y="0"/>
            <a:ext cx="9144000" cy="1447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Rectangle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1" name="Rectangle 20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2" name="Rectangle 21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Rectangle 10"/>
          <p:cNvSpPr/>
          <p:nvPr/>
        </p:nvSpPr>
        <p:spPr>
          <a:xfrm>
            <a:off x="152400" y="1371600"/>
            <a:ext cx="8833104" cy="914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Rectangle 12"/>
          <p:cNvSpPr>
            <a:spLocks noChangeArrowheads="1"/>
          </p:cNvSpPr>
          <p:nvPr/>
        </p:nvSpPr>
        <p:spPr bwMode="auto">
          <a:xfrm>
            <a:off x="145923" y="6391656"/>
            <a:ext cx="8833104" cy="310896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4040188" cy="732974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lang="en-US" sz="2200" b="1" dirty="0" smtClean="0">
                <a:solidFill>
                  <a:srgbClr val="FFFFFF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791330" y="1524000"/>
            <a:ext cx="4041775" cy="731520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sz="2200" b="1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304800" y="6409944"/>
            <a:ext cx="3581400" cy="365760"/>
          </a:xfrm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15" name="Straight Connector 14"/>
          <p:cNvSpPr>
            <a:spLocks noChangeShapeType="1"/>
          </p:cNvSpPr>
          <p:nvPr/>
        </p:nvSpPr>
        <p:spPr bwMode="auto">
          <a:xfrm>
            <a:off x="152400" y="128016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Rectangle 1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4" name="Content Placeholder 23"/>
          <p:cNvSpPr>
            <a:spLocks noGrp="1"/>
          </p:cNvSpPr>
          <p:nvPr>
            <p:ph sz="quarter" idx="2"/>
          </p:nvPr>
        </p:nvSpPr>
        <p:spPr>
          <a:xfrm>
            <a:off x="301752" y="2471383"/>
            <a:ext cx="4041648" cy="3818404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26" name="Content Placeholder 25"/>
          <p:cNvSpPr>
            <a:spLocks noGrp="1"/>
          </p:cNvSpPr>
          <p:nvPr>
            <p:ph sz="quarter" idx="4"/>
          </p:nvPr>
        </p:nvSpPr>
        <p:spPr>
          <a:xfrm>
            <a:off x="4800600" y="2471383"/>
            <a:ext cx="4038600" cy="3822192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25" name="Oval 24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7" name="Oval 26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4343400" y="1042416"/>
            <a:ext cx="457200" cy="441325"/>
          </a:xfrm>
        </p:spPr>
        <p:txBody>
          <a:bodyPr/>
          <a:lstStyle>
            <a:lvl1pPr algn="ctr">
              <a:defRPr/>
            </a:lvl1pPr>
          </a:lstStyle>
          <a:p>
            <a:pPr>
              <a:defRPr/>
            </a:pPr>
            <a:fld id="{E16FBBC7-AC95-495A-8556-F12C40679BE9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  <p:sp>
        <p:nvSpPr>
          <p:cNvPr id="23" name="Title 22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4343400" y="1036020"/>
            <a:ext cx="457200" cy="441325"/>
          </a:xfrm>
        </p:spPr>
        <p:txBody>
          <a:bodyPr/>
          <a:lstStyle/>
          <a:p>
            <a:pPr>
              <a:defRPr/>
            </a:pPr>
            <a:fld id="{C09DEA55-1BE8-4CED-BCAC-EDB8EE156411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Rectangle 7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Rectangle 9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Rectangle 8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6" name="Rectangle 5"/>
          <p:cNvSpPr>
            <a:spLocks noChangeArrowheads="1"/>
          </p:cNvSpPr>
          <p:nvPr/>
        </p:nvSpPr>
        <p:spPr bwMode="auto">
          <a:xfrm>
            <a:off x="152400" y="158496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4267200" y="6324600"/>
            <a:ext cx="609600" cy="441324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fld id="{6D07E4C4-D171-416F-8DA1-04B1EF48F8AD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tangle 18"/>
          <p:cNvSpPr>
            <a:spLocks noChangeArrowheads="1"/>
          </p:cNvSpPr>
          <p:nvPr/>
        </p:nvSpPr>
        <p:spPr bwMode="auto">
          <a:xfrm>
            <a:off x="152400" y="152400"/>
            <a:ext cx="8833104" cy="304800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Rectangle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Rectangle 17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Rectangle 15"/>
          <p:cNvSpPr>
            <a:spLocks noChangeArrowheads="1"/>
          </p:cNvSpPr>
          <p:nvPr/>
        </p:nvSpPr>
        <p:spPr bwMode="white">
          <a:xfrm>
            <a:off x="0" y="0"/>
            <a:ext cx="9144000" cy="118872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Rectangle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3" name="Rectangle 12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914400"/>
            <a:ext cx="2362200" cy="990600"/>
          </a:xfrm>
        </p:spPr>
        <p:txBody>
          <a:bodyPr anchor="b">
            <a:noAutofit/>
          </a:bodyPr>
          <a:lstStyle>
            <a:lvl1pPr algn="l">
              <a:buNone/>
              <a:defRPr sz="2200" b="1">
                <a:solidFill>
                  <a:srgbClr val="FFFFFF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381000" y="1981200"/>
            <a:ext cx="2362200" cy="4144963"/>
          </a:xfrm>
        </p:spPr>
        <p:txBody>
          <a:bodyPr/>
          <a:lstStyle>
            <a:lvl1pPr marL="0" indent="0">
              <a:spcAft>
                <a:spcPts val="1000"/>
              </a:spcAft>
              <a:buNone/>
              <a:defRPr sz="1600">
                <a:solidFill>
                  <a:srgbClr val="FFFFFF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8" name="Rectangle 7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9" name="Straight Connector 8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Content Placeholder 19"/>
          <p:cNvSpPr>
            <a:spLocks noGrp="1"/>
          </p:cNvSpPr>
          <p:nvPr>
            <p:ph sz="quarter" idx="1"/>
          </p:nvPr>
        </p:nvSpPr>
        <p:spPr>
          <a:xfrm>
            <a:off x="3124200" y="685800"/>
            <a:ext cx="5638800" cy="54102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0" name="Oval 9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val 10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pPr>
              <a:defRPr/>
            </a:pPr>
            <a:fld id="{5A044A5C-B8DF-4111-8099-A8AE81C25410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  <p:sp>
        <p:nvSpPr>
          <p:cNvPr id="21" name="Rectangle 20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383280" cy="365760"/>
          </a:xfrm>
        </p:spPr>
        <p:txBody>
          <a:bodyPr/>
          <a:lstStyle/>
          <a:p>
            <a:pPr>
              <a:defRPr/>
            </a:pPr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Straight Connector 20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Rectangle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Rectangle 15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Rectangle 16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Rectangle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0" name="Rectangle 19"/>
          <p:cNvSpPr>
            <a:spLocks noChangeArrowheads="1"/>
          </p:cNvSpPr>
          <p:nvPr/>
        </p:nvSpPr>
        <p:spPr bwMode="auto">
          <a:xfrm>
            <a:off x="152400" y="152400"/>
            <a:ext cx="8833104" cy="301752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Rectangle 14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2" name="Oval 11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Oval 12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/>
          <a:p>
            <a:pPr>
              <a:defRPr/>
            </a:pPr>
            <a:fld id="{75C00CE4-46B0-40A0-A1FD-5FA7D4E493CC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00375" y="5029200"/>
            <a:ext cx="5867400" cy="1219200"/>
          </a:xfrm>
        </p:spPr>
        <p:txBody>
          <a:bodyPr anchor="t">
            <a:noAutofit/>
          </a:bodyPr>
          <a:lstStyle>
            <a:lvl1pPr algn="l">
              <a:buNone/>
              <a:defRPr sz="2400" b="1">
                <a:solidFill>
                  <a:schemeClr val="tx2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000375" y="609600"/>
            <a:ext cx="5867400" cy="4267200"/>
          </a:xfrm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81000" y="990600"/>
            <a:ext cx="2438400" cy="5257800"/>
          </a:xfrm>
        </p:spPr>
        <p:txBody>
          <a:bodyPr/>
          <a:lstStyle>
            <a:lvl1pPr marL="0" indent="0">
              <a:spcAft>
                <a:spcPts val="1000"/>
              </a:spcAft>
              <a:buFontTx/>
              <a:buNone/>
              <a:defRPr sz="1600">
                <a:solidFill>
                  <a:srgbClr val="FFFFFF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22" name="Rectangle 21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5788152" y="6404984"/>
            <a:ext cx="3044952" cy="365760"/>
          </a:xfrm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584448" cy="365760"/>
          </a:xfrm>
        </p:spPr>
        <p:txBody>
          <a:bodyPr/>
          <a:lstStyle/>
          <a:p>
            <a:pPr>
              <a:defRPr/>
            </a:pPr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8EF1B4F-1C39-4452-8A40-B3F0098F6BA0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Rectangle 7"/>
          <p:cNvSpPr>
            <a:spLocks noChangeArrowheads="1"/>
          </p:cNvSpPr>
          <p:nvPr/>
        </p:nvSpPr>
        <p:spPr bwMode="white">
          <a:xfrm>
            <a:off x="7010400" y="0"/>
            <a:ext cx="21336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Rectangle 8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Rectangle 9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Rectangle 10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Rectangle 11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Straight Connector 12"/>
          <p:cNvSpPr>
            <a:spLocks noChangeShapeType="1"/>
          </p:cNvSpPr>
          <p:nvPr/>
        </p:nvSpPr>
        <p:spPr bwMode="auto">
          <a:xfrm rot="5400000">
            <a:off x="4021836" y="3278124"/>
            <a:ext cx="6245352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Oval 13"/>
          <p:cNvSpPr/>
          <p:nvPr/>
        </p:nvSpPr>
        <p:spPr>
          <a:xfrm>
            <a:off x="6839712" y="2925763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Oval 14"/>
          <p:cNvSpPr/>
          <p:nvPr/>
        </p:nvSpPr>
        <p:spPr>
          <a:xfrm>
            <a:off x="6934200" y="3020251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915912" y="3009901"/>
            <a:ext cx="457200" cy="441325"/>
          </a:xfrm>
        </p:spPr>
        <p:txBody>
          <a:bodyPr/>
          <a:lstStyle/>
          <a:p>
            <a:pPr>
              <a:defRPr/>
            </a:pPr>
            <a:fld id="{233129FB-1B0E-455F-AEB7-B27352BEFBFF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04800" y="304800"/>
            <a:ext cx="6553200" cy="5821366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391400" y="304801"/>
            <a:ext cx="1447800" cy="5851525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ight Triangle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grpSp>
        <p:nvGrpSpPr>
          <p:cNvPr id="2" name="Group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Freeform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8" name="Freeform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11" name="Freeform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Straight Connector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pPr>
              <a:defRPr/>
            </a:pPr>
            <a:fld id="{BDCF1814-248F-49B1-9F10-810DBE876A9F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5E7B91A3-E188-4D3A-B65D-FB47362BDEA7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73E705E1-D4D0-4A44-AAD6-51ECA5A2FF02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  <p:sp>
        <p:nvSpPr>
          <p:cNvPr id="7" name="Chevron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8" name="Chevron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4FE83104-17C6-4434-8936-DA66474BD4A4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4E66A0C8-6299-4E42-90E5-9F858178889C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1D5E95E4-5A2A-44D3-B9D3-1E69DF508041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32161181-755D-4B6D-A910-D47AE331D9A8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41767469-081A-45C0-A1E5-2F9D87ED56E5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pPr>
              <a:defRPr/>
            </a:pPr>
            <a:fld id="{834A1DC2-0B06-4451-99C1-ADE7BEBD625C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716436" y="5001993"/>
            <a:ext cx="3802003" cy="144311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-329" y="347"/>
                </a:moveTo>
                <a:lnTo>
                  <a:pt x="7156" y="682"/>
                </a:lnTo>
                <a:lnTo>
                  <a:pt x="5229" y="682"/>
                </a:lnTo>
                <a:lnTo>
                  <a:pt x="-328" y="345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9" name="Freeform 8"/>
          <p:cNvSpPr>
            <a:spLocks/>
          </p:cNvSpPr>
          <p:nvPr/>
        </p:nvSpPr>
        <p:spPr bwMode="auto">
          <a:xfrm>
            <a:off x="-53561" y="5785023"/>
            <a:ext cx="3802003" cy="838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817" y="97"/>
                </a:moveTo>
                <a:lnTo>
                  <a:pt x="6408" y="682"/>
                </a:lnTo>
                <a:lnTo>
                  <a:pt x="5232" y="685"/>
                </a:lnTo>
                <a:lnTo>
                  <a:pt x="829" y="101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0" name="Right Triangle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1" name="Straight Connector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Chevron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13" name="Chevron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54A131E6-9611-43DD-9F90-EB6A81208428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81313677-BD70-42C3-A0B8-74F657A6AA18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3.jpe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angle 1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Rectangle 15"/>
          <p:cNvSpPr>
            <a:spLocks noChangeArrowheads="1"/>
          </p:cNvSpPr>
          <p:nvPr/>
        </p:nvSpPr>
        <p:spPr bwMode="white">
          <a:xfrm>
            <a:off x="0" y="0"/>
            <a:ext cx="9144000" cy="1393371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Rectangle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Rectangle 18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Rectangle 8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5791200" y="6404984"/>
            <a:ext cx="3044952" cy="36576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400"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304800" y="6410848"/>
            <a:ext cx="3581400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0" name="Straight Connector 9"/>
          <p:cNvSpPr>
            <a:spLocks noChangeShapeType="1"/>
          </p:cNvSpPr>
          <p:nvPr/>
        </p:nvSpPr>
        <p:spPr bwMode="auto">
          <a:xfrm>
            <a:off x="152400" y="1276743"/>
            <a:ext cx="8833104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Oval 11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Oval 14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4343400" y="1040174"/>
            <a:ext cx="457200" cy="441325"/>
          </a:xfrm>
          <a:prstGeom prst="rect">
            <a:avLst/>
          </a:prstGeom>
        </p:spPr>
        <p:txBody>
          <a:bodyPr vert="horz" lIns="45720" rIns="45720" anchor="ctr">
            <a:normAutofit/>
          </a:bodyPr>
          <a:lstStyle>
            <a:lvl1pPr algn="ctr" eaLnBrk="1" latinLnBrk="0" hangingPunct="1">
              <a:defRPr kumimoji="0" sz="1600"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pPr>
              <a:defRPr/>
            </a:pPr>
            <a:fld id="{F7581E7C-66D5-4758-80E9-6827B63871E0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8534400" cy="459943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386" r:id="rId1"/>
    <p:sldLayoutId id="2147484387" r:id="rId2"/>
    <p:sldLayoutId id="2147484388" r:id="rId3"/>
    <p:sldLayoutId id="2147484389" r:id="rId4"/>
    <p:sldLayoutId id="2147484390" r:id="rId5"/>
    <p:sldLayoutId id="2147484391" r:id="rId6"/>
    <p:sldLayoutId id="2147484392" r:id="rId7"/>
    <p:sldLayoutId id="2147484393" r:id="rId8"/>
    <p:sldLayoutId id="2147484394" r:id="rId9"/>
    <p:sldLayoutId id="2147484395" r:id="rId10"/>
    <p:sldLayoutId id="2147484396" r:id="rId11"/>
  </p:sldLayoutIdLst>
  <p:txStyles>
    <p:titleStyle>
      <a:lvl1pPr algn="ctr" rtl="0" eaLnBrk="1" latinLnBrk="0" hangingPunct="1">
        <a:spcBef>
          <a:spcPct val="0"/>
        </a:spcBef>
        <a:buNone/>
        <a:defRPr kumimoji="0" sz="3300" kern="1200">
          <a:solidFill>
            <a:schemeClr val="accent3">
              <a:shade val="75000"/>
            </a:schemeClr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74320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"/>
        <a:buChar char=""/>
        <a:defRPr kumimoji="0"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ct val="20000"/>
        </a:spcBef>
        <a:buClr>
          <a:schemeClr val="accent3"/>
        </a:buClr>
        <a:buSzPct val="75000"/>
        <a:buFont typeface="Wingdings 2"/>
        <a:buChar char="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ct val="20000"/>
        </a:spcBef>
        <a:buClr>
          <a:schemeClr val="accent4"/>
        </a:buClr>
        <a:buSzPct val="70000"/>
        <a:buFont typeface="Wingdings"/>
        <a:buChar char="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ct val="20000"/>
        </a:spcBef>
        <a:buClr>
          <a:schemeClr val="accent5"/>
        </a:buClr>
        <a:buFontTx/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90000"/>
        <a:buChar char="•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03120" indent="-182880" algn="l" rtl="0" eaLnBrk="1" latinLnBrk="0" hangingPunct="1">
        <a:spcBef>
          <a:spcPct val="20000"/>
        </a:spcBef>
        <a:buClr>
          <a:schemeClr val="accent4">
            <a:shade val="75000"/>
          </a:schemeClr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77440" indent="-182880" algn="l" rtl="0" eaLnBrk="1" latinLnBrk="0" hangingPunct="1">
        <a:spcBef>
          <a:spcPct val="20000"/>
        </a:spcBef>
        <a:buClr>
          <a:schemeClr val="accent2">
            <a:shade val="75000"/>
          </a:schemeClr>
        </a:buClr>
        <a:buSzPct val="90000"/>
        <a:buChar char="•"/>
        <a:defRPr kumimoji="0" sz="1400" kern="1200" cap="all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Freeform 12"/>
          <p:cNvSpPr>
            <a:spLocks/>
          </p:cNvSpPr>
          <p:nvPr/>
        </p:nvSpPr>
        <p:spPr bwMode="auto">
          <a:xfrm>
            <a:off x="716436" y="5001993"/>
            <a:ext cx="3802003" cy="144311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-329" y="347"/>
                </a:moveTo>
                <a:lnTo>
                  <a:pt x="7156" y="682"/>
                </a:lnTo>
                <a:lnTo>
                  <a:pt x="5229" y="682"/>
                </a:lnTo>
                <a:lnTo>
                  <a:pt x="-328" y="345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Freeform 11"/>
          <p:cNvSpPr>
            <a:spLocks/>
          </p:cNvSpPr>
          <p:nvPr/>
        </p:nvSpPr>
        <p:spPr bwMode="auto">
          <a:xfrm>
            <a:off x="-53561" y="5785023"/>
            <a:ext cx="3802003" cy="838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817" y="97"/>
                </a:moveTo>
                <a:lnTo>
                  <a:pt x="6408" y="682"/>
                </a:lnTo>
                <a:lnTo>
                  <a:pt x="5232" y="685"/>
                </a:lnTo>
                <a:lnTo>
                  <a:pt x="829" y="101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4" name="Right Triangle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5" name="Straight Connector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pPr>
              <a:defRPr/>
            </a:pPr>
            <a:fld id="{F7581E7C-66D5-4758-80E9-6827B63871E0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422" r:id="rId1"/>
    <p:sldLayoutId id="2147484423" r:id="rId2"/>
    <p:sldLayoutId id="2147484424" r:id="rId3"/>
    <p:sldLayoutId id="2147484425" r:id="rId4"/>
    <p:sldLayoutId id="2147484426" r:id="rId5"/>
    <p:sldLayoutId id="2147484427" r:id="rId6"/>
    <p:sldLayoutId id="2147484428" r:id="rId7"/>
    <p:sldLayoutId id="2147484429" r:id="rId8"/>
    <p:sldLayoutId id="2147484430" r:id="rId9"/>
    <p:sldLayoutId id="2147484431" r:id="rId10"/>
    <p:sldLayoutId id="2147484432" r:id="rId11"/>
  </p:sldLayoutIdLst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2286000" y="2514600"/>
            <a:ext cx="5668924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6000" dirty="0" smtClean="0"/>
              <a:t>FLUIDA STATIS</a:t>
            </a:r>
            <a:endParaRPr lang="en-US" sz="6000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5" name="Rectangle 3"/>
          <p:cNvSpPr>
            <a:spLocks noGrp="1" noChangeArrowheads="1"/>
          </p:cNvSpPr>
          <p:nvPr>
            <p:ph idx="1"/>
          </p:nvPr>
        </p:nvSpPr>
        <p:spPr>
          <a:xfrm>
            <a:off x="685800" y="1524000"/>
            <a:ext cx="7391400" cy="4495800"/>
          </a:xfrm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n-US" dirty="0" smtClean="0"/>
              <a:t>Cara </a:t>
            </a:r>
            <a:r>
              <a:rPr lang="en-US" dirty="0" err="1" smtClean="0"/>
              <a:t>mengukur</a:t>
            </a:r>
            <a:r>
              <a:rPr lang="en-US" dirty="0" smtClean="0"/>
              <a:t> </a:t>
            </a:r>
            <a:r>
              <a:rPr lang="en-US" dirty="0" err="1" smtClean="0"/>
              <a:t>massa</a:t>
            </a:r>
            <a:r>
              <a:rPr lang="en-US" dirty="0" smtClean="0"/>
              <a:t> </a:t>
            </a:r>
            <a:r>
              <a:rPr lang="en-US" dirty="0" err="1" smtClean="0"/>
              <a:t>jenis</a:t>
            </a:r>
            <a:r>
              <a:rPr lang="en-US" dirty="0" smtClean="0"/>
              <a:t> </a:t>
            </a:r>
            <a:r>
              <a:rPr lang="en-US" dirty="0" err="1" smtClean="0"/>
              <a:t>zat</a:t>
            </a:r>
            <a:r>
              <a:rPr lang="en-US" dirty="0" smtClean="0"/>
              <a:t> 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en-US" dirty="0" err="1" smtClean="0"/>
              <a:t>Misalnya</a:t>
            </a:r>
            <a:r>
              <a:rPr lang="en-US" dirty="0" smtClean="0"/>
              <a:t> </a:t>
            </a:r>
            <a:r>
              <a:rPr lang="en-US" dirty="0" err="1" smtClean="0"/>
              <a:t>massa</a:t>
            </a:r>
            <a:r>
              <a:rPr lang="en-US" dirty="0" smtClean="0"/>
              <a:t> </a:t>
            </a:r>
            <a:r>
              <a:rPr lang="en-US" dirty="0" err="1" smtClean="0"/>
              <a:t>jenis</a:t>
            </a:r>
            <a:r>
              <a:rPr lang="en-US" dirty="0" smtClean="0"/>
              <a:t> air :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en-US" dirty="0" smtClean="0"/>
              <a:t>	1. </a:t>
            </a:r>
            <a:r>
              <a:rPr lang="en-US" dirty="0" err="1" smtClean="0"/>
              <a:t>Timbang</a:t>
            </a:r>
            <a:r>
              <a:rPr lang="en-US" dirty="0" smtClean="0"/>
              <a:t> </a:t>
            </a:r>
            <a:r>
              <a:rPr lang="en-US" dirty="0" err="1" smtClean="0"/>
              <a:t>massa</a:t>
            </a:r>
            <a:r>
              <a:rPr lang="en-US" dirty="0" smtClean="0"/>
              <a:t> air </a:t>
            </a:r>
            <a:r>
              <a:rPr lang="en-US" dirty="0" err="1" smtClean="0"/>
              <a:t>dengan</a:t>
            </a:r>
            <a:r>
              <a:rPr lang="en-US" dirty="0" smtClean="0"/>
              <a:t>  </a:t>
            </a:r>
            <a:r>
              <a:rPr lang="en-US" dirty="0" err="1" smtClean="0"/>
              <a:t>neraca</a:t>
            </a:r>
            <a:r>
              <a:rPr lang="en-US" dirty="0" smtClean="0"/>
              <a:t> 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en-US" dirty="0" smtClean="0"/>
              <a:t>	2. </a:t>
            </a:r>
            <a:r>
              <a:rPr lang="en-US" dirty="0" err="1" smtClean="0"/>
              <a:t>Ukur</a:t>
            </a:r>
            <a:r>
              <a:rPr lang="en-US" dirty="0" smtClean="0"/>
              <a:t> volume air </a:t>
            </a:r>
            <a:r>
              <a:rPr lang="en-US" dirty="0" err="1" smtClean="0"/>
              <a:t>dengan</a:t>
            </a:r>
            <a:r>
              <a:rPr lang="en-US" dirty="0" smtClean="0"/>
              <a:t> </a:t>
            </a:r>
            <a:r>
              <a:rPr lang="en-US" dirty="0" err="1" smtClean="0"/>
              <a:t>gelas</a:t>
            </a:r>
            <a:r>
              <a:rPr lang="en-US" dirty="0" smtClean="0"/>
              <a:t> </a:t>
            </a:r>
            <a:r>
              <a:rPr lang="en-US" dirty="0" err="1" smtClean="0"/>
              <a:t>ukur</a:t>
            </a:r>
            <a:endParaRPr lang="en-US" dirty="0" smtClean="0"/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en-US" dirty="0" smtClean="0"/>
              <a:t>	3. </a:t>
            </a:r>
            <a:r>
              <a:rPr lang="en-US" dirty="0" err="1" smtClean="0"/>
              <a:t>Bagi</a:t>
            </a:r>
            <a:r>
              <a:rPr lang="en-US" dirty="0" smtClean="0"/>
              <a:t> </a:t>
            </a:r>
            <a:r>
              <a:rPr lang="en-US" dirty="0" err="1" smtClean="0"/>
              <a:t>massa</a:t>
            </a:r>
            <a:r>
              <a:rPr lang="en-US" dirty="0" smtClean="0"/>
              <a:t> air </a:t>
            </a:r>
            <a:r>
              <a:rPr lang="en-US" dirty="0" err="1" smtClean="0"/>
              <a:t>dengan</a:t>
            </a:r>
            <a:r>
              <a:rPr lang="en-US" dirty="0" smtClean="0"/>
              <a:t> volume air yang </a:t>
            </a:r>
            <a:r>
              <a:rPr lang="en-US" dirty="0" err="1" smtClean="0"/>
              <a:t>telah</a:t>
            </a:r>
            <a:r>
              <a:rPr lang="en-US" dirty="0" smtClean="0"/>
              <a:t> </a:t>
            </a:r>
            <a:r>
              <a:rPr lang="en-US" dirty="0" err="1" smtClean="0"/>
              <a:t>di</a:t>
            </a:r>
            <a:r>
              <a:rPr lang="en-US" dirty="0" smtClean="0"/>
              <a:t> </a:t>
            </a:r>
            <a:r>
              <a:rPr lang="en-US" dirty="0" err="1" smtClean="0"/>
              <a:t>ukur</a:t>
            </a:r>
            <a:endParaRPr lang="en-US" dirty="0" smtClean="0"/>
          </a:p>
        </p:txBody>
      </p:sp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>
          <a:xfrm>
            <a:off x="439738" y="227013"/>
            <a:ext cx="5570537" cy="938212"/>
          </a:xfrm>
        </p:spPr>
        <p:txBody>
          <a:bodyPr/>
          <a:lstStyle/>
          <a:p>
            <a:pPr algn="ctr" eaLnBrk="1" hangingPunct="1">
              <a:defRPr/>
            </a:pPr>
            <a:r>
              <a:rPr lang="en-US" dirty="0" smtClean="0">
                <a:solidFill>
                  <a:schemeClr val="tx1"/>
                </a:solidFill>
              </a:rPr>
              <a:t>Massa </a:t>
            </a:r>
            <a:r>
              <a:rPr lang="en-US" dirty="0" err="1" smtClean="0">
                <a:solidFill>
                  <a:schemeClr val="tx1"/>
                </a:solidFill>
              </a:rPr>
              <a:t>jenis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zat</a:t>
            </a:r>
            <a:r>
              <a:rPr lang="en-US" dirty="0" smtClean="0">
                <a:solidFill>
                  <a:schemeClr val="tx1"/>
                </a:solidFill>
              </a:rPr>
              <a:t> (</a:t>
            </a:r>
            <a:r>
              <a:rPr lang="el-GR" dirty="0" smtClean="0">
                <a:solidFill>
                  <a:schemeClr val="tx1"/>
                </a:solidFill>
                <a:latin typeface="Arial Black" pitchFamily="34" charset="0"/>
                <a:cs typeface="Times New Roman" pitchFamily="18" charset="0"/>
                <a:sym typeface="Symbol" pitchFamily="18" charset="2"/>
              </a:rPr>
              <a:t>ρ</a:t>
            </a:r>
            <a:r>
              <a:rPr lang="en-US" dirty="0" smtClean="0">
                <a:solidFill>
                  <a:schemeClr val="tx1"/>
                </a:solidFill>
                <a:latin typeface="+mn-lt"/>
                <a:cs typeface="Times New Roman" pitchFamily="18" charset="0"/>
                <a:sym typeface="Symbol" pitchFamily="18" charset="2"/>
              </a:rPr>
              <a:t>)</a:t>
            </a:r>
            <a:r>
              <a:rPr lang="en-US" dirty="0" smtClean="0">
                <a:solidFill>
                  <a:schemeClr val="tx1"/>
                </a:solidFill>
                <a:latin typeface="Arial Black" pitchFamily="34" charset="0"/>
                <a:cs typeface="Times New Roman" pitchFamily="18" charset="0"/>
                <a:sym typeface="Symbol" pitchFamily="18" charset="2"/>
              </a:rPr>
              <a:t> </a:t>
            </a:r>
            <a:endParaRPr lang="en-US" dirty="0" smtClean="0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0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0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0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0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0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0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07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07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07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07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3" name="Rectangle 7"/>
          <p:cNvSpPr>
            <a:spLocks noGrp="1" noChangeArrowheads="1"/>
          </p:cNvSpPr>
          <p:nvPr>
            <p:ph type="ctrTitle"/>
          </p:nvPr>
        </p:nvSpPr>
        <p:spPr>
          <a:xfrm>
            <a:off x="1905000" y="533400"/>
            <a:ext cx="6324600" cy="1828800"/>
          </a:xfrm>
        </p:spPr>
        <p:txBody>
          <a:bodyPr/>
          <a:lstStyle/>
          <a:p>
            <a:pPr eaLnBrk="1" hangingPunct="1"/>
            <a:r>
              <a:rPr lang="en-US" sz="2800" dirty="0" err="1" smtClean="0">
                <a:solidFill>
                  <a:schemeClr val="tx1"/>
                </a:solidFill>
                <a:latin typeface="Arial Black" pitchFamily="34" charset="0"/>
              </a:rPr>
              <a:t>Jadi</a:t>
            </a:r>
            <a:r>
              <a:rPr lang="en-US" sz="2800" dirty="0" smtClean="0">
                <a:solidFill>
                  <a:schemeClr val="tx1"/>
                </a:solidFill>
                <a:latin typeface="Arial Black" pitchFamily="34" charset="0"/>
              </a:rPr>
              <a:t> </a:t>
            </a:r>
            <a:r>
              <a:rPr lang="en-US" sz="2800" dirty="0" err="1" smtClean="0">
                <a:solidFill>
                  <a:schemeClr val="tx1"/>
                </a:solidFill>
                <a:latin typeface="Arial Black" pitchFamily="34" charset="0"/>
              </a:rPr>
              <a:t>massa</a:t>
            </a:r>
            <a:r>
              <a:rPr lang="en-US" sz="2800" dirty="0" smtClean="0">
                <a:solidFill>
                  <a:schemeClr val="tx1"/>
                </a:solidFill>
                <a:latin typeface="Arial Black" pitchFamily="34" charset="0"/>
              </a:rPr>
              <a:t> </a:t>
            </a:r>
            <a:r>
              <a:rPr lang="en-US" sz="2800" dirty="0" err="1" smtClean="0">
                <a:solidFill>
                  <a:schemeClr val="tx1"/>
                </a:solidFill>
                <a:latin typeface="Arial Black" pitchFamily="34" charset="0"/>
              </a:rPr>
              <a:t>jenis</a:t>
            </a:r>
            <a:r>
              <a:rPr lang="en-US" sz="2800" dirty="0" smtClean="0">
                <a:solidFill>
                  <a:schemeClr val="tx1"/>
                </a:solidFill>
                <a:latin typeface="Arial Black" pitchFamily="34" charset="0"/>
              </a:rPr>
              <a:t> </a:t>
            </a:r>
            <a:r>
              <a:rPr lang="en-US" sz="2800" dirty="0" err="1" smtClean="0">
                <a:solidFill>
                  <a:schemeClr val="tx1"/>
                </a:solidFill>
                <a:latin typeface="Arial Black" pitchFamily="34" charset="0"/>
              </a:rPr>
              <a:t>zat</a:t>
            </a:r>
            <a:r>
              <a:rPr lang="en-US" sz="2800" dirty="0" smtClean="0">
                <a:solidFill>
                  <a:schemeClr val="tx1"/>
                </a:solidFill>
                <a:latin typeface="Arial Black" pitchFamily="34" charset="0"/>
              </a:rPr>
              <a:t> </a:t>
            </a:r>
            <a:r>
              <a:rPr lang="en-US" sz="2800" dirty="0" err="1" smtClean="0">
                <a:solidFill>
                  <a:schemeClr val="tx1"/>
                </a:solidFill>
                <a:latin typeface="Arial Black" pitchFamily="34" charset="0"/>
              </a:rPr>
              <a:t>adalah</a:t>
            </a:r>
            <a:r>
              <a:rPr lang="en-US" sz="2800" dirty="0" smtClean="0">
                <a:solidFill>
                  <a:schemeClr val="tx1"/>
                </a:solidFill>
                <a:latin typeface="Arial Black" pitchFamily="34" charset="0"/>
              </a:rPr>
              <a:t> </a:t>
            </a:r>
            <a:r>
              <a:rPr lang="en-US" sz="2800" dirty="0" err="1" smtClean="0">
                <a:solidFill>
                  <a:schemeClr val="tx1"/>
                </a:solidFill>
                <a:latin typeface="Arial Black" pitchFamily="34" charset="0"/>
              </a:rPr>
              <a:t>perbandingan</a:t>
            </a:r>
            <a:r>
              <a:rPr lang="en-US" sz="2800" dirty="0" smtClean="0">
                <a:solidFill>
                  <a:schemeClr val="tx1"/>
                </a:solidFill>
                <a:latin typeface="Arial Black" pitchFamily="34" charset="0"/>
              </a:rPr>
              <a:t> </a:t>
            </a:r>
            <a:r>
              <a:rPr lang="en-US" sz="2800" dirty="0" err="1" smtClean="0">
                <a:solidFill>
                  <a:schemeClr val="tx1"/>
                </a:solidFill>
                <a:latin typeface="Arial Black" pitchFamily="34" charset="0"/>
              </a:rPr>
              <a:t>antara</a:t>
            </a:r>
            <a:r>
              <a:rPr lang="en-US" sz="2800" dirty="0" smtClean="0">
                <a:solidFill>
                  <a:schemeClr val="tx1"/>
                </a:solidFill>
                <a:latin typeface="Arial Black" pitchFamily="34" charset="0"/>
              </a:rPr>
              <a:t> </a:t>
            </a:r>
            <a:r>
              <a:rPr lang="en-US" sz="2800" dirty="0" err="1" smtClean="0">
                <a:solidFill>
                  <a:schemeClr val="tx1"/>
                </a:solidFill>
                <a:latin typeface="Arial Black" pitchFamily="34" charset="0"/>
              </a:rPr>
              <a:t>massa</a:t>
            </a:r>
            <a:r>
              <a:rPr lang="en-US" sz="2800" dirty="0" smtClean="0">
                <a:solidFill>
                  <a:schemeClr val="tx1"/>
                </a:solidFill>
                <a:latin typeface="Arial Black" pitchFamily="34" charset="0"/>
              </a:rPr>
              <a:t>  </a:t>
            </a:r>
            <a:r>
              <a:rPr lang="en-US" sz="2800" dirty="0" err="1" smtClean="0">
                <a:solidFill>
                  <a:schemeClr val="tx1"/>
                </a:solidFill>
                <a:latin typeface="Arial Black" pitchFamily="34" charset="0"/>
              </a:rPr>
              <a:t>dengan</a:t>
            </a:r>
            <a:r>
              <a:rPr lang="en-US" sz="2800" dirty="0" smtClean="0">
                <a:solidFill>
                  <a:schemeClr val="tx1"/>
                </a:solidFill>
                <a:latin typeface="Arial Black" pitchFamily="34" charset="0"/>
              </a:rPr>
              <a:t> volume </a:t>
            </a:r>
            <a:r>
              <a:rPr lang="en-US" sz="2800" dirty="0" err="1" smtClean="0">
                <a:solidFill>
                  <a:schemeClr val="tx1"/>
                </a:solidFill>
                <a:latin typeface="Arial Black" pitchFamily="34" charset="0"/>
              </a:rPr>
              <a:t>zat</a:t>
            </a:r>
            <a:endParaRPr lang="en-US" sz="2800" dirty="0" smtClean="0">
              <a:solidFill>
                <a:schemeClr val="tx1"/>
              </a:solidFill>
              <a:latin typeface="Arial Black" pitchFamily="34" charset="0"/>
            </a:endParaRPr>
          </a:p>
        </p:txBody>
      </p:sp>
      <p:sp>
        <p:nvSpPr>
          <p:cNvPr id="4104" name="Rectangle 8"/>
          <p:cNvSpPr>
            <a:spLocks noGrp="1" noChangeArrowheads="1"/>
          </p:cNvSpPr>
          <p:nvPr>
            <p:ph type="subTitle" idx="1"/>
          </p:nvPr>
        </p:nvSpPr>
        <p:spPr>
          <a:xfrm>
            <a:off x="1828800" y="2438400"/>
            <a:ext cx="6400800" cy="2971800"/>
          </a:xfrm>
          <a:ln cap="flat">
            <a:solidFill>
              <a:schemeClr val="tx1"/>
            </a:solidFill>
          </a:ln>
        </p:spPr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en-US" sz="2800" dirty="0" err="1" smtClean="0">
                <a:latin typeface="Arial Black" pitchFamily="34" charset="0"/>
              </a:rPr>
              <a:t>Secara</a:t>
            </a:r>
            <a:r>
              <a:rPr lang="en-US" sz="2800" dirty="0" smtClean="0">
                <a:latin typeface="Arial Black" pitchFamily="34" charset="0"/>
              </a:rPr>
              <a:t> </a:t>
            </a:r>
            <a:r>
              <a:rPr lang="en-US" sz="2800" dirty="0" err="1" smtClean="0">
                <a:latin typeface="Arial Black" pitchFamily="34" charset="0"/>
              </a:rPr>
              <a:t>matematis</a:t>
            </a:r>
            <a:r>
              <a:rPr lang="en-US" sz="2800" dirty="0" smtClean="0">
                <a:latin typeface="Arial Black" pitchFamily="34" charset="0"/>
              </a:rPr>
              <a:t> </a:t>
            </a:r>
            <a:r>
              <a:rPr lang="en-US" sz="2800" dirty="0" err="1" smtClean="0">
                <a:latin typeface="Arial Black" pitchFamily="34" charset="0"/>
              </a:rPr>
              <a:t>di</a:t>
            </a:r>
            <a:r>
              <a:rPr lang="en-US" sz="2800" dirty="0" smtClean="0">
                <a:latin typeface="Arial Black" pitchFamily="34" charset="0"/>
              </a:rPr>
              <a:t> </a:t>
            </a:r>
            <a:r>
              <a:rPr lang="en-US" sz="2800" dirty="0" err="1" smtClean="0">
                <a:latin typeface="Arial Black" pitchFamily="34" charset="0"/>
              </a:rPr>
              <a:t>rumuskan</a:t>
            </a:r>
            <a:r>
              <a:rPr lang="en-US" sz="2800" dirty="0" smtClean="0">
                <a:latin typeface="Arial Black" pitchFamily="34" charset="0"/>
              </a:rPr>
              <a:t>:</a:t>
            </a:r>
          </a:p>
          <a:p>
            <a:pPr eaLnBrk="1" hangingPunct="1">
              <a:lnSpc>
                <a:spcPct val="80000"/>
              </a:lnSpc>
              <a:buFont typeface="Symbol" pitchFamily="18" charset="2"/>
              <a:buNone/>
            </a:pPr>
            <a:r>
              <a:rPr lang="en-US" sz="2800" dirty="0" smtClean="0">
                <a:latin typeface="Arial Black" pitchFamily="34" charset="0"/>
                <a:cs typeface="Times New Roman" pitchFamily="18" charset="0"/>
                <a:sym typeface="Symbol" pitchFamily="18" charset="2"/>
              </a:rPr>
              <a:t>			</a:t>
            </a:r>
            <a:r>
              <a:rPr lang="el-GR" sz="2800" dirty="0" smtClean="0">
                <a:latin typeface="Arial Black" pitchFamily="34" charset="0"/>
                <a:cs typeface="Times New Roman" pitchFamily="18" charset="0"/>
                <a:sym typeface="Symbol" pitchFamily="18" charset="2"/>
              </a:rPr>
              <a:t>ρ</a:t>
            </a:r>
            <a:r>
              <a:rPr lang="en-US" sz="2800" dirty="0" smtClean="0">
                <a:latin typeface="Arial Black" pitchFamily="34" charset="0"/>
                <a:cs typeface="Times New Roman" pitchFamily="18" charset="0"/>
                <a:sym typeface="Symbol" pitchFamily="18" charset="2"/>
              </a:rPr>
              <a:t> = m / V</a:t>
            </a:r>
          </a:p>
          <a:p>
            <a:pPr eaLnBrk="1" hangingPunct="1">
              <a:lnSpc>
                <a:spcPct val="80000"/>
              </a:lnSpc>
              <a:buFont typeface="Symbol" pitchFamily="18" charset="2"/>
              <a:buNone/>
            </a:pPr>
            <a:r>
              <a:rPr lang="en-US" sz="2800" dirty="0" err="1" smtClean="0">
                <a:latin typeface="Arial Black" pitchFamily="34" charset="0"/>
                <a:sym typeface="Symbol" pitchFamily="18" charset="2"/>
              </a:rPr>
              <a:t>Dengan</a:t>
            </a:r>
            <a:r>
              <a:rPr lang="en-US" sz="2800" dirty="0" smtClean="0">
                <a:latin typeface="Arial Black" pitchFamily="34" charset="0"/>
                <a:sym typeface="Symbol" pitchFamily="18" charset="2"/>
              </a:rPr>
              <a:t> :</a:t>
            </a:r>
          </a:p>
          <a:p>
            <a:pPr eaLnBrk="1" hangingPunct="1">
              <a:lnSpc>
                <a:spcPct val="80000"/>
              </a:lnSpc>
              <a:buFont typeface="Symbol" pitchFamily="18" charset="2"/>
              <a:buNone/>
            </a:pPr>
            <a:r>
              <a:rPr lang="en-US" sz="2800" dirty="0" smtClean="0">
                <a:latin typeface="Arial Black" pitchFamily="34" charset="0"/>
                <a:sym typeface="Symbol" pitchFamily="18" charset="2"/>
              </a:rPr>
              <a:t>              m = </a:t>
            </a:r>
            <a:r>
              <a:rPr lang="en-US" sz="2800" dirty="0" err="1" smtClean="0">
                <a:latin typeface="Arial Black" pitchFamily="34" charset="0"/>
                <a:sym typeface="Symbol" pitchFamily="18" charset="2"/>
              </a:rPr>
              <a:t>massa</a:t>
            </a:r>
            <a:r>
              <a:rPr lang="en-US" sz="2800" dirty="0" smtClean="0">
                <a:latin typeface="Arial Black" pitchFamily="34" charset="0"/>
                <a:sym typeface="Symbol" pitchFamily="18" charset="2"/>
              </a:rPr>
              <a:t>  </a:t>
            </a:r>
          </a:p>
          <a:p>
            <a:pPr eaLnBrk="1" hangingPunct="1">
              <a:lnSpc>
                <a:spcPct val="80000"/>
              </a:lnSpc>
              <a:buFont typeface="Symbol" pitchFamily="18" charset="2"/>
              <a:buNone/>
            </a:pPr>
            <a:r>
              <a:rPr lang="en-US" sz="2800" dirty="0" smtClean="0">
                <a:latin typeface="Arial Black" pitchFamily="34" charset="0"/>
                <a:sym typeface="Symbol" pitchFamily="18" charset="2"/>
              </a:rPr>
              <a:t>               V = volume </a:t>
            </a:r>
            <a:r>
              <a:rPr lang="en-US" sz="2800" dirty="0" err="1" smtClean="0">
                <a:latin typeface="Arial Black" pitchFamily="34" charset="0"/>
                <a:sym typeface="Symbol" pitchFamily="18" charset="2"/>
              </a:rPr>
              <a:t>zat</a:t>
            </a:r>
            <a:r>
              <a:rPr lang="en-US" sz="2800" dirty="0" smtClean="0">
                <a:latin typeface="Rage Italic" pitchFamily="66" charset="0"/>
                <a:sym typeface="Symbol" pitchFamily="18" charset="2"/>
              </a:rPr>
              <a:t> </a:t>
            </a:r>
          </a:p>
          <a:p>
            <a:pPr eaLnBrk="1" hangingPunct="1">
              <a:lnSpc>
                <a:spcPct val="80000"/>
              </a:lnSpc>
            </a:pPr>
            <a:r>
              <a:rPr lang="el-GR" sz="2800" dirty="0" smtClean="0">
                <a:latin typeface="Arial Black" pitchFamily="34" charset="0"/>
                <a:cs typeface="Times New Roman" pitchFamily="18" charset="0"/>
                <a:sym typeface="Symbol" pitchFamily="18" charset="2"/>
              </a:rPr>
              <a:t>ρ</a:t>
            </a:r>
            <a:r>
              <a:rPr lang="en-US" sz="2800" dirty="0" smtClean="0">
                <a:latin typeface="Arial Black" pitchFamily="34" charset="0"/>
                <a:cs typeface="Times New Roman" pitchFamily="18" charset="0"/>
                <a:sym typeface="Symbol" pitchFamily="18" charset="2"/>
              </a:rPr>
              <a:t> = </a:t>
            </a:r>
            <a:r>
              <a:rPr lang="en-US" sz="2800" dirty="0" err="1" smtClean="0">
                <a:latin typeface="Arial Black" pitchFamily="34" charset="0"/>
                <a:cs typeface="Times New Roman" pitchFamily="18" charset="0"/>
                <a:sym typeface="Symbol" pitchFamily="18" charset="2"/>
              </a:rPr>
              <a:t>kerapatan</a:t>
            </a:r>
            <a:r>
              <a:rPr lang="en-US" sz="2800" dirty="0" smtClean="0">
                <a:latin typeface="Arial Black" pitchFamily="34" charset="0"/>
                <a:cs typeface="Times New Roman" pitchFamily="18" charset="0"/>
                <a:sym typeface="Symbol" pitchFamily="18" charset="2"/>
              </a:rPr>
              <a:t> = </a:t>
            </a:r>
            <a:r>
              <a:rPr lang="en-US" sz="2800" dirty="0" err="1" smtClean="0">
                <a:latin typeface="Arial Black" pitchFamily="34" charset="0"/>
                <a:cs typeface="Times New Roman" pitchFamily="18" charset="0"/>
                <a:sym typeface="Symbol" pitchFamily="18" charset="2"/>
              </a:rPr>
              <a:t>massajenis</a:t>
            </a:r>
            <a:endParaRPr lang="en-US" sz="2800" dirty="0" smtClean="0">
              <a:latin typeface="Rage Italic" pitchFamily="66" charset="0"/>
              <a:sym typeface="Symbol" pitchFamily="18" charset="2"/>
            </a:endParaRPr>
          </a:p>
          <a:p>
            <a:pPr eaLnBrk="1" hangingPunct="1">
              <a:lnSpc>
                <a:spcPct val="80000"/>
              </a:lnSpc>
              <a:buFont typeface="Symbol" pitchFamily="18" charset="2"/>
              <a:buNone/>
            </a:pPr>
            <a:endParaRPr lang="en-US" sz="2800" dirty="0" smtClean="0">
              <a:solidFill>
                <a:srgbClr val="FFFF00"/>
              </a:solidFill>
              <a:latin typeface="Rage Italic" pitchFamily="66" charset="0"/>
              <a:sym typeface="Symbol" pitchFamily="18" charset="2"/>
            </a:endParaRPr>
          </a:p>
        </p:txBody>
      </p:sp>
    </p:spTree>
  </p:cSld>
  <p:clrMapOvr>
    <a:masterClrMapping/>
  </p:clrMapOvr>
  <p:transition advTm="27792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4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4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4104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4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410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" dur="500"/>
                                        <p:tgtEl>
                                          <p:spTgt spid="410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2" dur="500"/>
                                        <p:tgtEl>
                                          <p:spTgt spid="410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7" dur="500"/>
                                        <p:tgtEl>
                                          <p:spTgt spid="410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2" dur="500"/>
                                        <p:tgtEl>
                                          <p:spTgt spid="410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03" grpId="0"/>
      <p:bldP spid="4104" grpId="0" build="p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1"/>
          <p:cNvSpPr>
            <a:spLocks noChangeArrowheads="1"/>
          </p:cNvSpPr>
          <p:nvPr/>
        </p:nvSpPr>
        <p:spPr bwMode="auto">
          <a:xfrm>
            <a:off x="990600" y="838200"/>
            <a:ext cx="5867400" cy="5632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Font typeface="Wingdings" pitchFamily="2" charset="2"/>
              <a:buChar char="v"/>
            </a:pPr>
            <a:r>
              <a:rPr lang="en-US" sz="2400"/>
              <a:t> Apabila kerapatan suatu benda lebih    </a:t>
            </a:r>
          </a:p>
          <a:p>
            <a:r>
              <a:rPr lang="en-US" sz="2400"/>
              <a:t>    kecil dari kerapatan air, maka benda    </a:t>
            </a:r>
          </a:p>
          <a:p>
            <a:r>
              <a:rPr lang="en-US" sz="2400"/>
              <a:t>    akan terapung.</a:t>
            </a:r>
            <a:r>
              <a:rPr lang="en-US"/>
              <a:t> </a:t>
            </a:r>
          </a:p>
          <a:p>
            <a:endParaRPr lang="en-US"/>
          </a:p>
          <a:p>
            <a:pPr>
              <a:buFont typeface="Wingdings" pitchFamily="2" charset="2"/>
              <a:buChar char="v"/>
            </a:pPr>
            <a:r>
              <a:rPr lang="en-US" sz="2400"/>
              <a:t>Sebaliknya jika kerapatan suatu benda  </a:t>
            </a:r>
          </a:p>
          <a:p>
            <a:r>
              <a:rPr lang="en-US" sz="2400"/>
              <a:t>   lebih besar dari kerapatan air, benda  </a:t>
            </a:r>
          </a:p>
          <a:p>
            <a:r>
              <a:rPr lang="en-US" sz="2400"/>
              <a:t>   tersebut akan tenggelam.</a:t>
            </a:r>
          </a:p>
          <a:p>
            <a:endParaRPr lang="en-US" sz="2400"/>
          </a:p>
          <a:p>
            <a:r>
              <a:rPr lang="en-US" sz="2400">
                <a:solidFill>
                  <a:schemeClr val="tx2"/>
                </a:solidFill>
              </a:rPr>
              <a:t>Berat jenis suatu zat merupakan perbandingan berat zat tersebut terhadap volumenya. Satuan sistem internasional untuk berat jenis adalah N/m</a:t>
            </a:r>
            <a:r>
              <a:rPr lang="en-US" sz="2400" baseline="30000">
                <a:solidFill>
                  <a:schemeClr val="tx2"/>
                </a:solidFill>
              </a:rPr>
              <a:t>3</a:t>
            </a:r>
            <a:r>
              <a:rPr lang="en-US" sz="2400">
                <a:solidFill>
                  <a:schemeClr val="tx2"/>
                </a:solidFill>
              </a:rPr>
              <a:t>.</a:t>
            </a:r>
          </a:p>
          <a:p>
            <a:endParaRPr lang="en-US" sz="2400"/>
          </a:p>
          <a:p>
            <a:endParaRPr lang="en-US"/>
          </a:p>
          <a:p>
            <a:endParaRPr lang="en-US"/>
          </a:p>
          <a:p>
            <a:endParaRPr lang="en-US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8" name="Rectangle 6"/>
          <p:cNvSpPr>
            <a:spLocks noChangeArrowheads="1"/>
          </p:cNvSpPr>
          <p:nvPr/>
        </p:nvSpPr>
        <p:spPr bwMode="auto">
          <a:xfrm>
            <a:off x="762000" y="457200"/>
            <a:ext cx="5105400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defRPr/>
            </a:pPr>
            <a:r>
              <a:rPr lang="en-US" sz="4000" b="1" dirty="0" err="1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aramond" pitchFamily="18" charset="0"/>
              </a:rPr>
              <a:t>Tekanan</a:t>
            </a:r>
            <a:r>
              <a:rPr lang="en-US" sz="3600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aramond" pitchFamily="18" charset="0"/>
              </a:rPr>
              <a:t> </a:t>
            </a:r>
            <a:r>
              <a:rPr lang="en-US" sz="2800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aramond" pitchFamily="18" charset="0"/>
              </a:rPr>
              <a:t>( </a:t>
            </a:r>
            <a:r>
              <a:rPr lang="en-US" sz="4000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aramond" pitchFamily="18" charset="0"/>
              </a:rPr>
              <a:t>p</a:t>
            </a:r>
            <a:r>
              <a:rPr lang="en-US" sz="2800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aramond" pitchFamily="18" charset="0"/>
              </a:rPr>
              <a:t> )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762000" y="1524000"/>
            <a:ext cx="8001000" cy="526256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n-US" sz="2400" dirty="0" err="1">
                <a:latin typeface="Garamond" pitchFamily="18" charset="0"/>
              </a:rPr>
              <a:t>Tekanan</a:t>
            </a:r>
            <a:r>
              <a:rPr lang="en-US" sz="2400" dirty="0">
                <a:latin typeface="Garamond" pitchFamily="18" charset="0"/>
              </a:rPr>
              <a:t> </a:t>
            </a:r>
            <a:r>
              <a:rPr lang="en-US" sz="2400" dirty="0" err="1">
                <a:latin typeface="Garamond" pitchFamily="18" charset="0"/>
              </a:rPr>
              <a:t>adalah</a:t>
            </a:r>
            <a:r>
              <a:rPr lang="en-US" sz="2400" dirty="0">
                <a:latin typeface="Garamond" pitchFamily="18" charset="0"/>
              </a:rPr>
              <a:t> </a:t>
            </a:r>
            <a:r>
              <a:rPr lang="en-US" sz="2400" dirty="0" err="1">
                <a:latin typeface="Garamond" pitchFamily="18" charset="0"/>
              </a:rPr>
              <a:t>gaya</a:t>
            </a:r>
            <a:r>
              <a:rPr lang="en-US" sz="2400" dirty="0">
                <a:latin typeface="Garamond" pitchFamily="18" charset="0"/>
              </a:rPr>
              <a:t> yang </a:t>
            </a:r>
            <a:r>
              <a:rPr lang="en-US" sz="2400" dirty="0" err="1">
                <a:latin typeface="Garamond" pitchFamily="18" charset="0"/>
              </a:rPr>
              <a:t>bekerja</a:t>
            </a:r>
            <a:r>
              <a:rPr lang="en-US" sz="2400" dirty="0">
                <a:latin typeface="Garamond" pitchFamily="18" charset="0"/>
              </a:rPr>
              <a:t> </a:t>
            </a:r>
            <a:r>
              <a:rPr lang="en-US" sz="2400" dirty="0" err="1">
                <a:latin typeface="Garamond" pitchFamily="18" charset="0"/>
              </a:rPr>
              <a:t>tegak</a:t>
            </a:r>
            <a:r>
              <a:rPr lang="en-US" sz="2400" dirty="0">
                <a:latin typeface="Garamond" pitchFamily="18" charset="0"/>
              </a:rPr>
              <a:t> </a:t>
            </a:r>
            <a:r>
              <a:rPr lang="en-US" sz="2400" dirty="0" err="1">
                <a:latin typeface="Garamond" pitchFamily="18" charset="0"/>
              </a:rPr>
              <a:t>lurus</a:t>
            </a:r>
            <a:r>
              <a:rPr lang="en-US" sz="2400" dirty="0">
                <a:latin typeface="Garamond" pitchFamily="18" charset="0"/>
              </a:rPr>
              <a:t> </a:t>
            </a:r>
            <a:r>
              <a:rPr lang="en-US" sz="2400" dirty="0" err="1">
                <a:latin typeface="Garamond" pitchFamily="18" charset="0"/>
              </a:rPr>
              <a:t>pada</a:t>
            </a:r>
            <a:r>
              <a:rPr lang="en-US" sz="2400" dirty="0">
                <a:latin typeface="Garamond" pitchFamily="18" charset="0"/>
              </a:rPr>
              <a:t> </a:t>
            </a:r>
            <a:r>
              <a:rPr lang="en-US" sz="2400" dirty="0" err="1">
                <a:latin typeface="Garamond" pitchFamily="18" charset="0"/>
              </a:rPr>
              <a:t>suatu</a:t>
            </a:r>
            <a:r>
              <a:rPr lang="en-US" sz="2400" dirty="0">
                <a:latin typeface="Garamond" pitchFamily="18" charset="0"/>
              </a:rPr>
              <a:t> </a:t>
            </a:r>
            <a:r>
              <a:rPr lang="en-US" sz="2400" dirty="0" err="1">
                <a:latin typeface="Garamond" pitchFamily="18" charset="0"/>
              </a:rPr>
              <a:t>bidang</a:t>
            </a:r>
            <a:r>
              <a:rPr lang="en-US" sz="2400" dirty="0">
                <a:latin typeface="Garamond" pitchFamily="18" charset="0"/>
              </a:rPr>
              <a:t> </a:t>
            </a:r>
            <a:r>
              <a:rPr lang="en-US" sz="2400" dirty="0" err="1">
                <a:latin typeface="Garamond" pitchFamily="18" charset="0"/>
              </a:rPr>
              <a:t>tiap</a:t>
            </a:r>
            <a:r>
              <a:rPr lang="en-US" sz="2400" dirty="0">
                <a:latin typeface="Garamond" pitchFamily="18" charset="0"/>
              </a:rPr>
              <a:t> </a:t>
            </a:r>
            <a:r>
              <a:rPr lang="en-US" sz="2400" dirty="0" err="1">
                <a:latin typeface="Garamond" pitchFamily="18" charset="0"/>
              </a:rPr>
              <a:t>satuan</a:t>
            </a:r>
            <a:r>
              <a:rPr lang="en-US" sz="2400" dirty="0">
                <a:latin typeface="Garamond" pitchFamily="18" charset="0"/>
              </a:rPr>
              <a:t> </a:t>
            </a:r>
            <a:r>
              <a:rPr lang="en-US" sz="2400" dirty="0" err="1">
                <a:latin typeface="Garamond" pitchFamily="18" charset="0"/>
              </a:rPr>
              <a:t>luas</a:t>
            </a:r>
            <a:r>
              <a:rPr lang="en-US" sz="2400" dirty="0">
                <a:latin typeface="Garamond" pitchFamily="18" charset="0"/>
              </a:rPr>
              <a:t> </a:t>
            </a:r>
            <a:r>
              <a:rPr lang="en-US" sz="2400" dirty="0" err="1">
                <a:latin typeface="Garamond" pitchFamily="18" charset="0"/>
              </a:rPr>
              <a:t>bidang</a:t>
            </a:r>
            <a:r>
              <a:rPr lang="en-US" sz="2400" dirty="0">
                <a:latin typeface="Garamond" pitchFamily="18" charset="0"/>
              </a:rPr>
              <a:t> yang </a:t>
            </a:r>
            <a:r>
              <a:rPr lang="en-US" sz="2400" dirty="0" err="1">
                <a:latin typeface="Garamond" pitchFamily="18" charset="0"/>
              </a:rPr>
              <a:t>dikenai</a:t>
            </a:r>
            <a:r>
              <a:rPr lang="en-US" sz="2400" dirty="0">
                <a:latin typeface="Garamond" pitchFamily="18" charset="0"/>
              </a:rPr>
              <a:t> </a:t>
            </a:r>
            <a:r>
              <a:rPr lang="en-US" sz="2400" dirty="0" err="1">
                <a:latin typeface="Garamond" pitchFamily="18" charset="0"/>
              </a:rPr>
              <a:t>gaya</a:t>
            </a:r>
            <a:r>
              <a:rPr lang="en-US" sz="2400" dirty="0">
                <a:latin typeface="Garamond" pitchFamily="18" charset="0"/>
              </a:rPr>
              <a:t/>
            </a:r>
            <a:br>
              <a:rPr lang="en-US" sz="2400" dirty="0">
                <a:latin typeface="Garamond" pitchFamily="18" charset="0"/>
              </a:rPr>
            </a:br>
            <a:r>
              <a:rPr lang="en-US" sz="2400" dirty="0">
                <a:latin typeface="Garamond" pitchFamily="18" charset="0"/>
              </a:rPr>
              <a:t>Di </a:t>
            </a:r>
            <a:r>
              <a:rPr lang="en-US" sz="2400" dirty="0" err="1">
                <a:latin typeface="Garamond" pitchFamily="18" charset="0"/>
              </a:rPr>
              <a:t>rumuskan</a:t>
            </a:r>
            <a:r>
              <a:rPr lang="en-US" sz="2400" dirty="0">
                <a:latin typeface="Garamond" pitchFamily="18" charset="0"/>
              </a:rPr>
              <a:t> :</a:t>
            </a:r>
            <a:br>
              <a:rPr lang="en-US" sz="2400" dirty="0">
                <a:latin typeface="Garamond" pitchFamily="18" charset="0"/>
              </a:rPr>
            </a:br>
            <a:r>
              <a:rPr lang="en-US" sz="2400" dirty="0">
                <a:latin typeface="Garamond" pitchFamily="18" charset="0"/>
              </a:rPr>
              <a:t>P = F / A</a:t>
            </a:r>
            <a:br>
              <a:rPr lang="en-US" sz="2400" dirty="0">
                <a:latin typeface="Garamond" pitchFamily="18" charset="0"/>
              </a:rPr>
            </a:br>
            <a:r>
              <a:rPr lang="en-US" sz="2400" dirty="0" err="1">
                <a:latin typeface="Garamond" pitchFamily="18" charset="0"/>
              </a:rPr>
              <a:t>dengan</a:t>
            </a:r>
            <a:r>
              <a:rPr lang="en-US" sz="2400" dirty="0">
                <a:latin typeface="Garamond" pitchFamily="18" charset="0"/>
              </a:rPr>
              <a:t> :</a:t>
            </a:r>
            <a:br>
              <a:rPr lang="en-US" sz="2400" dirty="0">
                <a:latin typeface="Garamond" pitchFamily="18" charset="0"/>
              </a:rPr>
            </a:br>
            <a:r>
              <a:rPr lang="en-US" sz="2400" dirty="0">
                <a:latin typeface="Garamond" pitchFamily="18" charset="0"/>
              </a:rPr>
              <a:t>F = </a:t>
            </a:r>
            <a:r>
              <a:rPr lang="en-US" sz="2400" dirty="0" err="1">
                <a:latin typeface="Garamond" pitchFamily="18" charset="0"/>
              </a:rPr>
              <a:t>gaya</a:t>
            </a:r>
            <a:r>
              <a:rPr lang="en-US" sz="2400" dirty="0">
                <a:latin typeface="Garamond" pitchFamily="18" charset="0"/>
              </a:rPr>
              <a:t> yang </a:t>
            </a:r>
            <a:r>
              <a:rPr lang="en-US" sz="2400" dirty="0" err="1">
                <a:latin typeface="Garamond" pitchFamily="18" charset="0"/>
              </a:rPr>
              <a:t>bekerja</a:t>
            </a:r>
            <a:r>
              <a:rPr lang="en-US" sz="2400" dirty="0">
                <a:latin typeface="Garamond" pitchFamily="18" charset="0"/>
              </a:rPr>
              <a:t> </a:t>
            </a:r>
            <a:r>
              <a:rPr lang="en-US" sz="2400" dirty="0" err="1">
                <a:latin typeface="Garamond" pitchFamily="18" charset="0"/>
              </a:rPr>
              <a:t>pada</a:t>
            </a:r>
            <a:r>
              <a:rPr lang="en-US" sz="2400" dirty="0">
                <a:latin typeface="Garamond" pitchFamily="18" charset="0"/>
              </a:rPr>
              <a:t> </a:t>
            </a:r>
            <a:r>
              <a:rPr lang="en-US" sz="2400" dirty="0" err="1">
                <a:latin typeface="Garamond" pitchFamily="18" charset="0"/>
              </a:rPr>
              <a:t>benda</a:t>
            </a:r>
            <a:r>
              <a:rPr lang="en-US" sz="2400" dirty="0">
                <a:latin typeface="Garamond" pitchFamily="18" charset="0"/>
              </a:rPr>
              <a:t> (Newton)</a:t>
            </a:r>
          </a:p>
          <a:p>
            <a:pPr>
              <a:defRPr/>
            </a:pPr>
            <a:r>
              <a:rPr lang="en-US" sz="2400" dirty="0">
                <a:latin typeface="Garamond" pitchFamily="18" charset="0"/>
              </a:rPr>
              <a:t>                       A = </a:t>
            </a:r>
            <a:r>
              <a:rPr lang="en-US" sz="2400" dirty="0" err="1">
                <a:latin typeface="Garamond" pitchFamily="18" charset="0"/>
              </a:rPr>
              <a:t>luas</a:t>
            </a:r>
            <a:r>
              <a:rPr lang="en-US" sz="2400" dirty="0">
                <a:latin typeface="Garamond" pitchFamily="18" charset="0"/>
              </a:rPr>
              <a:t> </a:t>
            </a:r>
            <a:r>
              <a:rPr lang="en-US" sz="2400" dirty="0" err="1">
                <a:latin typeface="Garamond" pitchFamily="18" charset="0"/>
              </a:rPr>
              <a:t>penampang</a:t>
            </a:r>
            <a:r>
              <a:rPr lang="en-US" sz="2400" dirty="0">
                <a:latin typeface="Garamond" pitchFamily="18" charset="0"/>
              </a:rPr>
              <a:t> </a:t>
            </a:r>
            <a:r>
              <a:rPr lang="en-US" sz="2400" dirty="0" err="1">
                <a:latin typeface="Garamond" pitchFamily="18" charset="0"/>
              </a:rPr>
              <a:t>benda</a:t>
            </a:r>
            <a:r>
              <a:rPr lang="en-US" sz="2400" dirty="0">
                <a:latin typeface="Garamond" pitchFamily="18" charset="0"/>
              </a:rPr>
              <a:t>(m</a:t>
            </a:r>
            <a:r>
              <a:rPr lang="en-US" sz="2800" baseline="30000" dirty="0">
                <a:latin typeface="Garamond" pitchFamily="18" charset="0"/>
              </a:rPr>
              <a:t>2</a:t>
            </a:r>
            <a:r>
              <a:rPr lang="en-US" sz="2800" dirty="0">
                <a:latin typeface="Garamond" pitchFamily="18" charset="0"/>
              </a:rPr>
              <a:t>)</a:t>
            </a:r>
          </a:p>
          <a:p>
            <a:pPr>
              <a:defRPr/>
            </a:pPr>
            <a:r>
              <a:rPr lang="en-US" sz="2800" dirty="0">
                <a:latin typeface="Garamond" pitchFamily="18" charset="0"/>
              </a:rPr>
              <a:t> 1 </a:t>
            </a:r>
            <a:r>
              <a:rPr lang="en-US" sz="2800" dirty="0" err="1">
                <a:latin typeface="Garamond" pitchFamily="18" charset="0"/>
              </a:rPr>
              <a:t>pascal</a:t>
            </a:r>
            <a:r>
              <a:rPr lang="en-US" sz="2800" dirty="0">
                <a:latin typeface="Garamond" pitchFamily="18" charset="0"/>
              </a:rPr>
              <a:t> ( 1 Pa) = 1 N/</a:t>
            </a:r>
            <a:r>
              <a:rPr lang="en-US" sz="2400" dirty="0">
                <a:latin typeface="Garamond" pitchFamily="18" charset="0"/>
              </a:rPr>
              <a:t>m</a:t>
            </a:r>
            <a:r>
              <a:rPr lang="en-US" sz="2800" baseline="30000" dirty="0">
                <a:latin typeface="Garamond" pitchFamily="18" charset="0"/>
              </a:rPr>
              <a:t>2</a:t>
            </a:r>
          </a:p>
          <a:p>
            <a:pPr>
              <a:defRPr/>
            </a:pPr>
            <a:r>
              <a:rPr lang="en-US" sz="2800" dirty="0" err="1">
                <a:latin typeface="Garamond" pitchFamily="18" charset="0"/>
              </a:rPr>
              <a:t>Satuan</a:t>
            </a:r>
            <a:r>
              <a:rPr lang="en-US" sz="2800" dirty="0">
                <a:latin typeface="Garamond" pitchFamily="18" charset="0"/>
              </a:rPr>
              <a:t> lain yang </a:t>
            </a:r>
            <a:r>
              <a:rPr lang="en-US" sz="2800" dirty="0" err="1">
                <a:latin typeface="Garamond" pitchFamily="18" charset="0"/>
              </a:rPr>
              <a:t>digunakan</a:t>
            </a:r>
            <a:r>
              <a:rPr lang="en-US" sz="2800" dirty="0">
                <a:latin typeface="Garamond" pitchFamily="18" charset="0"/>
              </a:rPr>
              <a:t> = </a:t>
            </a:r>
            <a:r>
              <a:rPr lang="en-US" sz="2800" dirty="0" err="1">
                <a:latin typeface="Garamond" pitchFamily="18" charset="0"/>
              </a:rPr>
              <a:t>atm</a:t>
            </a:r>
            <a:r>
              <a:rPr lang="en-US" sz="2800" dirty="0">
                <a:latin typeface="Garamond" pitchFamily="18" charset="0"/>
              </a:rPr>
              <a:t> (</a:t>
            </a:r>
            <a:r>
              <a:rPr lang="en-US" sz="2800" dirty="0" err="1">
                <a:latin typeface="Garamond" pitchFamily="18" charset="0"/>
              </a:rPr>
              <a:t>atmosfer</a:t>
            </a:r>
            <a:r>
              <a:rPr lang="en-US" sz="2800" dirty="0">
                <a:latin typeface="Garamond" pitchFamily="18" charset="0"/>
              </a:rPr>
              <a:t>), cm Hg, </a:t>
            </a:r>
            <a:r>
              <a:rPr lang="en-US" sz="2800" dirty="0" err="1">
                <a:latin typeface="Garamond" pitchFamily="18" charset="0"/>
              </a:rPr>
              <a:t>mb</a:t>
            </a:r>
            <a:r>
              <a:rPr lang="en-US" sz="2800" dirty="0">
                <a:latin typeface="Garamond" pitchFamily="18" charset="0"/>
              </a:rPr>
              <a:t>(</a:t>
            </a:r>
            <a:r>
              <a:rPr lang="en-US" sz="2800" dirty="0" err="1">
                <a:latin typeface="Garamond" pitchFamily="18" charset="0"/>
              </a:rPr>
              <a:t>milibar</a:t>
            </a:r>
            <a:r>
              <a:rPr lang="en-US" sz="2800" dirty="0">
                <a:latin typeface="Garamond" pitchFamily="18" charset="0"/>
              </a:rPr>
              <a:t>)</a:t>
            </a:r>
          </a:p>
          <a:p>
            <a:pPr>
              <a:defRPr/>
            </a:pPr>
            <a:r>
              <a:rPr lang="en-US" sz="2800" dirty="0">
                <a:latin typeface="Garamond" pitchFamily="18" charset="0"/>
              </a:rPr>
              <a:t>1 bar = 10</a:t>
            </a:r>
            <a:r>
              <a:rPr lang="en-US" sz="2800" baseline="30000" dirty="0">
                <a:latin typeface="Garamond" pitchFamily="18" charset="0"/>
              </a:rPr>
              <a:t>5</a:t>
            </a:r>
            <a:r>
              <a:rPr lang="en-US" sz="2800" dirty="0">
                <a:latin typeface="Garamond" pitchFamily="18" charset="0"/>
              </a:rPr>
              <a:t> Pa              1 </a:t>
            </a:r>
            <a:r>
              <a:rPr lang="en-US" sz="2800" dirty="0" err="1">
                <a:latin typeface="Garamond" pitchFamily="18" charset="0"/>
              </a:rPr>
              <a:t>atm</a:t>
            </a:r>
            <a:r>
              <a:rPr lang="en-US" sz="2800" dirty="0">
                <a:latin typeface="Garamond" pitchFamily="18" charset="0"/>
              </a:rPr>
              <a:t> = 76 cm Hg=1,01 .10</a:t>
            </a:r>
            <a:r>
              <a:rPr lang="en-US" sz="2800" baseline="30000" dirty="0">
                <a:latin typeface="Garamond" pitchFamily="18" charset="0"/>
              </a:rPr>
              <a:t>5</a:t>
            </a:r>
            <a:r>
              <a:rPr lang="en-US" sz="2800" dirty="0">
                <a:latin typeface="Garamond" pitchFamily="18" charset="0"/>
              </a:rPr>
              <a:t> Pa</a:t>
            </a:r>
          </a:p>
          <a:p>
            <a:pPr>
              <a:defRPr/>
            </a:pPr>
            <a:r>
              <a:rPr lang="en-US" sz="2800" dirty="0">
                <a:latin typeface="Garamond" pitchFamily="18" charset="0"/>
              </a:rPr>
              <a:t>1 </a:t>
            </a:r>
            <a:r>
              <a:rPr lang="en-US" sz="2800" dirty="0" err="1">
                <a:latin typeface="Garamond" pitchFamily="18" charset="0"/>
              </a:rPr>
              <a:t>mb</a:t>
            </a:r>
            <a:r>
              <a:rPr lang="en-US" sz="2800" dirty="0">
                <a:latin typeface="Garamond" pitchFamily="18" charset="0"/>
              </a:rPr>
              <a:t> = 10</a:t>
            </a:r>
            <a:r>
              <a:rPr lang="en-US" sz="2800" baseline="30000" dirty="0">
                <a:latin typeface="Garamond" pitchFamily="18" charset="0"/>
              </a:rPr>
              <a:t>-3</a:t>
            </a:r>
            <a:r>
              <a:rPr lang="en-US" sz="2800" dirty="0">
                <a:latin typeface="Garamond" pitchFamily="18" charset="0"/>
              </a:rPr>
              <a:t> bar</a:t>
            </a:r>
            <a:endParaRPr lang="en-US" sz="2400" dirty="0">
              <a:latin typeface="Garamond" pitchFamily="18" charset="0"/>
            </a:endParaRPr>
          </a:p>
          <a:p>
            <a:pPr>
              <a:defRPr/>
            </a:pPr>
            <a:endParaRPr lang="en-US" sz="2400" dirty="0">
              <a:latin typeface="Garamond" pitchFamily="18" charset="0"/>
            </a:endParaRPr>
          </a:p>
        </p:txBody>
      </p:sp>
    </p:spTree>
  </p:cSld>
  <p:clrMapOvr>
    <a:masterClrMapping/>
  </p:clrMapOvr>
  <p:transition advTm="4448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133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8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0" y="136525"/>
            <a:ext cx="8229600" cy="1311275"/>
          </a:xfrm>
        </p:spPr>
        <p:txBody>
          <a:bodyPr/>
          <a:lstStyle/>
          <a:p>
            <a:pPr eaLnBrk="1" hangingPunct="1"/>
            <a:r>
              <a:rPr lang="en-US" sz="1800" smtClean="0"/>
              <a:t/>
            </a:r>
            <a:br>
              <a:rPr lang="en-US" sz="1800" smtClean="0"/>
            </a:br>
            <a:r>
              <a:rPr lang="en-US" sz="1800" smtClean="0"/>
              <a:t>              </a:t>
            </a:r>
            <a:r>
              <a:rPr lang="en-US" sz="2800" smtClean="0"/>
              <a:t>Fluida ( zat alir) : zat yang bisa mengalir. 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2362200" y="1447800"/>
            <a:ext cx="6248400" cy="304641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n-US" sz="2400" dirty="0" err="1"/>
              <a:t>Contohnya</a:t>
            </a:r>
            <a:r>
              <a:rPr lang="en-US" sz="2400" dirty="0"/>
              <a:t> </a:t>
            </a:r>
            <a:r>
              <a:rPr lang="en-US" sz="2400" dirty="0" err="1"/>
              <a:t>zat</a:t>
            </a:r>
            <a:r>
              <a:rPr lang="en-US" sz="2400" dirty="0"/>
              <a:t> </a:t>
            </a:r>
            <a:r>
              <a:rPr lang="en-US" sz="2400" dirty="0" err="1"/>
              <a:t>cair</a:t>
            </a:r>
            <a:r>
              <a:rPr lang="en-US" sz="2400" dirty="0"/>
              <a:t> </a:t>
            </a:r>
            <a:r>
              <a:rPr lang="en-US" sz="2400" dirty="0" err="1"/>
              <a:t>dan</a:t>
            </a:r>
            <a:r>
              <a:rPr lang="en-US" sz="2400" dirty="0"/>
              <a:t> gas. </a:t>
            </a:r>
            <a:r>
              <a:rPr lang="en-US" sz="2400" dirty="0" err="1">
                <a:solidFill>
                  <a:schemeClr val="tx2">
                    <a:lumMod val="75000"/>
                  </a:schemeClr>
                </a:solidFill>
              </a:rPr>
              <a:t>Zat</a:t>
            </a:r>
            <a:r>
              <a:rPr lang="en-US" sz="2400" dirty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tx2">
                    <a:lumMod val="75000"/>
                  </a:schemeClr>
                </a:solidFill>
              </a:rPr>
              <a:t>cair</a:t>
            </a:r>
            <a:r>
              <a:rPr lang="en-US" sz="2400" dirty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en-US" sz="2400" dirty="0" err="1"/>
              <a:t>termasuk</a:t>
            </a:r>
            <a:r>
              <a:rPr lang="en-US" sz="2400" dirty="0"/>
              <a:t> </a:t>
            </a:r>
            <a:r>
              <a:rPr lang="en-US" sz="2400" dirty="0" err="1"/>
              <a:t>fluida</a:t>
            </a:r>
            <a:r>
              <a:rPr lang="en-US" sz="2400" dirty="0"/>
              <a:t> yang </a:t>
            </a:r>
            <a:r>
              <a:rPr lang="en-US" sz="2400" dirty="0" err="1">
                <a:solidFill>
                  <a:schemeClr val="tx2">
                    <a:lumMod val="75000"/>
                  </a:schemeClr>
                </a:solidFill>
              </a:rPr>
              <a:t>inkompressibel</a:t>
            </a:r>
            <a:r>
              <a:rPr lang="en-US" sz="2400" dirty="0"/>
              <a:t>, </a:t>
            </a:r>
            <a:r>
              <a:rPr lang="en-US" sz="2400" dirty="0" err="1"/>
              <a:t>artinya</a:t>
            </a:r>
            <a:r>
              <a:rPr lang="en-US" sz="2400" dirty="0"/>
              <a:t> </a:t>
            </a:r>
            <a:r>
              <a:rPr lang="en-US" sz="2400" dirty="0" err="1"/>
              <a:t>pada</a:t>
            </a:r>
            <a:r>
              <a:rPr lang="en-US" sz="2400" dirty="0"/>
              <a:t> </a:t>
            </a:r>
            <a:r>
              <a:rPr lang="en-US" sz="2400" dirty="0" err="1"/>
              <a:t>tekanan</a:t>
            </a:r>
            <a:r>
              <a:rPr lang="en-US" sz="2400" dirty="0"/>
              <a:t> yang </a:t>
            </a:r>
            <a:r>
              <a:rPr lang="en-US" sz="2400" dirty="0" err="1"/>
              <a:t>tidak</a:t>
            </a:r>
            <a:r>
              <a:rPr lang="en-US" sz="2400" dirty="0"/>
              <a:t> </a:t>
            </a:r>
            <a:r>
              <a:rPr lang="en-US" sz="2400" dirty="0" err="1"/>
              <a:t>terlalu</a:t>
            </a:r>
            <a:r>
              <a:rPr lang="en-US" sz="2400" dirty="0"/>
              <a:t> </a:t>
            </a:r>
            <a:r>
              <a:rPr lang="en-US" sz="2400" dirty="0" err="1"/>
              <a:t>besar</a:t>
            </a:r>
            <a:r>
              <a:rPr lang="en-US" sz="2400" dirty="0"/>
              <a:t>, </a:t>
            </a:r>
            <a:r>
              <a:rPr lang="en-US" sz="2400" dirty="0" err="1">
                <a:solidFill>
                  <a:schemeClr val="tx2">
                    <a:lumMod val="75000"/>
                  </a:schemeClr>
                </a:solidFill>
              </a:rPr>
              <a:t>volumenya</a:t>
            </a:r>
            <a:r>
              <a:rPr lang="en-US" sz="2400" dirty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tx2">
                    <a:lumMod val="75000"/>
                  </a:schemeClr>
                </a:solidFill>
              </a:rPr>
              <a:t>tidak</a:t>
            </a:r>
            <a:r>
              <a:rPr lang="en-US" sz="2400" dirty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tx2">
                    <a:lumMod val="75000"/>
                  </a:schemeClr>
                </a:solidFill>
              </a:rPr>
              <a:t>berubah</a:t>
            </a:r>
            <a:r>
              <a:rPr lang="en-US" sz="2400" dirty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tx2">
                    <a:lumMod val="75000"/>
                  </a:schemeClr>
                </a:solidFill>
              </a:rPr>
              <a:t>meskipun</a:t>
            </a:r>
            <a:r>
              <a:rPr lang="en-US" sz="2400" dirty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tx2">
                    <a:lumMod val="75000"/>
                  </a:schemeClr>
                </a:solidFill>
              </a:rPr>
              <a:t>ditekan</a:t>
            </a:r>
            <a:r>
              <a:rPr lang="en-US" sz="2400" dirty="0"/>
              <a:t>. </a:t>
            </a:r>
            <a:r>
              <a:rPr lang="en-US" sz="2400" dirty="0">
                <a:solidFill>
                  <a:schemeClr val="tx2">
                    <a:lumMod val="75000"/>
                  </a:schemeClr>
                </a:solidFill>
              </a:rPr>
              <a:t>Gas</a:t>
            </a:r>
            <a:r>
              <a:rPr lang="en-US" sz="2400" dirty="0"/>
              <a:t> </a:t>
            </a:r>
            <a:r>
              <a:rPr lang="en-US" sz="2400" dirty="0" err="1"/>
              <a:t>termasuk</a:t>
            </a:r>
            <a:r>
              <a:rPr lang="en-US" sz="2400" dirty="0"/>
              <a:t> </a:t>
            </a:r>
            <a:r>
              <a:rPr lang="en-US" sz="2400" dirty="0" err="1"/>
              <a:t>fluida</a:t>
            </a:r>
            <a:r>
              <a:rPr lang="en-US" sz="2400" dirty="0"/>
              <a:t> </a:t>
            </a:r>
            <a:r>
              <a:rPr lang="en-US" sz="2400" dirty="0" err="1">
                <a:solidFill>
                  <a:schemeClr val="tx2">
                    <a:lumMod val="75000"/>
                  </a:schemeClr>
                </a:solidFill>
              </a:rPr>
              <a:t>kompressibel</a:t>
            </a:r>
            <a:r>
              <a:rPr lang="en-US" sz="2400" dirty="0"/>
              <a:t>, </a:t>
            </a:r>
            <a:r>
              <a:rPr lang="en-US" sz="2400" dirty="0" err="1"/>
              <a:t>artinya</a:t>
            </a:r>
            <a:r>
              <a:rPr lang="en-US" sz="2400" dirty="0"/>
              <a:t> </a:t>
            </a:r>
            <a:r>
              <a:rPr lang="en-US" sz="2400" dirty="0" err="1">
                <a:solidFill>
                  <a:schemeClr val="tx2">
                    <a:lumMod val="75000"/>
                  </a:schemeClr>
                </a:solidFill>
              </a:rPr>
              <a:t>volumenya</a:t>
            </a:r>
            <a:r>
              <a:rPr lang="en-US" sz="2400" dirty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tx2">
                    <a:lumMod val="75000"/>
                  </a:schemeClr>
                </a:solidFill>
              </a:rPr>
              <a:t>bisa</a:t>
            </a:r>
            <a:r>
              <a:rPr lang="en-US" sz="2400" dirty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tx2">
                    <a:lumMod val="75000"/>
                  </a:schemeClr>
                </a:solidFill>
              </a:rPr>
              <a:t>berkurang</a:t>
            </a:r>
            <a:r>
              <a:rPr lang="en-US" sz="2400" dirty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tx2">
                    <a:lumMod val="75000"/>
                  </a:schemeClr>
                </a:solidFill>
              </a:rPr>
              <a:t>jika</a:t>
            </a:r>
            <a:r>
              <a:rPr lang="en-US" sz="2400" dirty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tx2">
                    <a:lumMod val="75000"/>
                  </a:schemeClr>
                </a:solidFill>
              </a:rPr>
              <a:t>ditekan</a:t>
            </a:r>
            <a:endParaRPr lang="en-US" sz="2400" dirty="0">
              <a:solidFill>
                <a:schemeClr val="tx2">
                  <a:lumMod val="75000"/>
                </a:schemeClr>
              </a:solidFill>
            </a:endParaRPr>
          </a:p>
          <a:p>
            <a:pPr>
              <a:defRPr/>
            </a:pPr>
            <a:endParaRPr lang="en-US" sz="2400" dirty="0">
              <a:solidFill>
                <a:schemeClr val="tx2">
                  <a:lumMod val="75000"/>
                </a:schemeClr>
              </a:solidFill>
            </a:endParaRPr>
          </a:p>
          <a:p>
            <a:pPr>
              <a:defRPr/>
            </a:pPr>
            <a:r>
              <a:rPr lang="en-US" sz="2400" dirty="0"/>
              <a:t>Air </a:t>
            </a:r>
            <a:r>
              <a:rPr lang="en-US" sz="2400" dirty="0" err="1"/>
              <a:t>dalam</a:t>
            </a:r>
            <a:r>
              <a:rPr lang="en-US" sz="2400" dirty="0"/>
              <a:t> </a:t>
            </a:r>
            <a:r>
              <a:rPr lang="en-US" sz="2400" dirty="0" err="1"/>
              <a:t>keadaan</a:t>
            </a:r>
            <a:r>
              <a:rPr lang="en-US" sz="2400" dirty="0"/>
              <a:t> </a:t>
            </a:r>
            <a:r>
              <a:rPr lang="en-US" sz="2400" dirty="0" err="1"/>
              <a:t>diam</a:t>
            </a:r>
            <a:r>
              <a:rPr lang="en-US" sz="2400" dirty="0"/>
              <a:t> </a:t>
            </a:r>
            <a:r>
              <a:rPr lang="en-US" sz="2400" dirty="0" err="1"/>
              <a:t>disebut</a:t>
            </a:r>
            <a:r>
              <a:rPr lang="en-US" sz="2400" dirty="0"/>
              <a:t> </a:t>
            </a:r>
            <a:r>
              <a:rPr lang="en-US" sz="2400" dirty="0" err="1"/>
              <a:t>hidrostatis</a:t>
            </a:r>
            <a:endParaRPr lang="en-US" sz="2400" dirty="0"/>
          </a:p>
        </p:txBody>
      </p:sp>
    </p:spTree>
  </p:cSld>
  <p:clrMapOvr>
    <a:masterClrMapping/>
  </p:clrMapOvr>
  <p:transition advTm="29792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32" name="Rectangle 8"/>
          <p:cNvSpPr>
            <a:spLocks noChangeArrowheads="1"/>
          </p:cNvSpPr>
          <p:nvPr/>
        </p:nvSpPr>
        <p:spPr bwMode="auto">
          <a:xfrm>
            <a:off x="2743200" y="228600"/>
            <a:ext cx="5257800" cy="1138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defRPr/>
            </a:pPr>
            <a:r>
              <a:rPr lang="en-US" sz="3600" b="1" dirty="0" err="1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aramond" pitchFamily="18" charset="0"/>
              </a:rPr>
              <a:t>Tekanan</a:t>
            </a:r>
            <a:r>
              <a:rPr lang="en-US" sz="3600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aramond" pitchFamily="18" charset="0"/>
              </a:rPr>
              <a:t>  </a:t>
            </a:r>
            <a:r>
              <a:rPr lang="en-US" sz="3600" b="1" dirty="0" err="1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aramond" pitchFamily="18" charset="0"/>
              </a:rPr>
              <a:t>Hidrostatis</a:t>
            </a:r>
            <a:r>
              <a:rPr lang="en-US" sz="3600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aramond" pitchFamily="18" charset="0"/>
              </a:rPr>
              <a:t> </a:t>
            </a:r>
            <a:r>
              <a:rPr lang="en-US" sz="3200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aramond" pitchFamily="18" charset="0"/>
              </a:rPr>
              <a:t>(P</a:t>
            </a:r>
            <a:r>
              <a:rPr lang="en-US" sz="3200" b="1" baseline="-25000" dirty="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aramond" pitchFamily="18" charset="0"/>
              </a:rPr>
              <a:t>h</a:t>
            </a:r>
            <a:r>
              <a:rPr lang="en-US" sz="3200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aramond" pitchFamily="18" charset="0"/>
              </a:rPr>
              <a:t>)</a:t>
            </a:r>
            <a:br>
              <a:rPr lang="en-US" sz="3200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aramond" pitchFamily="18" charset="0"/>
              </a:rPr>
            </a:br>
            <a:endParaRPr lang="en-US" sz="3200" b="1" dirty="0">
              <a:solidFill>
                <a:schemeClr val="tx2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Garamond" pitchFamily="18" charset="0"/>
            </a:endParaRPr>
          </a:p>
        </p:txBody>
      </p:sp>
      <p:sp>
        <p:nvSpPr>
          <p:cNvPr id="52233" name="Rectangle 9"/>
          <p:cNvSpPr>
            <a:spLocks noChangeArrowheads="1"/>
          </p:cNvSpPr>
          <p:nvPr/>
        </p:nvSpPr>
        <p:spPr bwMode="auto">
          <a:xfrm>
            <a:off x="609600" y="1828800"/>
            <a:ext cx="3733800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defRPr/>
            </a:pPr>
            <a:r>
              <a:rPr lang="en-US" sz="3200" dirty="0">
                <a:effectLst>
                  <a:outerShdw blurRad="38100" dist="38100" dir="2700000" algn="tl">
                    <a:srgbClr val="000000"/>
                  </a:outerShdw>
                </a:effectLst>
                <a:latin typeface="Garamond" pitchFamily="18" charset="0"/>
              </a:rPr>
              <a:t>Di </a:t>
            </a:r>
            <a:r>
              <a:rPr lang="en-US" sz="2800" dirty="0" err="1">
                <a:effectLst>
                  <a:outerShdw blurRad="38100" dist="38100" dir="2700000" algn="tl">
                    <a:srgbClr val="000000"/>
                  </a:outerShdw>
                </a:effectLst>
                <a:latin typeface="Garamond" pitchFamily="18" charset="0"/>
              </a:rPr>
              <a:t>rumuskan</a:t>
            </a:r>
            <a:endParaRPr lang="en-US" sz="2800" dirty="0">
              <a:effectLst>
                <a:outerShdw blurRad="38100" dist="38100" dir="2700000" algn="tl">
                  <a:srgbClr val="000000"/>
                </a:outerShdw>
              </a:effectLst>
              <a:latin typeface="Garamond" pitchFamily="18" charset="0"/>
            </a:endParaRPr>
          </a:p>
        </p:txBody>
      </p:sp>
      <p:sp>
        <p:nvSpPr>
          <p:cNvPr id="52234" name="Rectangle 10"/>
          <p:cNvSpPr>
            <a:spLocks noChangeArrowheads="1"/>
          </p:cNvSpPr>
          <p:nvPr/>
        </p:nvSpPr>
        <p:spPr bwMode="auto">
          <a:xfrm>
            <a:off x="609600" y="2362200"/>
            <a:ext cx="7467600" cy="4340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defRPr/>
            </a:pPr>
            <a:r>
              <a:rPr lang="en-US" sz="2800" dirty="0">
                <a:latin typeface="Garamond" pitchFamily="18" charset="0"/>
              </a:rPr>
              <a:t>P</a:t>
            </a:r>
            <a:r>
              <a:rPr lang="en-US" sz="2800" baseline="-25000" dirty="0">
                <a:latin typeface="Garamond" pitchFamily="18" charset="0"/>
              </a:rPr>
              <a:t>h</a:t>
            </a:r>
            <a:r>
              <a:rPr lang="en-US" sz="2800" dirty="0">
                <a:latin typeface="Garamond" pitchFamily="18" charset="0"/>
              </a:rPr>
              <a:t>    = F / A</a:t>
            </a:r>
          </a:p>
          <a:p>
            <a:pPr lvl="1">
              <a:defRPr/>
            </a:pPr>
            <a:r>
              <a:rPr lang="en-US" sz="2800" dirty="0">
                <a:latin typeface="Garamond" pitchFamily="18" charset="0"/>
              </a:rPr>
              <a:t>     = mg / A</a:t>
            </a:r>
          </a:p>
          <a:p>
            <a:pPr lvl="1">
              <a:defRPr/>
            </a:pPr>
            <a:r>
              <a:rPr lang="en-US" sz="2800" dirty="0">
                <a:latin typeface="Garamond" pitchFamily="18" charset="0"/>
              </a:rPr>
              <a:t>     =  </a:t>
            </a:r>
            <a:r>
              <a:rPr lang="en-US" sz="2800" dirty="0">
                <a:latin typeface="Garamond" pitchFamily="18" charset="0"/>
                <a:sym typeface="Symbol" pitchFamily="18" charset="2"/>
              </a:rPr>
              <a:t>Vg / A</a:t>
            </a:r>
          </a:p>
          <a:p>
            <a:pPr lvl="1">
              <a:defRPr/>
            </a:pPr>
            <a:r>
              <a:rPr lang="en-US" sz="2800" dirty="0">
                <a:latin typeface="Garamond" pitchFamily="18" charset="0"/>
                <a:sym typeface="Symbol" pitchFamily="18" charset="2"/>
              </a:rPr>
              <a:t>     =  A h g / A</a:t>
            </a:r>
          </a:p>
          <a:p>
            <a:pPr lvl="1">
              <a:defRPr/>
            </a:pPr>
            <a:r>
              <a:rPr lang="en-US" sz="2800" dirty="0">
                <a:latin typeface="Garamond" pitchFamily="18" charset="0"/>
                <a:sym typeface="Symbol" pitchFamily="18" charset="2"/>
              </a:rPr>
              <a:t>     =  g h</a:t>
            </a:r>
          </a:p>
          <a:p>
            <a:pPr lvl="1">
              <a:defRPr/>
            </a:pPr>
            <a:r>
              <a:rPr lang="en-US" sz="2800" dirty="0">
                <a:latin typeface="Garamond" pitchFamily="18" charset="0"/>
                <a:sym typeface="Symbol" pitchFamily="18" charset="2"/>
              </a:rPr>
              <a:t>= </a:t>
            </a:r>
            <a:r>
              <a:rPr lang="en-US" sz="2800" dirty="0" err="1">
                <a:latin typeface="Garamond" pitchFamily="18" charset="0"/>
                <a:sym typeface="Symbol" pitchFamily="18" charset="2"/>
              </a:rPr>
              <a:t>massa</a:t>
            </a:r>
            <a:r>
              <a:rPr lang="en-US" sz="2800" dirty="0">
                <a:latin typeface="Garamond" pitchFamily="18" charset="0"/>
                <a:sym typeface="Symbol" pitchFamily="18" charset="2"/>
              </a:rPr>
              <a:t> </a:t>
            </a:r>
            <a:r>
              <a:rPr lang="en-US" sz="2800" dirty="0" err="1">
                <a:latin typeface="Garamond" pitchFamily="18" charset="0"/>
                <a:sym typeface="Symbol" pitchFamily="18" charset="2"/>
              </a:rPr>
              <a:t>jenis</a:t>
            </a:r>
            <a:r>
              <a:rPr lang="en-US" sz="2800" dirty="0">
                <a:latin typeface="Garamond" pitchFamily="18" charset="0"/>
                <a:sym typeface="Symbol" pitchFamily="18" charset="2"/>
              </a:rPr>
              <a:t> </a:t>
            </a:r>
            <a:r>
              <a:rPr lang="en-US" sz="2800" dirty="0" err="1">
                <a:latin typeface="Garamond" pitchFamily="18" charset="0"/>
                <a:sym typeface="Symbol" pitchFamily="18" charset="2"/>
              </a:rPr>
              <a:t>zat</a:t>
            </a:r>
            <a:r>
              <a:rPr lang="en-US" sz="2800" dirty="0">
                <a:latin typeface="Garamond" pitchFamily="18" charset="0"/>
                <a:sym typeface="Symbol" pitchFamily="18" charset="2"/>
              </a:rPr>
              <a:t> </a:t>
            </a:r>
            <a:r>
              <a:rPr lang="en-US" sz="2800" dirty="0" err="1">
                <a:latin typeface="Garamond" pitchFamily="18" charset="0"/>
                <a:sym typeface="Symbol" pitchFamily="18" charset="2"/>
              </a:rPr>
              <a:t>cair</a:t>
            </a:r>
            <a:endParaRPr lang="en-US" sz="2800" dirty="0">
              <a:latin typeface="Garamond" pitchFamily="18" charset="0"/>
              <a:sym typeface="Symbol" pitchFamily="18" charset="2"/>
            </a:endParaRPr>
          </a:p>
          <a:p>
            <a:pPr lvl="1">
              <a:defRPr/>
            </a:pPr>
            <a:r>
              <a:rPr lang="en-US" sz="2800" dirty="0">
                <a:latin typeface="Garamond" pitchFamily="18" charset="0"/>
                <a:sym typeface="Symbol" pitchFamily="18" charset="2"/>
              </a:rPr>
              <a:t>h= </a:t>
            </a:r>
            <a:r>
              <a:rPr lang="en-US" sz="2800" dirty="0" err="1">
                <a:latin typeface="Garamond" pitchFamily="18" charset="0"/>
                <a:sym typeface="Symbol" pitchFamily="18" charset="2"/>
              </a:rPr>
              <a:t>kedalaman</a:t>
            </a:r>
            <a:r>
              <a:rPr lang="en-US" sz="2800" dirty="0">
                <a:latin typeface="Garamond" pitchFamily="18" charset="0"/>
                <a:sym typeface="Symbol" pitchFamily="18" charset="2"/>
              </a:rPr>
              <a:t>            g= </a:t>
            </a:r>
            <a:r>
              <a:rPr lang="en-US" sz="2800" dirty="0" err="1">
                <a:latin typeface="Garamond" pitchFamily="18" charset="0"/>
                <a:sym typeface="Symbol" pitchFamily="18" charset="2"/>
              </a:rPr>
              <a:t>percepatan</a:t>
            </a:r>
            <a:r>
              <a:rPr lang="en-US" sz="2800" dirty="0">
                <a:latin typeface="Garamond" pitchFamily="18" charset="0"/>
                <a:sym typeface="Symbol" pitchFamily="18" charset="2"/>
              </a:rPr>
              <a:t> </a:t>
            </a:r>
            <a:r>
              <a:rPr lang="en-US" sz="2800" dirty="0" err="1">
                <a:latin typeface="Garamond" pitchFamily="18" charset="0"/>
                <a:sym typeface="Symbol" pitchFamily="18" charset="2"/>
              </a:rPr>
              <a:t>gravitasi</a:t>
            </a:r>
            <a:endParaRPr lang="en-US" sz="2800" dirty="0">
              <a:latin typeface="Garamond" pitchFamily="18" charset="0"/>
              <a:sym typeface="Symbol" pitchFamily="18" charset="2"/>
            </a:endParaRPr>
          </a:p>
          <a:p>
            <a:pPr lvl="1">
              <a:defRPr/>
            </a:pPr>
            <a:endParaRPr lang="en-US" sz="4000" dirty="0">
              <a:effectLst>
                <a:outerShdw blurRad="38100" dist="38100" dir="2700000" algn="tl">
                  <a:srgbClr val="000000"/>
                </a:outerShdw>
              </a:effectLst>
              <a:latin typeface="Garamond" pitchFamily="18" charset="0"/>
              <a:sym typeface="Symbol" pitchFamily="18" charset="2"/>
            </a:endParaRPr>
          </a:p>
          <a:p>
            <a:pPr lvl="1">
              <a:defRPr/>
            </a:pPr>
            <a:r>
              <a:rPr lang="en-US" sz="4000" dirty="0">
                <a:latin typeface="Garamond" pitchFamily="18" charset="0"/>
                <a:sym typeface="Symbol" pitchFamily="18" charset="2"/>
              </a:rPr>
              <a:t> </a:t>
            </a:r>
          </a:p>
        </p:txBody>
      </p:sp>
      <p:sp>
        <p:nvSpPr>
          <p:cNvPr id="24581" name="TextBox 4"/>
          <p:cNvSpPr txBox="1">
            <a:spLocks noChangeArrowheads="1"/>
          </p:cNvSpPr>
          <p:nvPr/>
        </p:nvSpPr>
        <p:spPr bwMode="auto">
          <a:xfrm>
            <a:off x="457200" y="990600"/>
            <a:ext cx="8305800" cy="830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defRPr/>
            </a:pPr>
            <a:r>
              <a:rPr lang="en-US" sz="2400" dirty="0" err="1"/>
              <a:t>Tekanan</a:t>
            </a:r>
            <a:r>
              <a:rPr lang="en-US" sz="2400" dirty="0"/>
              <a:t> yang </a:t>
            </a:r>
            <a:r>
              <a:rPr lang="en-US" sz="2400" dirty="0" err="1"/>
              <a:t>disebabkan</a:t>
            </a:r>
            <a:r>
              <a:rPr lang="en-US" sz="2400" dirty="0"/>
              <a:t> </a:t>
            </a:r>
            <a:r>
              <a:rPr lang="en-US" sz="2400" dirty="0" err="1"/>
              <a:t>oleh</a:t>
            </a:r>
            <a:r>
              <a:rPr lang="en-US" sz="2400" dirty="0"/>
              <a:t> </a:t>
            </a:r>
            <a:r>
              <a:rPr lang="en-US" sz="2400" dirty="0" err="1"/>
              <a:t>fluida</a:t>
            </a:r>
            <a:r>
              <a:rPr lang="en-US" sz="2400" dirty="0"/>
              <a:t> </a:t>
            </a:r>
            <a:r>
              <a:rPr lang="en-US" sz="2400" dirty="0" err="1"/>
              <a:t>tak</a:t>
            </a:r>
            <a:r>
              <a:rPr lang="en-US" sz="2400" dirty="0"/>
              <a:t> </a:t>
            </a:r>
            <a:r>
              <a:rPr lang="en-US" sz="2400" dirty="0" err="1"/>
              <a:t>bergerak</a:t>
            </a:r>
            <a:r>
              <a:rPr lang="en-US" sz="2400" dirty="0"/>
              <a:t> </a:t>
            </a:r>
            <a:r>
              <a:rPr lang="en-US" sz="2400" dirty="0" err="1"/>
              <a:t>disebut</a:t>
            </a:r>
            <a:r>
              <a:rPr lang="en-US" sz="2400" dirty="0"/>
              <a:t> </a:t>
            </a:r>
            <a:r>
              <a:rPr lang="en-US" sz="2400" dirty="0" err="1"/>
              <a:t>tekanan</a:t>
            </a:r>
            <a:r>
              <a:rPr lang="en-US" sz="2400" dirty="0"/>
              <a:t> </a:t>
            </a:r>
            <a:r>
              <a:rPr lang="en-US" sz="2400" dirty="0" err="1"/>
              <a:t>hidrostatik</a:t>
            </a:r>
            <a:endParaRPr lang="en-US" sz="2400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22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22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770" decel="100000"/>
                                        <p:tgtEl>
                                          <p:spTgt spid="5223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2" dur="770" decel="100000"/>
                                        <p:tgtEl>
                                          <p:spTgt spid="52234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2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2234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24" dur="770" fill="hold"/>
                                        <p:tgtEl>
                                          <p:spTgt spid="522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25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22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26" dur="770" fill="hold"/>
                                        <p:tgtEl>
                                          <p:spTgt spid="522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27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22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2232" grpId="0"/>
      <p:bldP spid="52233" grpId="0"/>
      <p:bldP spid="5223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3" name="Rectangle 4"/>
          <p:cNvSpPr>
            <a:spLocks noGrp="1" noChangeArrowheads="1"/>
          </p:cNvSpPr>
          <p:nvPr>
            <p:ph sz="half" idx="1"/>
          </p:nvPr>
        </p:nvSpPr>
        <p:spPr>
          <a:xfrm>
            <a:off x="1143000" y="2057400"/>
            <a:ext cx="3505200" cy="4114800"/>
          </a:xfrm>
        </p:spPr>
        <p:txBody>
          <a:bodyPr/>
          <a:lstStyle/>
          <a:p>
            <a:pPr eaLnBrk="1" hangingPunct="1">
              <a:buFontTx/>
              <a:buNone/>
            </a:pPr>
            <a:endParaRPr lang="en-US" smtClean="0"/>
          </a:p>
          <a:p>
            <a:pPr eaLnBrk="1" hangingPunct="1">
              <a:buFontTx/>
              <a:buNone/>
            </a:pPr>
            <a:endParaRPr lang="en-US" smtClean="0"/>
          </a:p>
          <a:p>
            <a:pPr eaLnBrk="1" hangingPunct="1">
              <a:buFontTx/>
              <a:buNone/>
            </a:pPr>
            <a:endParaRPr lang="en-US" smtClean="0"/>
          </a:p>
          <a:p>
            <a:pPr eaLnBrk="1" hangingPunct="1">
              <a:buFontTx/>
              <a:buNone/>
            </a:pPr>
            <a:endParaRPr lang="en-US" sz="800" smtClean="0"/>
          </a:p>
          <a:p>
            <a:pPr eaLnBrk="1" hangingPunct="1">
              <a:buFontTx/>
              <a:buNone/>
            </a:pPr>
            <a:endParaRPr lang="en-US" sz="800" smtClean="0"/>
          </a:p>
          <a:p>
            <a:pPr eaLnBrk="1" hangingPunct="1">
              <a:buFontTx/>
              <a:buNone/>
            </a:pPr>
            <a:endParaRPr lang="en-US" sz="800" smtClean="0"/>
          </a:p>
          <a:p>
            <a:pPr eaLnBrk="1" hangingPunct="1">
              <a:buFontTx/>
              <a:buNone/>
            </a:pPr>
            <a:endParaRPr lang="en-US" sz="800" smtClean="0"/>
          </a:p>
          <a:p>
            <a:pPr eaLnBrk="1" hangingPunct="1">
              <a:buFontTx/>
              <a:buNone/>
            </a:pPr>
            <a:endParaRPr lang="en-US" sz="800" smtClean="0"/>
          </a:p>
        </p:txBody>
      </p:sp>
      <p:sp>
        <p:nvSpPr>
          <p:cNvPr id="86021" name="Rectangle 5"/>
          <p:cNvSpPr>
            <a:spLocks noGrp="1" noChangeArrowheads="1"/>
          </p:cNvSpPr>
          <p:nvPr>
            <p:ph sz="half" idx="2"/>
          </p:nvPr>
        </p:nvSpPr>
        <p:spPr>
          <a:xfrm>
            <a:off x="5410200" y="2057400"/>
            <a:ext cx="3048000" cy="3963988"/>
          </a:xfrm>
        </p:spPr>
        <p:txBody>
          <a:bodyPr/>
          <a:lstStyle/>
          <a:p>
            <a:pPr lvl="1" eaLnBrk="1" hangingPunct="1">
              <a:buFontTx/>
              <a:buNone/>
            </a:pPr>
            <a:r>
              <a:rPr lang="en-US" sz="2000" smtClean="0"/>
              <a:t>Di rumuskan</a:t>
            </a:r>
            <a:r>
              <a:rPr lang="en-US" smtClean="0"/>
              <a:t> :</a:t>
            </a:r>
          </a:p>
          <a:p>
            <a:pPr lvl="1" eaLnBrk="1" hangingPunct="1">
              <a:buFontTx/>
              <a:buNone/>
            </a:pPr>
            <a:r>
              <a:rPr lang="en-US" sz="2000" smtClean="0"/>
              <a:t>           P</a:t>
            </a:r>
            <a:r>
              <a:rPr lang="en-US" sz="2000" baseline="-25000" smtClean="0"/>
              <a:t>1</a:t>
            </a:r>
            <a:r>
              <a:rPr lang="en-US" sz="2000" smtClean="0"/>
              <a:t> = P</a:t>
            </a:r>
            <a:r>
              <a:rPr lang="en-US" sz="2000" baseline="-25000" smtClean="0"/>
              <a:t>2</a:t>
            </a:r>
          </a:p>
          <a:p>
            <a:pPr lvl="1" eaLnBrk="1" hangingPunct="1">
              <a:buFontTx/>
              <a:buNone/>
            </a:pPr>
            <a:r>
              <a:rPr lang="en-US" sz="1600" b="1" smtClean="0"/>
              <a:t>P</a:t>
            </a:r>
            <a:r>
              <a:rPr lang="en-US" sz="1600" b="1" baseline="-25000" smtClean="0"/>
              <a:t>o</a:t>
            </a:r>
            <a:r>
              <a:rPr lang="en-US" sz="1600" b="1" smtClean="0"/>
              <a:t> + </a:t>
            </a:r>
            <a:r>
              <a:rPr lang="en-US" sz="1600" b="1" smtClean="0">
                <a:sym typeface="Symbol" pitchFamily="18" charset="2"/>
              </a:rPr>
              <a:t></a:t>
            </a:r>
            <a:r>
              <a:rPr lang="en-US" sz="1600" b="1" baseline="-25000" smtClean="0">
                <a:sym typeface="Symbol" pitchFamily="18" charset="2"/>
              </a:rPr>
              <a:t>1</a:t>
            </a:r>
            <a:r>
              <a:rPr lang="en-US" sz="1600" b="1" smtClean="0">
                <a:sym typeface="Symbol" pitchFamily="18" charset="2"/>
              </a:rPr>
              <a:t>gh</a:t>
            </a:r>
            <a:r>
              <a:rPr lang="en-US" sz="1600" b="1" baseline="-25000" smtClean="0">
                <a:sym typeface="Symbol" pitchFamily="18" charset="2"/>
              </a:rPr>
              <a:t>1</a:t>
            </a:r>
            <a:r>
              <a:rPr lang="en-US" sz="1600" b="1" smtClean="0">
                <a:sym typeface="Symbol" pitchFamily="18" charset="2"/>
              </a:rPr>
              <a:t> = Po + </a:t>
            </a:r>
            <a:r>
              <a:rPr lang="en-US" sz="1600" b="1" baseline="-25000" smtClean="0">
                <a:sym typeface="Symbol" pitchFamily="18" charset="2"/>
              </a:rPr>
              <a:t>2</a:t>
            </a:r>
            <a:r>
              <a:rPr lang="en-US" sz="1600" b="1" smtClean="0">
                <a:sym typeface="Symbol" pitchFamily="18" charset="2"/>
              </a:rPr>
              <a:t>gh</a:t>
            </a:r>
            <a:r>
              <a:rPr lang="en-US" sz="1600" b="1" baseline="-25000" smtClean="0">
                <a:sym typeface="Symbol" pitchFamily="18" charset="2"/>
              </a:rPr>
              <a:t>2</a:t>
            </a:r>
            <a:r>
              <a:rPr lang="en-US" sz="1600" b="1" smtClean="0">
                <a:sym typeface="Symbol" pitchFamily="18" charset="2"/>
              </a:rPr>
              <a:t> </a:t>
            </a:r>
          </a:p>
          <a:p>
            <a:pPr lvl="1" eaLnBrk="1" hangingPunct="1">
              <a:buFontTx/>
              <a:buNone/>
            </a:pPr>
            <a:endParaRPr lang="en-US" sz="1600" b="1" smtClean="0">
              <a:sym typeface="Symbol" pitchFamily="18" charset="2"/>
            </a:endParaRPr>
          </a:p>
          <a:p>
            <a:pPr lvl="1" eaLnBrk="1" hangingPunct="1">
              <a:buFontTx/>
              <a:buNone/>
            </a:pPr>
            <a:r>
              <a:rPr lang="en-US" sz="2000" smtClean="0">
                <a:sym typeface="Symbol" pitchFamily="18" charset="2"/>
              </a:rPr>
              <a:t>         </a:t>
            </a:r>
            <a:r>
              <a:rPr lang="en-US" sz="2000" baseline="-25000" smtClean="0">
                <a:sym typeface="Symbol" pitchFamily="18" charset="2"/>
              </a:rPr>
              <a:t>1</a:t>
            </a:r>
            <a:r>
              <a:rPr lang="en-US" sz="2000" smtClean="0">
                <a:sym typeface="Symbol" pitchFamily="18" charset="2"/>
              </a:rPr>
              <a:t>h</a:t>
            </a:r>
            <a:r>
              <a:rPr lang="en-US" sz="2000" baseline="-25000" smtClean="0">
                <a:sym typeface="Symbol" pitchFamily="18" charset="2"/>
              </a:rPr>
              <a:t>1</a:t>
            </a:r>
            <a:r>
              <a:rPr lang="en-US" sz="2000" smtClean="0">
                <a:sym typeface="Symbol" pitchFamily="18" charset="2"/>
              </a:rPr>
              <a:t>  = </a:t>
            </a:r>
            <a:r>
              <a:rPr lang="en-US" sz="2000" baseline="-25000" smtClean="0">
                <a:sym typeface="Symbol" pitchFamily="18" charset="2"/>
              </a:rPr>
              <a:t>2</a:t>
            </a:r>
            <a:r>
              <a:rPr lang="en-US" sz="2000" smtClean="0">
                <a:sym typeface="Symbol" pitchFamily="18" charset="2"/>
              </a:rPr>
              <a:t>h</a:t>
            </a:r>
            <a:r>
              <a:rPr lang="en-US" sz="2000" baseline="-25000" smtClean="0">
                <a:sym typeface="Symbol" pitchFamily="18" charset="2"/>
              </a:rPr>
              <a:t>2</a:t>
            </a:r>
            <a:r>
              <a:rPr lang="en-US" sz="2000" smtClean="0">
                <a:sym typeface="Symbol" pitchFamily="18" charset="2"/>
              </a:rPr>
              <a:t> </a:t>
            </a:r>
          </a:p>
        </p:txBody>
      </p:sp>
      <p:sp>
        <p:nvSpPr>
          <p:cNvPr id="86018" name="Rectangle 2"/>
          <p:cNvSpPr>
            <a:spLocks noGrp="1" noChangeArrowheads="1"/>
          </p:cNvSpPr>
          <p:nvPr>
            <p:ph type="title"/>
          </p:nvPr>
        </p:nvSpPr>
        <p:spPr>
          <a:xfrm>
            <a:off x="2133600" y="152400"/>
            <a:ext cx="5943600" cy="1143000"/>
          </a:xfrm>
        </p:spPr>
        <p:txBody>
          <a:bodyPr/>
          <a:lstStyle/>
          <a:p>
            <a:pPr algn="ctr" eaLnBrk="1" hangingPunct="1"/>
            <a:r>
              <a:rPr lang="en-US" sz="3600" smtClean="0">
                <a:solidFill>
                  <a:schemeClr val="tx1"/>
                </a:solidFill>
              </a:rPr>
              <a:t>Hukum Utama Hidrostatik</a:t>
            </a:r>
          </a:p>
        </p:txBody>
      </p:sp>
      <p:sp>
        <p:nvSpPr>
          <p:cNvPr id="86022" name="Line 6"/>
          <p:cNvSpPr>
            <a:spLocks noChangeShapeType="1"/>
          </p:cNvSpPr>
          <p:nvPr/>
        </p:nvSpPr>
        <p:spPr bwMode="auto">
          <a:xfrm>
            <a:off x="1524000" y="2971800"/>
            <a:ext cx="0" cy="24384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86023" name="Line 7"/>
          <p:cNvSpPr>
            <a:spLocks noChangeShapeType="1"/>
          </p:cNvSpPr>
          <p:nvPr/>
        </p:nvSpPr>
        <p:spPr bwMode="auto">
          <a:xfrm>
            <a:off x="1524000" y="5410200"/>
            <a:ext cx="22860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86024" name="Line 8"/>
          <p:cNvSpPr>
            <a:spLocks noChangeShapeType="1"/>
          </p:cNvSpPr>
          <p:nvPr/>
        </p:nvSpPr>
        <p:spPr bwMode="auto">
          <a:xfrm flipV="1">
            <a:off x="3810000" y="2895600"/>
            <a:ext cx="0" cy="25146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86025" name="Line 9"/>
          <p:cNvSpPr>
            <a:spLocks noChangeShapeType="1"/>
          </p:cNvSpPr>
          <p:nvPr/>
        </p:nvSpPr>
        <p:spPr bwMode="auto">
          <a:xfrm>
            <a:off x="1828800" y="3048000"/>
            <a:ext cx="0" cy="21336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86026" name="Line 10"/>
          <p:cNvSpPr>
            <a:spLocks noChangeShapeType="1"/>
          </p:cNvSpPr>
          <p:nvPr/>
        </p:nvSpPr>
        <p:spPr bwMode="auto">
          <a:xfrm>
            <a:off x="1828800" y="5181600"/>
            <a:ext cx="17526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86027" name="Line 11"/>
          <p:cNvSpPr>
            <a:spLocks noChangeShapeType="1"/>
          </p:cNvSpPr>
          <p:nvPr/>
        </p:nvSpPr>
        <p:spPr bwMode="auto">
          <a:xfrm flipV="1">
            <a:off x="3581400" y="2971800"/>
            <a:ext cx="0" cy="22098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86028" name="Line 12"/>
          <p:cNvSpPr>
            <a:spLocks noChangeShapeType="1"/>
          </p:cNvSpPr>
          <p:nvPr/>
        </p:nvSpPr>
        <p:spPr bwMode="auto">
          <a:xfrm>
            <a:off x="1524000" y="4038600"/>
            <a:ext cx="3048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86029" name="Line 13"/>
          <p:cNvSpPr>
            <a:spLocks noChangeShapeType="1"/>
          </p:cNvSpPr>
          <p:nvPr/>
        </p:nvSpPr>
        <p:spPr bwMode="auto">
          <a:xfrm>
            <a:off x="1524000" y="4419600"/>
            <a:ext cx="3048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86031" name="Line 15"/>
          <p:cNvSpPr>
            <a:spLocks noChangeShapeType="1"/>
          </p:cNvSpPr>
          <p:nvPr/>
        </p:nvSpPr>
        <p:spPr bwMode="auto">
          <a:xfrm>
            <a:off x="3581400" y="3200400"/>
            <a:ext cx="2286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86032" name="Rectangle 16"/>
          <p:cNvSpPr>
            <a:spLocks noChangeArrowheads="1"/>
          </p:cNvSpPr>
          <p:nvPr/>
        </p:nvSpPr>
        <p:spPr bwMode="auto">
          <a:xfrm>
            <a:off x="1524000" y="3429000"/>
            <a:ext cx="392113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1" hangingPunct="1">
              <a:spcBef>
                <a:spcPct val="20000"/>
              </a:spcBef>
              <a:buClr>
                <a:schemeClr val="hlink"/>
              </a:buClr>
              <a:buSzPct val="70000"/>
              <a:buFont typeface="Wingdings" pitchFamily="2" charset="2"/>
              <a:buNone/>
              <a:defRPr/>
            </a:pPr>
            <a:r>
              <a:rPr lang="en-US">
                <a:effectLst>
                  <a:outerShdw blurRad="38100" dist="38100" dir="2700000" algn="tl">
                    <a:srgbClr val="000000"/>
                  </a:outerShdw>
                </a:effectLst>
                <a:latin typeface="Tahoma" pitchFamily="34" charset="0"/>
              </a:rPr>
              <a:t>P</a:t>
            </a:r>
            <a:r>
              <a:rPr lang="en-US" baseline="-25000">
                <a:effectLst>
                  <a:outerShdw blurRad="38100" dist="38100" dir="2700000" algn="tl">
                    <a:srgbClr val="000000"/>
                  </a:outerShdw>
                </a:effectLst>
                <a:latin typeface="Tahoma" pitchFamily="34" charset="0"/>
              </a:rPr>
              <a:t>o</a:t>
            </a:r>
          </a:p>
        </p:txBody>
      </p:sp>
      <p:sp>
        <p:nvSpPr>
          <p:cNvPr id="86033" name="Rectangle 17"/>
          <p:cNvSpPr>
            <a:spLocks noChangeArrowheads="1"/>
          </p:cNvSpPr>
          <p:nvPr/>
        </p:nvSpPr>
        <p:spPr bwMode="auto">
          <a:xfrm>
            <a:off x="3505200" y="2743200"/>
            <a:ext cx="392113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defRPr/>
            </a:pPr>
            <a:r>
              <a:rPr lang="en-US">
                <a:effectLst>
                  <a:outerShdw blurRad="38100" dist="38100" dir="2700000" algn="tl">
                    <a:srgbClr val="000000"/>
                  </a:outerShdw>
                </a:effectLst>
                <a:latin typeface="Tahoma" pitchFamily="34" charset="0"/>
              </a:rPr>
              <a:t>P</a:t>
            </a:r>
            <a:r>
              <a:rPr lang="en-US" baseline="-25000">
                <a:effectLst>
                  <a:outerShdw blurRad="38100" dist="38100" dir="2700000" algn="tl">
                    <a:srgbClr val="000000"/>
                  </a:outerShdw>
                </a:effectLst>
                <a:latin typeface="Tahoma" pitchFamily="34" charset="0"/>
              </a:rPr>
              <a:t>o</a:t>
            </a:r>
          </a:p>
        </p:txBody>
      </p:sp>
      <p:sp>
        <p:nvSpPr>
          <p:cNvPr id="86034" name="Rectangle 18"/>
          <p:cNvSpPr>
            <a:spLocks noChangeArrowheads="1"/>
          </p:cNvSpPr>
          <p:nvPr/>
        </p:nvSpPr>
        <p:spPr bwMode="auto">
          <a:xfrm>
            <a:off x="1524000" y="4419600"/>
            <a:ext cx="309563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defRPr/>
            </a:pPr>
            <a:r>
              <a:rPr lang="en-US">
                <a:effectLst>
                  <a:outerShdw blurRad="38100" dist="38100" dir="2700000" algn="tl">
                    <a:srgbClr val="000000"/>
                  </a:outerShdw>
                </a:effectLst>
                <a:latin typeface="Tahoma" pitchFamily="34" charset="0"/>
              </a:rPr>
              <a:t>1</a:t>
            </a:r>
          </a:p>
        </p:txBody>
      </p:sp>
      <p:sp>
        <p:nvSpPr>
          <p:cNvPr id="86035" name="Rectangle 19"/>
          <p:cNvSpPr>
            <a:spLocks noChangeArrowheads="1"/>
          </p:cNvSpPr>
          <p:nvPr/>
        </p:nvSpPr>
        <p:spPr bwMode="auto">
          <a:xfrm>
            <a:off x="3581400" y="4419600"/>
            <a:ext cx="309563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defRPr/>
            </a:pPr>
            <a:r>
              <a:rPr lang="en-US">
                <a:effectLst>
                  <a:outerShdw blurRad="38100" dist="38100" dir="2700000" algn="tl">
                    <a:srgbClr val="000000"/>
                  </a:outerShdw>
                </a:effectLst>
                <a:latin typeface="Tahoma" pitchFamily="34" charset="0"/>
              </a:rPr>
              <a:t>2</a:t>
            </a:r>
          </a:p>
        </p:txBody>
      </p:sp>
      <p:sp>
        <p:nvSpPr>
          <p:cNvPr id="86041" name="Line 25"/>
          <p:cNvSpPr>
            <a:spLocks noChangeShapeType="1"/>
          </p:cNvSpPr>
          <p:nvPr/>
        </p:nvSpPr>
        <p:spPr bwMode="auto">
          <a:xfrm>
            <a:off x="4038600" y="3200400"/>
            <a:ext cx="0" cy="11430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86042" name="Rectangle 26"/>
          <p:cNvSpPr>
            <a:spLocks noChangeArrowheads="1"/>
          </p:cNvSpPr>
          <p:nvPr/>
        </p:nvSpPr>
        <p:spPr bwMode="auto">
          <a:xfrm>
            <a:off x="2133600" y="4038600"/>
            <a:ext cx="665163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defRPr/>
            </a:pPr>
            <a:r>
              <a:rPr lang="en-US">
                <a:effectLst>
                  <a:outerShdw blurRad="38100" dist="38100" dir="2700000" algn="tl">
                    <a:srgbClr val="000000"/>
                  </a:outerShdw>
                </a:effectLst>
                <a:latin typeface="Tahoma" pitchFamily="34" charset="0"/>
              </a:rPr>
              <a:t>h</a:t>
            </a:r>
            <a:r>
              <a:rPr lang="en-US" baseline="-25000">
                <a:effectLst>
                  <a:outerShdw blurRad="38100" dist="38100" dir="2700000" algn="tl">
                    <a:srgbClr val="000000"/>
                  </a:outerShdw>
                </a:effectLst>
                <a:latin typeface="Tahoma" pitchFamily="34" charset="0"/>
              </a:rPr>
              <a:t>1</a:t>
            </a:r>
          </a:p>
        </p:txBody>
      </p:sp>
      <p:sp>
        <p:nvSpPr>
          <p:cNvPr id="86043" name="Rectangle 27"/>
          <p:cNvSpPr>
            <a:spLocks noChangeArrowheads="1"/>
          </p:cNvSpPr>
          <p:nvPr/>
        </p:nvSpPr>
        <p:spPr bwMode="auto">
          <a:xfrm>
            <a:off x="4114800" y="3657600"/>
            <a:ext cx="523875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defRPr/>
            </a:pPr>
            <a:r>
              <a:rPr lang="en-US">
                <a:effectLst>
                  <a:outerShdw blurRad="38100" dist="38100" dir="2700000" algn="tl">
                    <a:srgbClr val="000000"/>
                  </a:outerShdw>
                </a:effectLst>
                <a:latin typeface="Tahoma" pitchFamily="34" charset="0"/>
              </a:rPr>
              <a:t>h</a:t>
            </a:r>
            <a:r>
              <a:rPr lang="en-US" baseline="-25000">
                <a:effectLst>
                  <a:outerShdw blurRad="38100" dist="38100" dir="2700000" algn="tl">
                    <a:srgbClr val="000000"/>
                  </a:outerShdw>
                </a:effectLst>
                <a:latin typeface="Tahoma" pitchFamily="34" charset="0"/>
              </a:rPr>
              <a:t>2</a:t>
            </a:r>
          </a:p>
        </p:txBody>
      </p:sp>
      <p:sp>
        <p:nvSpPr>
          <p:cNvPr id="86044" name="Line 28"/>
          <p:cNvSpPr>
            <a:spLocks noChangeShapeType="1"/>
          </p:cNvSpPr>
          <p:nvPr/>
        </p:nvSpPr>
        <p:spPr bwMode="auto">
          <a:xfrm>
            <a:off x="4038600" y="3200400"/>
            <a:ext cx="0" cy="11430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 type="triangle" w="med" len="med"/>
            <a:tailEnd type="triangle" w="med" len="med"/>
          </a:ln>
        </p:spPr>
        <p:txBody>
          <a:bodyPr/>
          <a:lstStyle/>
          <a:p>
            <a:endParaRPr lang="en-US"/>
          </a:p>
        </p:txBody>
      </p:sp>
      <p:sp>
        <p:nvSpPr>
          <p:cNvPr id="86047" name="Rectangle 31"/>
          <p:cNvSpPr>
            <a:spLocks noChangeArrowheads="1"/>
          </p:cNvSpPr>
          <p:nvPr/>
        </p:nvSpPr>
        <p:spPr bwMode="auto">
          <a:xfrm>
            <a:off x="6324600" y="3276600"/>
            <a:ext cx="1676400" cy="762000"/>
          </a:xfrm>
          <a:prstGeom prst="rect">
            <a:avLst/>
          </a:prstGeom>
          <a:noFill/>
          <a:ln w="12700" cap="sq">
            <a:solidFill>
              <a:schemeClr val="tx1"/>
            </a:solidFill>
            <a:miter lim="800000"/>
            <a:headEnd type="none" w="sm" len="sm"/>
            <a:tailEnd type="none" w="sm" len="sm"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86048" name="Line 32"/>
          <p:cNvSpPr>
            <a:spLocks noChangeShapeType="1"/>
          </p:cNvSpPr>
          <p:nvPr/>
        </p:nvSpPr>
        <p:spPr bwMode="auto">
          <a:xfrm>
            <a:off x="1828800" y="4419600"/>
            <a:ext cx="1981200" cy="0"/>
          </a:xfrm>
          <a:prstGeom prst="line">
            <a:avLst/>
          </a:prstGeom>
          <a:noFill/>
          <a:ln w="28575">
            <a:solidFill>
              <a:schemeClr val="tx1"/>
            </a:solidFill>
            <a:prstDash val="sysDot"/>
            <a:miter lim="800000"/>
            <a:headEnd type="none" w="sm" len="sm"/>
            <a:tailEnd type="none" w="sm" len="sm"/>
          </a:ln>
        </p:spPr>
        <p:txBody>
          <a:bodyPr wrap="none"/>
          <a:lstStyle/>
          <a:p>
            <a:endParaRPr lang="en-US"/>
          </a:p>
        </p:txBody>
      </p:sp>
      <p:sp>
        <p:nvSpPr>
          <p:cNvPr id="35864" name="Rectangle 33"/>
          <p:cNvSpPr>
            <a:spLocks noChangeArrowheads="1"/>
          </p:cNvSpPr>
          <p:nvPr/>
        </p:nvSpPr>
        <p:spPr bwMode="auto">
          <a:xfrm>
            <a:off x="1524000" y="3810000"/>
            <a:ext cx="304800" cy="609600"/>
          </a:xfrm>
          <a:prstGeom prst="rect">
            <a:avLst/>
          </a:prstGeom>
          <a:solidFill>
            <a:schemeClr val="accent1"/>
          </a:solidFill>
          <a:ln w="12700" cap="sq">
            <a:solidFill>
              <a:schemeClr val="tx1"/>
            </a:solidFill>
            <a:miter lim="800000"/>
            <a:headEnd type="none" w="sm" len="sm"/>
            <a:tailEnd type="none" w="sm" len="sm"/>
          </a:ln>
        </p:spPr>
        <p:txBody>
          <a:bodyPr wrap="none" anchor="ctr"/>
          <a:lstStyle/>
          <a:p>
            <a:endParaRPr lang="en-US"/>
          </a:p>
        </p:txBody>
      </p:sp>
      <p:cxnSp>
        <p:nvCxnSpPr>
          <p:cNvPr id="35865" name="Straight Arrow Connector 44"/>
          <p:cNvCxnSpPr>
            <a:cxnSpLocks noChangeShapeType="1"/>
          </p:cNvCxnSpPr>
          <p:nvPr/>
        </p:nvCxnSpPr>
        <p:spPr bwMode="auto">
          <a:xfrm rot="5400000" flipH="1" flipV="1">
            <a:off x="1867694" y="3999706"/>
            <a:ext cx="381000" cy="1588"/>
          </a:xfrm>
          <a:prstGeom prst="straightConnector1">
            <a:avLst/>
          </a:prstGeom>
          <a:noFill/>
          <a:ln w="12700" cap="sq" algn="ctr">
            <a:solidFill>
              <a:schemeClr val="tx1"/>
            </a:solidFill>
            <a:miter lim="800000"/>
            <a:headEnd type="none" w="sm" len="sm"/>
            <a:tailEnd type="arrow" w="med" len="med"/>
          </a:ln>
        </p:spPr>
      </p:cxnSp>
      <p:cxnSp>
        <p:nvCxnSpPr>
          <p:cNvPr id="35866" name="Straight Arrow Connector 46"/>
          <p:cNvCxnSpPr>
            <a:cxnSpLocks noChangeShapeType="1"/>
          </p:cNvCxnSpPr>
          <p:nvPr/>
        </p:nvCxnSpPr>
        <p:spPr bwMode="auto">
          <a:xfrm rot="5400000">
            <a:off x="1905001" y="4267200"/>
            <a:ext cx="304800" cy="3175"/>
          </a:xfrm>
          <a:prstGeom prst="straightConnector1">
            <a:avLst/>
          </a:prstGeom>
          <a:noFill/>
          <a:ln w="12700" cap="sq" algn="ctr">
            <a:solidFill>
              <a:schemeClr val="tx1"/>
            </a:solidFill>
            <a:miter lim="800000"/>
            <a:headEnd type="none" w="sm" len="sm"/>
            <a:tailEnd type="arrow" w="med" len="med"/>
          </a:ln>
        </p:spPr>
      </p:cxnSp>
      <p:sp>
        <p:nvSpPr>
          <p:cNvPr id="35867" name="TextBox 50"/>
          <p:cNvSpPr txBox="1">
            <a:spLocks noChangeArrowheads="1"/>
          </p:cNvSpPr>
          <p:nvPr/>
        </p:nvSpPr>
        <p:spPr bwMode="auto">
          <a:xfrm>
            <a:off x="1371600" y="1371600"/>
            <a:ext cx="6858000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/>
              <a:t>Semua titik yang terletak pada suatu bidang datar di dalam zat cair yang sejenis memiliki tekanan yang sama.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0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860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0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860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0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5" dur="2000"/>
                                        <p:tgtEl>
                                          <p:spTgt spid="860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0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8" dur="2000"/>
                                        <p:tgtEl>
                                          <p:spTgt spid="860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0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1" dur="2000"/>
                                        <p:tgtEl>
                                          <p:spTgt spid="860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4" dur="2000"/>
                                        <p:tgtEl>
                                          <p:spTgt spid="86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7" dur="2000"/>
                                        <p:tgtEl>
                                          <p:spTgt spid="86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0" dur="2000"/>
                                        <p:tgtEl>
                                          <p:spTgt spid="86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3" dur="2000"/>
                                        <p:tgtEl>
                                          <p:spTgt spid="860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6" dur="2000"/>
                                        <p:tgtEl>
                                          <p:spTgt spid="860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9" dur="2000"/>
                                        <p:tgtEl>
                                          <p:spTgt spid="860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0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2" dur="2000"/>
                                        <p:tgtEl>
                                          <p:spTgt spid="860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5" dur="2000"/>
                                        <p:tgtEl>
                                          <p:spTgt spid="860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0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8" dur="2000"/>
                                        <p:tgtEl>
                                          <p:spTgt spid="860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0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51" dur="2000"/>
                                        <p:tgtEl>
                                          <p:spTgt spid="860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0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54" dur="2000"/>
                                        <p:tgtEl>
                                          <p:spTgt spid="860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0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57" dur="2000"/>
                                        <p:tgtEl>
                                          <p:spTgt spid="860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0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60" dur="2000"/>
                                        <p:tgtEl>
                                          <p:spTgt spid="860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0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63" dur="2000"/>
                                        <p:tgtEl>
                                          <p:spTgt spid="860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0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860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860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02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8602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8602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02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8602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8602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02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8602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8602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0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86" dur="2000"/>
                                        <p:tgtEl>
                                          <p:spTgt spid="860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6021" grpId="0" build="p"/>
      <p:bldP spid="86018" grpId="0"/>
      <p:bldP spid="86022" grpId="0" animBg="1"/>
      <p:bldP spid="86023" grpId="0" animBg="1"/>
      <p:bldP spid="86024" grpId="0" animBg="1"/>
      <p:bldP spid="86025" grpId="0" animBg="1"/>
      <p:bldP spid="86026" grpId="0" animBg="1"/>
      <p:bldP spid="86027" grpId="0" animBg="1"/>
      <p:bldP spid="86028" grpId="0" animBg="1"/>
      <p:bldP spid="86029" grpId="0" animBg="1"/>
      <p:bldP spid="86031" grpId="0" animBg="1"/>
      <p:bldP spid="86032" grpId="0"/>
      <p:bldP spid="86033" grpId="0"/>
      <p:bldP spid="86034" grpId="0"/>
      <p:bldP spid="86035" grpId="0"/>
      <p:bldP spid="86041" grpId="0" animBg="1"/>
      <p:bldP spid="86042" grpId="0"/>
      <p:bldP spid="86043" grpId="0"/>
      <p:bldP spid="86044" grpId="0" animBg="1"/>
      <p:bldP spid="86047" grpId="0" animBg="1"/>
      <p:bldP spid="86048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095" name="Rectangle 7"/>
          <p:cNvSpPr>
            <a:spLocks noGrp="1" noChangeArrowheads="1"/>
          </p:cNvSpPr>
          <p:nvPr>
            <p:ph sz="half" idx="1"/>
          </p:nvPr>
        </p:nvSpPr>
        <p:spPr>
          <a:xfrm>
            <a:off x="1524000" y="1524000"/>
            <a:ext cx="2895600" cy="4497388"/>
          </a:xfrm>
        </p:spPr>
        <p:txBody>
          <a:bodyPr/>
          <a:lstStyle/>
          <a:p>
            <a:pPr eaLnBrk="1" hangingPunct="1">
              <a:lnSpc>
                <a:spcPct val="80000"/>
              </a:lnSpc>
            </a:pPr>
            <a:endParaRPr lang="en-US" sz="1800" smtClean="0"/>
          </a:p>
        </p:txBody>
      </p:sp>
      <p:sp>
        <p:nvSpPr>
          <p:cNvPr id="89096" name="Rectangle 8"/>
          <p:cNvSpPr>
            <a:spLocks noGrp="1" noChangeArrowheads="1"/>
          </p:cNvSpPr>
          <p:nvPr>
            <p:ph sz="half" idx="2"/>
          </p:nvPr>
        </p:nvSpPr>
        <p:spPr>
          <a:xfrm>
            <a:off x="4648200" y="1524000"/>
            <a:ext cx="3617913" cy="4497388"/>
          </a:xfrm>
        </p:spPr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en-US" sz="1800" smtClean="0"/>
              <a:t>Maka di rumuskan :</a:t>
            </a:r>
          </a:p>
          <a:p>
            <a:pPr eaLnBrk="1" hangingPunct="1">
              <a:lnSpc>
                <a:spcPct val="80000"/>
              </a:lnSpc>
            </a:pPr>
            <a:r>
              <a:rPr lang="en-US" sz="1800" smtClean="0"/>
              <a:t>W</a:t>
            </a:r>
            <a:r>
              <a:rPr lang="en-US" sz="1800" baseline="-25000" smtClean="0"/>
              <a:t>bf</a:t>
            </a:r>
            <a:r>
              <a:rPr lang="en-US" sz="1800" smtClean="0"/>
              <a:t> = w – F</a:t>
            </a:r>
            <a:r>
              <a:rPr lang="en-US" sz="1800" baseline="-25000" smtClean="0"/>
              <a:t>a</a:t>
            </a:r>
          </a:p>
          <a:p>
            <a:pPr eaLnBrk="1" hangingPunct="1">
              <a:lnSpc>
                <a:spcPct val="80000"/>
              </a:lnSpc>
            </a:pPr>
            <a:r>
              <a:rPr lang="en-US" sz="1800" smtClean="0"/>
              <a:t>F</a:t>
            </a:r>
            <a:r>
              <a:rPr lang="en-US" sz="1800" baseline="-25000" smtClean="0"/>
              <a:t>a   </a:t>
            </a:r>
            <a:r>
              <a:rPr lang="en-US" sz="1800" smtClean="0"/>
              <a:t> = w – w</a:t>
            </a:r>
            <a:r>
              <a:rPr lang="en-US" sz="1800" baseline="-25000" smtClean="0"/>
              <a:t>bf</a:t>
            </a:r>
          </a:p>
          <a:p>
            <a:pPr eaLnBrk="1" hangingPunct="1">
              <a:lnSpc>
                <a:spcPct val="80000"/>
              </a:lnSpc>
            </a:pPr>
            <a:r>
              <a:rPr lang="en-US" sz="1800" smtClean="0"/>
              <a:t>        atau</a:t>
            </a:r>
          </a:p>
          <a:p>
            <a:pPr eaLnBrk="1" hangingPunct="1">
              <a:lnSpc>
                <a:spcPct val="80000"/>
              </a:lnSpc>
            </a:pPr>
            <a:r>
              <a:rPr lang="en-US" sz="2000" smtClean="0"/>
              <a:t>F</a:t>
            </a:r>
            <a:r>
              <a:rPr lang="en-US" sz="2000" baseline="-25000" smtClean="0"/>
              <a:t>a</a:t>
            </a:r>
            <a:r>
              <a:rPr lang="en-US" sz="2000" smtClean="0"/>
              <a:t>   = F</a:t>
            </a:r>
            <a:r>
              <a:rPr lang="en-US" sz="2000" baseline="-25000" smtClean="0"/>
              <a:t>2 </a:t>
            </a:r>
            <a:r>
              <a:rPr lang="en-US" sz="2000" smtClean="0"/>
              <a:t>– F</a:t>
            </a:r>
            <a:r>
              <a:rPr lang="en-US" sz="2000" baseline="-25000" smtClean="0"/>
              <a:t>1</a:t>
            </a:r>
            <a:endParaRPr lang="en-US" sz="2000" smtClean="0"/>
          </a:p>
          <a:p>
            <a:pPr eaLnBrk="1" hangingPunct="1">
              <a:lnSpc>
                <a:spcPct val="80000"/>
              </a:lnSpc>
            </a:pPr>
            <a:r>
              <a:rPr lang="en-US" sz="1800" smtClean="0"/>
              <a:t>      = P</a:t>
            </a:r>
            <a:r>
              <a:rPr lang="en-US" sz="1800" baseline="-25000" smtClean="0"/>
              <a:t>2 </a:t>
            </a:r>
            <a:r>
              <a:rPr lang="en-US" sz="1800" smtClean="0"/>
              <a:t>A – P</a:t>
            </a:r>
            <a:r>
              <a:rPr lang="en-US" sz="1800" baseline="-25000" smtClean="0"/>
              <a:t>1 </a:t>
            </a:r>
            <a:r>
              <a:rPr lang="en-US" sz="1800" smtClean="0"/>
              <a:t>A</a:t>
            </a:r>
          </a:p>
          <a:p>
            <a:pPr eaLnBrk="1" hangingPunct="1">
              <a:lnSpc>
                <a:spcPct val="80000"/>
              </a:lnSpc>
            </a:pPr>
            <a:r>
              <a:rPr lang="en-US" sz="1800" smtClean="0"/>
              <a:t>      = (P</a:t>
            </a:r>
            <a:r>
              <a:rPr lang="en-US" sz="1800" baseline="-25000" smtClean="0"/>
              <a:t>2</a:t>
            </a:r>
            <a:r>
              <a:rPr lang="en-US" sz="1800" smtClean="0"/>
              <a:t> – P</a:t>
            </a:r>
            <a:r>
              <a:rPr lang="en-US" sz="1800" baseline="-25000" smtClean="0"/>
              <a:t>1</a:t>
            </a:r>
            <a:r>
              <a:rPr lang="en-US" sz="1800" smtClean="0"/>
              <a:t>)A</a:t>
            </a:r>
          </a:p>
          <a:p>
            <a:pPr eaLnBrk="1" hangingPunct="1">
              <a:lnSpc>
                <a:spcPct val="80000"/>
              </a:lnSpc>
            </a:pPr>
            <a:r>
              <a:rPr lang="en-US" sz="1800" smtClean="0"/>
              <a:t>      </a:t>
            </a:r>
            <a:r>
              <a:rPr lang="en-US" sz="2000" smtClean="0"/>
              <a:t>= </a:t>
            </a:r>
            <a:r>
              <a:rPr lang="en-US" sz="2000" smtClean="0">
                <a:sym typeface="Symbol" pitchFamily="18" charset="2"/>
              </a:rPr>
              <a:t></a:t>
            </a:r>
            <a:r>
              <a:rPr lang="en-US" sz="2000" baseline="-25000" smtClean="0">
                <a:sym typeface="Symbol" pitchFamily="18" charset="2"/>
              </a:rPr>
              <a:t>f </a:t>
            </a:r>
            <a:r>
              <a:rPr lang="en-US" sz="2000" smtClean="0">
                <a:sym typeface="Symbol" pitchFamily="18" charset="2"/>
              </a:rPr>
              <a:t>ghA</a:t>
            </a:r>
          </a:p>
          <a:p>
            <a:pPr eaLnBrk="1" hangingPunct="1">
              <a:lnSpc>
                <a:spcPct val="80000"/>
              </a:lnSpc>
            </a:pPr>
            <a:r>
              <a:rPr lang="en-US" sz="1800" smtClean="0"/>
              <a:t>      </a:t>
            </a:r>
            <a:r>
              <a:rPr lang="en-US" sz="2000" smtClean="0"/>
              <a:t>= (</a:t>
            </a:r>
            <a:r>
              <a:rPr lang="en-US" sz="2000" smtClean="0">
                <a:sym typeface="Symbol" pitchFamily="18" charset="2"/>
              </a:rPr>
              <a:t></a:t>
            </a:r>
            <a:r>
              <a:rPr lang="en-US" sz="2000" baseline="-25000" smtClean="0">
                <a:sym typeface="Symbol" pitchFamily="18" charset="2"/>
              </a:rPr>
              <a:t>f </a:t>
            </a:r>
            <a:r>
              <a:rPr lang="en-US" sz="2000" smtClean="0">
                <a:sym typeface="Symbol" pitchFamily="18" charset="2"/>
              </a:rPr>
              <a:t>g) (h</a:t>
            </a:r>
            <a:r>
              <a:rPr lang="en-US" sz="2000" baseline="-25000" smtClean="0">
                <a:sym typeface="Symbol" pitchFamily="18" charset="2"/>
              </a:rPr>
              <a:t>bf </a:t>
            </a:r>
            <a:r>
              <a:rPr lang="en-US" sz="2000" smtClean="0">
                <a:sym typeface="Symbol" pitchFamily="18" charset="2"/>
              </a:rPr>
              <a:t>A)</a:t>
            </a:r>
          </a:p>
          <a:p>
            <a:pPr eaLnBrk="1" hangingPunct="1">
              <a:lnSpc>
                <a:spcPct val="80000"/>
              </a:lnSpc>
            </a:pPr>
            <a:r>
              <a:rPr lang="en-US" sz="1800" smtClean="0"/>
              <a:t>      </a:t>
            </a:r>
            <a:r>
              <a:rPr lang="en-US" sz="2000" smtClean="0"/>
              <a:t>= (</a:t>
            </a:r>
            <a:r>
              <a:rPr lang="en-US" sz="2000" smtClean="0">
                <a:sym typeface="Symbol" pitchFamily="18" charset="2"/>
              </a:rPr>
              <a:t></a:t>
            </a:r>
            <a:r>
              <a:rPr lang="en-US" sz="2000" baseline="-25000" smtClean="0">
                <a:sym typeface="Symbol" pitchFamily="18" charset="2"/>
              </a:rPr>
              <a:t>f </a:t>
            </a:r>
            <a:r>
              <a:rPr lang="en-US" sz="2000" smtClean="0">
                <a:sym typeface="Symbol" pitchFamily="18" charset="2"/>
              </a:rPr>
              <a:t>g) V</a:t>
            </a:r>
            <a:r>
              <a:rPr lang="en-US" sz="2000" baseline="-25000" smtClean="0">
                <a:sym typeface="Symbol" pitchFamily="18" charset="2"/>
              </a:rPr>
              <a:t>bf</a:t>
            </a:r>
          </a:p>
          <a:p>
            <a:pPr eaLnBrk="1" hangingPunct="1">
              <a:lnSpc>
                <a:spcPct val="80000"/>
              </a:lnSpc>
            </a:pPr>
            <a:r>
              <a:rPr lang="en-US" sz="1800" smtClean="0"/>
              <a:t>maka gaya ke atas di rumuskan :</a:t>
            </a:r>
          </a:p>
          <a:p>
            <a:pPr eaLnBrk="1" hangingPunct="1">
              <a:lnSpc>
                <a:spcPct val="80000"/>
              </a:lnSpc>
            </a:pPr>
            <a:endParaRPr lang="en-US" sz="1800" smtClean="0"/>
          </a:p>
          <a:p>
            <a:pPr eaLnBrk="1" hangingPunct="1">
              <a:lnSpc>
                <a:spcPct val="80000"/>
              </a:lnSpc>
            </a:pPr>
            <a:r>
              <a:rPr lang="en-US" smtClean="0"/>
              <a:t>Fa = (</a:t>
            </a:r>
            <a:r>
              <a:rPr lang="en-US" smtClean="0">
                <a:sym typeface="Symbol" pitchFamily="18" charset="2"/>
              </a:rPr>
              <a:t></a:t>
            </a:r>
            <a:r>
              <a:rPr lang="en-US" baseline="-25000" smtClean="0">
                <a:sym typeface="Symbol" pitchFamily="18" charset="2"/>
              </a:rPr>
              <a:t>f </a:t>
            </a:r>
            <a:r>
              <a:rPr lang="en-US" smtClean="0">
                <a:sym typeface="Symbol" pitchFamily="18" charset="2"/>
              </a:rPr>
              <a:t>g) V</a:t>
            </a:r>
            <a:r>
              <a:rPr lang="en-US" baseline="-25000" smtClean="0">
                <a:sym typeface="Symbol" pitchFamily="18" charset="2"/>
              </a:rPr>
              <a:t>bf</a:t>
            </a:r>
          </a:p>
          <a:p>
            <a:pPr eaLnBrk="1" hangingPunct="1">
              <a:lnSpc>
                <a:spcPct val="80000"/>
              </a:lnSpc>
            </a:pPr>
            <a:endParaRPr lang="en-US" sz="1800" smtClean="0"/>
          </a:p>
          <a:p>
            <a:pPr eaLnBrk="1" hangingPunct="1">
              <a:lnSpc>
                <a:spcPct val="80000"/>
              </a:lnSpc>
            </a:pPr>
            <a:endParaRPr lang="en-US" sz="1800" smtClean="0"/>
          </a:p>
          <a:p>
            <a:pPr algn="ctr" eaLnBrk="1" hangingPunct="1">
              <a:lnSpc>
                <a:spcPct val="80000"/>
              </a:lnSpc>
              <a:buFontTx/>
              <a:buNone/>
            </a:pPr>
            <a:endParaRPr lang="en-US" sz="1600" smtClean="0">
              <a:sym typeface="Symbol" pitchFamily="18" charset="2"/>
            </a:endParaRPr>
          </a:p>
        </p:txBody>
      </p:sp>
      <p:sp>
        <p:nvSpPr>
          <p:cNvPr id="89093" name="Rectangle 5"/>
          <p:cNvSpPr>
            <a:spLocks noGrp="1" noChangeArrowheads="1"/>
          </p:cNvSpPr>
          <p:nvPr>
            <p:ph type="title"/>
          </p:nvPr>
        </p:nvSpPr>
        <p:spPr>
          <a:xfrm>
            <a:off x="2133600" y="304800"/>
            <a:ext cx="4886325" cy="990600"/>
          </a:xfrm>
        </p:spPr>
        <p:txBody>
          <a:bodyPr/>
          <a:lstStyle/>
          <a:p>
            <a:pPr algn="ctr" eaLnBrk="1" hangingPunct="1"/>
            <a:r>
              <a:rPr lang="en-US" smtClean="0">
                <a:solidFill>
                  <a:schemeClr val="tx1"/>
                </a:solidFill>
              </a:rPr>
              <a:t>Gaya ke atas</a:t>
            </a:r>
            <a:r>
              <a:rPr lang="en-US" smtClean="0"/>
              <a:t> :</a:t>
            </a:r>
          </a:p>
        </p:txBody>
      </p:sp>
      <p:grpSp>
        <p:nvGrpSpPr>
          <p:cNvPr id="39941" name="Group 16"/>
          <p:cNvGrpSpPr>
            <a:grpSpLocks/>
          </p:cNvGrpSpPr>
          <p:nvPr/>
        </p:nvGrpSpPr>
        <p:grpSpPr bwMode="auto">
          <a:xfrm>
            <a:off x="1828800" y="2667000"/>
            <a:ext cx="2057400" cy="2500313"/>
            <a:chOff x="1828800" y="2667000"/>
            <a:chExt cx="2057400" cy="2500313"/>
          </a:xfrm>
        </p:grpSpPr>
        <p:sp>
          <p:nvSpPr>
            <p:cNvPr id="39943" name="Rectangle 14"/>
            <p:cNvSpPr>
              <a:spLocks noChangeArrowheads="1"/>
            </p:cNvSpPr>
            <p:nvPr/>
          </p:nvSpPr>
          <p:spPr bwMode="auto">
            <a:xfrm>
              <a:off x="3276600" y="3733800"/>
              <a:ext cx="609600" cy="533400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grpSp>
          <p:nvGrpSpPr>
            <p:cNvPr id="39944" name="Group 15"/>
            <p:cNvGrpSpPr>
              <a:grpSpLocks/>
            </p:cNvGrpSpPr>
            <p:nvPr/>
          </p:nvGrpSpPr>
          <p:grpSpPr bwMode="auto">
            <a:xfrm>
              <a:off x="1828800" y="2667000"/>
              <a:ext cx="1985963" cy="2500313"/>
              <a:chOff x="1828800" y="2667000"/>
              <a:chExt cx="1985963" cy="2500313"/>
            </a:xfrm>
          </p:grpSpPr>
          <p:sp>
            <p:nvSpPr>
              <p:cNvPr id="39945" name="Rectangle 9"/>
              <p:cNvSpPr>
                <a:spLocks noChangeArrowheads="1"/>
              </p:cNvSpPr>
              <p:nvPr/>
            </p:nvSpPr>
            <p:spPr bwMode="auto">
              <a:xfrm>
                <a:off x="1981200" y="3733800"/>
                <a:ext cx="762000" cy="457200"/>
              </a:xfrm>
              <a:prstGeom prst="rect">
                <a:avLst/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39946" name="Line 10"/>
              <p:cNvSpPr>
                <a:spLocks noChangeShapeType="1"/>
              </p:cNvSpPr>
              <p:nvPr/>
            </p:nvSpPr>
            <p:spPr bwMode="auto">
              <a:xfrm flipV="1">
                <a:off x="2362200" y="3200400"/>
                <a:ext cx="0" cy="53340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 type="triangle" w="med" len="med"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9947" name="Line 11"/>
              <p:cNvSpPr>
                <a:spLocks noChangeShapeType="1"/>
              </p:cNvSpPr>
              <p:nvPr/>
            </p:nvSpPr>
            <p:spPr bwMode="auto">
              <a:xfrm>
                <a:off x="2362200" y="4191000"/>
                <a:ext cx="0" cy="45720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 type="triangle" w="med" len="med"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89100" name="Rectangle 12"/>
              <p:cNvSpPr>
                <a:spLocks noChangeArrowheads="1"/>
              </p:cNvSpPr>
              <p:nvPr/>
            </p:nvSpPr>
            <p:spPr bwMode="auto">
              <a:xfrm>
                <a:off x="2438400" y="3048000"/>
                <a:ext cx="382588" cy="36671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>
                <a:spAutoFit/>
              </a:bodyPr>
              <a:lstStyle/>
              <a:p>
                <a:pPr>
                  <a:defRPr/>
                </a:pPr>
                <a:r>
                  <a:rPr lang="en-US">
                    <a:effectLst>
                      <a:outerShdw blurRad="38100" dist="38100" dir="2700000" algn="tl">
                        <a:srgbClr val="000000"/>
                      </a:outerShdw>
                    </a:effectLst>
                    <a:latin typeface="Tahoma" pitchFamily="34" charset="0"/>
                  </a:rPr>
                  <a:t>F</a:t>
                </a:r>
                <a:r>
                  <a:rPr lang="en-US" baseline="-25000">
                    <a:effectLst>
                      <a:outerShdw blurRad="38100" dist="38100" dir="2700000" algn="tl">
                        <a:srgbClr val="000000"/>
                      </a:outerShdw>
                    </a:effectLst>
                    <a:latin typeface="Tahoma" pitchFamily="34" charset="0"/>
                  </a:rPr>
                  <a:t>a</a:t>
                </a:r>
              </a:p>
            </p:txBody>
          </p:sp>
          <p:sp>
            <p:nvSpPr>
              <p:cNvPr id="89101" name="Rectangle 13"/>
              <p:cNvSpPr>
                <a:spLocks noChangeArrowheads="1"/>
              </p:cNvSpPr>
              <p:nvPr/>
            </p:nvSpPr>
            <p:spPr bwMode="auto">
              <a:xfrm>
                <a:off x="1828800" y="4648200"/>
                <a:ext cx="1019175" cy="36671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>
                <a:spAutoFit/>
              </a:bodyPr>
              <a:lstStyle/>
              <a:p>
                <a:pPr eaLnBrk="1" hangingPunct="1">
                  <a:spcBef>
                    <a:spcPct val="20000"/>
                  </a:spcBef>
                  <a:buClr>
                    <a:schemeClr val="hlink"/>
                  </a:buClr>
                  <a:buSzPct val="70000"/>
                  <a:buFont typeface="Wingdings" pitchFamily="2" charset="2"/>
                  <a:buNone/>
                  <a:defRPr/>
                </a:pPr>
                <a:r>
                  <a:rPr lang="en-US">
                    <a:effectLst>
                      <a:outerShdw blurRad="38100" dist="38100" dir="2700000" algn="tl">
                        <a:srgbClr val="000000"/>
                      </a:outerShdw>
                    </a:effectLst>
                    <a:latin typeface="Tahoma" pitchFamily="34" charset="0"/>
                  </a:rPr>
                  <a:t>W = mg</a:t>
                </a:r>
              </a:p>
            </p:txBody>
          </p:sp>
          <p:sp>
            <p:nvSpPr>
              <p:cNvPr id="39950" name="Line 15"/>
              <p:cNvSpPr>
                <a:spLocks noChangeShapeType="1"/>
              </p:cNvSpPr>
              <p:nvPr/>
            </p:nvSpPr>
            <p:spPr bwMode="auto">
              <a:xfrm flipV="1">
                <a:off x="3581400" y="3048000"/>
                <a:ext cx="0" cy="68580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 type="triangle" w="med" len="med"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9951" name="Line 16"/>
              <p:cNvSpPr>
                <a:spLocks noChangeShapeType="1"/>
              </p:cNvSpPr>
              <p:nvPr/>
            </p:nvSpPr>
            <p:spPr bwMode="auto">
              <a:xfrm>
                <a:off x="3581400" y="4267200"/>
                <a:ext cx="0" cy="53340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 type="triangle" w="med" len="med"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89105" name="Rectangle 17"/>
              <p:cNvSpPr>
                <a:spLocks noChangeArrowheads="1"/>
              </p:cNvSpPr>
              <p:nvPr/>
            </p:nvSpPr>
            <p:spPr bwMode="auto">
              <a:xfrm>
                <a:off x="3429000" y="2667000"/>
                <a:ext cx="385763" cy="36671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>
                <a:spAutoFit/>
              </a:bodyPr>
              <a:lstStyle/>
              <a:p>
                <a:pPr>
                  <a:defRPr/>
                </a:pPr>
                <a:r>
                  <a:rPr lang="en-US">
                    <a:effectLst>
                      <a:outerShdw blurRad="38100" dist="38100" dir="2700000" algn="tl">
                        <a:srgbClr val="000000"/>
                      </a:outerShdw>
                    </a:effectLst>
                    <a:latin typeface="Tahoma" pitchFamily="34" charset="0"/>
                  </a:rPr>
                  <a:t>F</a:t>
                </a:r>
                <a:r>
                  <a:rPr lang="en-US" baseline="-25000">
                    <a:effectLst>
                      <a:outerShdw blurRad="38100" dist="38100" dir="2700000" algn="tl">
                        <a:srgbClr val="000000"/>
                      </a:outerShdw>
                    </a:effectLst>
                    <a:latin typeface="Tahoma" pitchFamily="34" charset="0"/>
                  </a:rPr>
                  <a:t>2</a:t>
                </a:r>
              </a:p>
            </p:txBody>
          </p:sp>
          <p:sp>
            <p:nvSpPr>
              <p:cNvPr id="89106" name="Rectangle 18"/>
              <p:cNvSpPr>
                <a:spLocks noChangeArrowheads="1"/>
              </p:cNvSpPr>
              <p:nvPr/>
            </p:nvSpPr>
            <p:spPr bwMode="auto">
              <a:xfrm>
                <a:off x="3352800" y="4800600"/>
                <a:ext cx="385763" cy="36671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>
                <a:spAutoFit/>
              </a:bodyPr>
              <a:lstStyle/>
              <a:p>
                <a:pPr>
                  <a:defRPr/>
                </a:pPr>
                <a:r>
                  <a:rPr lang="en-US">
                    <a:effectLst>
                      <a:outerShdw blurRad="38100" dist="38100" dir="2700000" algn="tl">
                        <a:srgbClr val="000000"/>
                      </a:outerShdw>
                    </a:effectLst>
                    <a:latin typeface="Tahoma" pitchFamily="34" charset="0"/>
                  </a:rPr>
                  <a:t>F</a:t>
                </a:r>
                <a:r>
                  <a:rPr lang="en-US" baseline="-25000">
                    <a:effectLst>
                      <a:outerShdw blurRad="38100" dist="38100" dir="2700000" algn="tl">
                        <a:srgbClr val="000000"/>
                      </a:outerShdw>
                    </a:effectLst>
                    <a:latin typeface="Tahoma" pitchFamily="34" charset="0"/>
                  </a:rPr>
                  <a:t>1</a:t>
                </a:r>
              </a:p>
            </p:txBody>
          </p:sp>
        </p:grpSp>
      </p:grpSp>
      <p:sp>
        <p:nvSpPr>
          <p:cNvPr id="89110" name="Rectangle 22"/>
          <p:cNvSpPr>
            <a:spLocks noChangeArrowheads="1"/>
          </p:cNvSpPr>
          <p:nvPr/>
        </p:nvSpPr>
        <p:spPr bwMode="auto">
          <a:xfrm>
            <a:off x="5029200" y="5029200"/>
            <a:ext cx="2286000" cy="685800"/>
          </a:xfrm>
          <a:prstGeom prst="rect">
            <a:avLst/>
          </a:prstGeom>
          <a:noFill/>
          <a:ln w="12700" cap="sq">
            <a:solidFill>
              <a:srgbClr val="FF3300"/>
            </a:solidFill>
            <a:miter lim="800000"/>
            <a:headEnd type="none" w="sm" len="sm"/>
            <a:tailEnd type="none" w="sm" len="sm"/>
          </a:ln>
        </p:spPr>
        <p:txBody>
          <a:bodyPr wrap="none" anchor="ctr"/>
          <a:lstStyle/>
          <a:p>
            <a:endParaRPr 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0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890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0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0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90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90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0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890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890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890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09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8909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8909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8909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09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8909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8909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8909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09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8909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8909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8909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09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8909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8909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8909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09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8909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8909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8909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09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1000"/>
                                        <p:tgtEl>
                                          <p:spTgt spid="8909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8909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8909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09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1000"/>
                                        <p:tgtEl>
                                          <p:spTgt spid="8909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8909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8909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09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1000"/>
                                        <p:tgtEl>
                                          <p:spTgt spid="8909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8909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8909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09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1000"/>
                                        <p:tgtEl>
                                          <p:spTgt spid="8909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2" dur="1000" fill="hold"/>
                                        <p:tgtEl>
                                          <p:spTgt spid="8909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1000" fill="hold"/>
                                        <p:tgtEl>
                                          <p:spTgt spid="8909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09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1000"/>
                                        <p:tgtEl>
                                          <p:spTgt spid="8909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9" dur="1000" fill="hold"/>
                                        <p:tgtEl>
                                          <p:spTgt spid="8909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1000" fill="hold"/>
                                        <p:tgtEl>
                                          <p:spTgt spid="8909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096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1000"/>
                                        <p:tgtEl>
                                          <p:spTgt spid="89096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6" dur="1000" fill="hold"/>
                                        <p:tgtEl>
                                          <p:spTgt spid="89096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1000" fill="hold"/>
                                        <p:tgtEl>
                                          <p:spTgt spid="89096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2" dur="2000"/>
                                        <p:tgtEl>
                                          <p:spTgt spid="89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9095" grpId="0" build="p"/>
      <p:bldP spid="89096" grpId="0" build="p"/>
      <p:bldP spid="89093" grpId="0"/>
      <p:bldP spid="89110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0962" name="Group 1"/>
          <p:cNvGrpSpPr>
            <a:grpSpLocks/>
          </p:cNvGrpSpPr>
          <p:nvPr/>
        </p:nvGrpSpPr>
        <p:grpSpPr bwMode="auto">
          <a:xfrm>
            <a:off x="762000" y="1676400"/>
            <a:ext cx="2057400" cy="2500313"/>
            <a:chOff x="1828800" y="2667000"/>
            <a:chExt cx="2057400" cy="2500313"/>
          </a:xfrm>
        </p:grpSpPr>
        <p:sp>
          <p:nvSpPr>
            <p:cNvPr id="40968" name="Rectangle 14"/>
            <p:cNvSpPr>
              <a:spLocks noChangeArrowheads="1"/>
            </p:cNvSpPr>
            <p:nvPr/>
          </p:nvSpPr>
          <p:spPr bwMode="auto">
            <a:xfrm>
              <a:off x="3276600" y="3733800"/>
              <a:ext cx="609600" cy="533400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grpSp>
          <p:nvGrpSpPr>
            <p:cNvPr id="40969" name="Group 15"/>
            <p:cNvGrpSpPr>
              <a:grpSpLocks/>
            </p:cNvGrpSpPr>
            <p:nvPr/>
          </p:nvGrpSpPr>
          <p:grpSpPr bwMode="auto">
            <a:xfrm>
              <a:off x="1828800" y="2667000"/>
              <a:ext cx="1985963" cy="2500313"/>
              <a:chOff x="1828800" y="2667000"/>
              <a:chExt cx="1985963" cy="2500313"/>
            </a:xfrm>
          </p:grpSpPr>
          <p:sp>
            <p:nvSpPr>
              <p:cNvPr id="40970" name="Rectangle 9"/>
              <p:cNvSpPr>
                <a:spLocks noChangeArrowheads="1"/>
              </p:cNvSpPr>
              <p:nvPr/>
            </p:nvSpPr>
            <p:spPr bwMode="auto">
              <a:xfrm>
                <a:off x="1981200" y="3733800"/>
                <a:ext cx="762000" cy="457200"/>
              </a:xfrm>
              <a:prstGeom prst="rect">
                <a:avLst/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40971" name="Line 10"/>
              <p:cNvSpPr>
                <a:spLocks noChangeShapeType="1"/>
              </p:cNvSpPr>
              <p:nvPr/>
            </p:nvSpPr>
            <p:spPr bwMode="auto">
              <a:xfrm flipV="1">
                <a:off x="2362200" y="3200400"/>
                <a:ext cx="0" cy="53340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 type="triangle" w="med" len="med"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40972" name="Line 11"/>
              <p:cNvSpPr>
                <a:spLocks noChangeShapeType="1"/>
              </p:cNvSpPr>
              <p:nvPr/>
            </p:nvSpPr>
            <p:spPr bwMode="auto">
              <a:xfrm>
                <a:off x="2362200" y="4191000"/>
                <a:ext cx="0" cy="45720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 type="triangle" w="med" len="med"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8" name="Rectangle 12"/>
              <p:cNvSpPr>
                <a:spLocks noChangeArrowheads="1"/>
              </p:cNvSpPr>
              <p:nvPr/>
            </p:nvSpPr>
            <p:spPr bwMode="auto">
              <a:xfrm>
                <a:off x="2438400" y="3048000"/>
                <a:ext cx="382588" cy="36671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>
                <a:spAutoFit/>
              </a:bodyPr>
              <a:lstStyle/>
              <a:p>
                <a:pPr>
                  <a:defRPr/>
                </a:pPr>
                <a:r>
                  <a:rPr lang="en-US">
                    <a:effectLst>
                      <a:outerShdw blurRad="38100" dist="38100" dir="2700000" algn="tl">
                        <a:srgbClr val="000000"/>
                      </a:outerShdw>
                    </a:effectLst>
                    <a:latin typeface="Tahoma" pitchFamily="34" charset="0"/>
                  </a:rPr>
                  <a:t>F</a:t>
                </a:r>
                <a:r>
                  <a:rPr lang="en-US" baseline="-25000">
                    <a:effectLst>
                      <a:outerShdw blurRad="38100" dist="38100" dir="2700000" algn="tl">
                        <a:srgbClr val="000000"/>
                      </a:outerShdw>
                    </a:effectLst>
                    <a:latin typeface="Tahoma" pitchFamily="34" charset="0"/>
                  </a:rPr>
                  <a:t>a</a:t>
                </a:r>
              </a:p>
            </p:txBody>
          </p:sp>
          <p:sp>
            <p:nvSpPr>
              <p:cNvPr id="9" name="Rectangle 13"/>
              <p:cNvSpPr>
                <a:spLocks noChangeArrowheads="1"/>
              </p:cNvSpPr>
              <p:nvPr/>
            </p:nvSpPr>
            <p:spPr bwMode="auto">
              <a:xfrm>
                <a:off x="1828800" y="4648200"/>
                <a:ext cx="1019175" cy="36671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>
                <a:spAutoFit/>
              </a:bodyPr>
              <a:lstStyle/>
              <a:p>
                <a:pPr eaLnBrk="1" hangingPunct="1">
                  <a:spcBef>
                    <a:spcPct val="20000"/>
                  </a:spcBef>
                  <a:buClr>
                    <a:schemeClr val="hlink"/>
                  </a:buClr>
                  <a:buSzPct val="70000"/>
                  <a:buFont typeface="Wingdings" pitchFamily="2" charset="2"/>
                  <a:buNone/>
                  <a:defRPr/>
                </a:pPr>
                <a:r>
                  <a:rPr lang="en-US">
                    <a:effectLst>
                      <a:outerShdw blurRad="38100" dist="38100" dir="2700000" algn="tl">
                        <a:srgbClr val="000000"/>
                      </a:outerShdw>
                    </a:effectLst>
                    <a:latin typeface="Tahoma" pitchFamily="34" charset="0"/>
                  </a:rPr>
                  <a:t>W = mg</a:t>
                </a:r>
              </a:p>
            </p:txBody>
          </p:sp>
          <p:sp>
            <p:nvSpPr>
              <p:cNvPr id="40975" name="Line 15"/>
              <p:cNvSpPr>
                <a:spLocks noChangeShapeType="1"/>
              </p:cNvSpPr>
              <p:nvPr/>
            </p:nvSpPr>
            <p:spPr bwMode="auto">
              <a:xfrm flipV="1">
                <a:off x="3581400" y="3048000"/>
                <a:ext cx="0" cy="68580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 type="triangle" w="med" len="med"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40976" name="Line 16"/>
              <p:cNvSpPr>
                <a:spLocks noChangeShapeType="1"/>
              </p:cNvSpPr>
              <p:nvPr/>
            </p:nvSpPr>
            <p:spPr bwMode="auto">
              <a:xfrm>
                <a:off x="3581400" y="4267200"/>
                <a:ext cx="0" cy="53340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 type="triangle" w="med" len="med"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2" name="Rectangle 17"/>
              <p:cNvSpPr>
                <a:spLocks noChangeArrowheads="1"/>
              </p:cNvSpPr>
              <p:nvPr/>
            </p:nvSpPr>
            <p:spPr bwMode="auto">
              <a:xfrm>
                <a:off x="3429000" y="2667000"/>
                <a:ext cx="385763" cy="36671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>
                <a:spAutoFit/>
              </a:bodyPr>
              <a:lstStyle/>
              <a:p>
                <a:pPr>
                  <a:defRPr/>
                </a:pPr>
                <a:r>
                  <a:rPr lang="en-US">
                    <a:effectLst>
                      <a:outerShdw blurRad="38100" dist="38100" dir="2700000" algn="tl">
                        <a:srgbClr val="000000"/>
                      </a:outerShdw>
                    </a:effectLst>
                    <a:latin typeface="Tahoma" pitchFamily="34" charset="0"/>
                  </a:rPr>
                  <a:t>F</a:t>
                </a:r>
                <a:r>
                  <a:rPr lang="en-US" baseline="-25000">
                    <a:effectLst>
                      <a:outerShdw blurRad="38100" dist="38100" dir="2700000" algn="tl">
                        <a:srgbClr val="000000"/>
                      </a:outerShdw>
                    </a:effectLst>
                    <a:latin typeface="Tahoma" pitchFamily="34" charset="0"/>
                  </a:rPr>
                  <a:t>2</a:t>
                </a:r>
              </a:p>
            </p:txBody>
          </p:sp>
          <p:sp>
            <p:nvSpPr>
              <p:cNvPr id="13" name="Rectangle 18"/>
              <p:cNvSpPr>
                <a:spLocks noChangeArrowheads="1"/>
              </p:cNvSpPr>
              <p:nvPr/>
            </p:nvSpPr>
            <p:spPr bwMode="auto">
              <a:xfrm>
                <a:off x="3352800" y="4800600"/>
                <a:ext cx="385763" cy="36671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>
                <a:spAutoFit/>
              </a:bodyPr>
              <a:lstStyle/>
              <a:p>
                <a:pPr>
                  <a:defRPr/>
                </a:pPr>
                <a:r>
                  <a:rPr lang="en-US">
                    <a:effectLst>
                      <a:outerShdw blurRad="38100" dist="38100" dir="2700000" algn="tl">
                        <a:srgbClr val="000000"/>
                      </a:outerShdw>
                    </a:effectLst>
                    <a:latin typeface="Tahoma" pitchFamily="34" charset="0"/>
                  </a:rPr>
                  <a:t>F</a:t>
                </a:r>
                <a:r>
                  <a:rPr lang="en-US" baseline="-25000">
                    <a:effectLst>
                      <a:outerShdw blurRad="38100" dist="38100" dir="2700000" algn="tl">
                        <a:srgbClr val="000000"/>
                      </a:outerShdw>
                    </a:effectLst>
                    <a:latin typeface="Tahoma" pitchFamily="34" charset="0"/>
                  </a:rPr>
                  <a:t>1</a:t>
                </a:r>
              </a:p>
            </p:txBody>
          </p:sp>
        </p:grpSp>
      </p:grpSp>
      <p:sp>
        <p:nvSpPr>
          <p:cNvPr id="40963" name="Rectangle 13"/>
          <p:cNvSpPr>
            <a:spLocks noChangeArrowheads="1"/>
          </p:cNvSpPr>
          <p:nvPr/>
        </p:nvSpPr>
        <p:spPr bwMode="auto">
          <a:xfrm>
            <a:off x="2743200" y="685800"/>
            <a:ext cx="2801938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3200" b="1"/>
              <a:t>Gaya ke atas </a:t>
            </a:r>
          </a:p>
        </p:txBody>
      </p:sp>
      <p:sp>
        <p:nvSpPr>
          <p:cNvPr id="40964" name="Rectangle 14"/>
          <p:cNvSpPr>
            <a:spLocks noChangeArrowheads="1"/>
          </p:cNvSpPr>
          <p:nvPr/>
        </p:nvSpPr>
        <p:spPr bwMode="auto">
          <a:xfrm>
            <a:off x="4038600" y="1447800"/>
            <a:ext cx="2514600" cy="387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>
              <a:lnSpc>
                <a:spcPct val="80000"/>
              </a:lnSpc>
            </a:pPr>
            <a:r>
              <a:rPr lang="en-US" sz="2400"/>
              <a:t> Di rumuskan :</a:t>
            </a:r>
          </a:p>
        </p:txBody>
      </p:sp>
      <p:sp>
        <p:nvSpPr>
          <p:cNvPr id="40965" name="Rectangle 15"/>
          <p:cNvSpPr>
            <a:spLocks noChangeArrowheads="1"/>
          </p:cNvSpPr>
          <p:nvPr/>
        </p:nvSpPr>
        <p:spPr bwMode="auto">
          <a:xfrm>
            <a:off x="5334000" y="1981200"/>
            <a:ext cx="1862138" cy="387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>
              <a:lnSpc>
                <a:spcPct val="80000"/>
              </a:lnSpc>
            </a:pPr>
            <a:r>
              <a:rPr lang="en-US" sz="2400"/>
              <a:t>W</a:t>
            </a:r>
            <a:r>
              <a:rPr lang="en-US" sz="2400" baseline="-25000"/>
              <a:t>bf</a:t>
            </a:r>
            <a:r>
              <a:rPr lang="en-US" sz="2400"/>
              <a:t> = w – F</a:t>
            </a:r>
            <a:r>
              <a:rPr lang="en-US" sz="2400" baseline="-25000"/>
              <a:t>a</a:t>
            </a:r>
          </a:p>
        </p:txBody>
      </p:sp>
      <p:sp>
        <p:nvSpPr>
          <p:cNvPr id="40966" name="Rectangle 16"/>
          <p:cNvSpPr>
            <a:spLocks noChangeArrowheads="1"/>
          </p:cNvSpPr>
          <p:nvPr/>
        </p:nvSpPr>
        <p:spPr bwMode="auto">
          <a:xfrm>
            <a:off x="5410200" y="2590800"/>
            <a:ext cx="1966913" cy="387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>
              <a:lnSpc>
                <a:spcPct val="80000"/>
              </a:lnSpc>
            </a:pPr>
            <a:r>
              <a:rPr lang="en-US" sz="2400"/>
              <a:t>F</a:t>
            </a:r>
            <a:r>
              <a:rPr lang="en-US" sz="2400" baseline="-25000"/>
              <a:t>a   </a:t>
            </a:r>
            <a:r>
              <a:rPr lang="en-US" sz="2400"/>
              <a:t> = w – w</a:t>
            </a:r>
            <a:r>
              <a:rPr lang="en-US" sz="2400" baseline="-25000"/>
              <a:t>bf</a:t>
            </a:r>
          </a:p>
        </p:txBody>
      </p:sp>
      <p:sp>
        <p:nvSpPr>
          <p:cNvPr id="40967" name="Rectangle 20"/>
          <p:cNvSpPr>
            <a:spLocks noChangeArrowheads="1"/>
          </p:cNvSpPr>
          <p:nvPr/>
        </p:nvSpPr>
        <p:spPr bwMode="auto">
          <a:xfrm>
            <a:off x="4114800" y="3200400"/>
            <a:ext cx="4572000" cy="2481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>
              <a:lnSpc>
                <a:spcPct val="80000"/>
              </a:lnSpc>
            </a:pPr>
            <a:r>
              <a:rPr lang="en-US"/>
              <a:t> atau</a:t>
            </a:r>
          </a:p>
          <a:p>
            <a:pPr eaLnBrk="1" hangingPunct="1">
              <a:lnSpc>
                <a:spcPct val="80000"/>
              </a:lnSpc>
            </a:pPr>
            <a:r>
              <a:rPr lang="en-US" sz="2000"/>
              <a:t>F</a:t>
            </a:r>
            <a:r>
              <a:rPr lang="en-US" sz="2000" baseline="-25000"/>
              <a:t>a</a:t>
            </a:r>
            <a:r>
              <a:rPr lang="en-US" sz="2000"/>
              <a:t>   = F</a:t>
            </a:r>
            <a:r>
              <a:rPr lang="en-US" sz="2000" baseline="-25000"/>
              <a:t>2 </a:t>
            </a:r>
            <a:r>
              <a:rPr lang="en-US" sz="2000"/>
              <a:t>– F</a:t>
            </a:r>
            <a:r>
              <a:rPr lang="en-US" sz="2000" baseline="-25000"/>
              <a:t>1</a:t>
            </a:r>
            <a:endParaRPr lang="en-US" sz="2000"/>
          </a:p>
          <a:p>
            <a:pPr eaLnBrk="1" hangingPunct="1">
              <a:lnSpc>
                <a:spcPct val="80000"/>
              </a:lnSpc>
            </a:pPr>
            <a:r>
              <a:rPr lang="en-US"/>
              <a:t>      = P</a:t>
            </a:r>
            <a:r>
              <a:rPr lang="en-US" baseline="-25000"/>
              <a:t>2 </a:t>
            </a:r>
            <a:r>
              <a:rPr lang="en-US"/>
              <a:t>A – P</a:t>
            </a:r>
            <a:r>
              <a:rPr lang="en-US" baseline="-25000"/>
              <a:t>1 </a:t>
            </a:r>
            <a:r>
              <a:rPr lang="en-US"/>
              <a:t>A</a:t>
            </a:r>
          </a:p>
          <a:p>
            <a:pPr eaLnBrk="1" hangingPunct="1">
              <a:lnSpc>
                <a:spcPct val="80000"/>
              </a:lnSpc>
            </a:pPr>
            <a:r>
              <a:rPr lang="en-US"/>
              <a:t>      = (P</a:t>
            </a:r>
            <a:r>
              <a:rPr lang="en-US" baseline="-25000"/>
              <a:t>2</a:t>
            </a:r>
            <a:r>
              <a:rPr lang="en-US"/>
              <a:t> – P</a:t>
            </a:r>
            <a:r>
              <a:rPr lang="en-US" baseline="-25000"/>
              <a:t>1</a:t>
            </a:r>
            <a:r>
              <a:rPr lang="en-US"/>
              <a:t>)A</a:t>
            </a:r>
          </a:p>
          <a:p>
            <a:pPr eaLnBrk="1" hangingPunct="1">
              <a:lnSpc>
                <a:spcPct val="80000"/>
              </a:lnSpc>
            </a:pPr>
            <a:r>
              <a:rPr lang="en-US"/>
              <a:t>      </a:t>
            </a:r>
            <a:r>
              <a:rPr lang="en-US" sz="2000"/>
              <a:t>= </a:t>
            </a:r>
            <a:r>
              <a:rPr lang="en-US" sz="2000">
                <a:sym typeface="Symbol" pitchFamily="18" charset="2"/>
              </a:rPr>
              <a:t></a:t>
            </a:r>
            <a:r>
              <a:rPr lang="en-US" sz="2000" baseline="-25000">
                <a:sym typeface="Symbol" pitchFamily="18" charset="2"/>
              </a:rPr>
              <a:t>f </a:t>
            </a:r>
            <a:r>
              <a:rPr lang="en-US" sz="2000">
                <a:sym typeface="Symbol" pitchFamily="18" charset="2"/>
              </a:rPr>
              <a:t>ghA</a:t>
            </a:r>
          </a:p>
          <a:p>
            <a:pPr eaLnBrk="1" hangingPunct="1">
              <a:lnSpc>
                <a:spcPct val="80000"/>
              </a:lnSpc>
            </a:pPr>
            <a:r>
              <a:rPr lang="en-US"/>
              <a:t>      </a:t>
            </a:r>
            <a:r>
              <a:rPr lang="en-US" sz="2000"/>
              <a:t>= (</a:t>
            </a:r>
            <a:r>
              <a:rPr lang="en-US" sz="2000">
                <a:sym typeface="Symbol" pitchFamily="18" charset="2"/>
              </a:rPr>
              <a:t></a:t>
            </a:r>
            <a:r>
              <a:rPr lang="en-US" sz="2000" baseline="-25000">
                <a:sym typeface="Symbol" pitchFamily="18" charset="2"/>
              </a:rPr>
              <a:t>f </a:t>
            </a:r>
            <a:r>
              <a:rPr lang="en-US" sz="2000">
                <a:sym typeface="Symbol" pitchFamily="18" charset="2"/>
              </a:rPr>
              <a:t>g) (h</a:t>
            </a:r>
            <a:r>
              <a:rPr lang="en-US" sz="2000" baseline="-25000">
                <a:sym typeface="Symbol" pitchFamily="18" charset="2"/>
              </a:rPr>
              <a:t>bf </a:t>
            </a:r>
            <a:r>
              <a:rPr lang="en-US" sz="2000">
                <a:sym typeface="Symbol" pitchFamily="18" charset="2"/>
              </a:rPr>
              <a:t>A)</a:t>
            </a:r>
          </a:p>
          <a:p>
            <a:pPr eaLnBrk="1" hangingPunct="1">
              <a:lnSpc>
                <a:spcPct val="80000"/>
              </a:lnSpc>
            </a:pPr>
            <a:r>
              <a:rPr lang="en-US"/>
              <a:t>      </a:t>
            </a:r>
            <a:r>
              <a:rPr lang="en-US" sz="2000"/>
              <a:t>= (</a:t>
            </a:r>
            <a:r>
              <a:rPr lang="en-US" sz="2000">
                <a:sym typeface="Symbol" pitchFamily="18" charset="2"/>
              </a:rPr>
              <a:t></a:t>
            </a:r>
            <a:r>
              <a:rPr lang="en-US" sz="2000" baseline="-25000">
                <a:sym typeface="Symbol" pitchFamily="18" charset="2"/>
              </a:rPr>
              <a:t>f </a:t>
            </a:r>
            <a:r>
              <a:rPr lang="en-US" sz="2000">
                <a:sym typeface="Symbol" pitchFamily="18" charset="2"/>
              </a:rPr>
              <a:t>g) V</a:t>
            </a:r>
            <a:r>
              <a:rPr lang="en-US" sz="2000" baseline="-25000">
                <a:sym typeface="Symbol" pitchFamily="18" charset="2"/>
              </a:rPr>
              <a:t>bf</a:t>
            </a:r>
          </a:p>
          <a:p>
            <a:pPr eaLnBrk="1" hangingPunct="1">
              <a:lnSpc>
                <a:spcPct val="80000"/>
              </a:lnSpc>
            </a:pPr>
            <a:r>
              <a:rPr lang="en-US"/>
              <a:t>maka gaya ke atas di rumuskan :</a:t>
            </a:r>
          </a:p>
          <a:p>
            <a:pPr eaLnBrk="1" hangingPunct="1">
              <a:lnSpc>
                <a:spcPct val="80000"/>
              </a:lnSpc>
            </a:pPr>
            <a:endParaRPr lang="en-US"/>
          </a:p>
          <a:p>
            <a:pPr eaLnBrk="1" hangingPunct="1">
              <a:lnSpc>
                <a:spcPct val="80000"/>
              </a:lnSpc>
            </a:pPr>
            <a:r>
              <a:rPr lang="en-US" sz="2400"/>
              <a:t>                 Fa = (</a:t>
            </a:r>
            <a:r>
              <a:rPr lang="en-US" sz="2400">
                <a:sym typeface="Symbol" pitchFamily="18" charset="2"/>
              </a:rPr>
              <a:t></a:t>
            </a:r>
            <a:r>
              <a:rPr lang="en-US" sz="2400" baseline="-25000">
                <a:sym typeface="Symbol" pitchFamily="18" charset="2"/>
              </a:rPr>
              <a:t>f </a:t>
            </a:r>
            <a:r>
              <a:rPr lang="en-US" sz="2400">
                <a:sym typeface="Symbol" pitchFamily="18" charset="2"/>
              </a:rPr>
              <a:t>g) V</a:t>
            </a:r>
            <a:r>
              <a:rPr lang="en-US" sz="2400" baseline="-25000">
                <a:sym typeface="Symbol" pitchFamily="18" charset="2"/>
              </a:rPr>
              <a:t>bf</a:t>
            </a:r>
            <a:endParaRPr lang="en-US" sz="240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6"/>
          <p:cNvSpPr>
            <a:spLocks noGrp="1" noChangeArrowheads="1"/>
          </p:cNvSpPr>
          <p:nvPr>
            <p:ph type="subTitle" idx="1"/>
          </p:nvPr>
        </p:nvSpPr>
        <p:spPr>
          <a:xfrm>
            <a:off x="685800" y="2057400"/>
            <a:ext cx="6248400" cy="3048000"/>
          </a:xfrm>
        </p:spPr>
        <p:txBody>
          <a:bodyPr/>
          <a:lstStyle/>
          <a:p>
            <a:pPr algn="l">
              <a:spcBef>
                <a:spcPct val="0"/>
              </a:spcBef>
              <a:buClrTx/>
            </a:pPr>
            <a:r>
              <a:rPr lang="en-US" sz="2800" smtClean="0">
                <a:sym typeface="Symbol" pitchFamily="18" charset="2"/>
              </a:rPr>
              <a:t>Dengan:</a:t>
            </a:r>
          </a:p>
          <a:p>
            <a:pPr algn="l">
              <a:spcBef>
                <a:spcPct val="0"/>
              </a:spcBef>
              <a:buClrTx/>
            </a:pPr>
            <a:r>
              <a:rPr lang="en-US" sz="2800" smtClean="0">
                <a:sym typeface="Symbol" pitchFamily="18" charset="2"/>
              </a:rPr>
              <a:t></a:t>
            </a:r>
            <a:r>
              <a:rPr lang="en-US" sz="2800" baseline="-25000" smtClean="0">
                <a:sym typeface="Symbol" pitchFamily="18" charset="2"/>
              </a:rPr>
              <a:t>f</a:t>
            </a:r>
            <a:r>
              <a:rPr lang="en-US" sz="2800" smtClean="0">
                <a:sym typeface="Symbol" pitchFamily="18" charset="2"/>
              </a:rPr>
              <a:t>  = massa jenis fluida (kg/m</a:t>
            </a:r>
            <a:r>
              <a:rPr lang="en-US" sz="2800" baseline="30000" smtClean="0">
                <a:sym typeface="Symbol" pitchFamily="18" charset="2"/>
              </a:rPr>
              <a:t>3</a:t>
            </a:r>
            <a:r>
              <a:rPr lang="en-US" sz="2800" smtClean="0">
                <a:sym typeface="Symbol" pitchFamily="18" charset="2"/>
              </a:rPr>
              <a:t>)</a:t>
            </a:r>
          </a:p>
          <a:p>
            <a:pPr algn="l">
              <a:spcBef>
                <a:spcPct val="0"/>
              </a:spcBef>
              <a:buClrTx/>
            </a:pPr>
            <a:r>
              <a:rPr lang="en-US" sz="2800" smtClean="0">
                <a:sym typeface="Symbol" pitchFamily="18" charset="2"/>
              </a:rPr>
              <a:t>V</a:t>
            </a:r>
            <a:r>
              <a:rPr lang="en-US" sz="2800" baseline="-25000" smtClean="0">
                <a:sym typeface="Symbol" pitchFamily="18" charset="2"/>
              </a:rPr>
              <a:t>bf </a:t>
            </a:r>
            <a:r>
              <a:rPr lang="en-US" sz="2800" smtClean="0">
                <a:sym typeface="Symbol" pitchFamily="18" charset="2"/>
              </a:rPr>
              <a:t>= volume benda dalam fluida (m</a:t>
            </a:r>
            <a:r>
              <a:rPr lang="en-US" sz="2800" baseline="30000" smtClean="0">
                <a:sym typeface="Symbol" pitchFamily="18" charset="2"/>
              </a:rPr>
              <a:t>3</a:t>
            </a:r>
            <a:r>
              <a:rPr lang="en-US" sz="2800" smtClean="0">
                <a:sym typeface="Symbol" pitchFamily="18" charset="2"/>
              </a:rPr>
              <a:t>)</a:t>
            </a:r>
          </a:p>
          <a:p>
            <a:pPr algn="l">
              <a:spcBef>
                <a:spcPct val="0"/>
              </a:spcBef>
              <a:buClrTx/>
            </a:pPr>
            <a:r>
              <a:rPr lang="en-US" sz="2800" smtClean="0">
                <a:sym typeface="Symbol" pitchFamily="18" charset="2"/>
              </a:rPr>
              <a:t>Fa = gaya ke atas (N)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210" name="Rectangle 2"/>
          <p:cNvSpPr>
            <a:spLocks noGrp="1" noChangeArrowheads="1"/>
          </p:cNvSpPr>
          <p:nvPr>
            <p:ph type="title"/>
          </p:nvPr>
        </p:nvSpPr>
        <p:spPr>
          <a:xfrm>
            <a:off x="304800" y="301625"/>
            <a:ext cx="8153400" cy="1462088"/>
          </a:xfrm>
        </p:spPr>
        <p:txBody>
          <a:bodyPr/>
          <a:lstStyle/>
          <a:p>
            <a:pPr eaLnBrk="1" hangingPunct="1"/>
            <a:r>
              <a:rPr lang="en-US" smtClean="0"/>
              <a:t>Jadi dapat di simpulkan :</a:t>
            </a:r>
          </a:p>
        </p:txBody>
      </p:sp>
      <p:sp>
        <p:nvSpPr>
          <p:cNvPr id="94211" name="Rectangle 3"/>
          <p:cNvSpPr>
            <a:spLocks noGrp="1" noChangeArrowheads="1"/>
          </p:cNvSpPr>
          <p:nvPr>
            <p:ph sz="quarter" idx="1"/>
          </p:nvPr>
        </p:nvSpPr>
        <p:spPr>
          <a:xfrm>
            <a:off x="533400" y="1905000"/>
            <a:ext cx="7239000" cy="4114800"/>
          </a:xfrm>
        </p:spPr>
        <p:txBody>
          <a:bodyPr/>
          <a:lstStyle/>
          <a:p>
            <a:pPr eaLnBrk="1" hangingPunct="1"/>
            <a:r>
              <a:rPr lang="en-US" smtClean="0"/>
              <a:t>Suatu benda yang dicelupkan seluruhnya atau sebagian ke dalam fluida mengalami gaya ke atas yang sama dengan berat fluida yang dipindahkan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2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42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42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2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942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942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942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4210" grpId="0"/>
      <p:bldP spid="94211" grpId="0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1" name="Rectangle 4"/>
          <p:cNvSpPr>
            <a:spLocks noGrp="1" noChangeArrowheads="1"/>
          </p:cNvSpPr>
          <p:nvPr>
            <p:ph sz="half" idx="1"/>
          </p:nvPr>
        </p:nvSpPr>
        <p:spPr>
          <a:xfrm>
            <a:off x="914400" y="1905000"/>
            <a:ext cx="3429000" cy="4267200"/>
          </a:xfrm>
        </p:spPr>
        <p:txBody>
          <a:bodyPr/>
          <a:lstStyle/>
          <a:p>
            <a:pPr eaLnBrk="1" hangingPunct="1">
              <a:lnSpc>
                <a:spcPct val="90000"/>
              </a:lnSpc>
              <a:buFontTx/>
              <a:buNone/>
            </a:pPr>
            <a:endParaRPr lang="en-US" baseline="-25000" smtClean="0">
              <a:sym typeface="Symbol" pitchFamily="18" charset="2"/>
            </a:endParaRPr>
          </a:p>
          <a:p>
            <a:pPr lvl="1" eaLnBrk="1" hangingPunct="1">
              <a:lnSpc>
                <a:spcPct val="90000"/>
              </a:lnSpc>
              <a:buFontTx/>
              <a:buNone/>
            </a:pPr>
            <a:endParaRPr lang="en-US" baseline="-25000" smtClean="0"/>
          </a:p>
        </p:txBody>
      </p:sp>
      <p:sp>
        <p:nvSpPr>
          <p:cNvPr id="107525" name="Rectangle 5"/>
          <p:cNvSpPr>
            <a:spLocks noGrp="1" noChangeArrowheads="1"/>
          </p:cNvSpPr>
          <p:nvPr>
            <p:ph sz="half" idx="2"/>
          </p:nvPr>
        </p:nvSpPr>
        <p:spPr>
          <a:xfrm>
            <a:off x="4191000" y="1905000"/>
            <a:ext cx="4191000" cy="4116388"/>
          </a:xfrm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n-US" sz="2400" dirty="0" err="1" smtClean="0"/>
              <a:t>Karena</a:t>
            </a:r>
            <a:r>
              <a:rPr lang="en-US" sz="2400" dirty="0" smtClean="0"/>
              <a:t> </a:t>
            </a:r>
            <a:r>
              <a:rPr lang="en-US" sz="2400" dirty="0" err="1" smtClean="0"/>
              <a:t>bendanya</a:t>
            </a:r>
            <a:r>
              <a:rPr lang="en-US" sz="2400" dirty="0" smtClean="0"/>
              <a:t> </a:t>
            </a:r>
            <a:r>
              <a:rPr lang="en-US" sz="2400" dirty="0" err="1" smtClean="0"/>
              <a:t>seimbang</a:t>
            </a:r>
            <a:r>
              <a:rPr lang="en-US" sz="2400" dirty="0" smtClean="0"/>
              <a:t>, </a:t>
            </a:r>
            <a:r>
              <a:rPr lang="en-US" sz="2400" dirty="0" err="1" smtClean="0"/>
              <a:t>maka</a:t>
            </a:r>
            <a:r>
              <a:rPr lang="en-US" sz="2400" dirty="0" smtClean="0"/>
              <a:t> :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en-US" sz="2400" dirty="0" smtClean="0">
                <a:sym typeface="Symbol" pitchFamily="18" charset="2"/>
              </a:rPr>
              <a:t>         </a:t>
            </a:r>
            <a:r>
              <a:rPr lang="en-US" sz="2400" dirty="0" err="1" smtClean="0">
                <a:sym typeface="Symbol" pitchFamily="18" charset="2"/>
              </a:rPr>
              <a:t>F</a:t>
            </a:r>
            <a:r>
              <a:rPr lang="en-US" sz="2400" baseline="-25000" dirty="0" err="1" smtClean="0">
                <a:sym typeface="Symbol" pitchFamily="18" charset="2"/>
              </a:rPr>
              <a:t>y</a:t>
            </a:r>
            <a:r>
              <a:rPr lang="en-US" sz="2400" dirty="0" smtClean="0">
                <a:sym typeface="Symbol" pitchFamily="18" charset="2"/>
              </a:rPr>
              <a:t> = 0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en-US" sz="2400" dirty="0" smtClean="0">
                <a:sym typeface="Symbol" pitchFamily="18" charset="2"/>
              </a:rPr>
              <a:t>     </a:t>
            </a:r>
            <a:r>
              <a:rPr lang="en-US" sz="2400" dirty="0" err="1" smtClean="0">
                <a:sym typeface="Symbol" pitchFamily="18" charset="2"/>
              </a:rPr>
              <a:t>F</a:t>
            </a:r>
            <a:r>
              <a:rPr lang="en-US" sz="2400" baseline="-25000" dirty="0" err="1" smtClean="0">
                <a:sym typeface="Symbol" pitchFamily="18" charset="2"/>
              </a:rPr>
              <a:t>a</a:t>
            </a:r>
            <a:r>
              <a:rPr lang="en-US" sz="2400" dirty="0" smtClean="0">
                <a:sym typeface="Symbol" pitchFamily="18" charset="2"/>
              </a:rPr>
              <a:t> – w = 0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en-US" sz="2400" dirty="0" smtClean="0">
                <a:sym typeface="Symbol" pitchFamily="18" charset="2"/>
              </a:rPr>
              <a:t>          </a:t>
            </a:r>
            <a:r>
              <a:rPr lang="en-US" sz="2400" dirty="0" err="1" smtClean="0">
                <a:sym typeface="Symbol" pitchFamily="18" charset="2"/>
              </a:rPr>
              <a:t>F</a:t>
            </a:r>
            <a:r>
              <a:rPr lang="en-US" sz="2400" baseline="-25000" dirty="0" err="1" smtClean="0">
                <a:sym typeface="Symbol" pitchFamily="18" charset="2"/>
              </a:rPr>
              <a:t>a</a:t>
            </a:r>
            <a:r>
              <a:rPr lang="en-US" sz="2400" dirty="0" smtClean="0">
                <a:sym typeface="Symbol" pitchFamily="18" charset="2"/>
              </a:rPr>
              <a:t>  =  w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en-US" sz="2400" dirty="0" smtClean="0">
                <a:sym typeface="Symbol" pitchFamily="18" charset="2"/>
              </a:rPr>
              <a:t>          </a:t>
            </a:r>
            <a:r>
              <a:rPr lang="en-US" sz="2400" dirty="0" err="1" smtClean="0">
                <a:sym typeface="Symbol" pitchFamily="18" charset="2"/>
              </a:rPr>
              <a:t>F</a:t>
            </a:r>
            <a:r>
              <a:rPr lang="en-US" sz="2400" baseline="-25000" dirty="0" err="1" smtClean="0">
                <a:sym typeface="Symbol" pitchFamily="18" charset="2"/>
              </a:rPr>
              <a:t>a</a:t>
            </a:r>
            <a:r>
              <a:rPr lang="en-US" sz="2400" dirty="0" smtClean="0">
                <a:sym typeface="Symbol" pitchFamily="18" charset="2"/>
              </a:rPr>
              <a:t>  =  </a:t>
            </a:r>
            <a:r>
              <a:rPr lang="en-US" sz="2400" dirty="0" err="1" smtClean="0">
                <a:sym typeface="Symbol" pitchFamily="18" charset="2"/>
              </a:rPr>
              <a:t>m</a:t>
            </a:r>
            <a:r>
              <a:rPr lang="en-US" sz="2400" baseline="-25000" dirty="0" err="1" smtClean="0">
                <a:sym typeface="Symbol" pitchFamily="18" charset="2"/>
              </a:rPr>
              <a:t>b</a:t>
            </a:r>
            <a:r>
              <a:rPr lang="en-US" sz="2400" dirty="0" smtClean="0">
                <a:sym typeface="Symbol" pitchFamily="18" charset="2"/>
              </a:rPr>
              <a:t> g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en-US" sz="2400" dirty="0" smtClean="0">
                <a:sym typeface="Symbol" pitchFamily="18" charset="2"/>
              </a:rPr>
              <a:t>          </a:t>
            </a:r>
            <a:r>
              <a:rPr lang="en-US" sz="2400" dirty="0" err="1" smtClean="0">
                <a:sym typeface="Symbol" pitchFamily="18" charset="2"/>
              </a:rPr>
              <a:t>F</a:t>
            </a:r>
            <a:r>
              <a:rPr lang="en-US" sz="2400" baseline="-25000" dirty="0" err="1" smtClean="0">
                <a:sym typeface="Symbol" pitchFamily="18" charset="2"/>
              </a:rPr>
              <a:t>a</a:t>
            </a:r>
            <a:r>
              <a:rPr lang="en-US" sz="2400" dirty="0" smtClean="0">
                <a:sym typeface="Symbol" pitchFamily="18" charset="2"/>
              </a:rPr>
              <a:t>  = (</a:t>
            </a:r>
            <a:r>
              <a:rPr lang="en-US" sz="2400" baseline="-25000" dirty="0" smtClean="0">
                <a:sym typeface="Symbol" pitchFamily="18" charset="2"/>
              </a:rPr>
              <a:t>b</a:t>
            </a:r>
            <a:r>
              <a:rPr lang="en-US" sz="2400" dirty="0" smtClean="0">
                <a:sym typeface="Symbol" pitchFamily="18" charset="2"/>
              </a:rPr>
              <a:t> </a:t>
            </a:r>
            <a:r>
              <a:rPr lang="en-US" sz="2400" dirty="0" err="1" smtClean="0">
                <a:sym typeface="Symbol" pitchFamily="18" charset="2"/>
              </a:rPr>
              <a:t>V</a:t>
            </a:r>
            <a:r>
              <a:rPr lang="en-US" sz="2400" baseline="-25000" dirty="0" err="1" smtClean="0">
                <a:sym typeface="Symbol" pitchFamily="18" charset="2"/>
              </a:rPr>
              <a:t>b</a:t>
            </a:r>
            <a:r>
              <a:rPr lang="en-US" sz="2400" dirty="0" smtClean="0">
                <a:sym typeface="Symbol" pitchFamily="18" charset="2"/>
              </a:rPr>
              <a:t>) g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en-US" sz="2400" dirty="0" smtClean="0">
                <a:sym typeface="Symbol" pitchFamily="18" charset="2"/>
              </a:rPr>
              <a:t> (</a:t>
            </a:r>
            <a:r>
              <a:rPr lang="en-US" sz="2400" baseline="-25000" dirty="0" smtClean="0">
                <a:sym typeface="Symbol" pitchFamily="18" charset="2"/>
              </a:rPr>
              <a:t>f</a:t>
            </a:r>
            <a:r>
              <a:rPr lang="en-US" sz="2400" dirty="0" smtClean="0">
                <a:sym typeface="Symbol" pitchFamily="18" charset="2"/>
              </a:rPr>
              <a:t> </a:t>
            </a:r>
            <a:r>
              <a:rPr lang="en-US" sz="2400" dirty="0" err="1" smtClean="0">
                <a:sym typeface="Symbol" pitchFamily="18" charset="2"/>
              </a:rPr>
              <a:t>V</a:t>
            </a:r>
            <a:r>
              <a:rPr lang="en-US" sz="2400" baseline="-25000" dirty="0" err="1" smtClean="0">
                <a:sym typeface="Symbol" pitchFamily="18" charset="2"/>
              </a:rPr>
              <a:t>bf</a:t>
            </a:r>
            <a:r>
              <a:rPr lang="en-US" sz="2400" dirty="0" smtClean="0">
                <a:sym typeface="Symbol" pitchFamily="18" charset="2"/>
              </a:rPr>
              <a:t>) g = (</a:t>
            </a:r>
            <a:r>
              <a:rPr lang="en-US" sz="2400" baseline="-25000" dirty="0" smtClean="0">
                <a:sym typeface="Symbol" pitchFamily="18" charset="2"/>
              </a:rPr>
              <a:t>b</a:t>
            </a:r>
            <a:r>
              <a:rPr lang="en-US" sz="2400" dirty="0" smtClean="0">
                <a:sym typeface="Symbol" pitchFamily="18" charset="2"/>
              </a:rPr>
              <a:t> </a:t>
            </a:r>
            <a:r>
              <a:rPr lang="en-US" sz="2400" dirty="0" err="1" smtClean="0">
                <a:sym typeface="Symbol" pitchFamily="18" charset="2"/>
              </a:rPr>
              <a:t>V</a:t>
            </a:r>
            <a:r>
              <a:rPr lang="en-US" sz="2400" baseline="-25000" dirty="0" err="1" smtClean="0">
                <a:sym typeface="Symbol" pitchFamily="18" charset="2"/>
              </a:rPr>
              <a:t>b</a:t>
            </a:r>
            <a:r>
              <a:rPr lang="en-US" sz="2400" dirty="0" smtClean="0">
                <a:sym typeface="Symbol" pitchFamily="18" charset="2"/>
              </a:rPr>
              <a:t>) g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endParaRPr lang="en-US" sz="2400" dirty="0" smtClean="0">
              <a:sym typeface="Symbol" pitchFamily="18" charset="2"/>
            </a:endParaRP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en-US" sz="2400" dirty="0" smtClean="0">
                <a:sym typeface="Symbol" pitchFamily="18" charset="2"/>
              </a:rPr>
              <a:t>          </a:t>
            </a:r>
            <a:r>
              <a:rPr lang="en-US" sz="2400" baseline="-25000" dirty="0" smtClean="0">
                <a:sym typeface="Symbol" pitchFamily="18" charset="2"/>
              </a:rPr>
              <a:t>b</a:t>
            </a:r>
            <a:r>
              <a:rPr lang="en-US" sz="2400" dirty="0" smtClean="0">
                <a:sym typeface="Symbol" pitchFamily="18" charset="2"/>
              </a:rPr>
              <a:t>  = (</a:t>
            </a:r>
            <a:r>
              <a:rPr lang="en-US" sz="2400" dirty="0" err="1" smtClean="0">
                <a:sym typeface="Symbol" pitchFamily="18" charset="2"/>
              </a:rPr>
              <a:t>V</a:t>
            </a:r>
            <a:r>
              <a:rPr lang="en-US" sz="2400" baseline="-25000" dirty="0" err="1" smtClean="0">
                <a:sym typeface="Symbol" pitchFamily="18" charset="2"/>
              </a:rPr>
              <a:t>bf</a:t>
            </a:r>
            <a:r>
              <a:rPr lang="en-US" sz="2400" dirty="0" smtClean="0">
                <a:sym typeface="Symbol" pitchFamily="18" charset="2"/>
              </a:rPr>
              <a:t>/</a:t>
            </a:r>
            <a:r>
              <a:rPr lang="en-US" sz="2400" dirty="0" err="1" smtClean="0">
                <a:sym typeface="Symbol" pitchFamily="18" charset="2"/>
              </a:rPr>
              <a:t>V</a:t>
            </a:r>
            <a:r>
              <a:rPr lang="en-US" sz="2400" baseline="-25000" dirty="0" err="1" smtClean="0">
                <a:sym typeface="Symbol" pitchFamily="18" charset="2"/>
              </a:rPr>
              <a:t>b</a:t>
            </a:r>
            <a:r>
              <a:rPr lang="en-US" sz="2400" dirty="0" smtClean="0">
                <a:sym typeface="Symbol" pitchFamily="18" charset="2"/>
              </a:rPr>
              <a:t>) f </a:t>
            </a:r>
          </a:p>
        </p:txBody>
      </p:sp>
      <p:sp>
        <p:nvSpPr>
          <p:cNvPr id="107522" name="Rectangle 2"/>
          <p:cNvSpPr>
            <a:spLocks noGrp="1" noChangeArrowheads="1"/>
          </p:cNvSpPr>
          <p:nvPr>
            <p:ph type="title"/>
          </p:nvPr>
        </p:nvSpPr>
        <p:spPr>
          <a:xfrm>
            <a:off x="304800" y="228600"/>
            <a:ext cx="7477125" cy="1143000"/>
          </a:xfrm>
        </p:spPr>
        <p:txBody>
          <a:bodyPr/>
          <a:lstStyle/>
          <a:p>
            <a:pPr algn="ctr" eaLnBrk="1" hangingPunct="1"/>
            <a:r>
              <a:rPr lang="en-US" smtClean="0"/>
              <a:t>Mengapung</a:t>
            </a:r>
          </a:p>
        </p:txBody>
      </p:sp>
      <p:sp>
        <p:nvSpPr>
          <p:cNvPr id="107526" name="Line 6"/>
          <p:cNvSpPr>
            <a:spLocks noChangeShapeType="1"/>
          </p:cNvSpPr>
          <p:nvPr/>
        </p:nvSpPr>
        <p:spPr bwMode="auto">
          <a:xfrm>
            <a:off x="1295400" y="2895600"/>
            <a:ext cx="0" cy="24384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07527" name="Line 7"/>
          <p:cNvSpPr>
            <a:spLocks noChangeShapeType="1"/>
          </p:cNvSpPr>
          <p:nvPr/>
        </p:nvSpPr>
        <p:spPr bwMode="auto">
          <a:xfrm>
            <a:off x="1295400" y="5334000"/>
            <a:ext cx="24384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07528" name="Line 8"/>
          <p:cNvSpPr>
            <a:spLocks noChangeShapeType="1"/>
          </p:cNvSpPr>
          <p:nvPr/>
        </p:nvSpPr>
        <p:spPr bwMode="auto">
          <a:xfrm flipV="1">
            <a:off x="3733800" y="2895600"/>
            <a:ext cx="0" cy="24384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07530" name="Rectangle 10"/>
          <p:cNvSpPr>
            <a:spLocks noChangeArrowheads="1"/>
          </p:cNvSpPr>
          <p:nvPr/>
        </p:nvSpPr>
        <p:spPr bwMode="auto">
          <a:xfrm>
            <a:off x="2133600" y="3352800"/>
            <a:ext cx="1066800" cy="4572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107531" name="Line 11"/>
          <p:cNvSpPr>
            <a:spLocks noChangeShapeType="1"/>
          </p:cNvSpPr>
          <p:nvPr/>
        </p:nvSpPr>
        <p:spPr bwMode="auto">
          <a:xfrm>
            <a:off x="1295400" y="3581400"/>
            <a:ext cx="7620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07532" name="Line 12"/>
          <p:cNvSpPr>
            <a:spLocks noChangeShapeType="1"/>
          </p:cNvSpPr>
          <p:nvPr/>
        </p:nvSpPr>
        <p:spPr bwMode="auto">
          <a:xfrm>
            <a:off x="3200400" y="3581400"/>
            <a:ext cx="5334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07533" name="Line 13"/>
          <p:cNvSpPr>
            <a:spLocks noChangeShapeType="1"/>
          </p:cNvSpPr>
          <p:nvPr/>
        </p:nvSpPr>
        <p:spPr bwMode="auto">
          <a:xfrm>
            <a:off x="2743200" y="3810000"/>
            <a:ext cx="0" cy="6096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n-US"/>
          </a:p>
        </p:txBody>
      </p:sp>
      <p:sp>
        <p:nvSpPr>
          <p:cNvPr id="107534" name="Line 14"/>
          <p:cNvSpPr>
            <a:spLocks noChangeShapeType="1"/>
          </p:cNvSpPr>
          <p:nvPr/>
        </p:nvSpPr>
        <p:spPr bwMode="auto">
          <a:xfrm flipV="1">
            <a:off x="2743200" y="2743200"/>
            <a:ext cx="0" cy="6096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n-US"/>
          </a:p>
        </p:txBody>
      </p:sp>
      <p:sp>
        <p:nvSpPr>
          <p:cNvPr id="107535" name="Line 15"/>
          <p:cNvSpPr>
            <a:spLocks noChangeShapeType="1"/>
          </p:cNvSpPr>
          <p:nvPr/>
        </p:nvSpPr>
        <p:spPr bwMode="auto">
          <a:xfrm>
            <a:off x="3276600" y="3581400"/>
            <a:ext cx="0" cy="2286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 type="triangle" w="med" len="med"/>
            <a:tailEnd type="triangle" w="med" len="med"/>
          </a:ln>
        </p:spPr>
        <p:txBody>
          <a:bodyPr/>
          <a:lstStyle/>
          <a:p>
            <a:endParaRPr lang="en-US"/>
          </a:p>
        </p:txBody>
      </p:sp>
      <p:sp>
        <p:nvSpPr>
          <p:cNvPr id="107536" name="Line 16"/>
          <p:cNvSpPr>
            <a:spLocks noChangeShapeType="1"/>
          </p:cNvSpPr>
          <p:nvPr/>
        </p:nvSpPr>
        <p:spPr bwMode="auto">
          <a:xfrm>
            <a:off x="2057400" y="3352800"/>
            <a:ext cx="0" cy="4572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 type="triangle" w="med" len="med"/>
            <a:tailEnd type="triangle" w="med" len="med"/>
          </a:ln>
        </p:spPr>
        <p:txBody>
          <a:bodyPr/>
          <a:lstStyle/>
          <a:p>
            <a:endParaRPr lang="en-US"/>
          </a:p>
        </p:txBody>
      </p:sp>
      <p:sp>
        <p:nvSpPr>
          <p:cNvPr id="107537" name="Rectangle 17"/>
          <p:cNvSpPr>
            <a:spLocks noChangeArrowheads="1"/>
          </p:cNvSpPr>
          <p:nvPr/>
        </p:nvSpPr>
        <p:spPr bwMode="auto">
          <a:xfrm>
            <a:off x="2819400" y="4495800"/>
            <a:ext cx="354013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defRPr/>
            </a:pPr>
            <a:r>
              <a:rPr lang="en-US">
                <a:effectLst>
                  <a:outerShdw blurRad="38100" dist="38100" dir="2700000" algn="tl">
                    <a:srgbClr val="000000"/>
                  </a:outerShdw>
                </a:effectLst>
                <a:latin typeface="Tahoma" pitchFamily="34" charset="0"/>
              </a:rPr>
              <a:t>w</a:t>
            </a:r>
          </a:p>
        </p:txBody>
      </p:sp>
      <p:sp>
        <p:nvSpPr>
          <p:cNvPr id="107538" name="Rectangle 18"/>
          <p:cNvSpPr>
            <a:spLocks noChangeArrowheads="1"/>
          </p:cNvSpPr>
          <p:nvPr/>
        </p:nvSpPr>
        <p:spPr bwMode="auto">
          <a:xfrm>
            <a:off x="2743200" y="2590800"/>
            <a:ext cx="423863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defRPr/>
            </a:pPr>
            <a:r>
              <a:rPr lang="en-US">
                <a:effectLst>
                  <a:outerShdw blurRad="38100" dist="38100" dir="2700000" algn="tl">
                    <a:srgbClr val="000000"/>
                  </a:outerShdw>
                </a:effectLst>
                <a:latin typeface="Tahoma" pitchFamily="34" charset="0"/>
              </a:rPr>
              <a:t>Fa</a:t>
            </a:r>
          </a:p>
        </p:txBody>
      </p:sp>
      <p:sp>
        <p:nvSpPr>
          <p:cNvPr id="107539" name="Rectangle 19"/>
          <p:cNvSpPr>
            <a:spLocks noChangeArrowheads="1"/>
          </p:cNvSpPr>
          <p:nvPr/>
        </p:nvSpPr>
        <p:spPr bwMode="auto">
          <a:xfrm>
            <a:off x="1676400" y="3124200"/>
            <a:ext cx="395288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defRPr/>
            </a:pPr>
            <a:r>
              <a:rPr lang="en-US">
                <a:effectLst>
                  <a:outerShdw blurRad="38100" dist="38100" dir="2700000" algn="tl">
                    <a:srgbClr val="000000"/>
                  </a:outerShdw>
                </a:effectLst>
                <a:latin typeface="Tahoma" pitchFamily="34" charset="0"/>
              </a:rPr>
              <a:t>h</a:t>
            </a:r>
            <a:r>
              <a:rPr lang="en-US" baseline="-25000">
                <a:effectLst>
                  <a:outerShdw blurRad="38100" dist="38100" dir="2700000" algn="tl">
                    <a:srgbClr val="000000"/>
                  </a:outerShdw>
                </a:effectLst>
                <a:latin typeface="Tahoma" pitchFamily="34" charset="0"/>
              </a:rPr>
              <a:t>b</a:t>
            </a:r>
          </a:p>
        </p:txBody>
      </p:sp>
      <p:sp>
        <p:nvSpPr>
          <p:cNvPr id="107540" name="Rectangle 20"/>
          <p:cNvSpPr>
            <a:spLocks noChangeArrowheads="1"/>
          </p:cNvSpPr>
          <p:nvPr/>
        </p:nvSpPr>
        <p:spPr bwMode="auto">
          <a:xfrm>
            <a:off x="3276600" y="3581400"/>
            <a:ext cx="4445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defRPr/>
            </a:pPr>
            <a:r>
              <a:rPr lang="en-US">
                <a:effectLst>
                  <a:outerShdw blurRad="38100" dist="38100" dir="2700000" algn="tl">
                    <a:srgbClr val="000000"/>
                  </a:outerShdw>
                </a:effectLst>
                <a:latin typeface="Tahoma" pitchFamily="34" charset="0"/>
              </a:rPr>
              <a:t>h</a:t>
            </a:r>
            <a:r>
              <a:rPr lang="en-US" baseline="-25000">
                <a:effectLst>
                  <a:outerShdw blurRad="38100" dist="38100" dir="2700000" algn="tl">
                    <a:srgbClr val="000000"/>
                  </a:outerShdw>
                </a:effectLst>
                <a:latin typeface="Tahoma" pitchFamily="34" charset="0"/>
              </a:rPr>
              <a:t>bf</a:t>
            </a:r>
          </a:p>
        </p:txBody>
      </p:sp>
      <p:sp>
        <p:nvSpPr>
          <p:cNvPr id="107541" name="Rectangle 21"/>
          <p:cNvSpPr>
            <a:spLocks noChangeArrowheads="1"/>
          </p:cNvSpPr>
          <p:nvPr/>
        </p:nvSpPr>
        <p:spPr bwMode="auto">
          <a:xfrm>
            <a:off x="2133600" y="5562600"/>
            <a:ext cx="3937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defRPr/>
            </a:pPr>
            <a:r>
              <a:rPr lang="en-US">
                <a:effectLst>
                  <a:outerShdw blurRad="38100" dist="38100" dir="2700000" algn="tl">
                    <a:srgbClr val="000000"/>
                  </a:outerShdw>
                </a:effectLst>
                <a:latin typeface="Tahoma" pitchFamily="34" charset="0"/>
                <a:sym typeface="Symbol" pitchFamily="18" charset="2"/>
              </a:rPr>
              <a:t></a:t>
            </a:r>
            <a:r>
              <a:rPr lang="en-US" baseline="-25000">
                <a:effectLst>
                  <a:outerShdw blurRad="38100" dist="38100" dir="2700000" algn="tl">
                    <a:srgbClr val="000000"/>
                  </a:outerShdw>
                </a:effectLst>
                <a:latin typeface="Tahoma" pitchFamily="34" charset="0"/>
                <a:sym typeface="Symbol" pitchFamily="18" charset="2"/>
              </a:rPr>
              <a:t>b</a:t>
            </a:r>
          </a:p>
        </p:txBody>
      </p:sp>
      <p:sp>
        <p:nvSpPr>
          <p:cNvPr id="107542" name="Rectangle 22"/>
          <p:cNvSpPr>
            <a:spLocks noChangeArrowheads="1"/>
          </p:cNvSpPr>
          <p:nvPr/>
        </p:nvSpPr>
        <p:spPr bwMode="auto">
          <a:xfrm>
            <a:off x="3124200" y="5638800"/>
            <a:ext cx="420688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defRPr/>
            </a:pPr>
            <a:r>
              <a:rPr lang="en-US">
                <a:effectLst>
                  <a:outerShdw blurRad="38100" dist="38100" dir="2700000" algn="tl">
                    <a:srgbClr val="000000"/>
                  </a:outerShdw>
                </a:effectLst>
                <a:latin typeface="Tahoma" pitchFamily="34" charset="0"/>
                <a:sym typeface="Symbol" pitchFamily="18" charset="2"/>
              </a:rPr>
              <a:t></a:t>
            </a:r>
            <a:r>
              <a:rPr lang="en-US" baseline="-25000">
                <a:effectLst>
                  <a:outerShdw blurRad="38100" dist="38100" dir="2700000" algn="tl">
                    <a:srgbClr val="000000"/>
                  </a:outerShdw>
                </a:effectLst>
                <a:latin typeface="Tahoma" pitchFamily="34" charset="0"/>
                <a:sym typeface="Symbol" pitchFamily="18" charset="2"/>
              </a:rPr>
              <a:t>f</a:t>
            </a:r>
          </a:p>
        </p:txBody>
      </p:sp>
      <p:sp>
        <p:nvSpPr>
          <p:cNvPr id="107543" name="Rectangle 23"/>
          <p:cNvSpPr>
            <a:spLocks noChangeArrowheads="1"/>
          </p:cNvSpPr>
          <p:nvPr/>
        </p:nvSpPr>
        <p:spPr bwMode="auto">
          <a:xfrm>
            <a:off x="2743200" y="5638800"/>
            <a:ext cx="307975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1" hangingPunct="1">
              <a:spcBef>
                <a:spcPct val="20000"/>
              </a:spcBef>
              <a:buClr>
                <a:schemeClr val="hlink"/>
              </a:buClr>
              <a:buSzPct val="70000"/>
              <a:buFont typeface="Wingdings" pitchFamily="2" charset="2"/>
              <a:buNone/>
              <a:defRPr/>
            </a:pPr>
            <a:r>
              <a:rPr lang="en-US">
                <a:effectLst>
                  <a:outerShdw blurRad="38100" dist="38100" dir="2700000" algn="tl">
                    <a:srgbClr val="000000"/>
                  </a:outerShdw>
                </a:effectLst>
                <a:latin typeface="Tahoma" pitchFamily="34" charset="0"/>
                <a:sym typeface="Symbol" pitchFamily="18" charset="2"/>
              </a:rPr>
              <a:t></a:t>
            </a:r>
          </a:p>
        </p:txBody>
      </p:sp>
      <p:sp>
        <p:nvSpPr>
          <p:cNvPr id="107550" name="Rectangle 30"/>
          <p:cNvSpPr>
            <a:spLocks noChangeArrowheads="1"/>
          </p:cNvSpPr>
          <p:nvPr/>
        </p:nvSpPr>
        <p:spPr bwMode="auto">
          <a:xfrm>
            <a:off x="4953000" y="5257800"/>
            <a:ext cx="2895600" cy="609600"/>
          </a:xfrm>
          <a:prstGeom prst="rect">
            <a:avLst/>
          </a:prstGeom>
          <a:noFill/>
          <a:ln w="25400" cap="sq">
            <a:solidFill>
              <a:schemeClr val="tx1"/>
            </a:solidFill>
            <a:miter lim="800000"/>
            <a:headEnd type="none" w="sm" len="sm"/>
            <a:tailEnd type="none" w="sm" len="sm"/>
          </a:ln>
        </p:spPr>
        <p:txBody>
          <a:bodyPr wrap="none" anchor="ctr"/>
          <a:lstStyle/>
          <a:p>
            <a:endParaRPr 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5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075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5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1075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5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5" dur="500"/>
                                        <p:tgtEl>
                                          <p:spTgt spid="1075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5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8" dur="500"/>
                                        <p:tgtEl>
                                          <p:spTgt spid="1075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5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1" dur="500"/>
                                        <p:tgtEl>
                                          <p:spTgt spid="1075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5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4" dur="500"/>
                                        <p:tgtEl>
                                          <p:spTgt spid="1075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5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7" dur="500"/>
                                        <p:tgtEl>
                                          <p:spTgt spid="1075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5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0" dur="500"/>
                                        <p:tgtEl>
                                          <p:spTgt spid="1075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5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3" dur="500"/>
                                        <p:tgtEl>
                                          <p:spTgt spid="1075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5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6" dur="500"/>
                                        <p:tgtEl>
                                          <p:spTgt spid="1075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5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9" dur="500"/>
                                        <p:tgtEl>
                                          <p:spTgt spid="1075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5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2" dur="500"/>
                                        <p:tgtEl>
                                          <p:spTgt spid="1075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5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5" dur="500"/>
                                        <p:tgtEl>
                                          <p:spTgt spid="1075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5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8" dur="500"/>
                                        <p:tgtEl>
                                          <p:spTgt spid="1075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5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51" dur="500"/>
                                        <p:tgtEl>
                                          <p:spTgt spid="1075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5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54" dur="500"/>
                                        <p:tgtEl>
                                          <p:spTgt spid="1075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5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57" dur="500"/>
                                        <p:tgtEl>
                                          <p:spTgt spid="1075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5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60" dur="500"/>
                                        <p:tgtEl>
                                          <p:spTgt spid="1075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5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1000"/>
                                        <p:tgtEl>
                                          <p:spTgt spid="1075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1075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1075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52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1000"/>
                                        <p:tgtEl>
                                          <p:spTgt spid="10752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10752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10752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52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1000"/>
                                        <p:tgtEl>
                                          <p:spTgt spid="10752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10752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10752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52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1000"/>
                                        <p:tgtEl>
                                          <p:spTgt spid="10752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7" dur="1000" fill="hold"/>
                                        <p:tgtEl>
                                          <p:spTgt spid="10752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1000" fill="hold"/>
                                        <p:tgtEl>
                                          <p:spTgt spid="10752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52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1000"/>
                                        <p:tgtEl>
                                          <p:spTgt spid="10752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4" dur="1000" fill="hold"/>
                                        <p:tgtEl>
                                          <p:spTgt spid="10752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1000" fill="hold"/>
                                        <p:tgtEl>
                                          <p:spTgt spid="10752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6" fill="hold">
                      <p:stCondLst>
                        <p:cond delay="indefinite"/>
                      </p:stCondLst>
                      <p:childTnLst>
                        <p:par>
                          <p:cTn id="97" fill="hold">
                            <p:stCondLst>
                              <p:cond delay="0"/>
                            </p:stCondLst>
                            <p:childTnLst>
                              <p:par>
                                <p:cTn id="98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52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1000"/>
                                        <p:tgtEl>
                                          <p:spTgt spid="10752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1" dur="1000" fill="hold"/>
                                        <p:tgtEl>
                                          <p:spTgt spid="10752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1000" fill="hold"/>
                                        <p:tgtEl>
                                          <p:spTgt spid="10752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52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1000"/>
                                        <p:tgtEl>
                                          <p:spTgt spid="10752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8" dur="1000" fill="hold"/>
                                        <p:tgtEl>
                                          <p:spTgt spid="10752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1000" fill="hold"/>
                                        <p:tgtEl>
                                          <p:spTgt spid="10752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0" fill="hold">
                      <p:stCondLst>
                        <p:cond delay="indefinite"/>
                      </p:stCondLst>
                      <p:childTnLst>
                        <p:par>
                          <p:cTn id="111" fill="hold">
                            <p:stCondLst>
                              <p:cond delay="0"/>
                            </p:stCondLst>
                            <p:childTnLst>
                              <p:par>
                                <p:cTn id="112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52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4" dur="1000"/>
                                        <p:tgtEl>
                                          <p:spTgt spid="10752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5" dur="1000" fill="hold"/>
                                        <p:tgtEl>
                                          <p:spTgt spid="10752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1000" fill="hold"/>
                                        <p:tgtEl>
                                          <p:spTgt spid="10752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7" fill="hold">
                      <p:stCondLst>
                        <p:cond delay="indefinite"/>
                      </p:stCondLst>
                      <p:childTnLst>
                        <p:par>
                          <p:cTn id="118" fill="hold">
                            <p:stCondLst>
                              <p:cond delay="0"/>
                            </p:stCondLst>
                            <p:childTnLst>
                              <p:par>
                                <p:cTn id="119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5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1" dur="2000"/>
                                        <p:tgtEl>
                                          <p:spTgt spid="1075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7525" grpId="0" build="p"/>
      <p:bldP spid="107522" grpId="0"/>
      <p:bldP spid="107526" grpId="0" animBg="1"/>
      <p:bldP spid="107527" grpId="0" animBg="1"/>
      <p:bldP spid="107528" grpId="0" animBg="1"/>
      <p:bldP spid="107530" grpId="0" animBg="1"/>
      <p:bldP spid="107531" grpId="0" animBg="1"/>
      <p:bldP spid="107532" grpId="0" animBg="1"/>
      <p:bldP spid="107533" grpId="0" animBg="1"/>
      <p:bldP spid="107534" grpId="0" animBg="1"/>
      <p:bldP spid="107535" grpId="0" animBg="1"/>
      <p:bldP spid="107536" grpId="0" animBg="1"/>
      <p:bldP spid="107537" grpId="0"/>
      <p:bldP spid="107538" grpId="0"/>
      <p:bldP spid="107539" grpId="0"/>
      <p:bldP spid="107540" grpId="0"/>
      <p:bldP spid="107541" grpId="0"/>
      <p:bldP spid="107542" grpId="0"/>
      <p:bldP spid="107543" grpId="0"/>
      <p:bldP spid="107550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571" name="Rectangle 3"/>
          <p:cNvSpPr>
            <a:spLocks noGrp="1" noChangeArrowheads="1"/>
          </p:cNvSpPr>
          <p:nvPr>
            <p:ph idx="1"/>
          </p:nvPr>
        </p:nvSpPr>
        <p:spPr>
          <a:xfrm>
            <a:off x="2133600" y="1524000"/>
            <a:ext cx="6781800" cy="4724400"/>
          </a:xfrm>
        </p:spPr>
        <p:txBody>
          <a:bodyPr>
            <a:normAutofit/>
          </a:bodyPr>
          <a:lstStyle/>
          <a:p>
            <a:pPr algn="ctr" eaLnBrk="1" hangingPunct="1">
              <a:buFontTx/>
              <a:buNone/>
            </a:pPr>
            <a:r>
              <a:rPr lang="en-US" sz="3600" dirty="0" smtClean="0">
                <a:sym typeface="Symbol" pitchFamily="18" charset="2"/>
              </a:rPr>
              <a:t></a:t>
            </a:r>
            <a:r>
              <a:rPr lang="en-US" sz="3600" baseline="-25000" dirty="0" smtClean="0">
                <a:sym typeface="Symbol" pitchFamily="18" charset="2"/>
              </a:rPr>
              <a:t>b</a:t>
            </a:r>
            <a:r>
              <a:rPr lang="en-US" sz="3600" dirty="0" smtClean="0">
                <a:sym typeface="Symbol" pitchFamily="18" charset="2"/>
              </a:rPr>
              <a:t>  = (</a:t>
            </a:r>
            <a:r>
              <a:rPr lang="en-US" sz="3600" dirty="0" err="1" smtClean="0">
                <a:sym typeface="Symbol" pitchFamily="18" charset="2"/>
              </a:rPr>
              <a:t>V</a:t>
            </a:r>
            <a:r>
              <a:rPr lang="en-US" sz="3600" baseline="-25000" dirty="0" err="1" smtClean="0">
                <a:sym typeface="Symbol" pitchFamily="18" charset="2"/>
              </a:rPr>
              <a:t>bf</a:t>
            </a:r>
            <a:r>
              <a:rPr lang="en-US" sz="3600" dirty="0" smtClean="0">
                <a:sym typeface="Symbol" pitchFamily="18" charset="2"/>
              </a:rPr>
              <a:t>/</a:t>
            </a:r>
            <a:r>
              <a:rPr lang="en-US" sz="3600" dirty="0" err="1" smtClean="0">
                <a:sym typeface="Symbol" pitchFamily="18" charset="2"/>
              </a:rPr>
              <a:t>V</a:t>
            </a:r>
            <a:r>
              <a:rPr lang="en-US" sz="3600" baseline="-25000" dirty="0" err="1" smtClean="0">
                <a:sym typeface="Symbol" pitchFamily="18" charset="2"/>
              </a:rPr>
              <a:t>b</a:t>
            </a:r>
            <a:r>
              <a:rPr lang="en-US" sz="3600" dirty="0" smtClean="0">
                <a:sym typeface="Symbol" pitchFamily="18" charset="2"/>
              </a:rPr>
              <a:t>) </a:t>
            </a:r>
            <a:r>
              <a:rPr lang="en-US" sz="3600" baseline="-25000" dirty="0" smtClean="0">
                <a:sym typeface="Symbol" pitchFamily="18" charset="2"/>
              </a:rPr>
              <a:t>f</a:t>
            </a:r>
          </a:p>
          <a:p>
            <a:pPr algn="ctr" eaLnBrk="1" hangingPunct="1">
              <a:buFontTx/>
              <a:buNone/>
            </a:pPr>
            <a:r>
              <a:rPr lang="en-US" sz="3600" dirty="0" smtClean="0">
                <a:sym typeface="Symbol" pitchFamily="18" charset="2"/>
              </a:rPr>
              <a:t>            = (A </a:t>
            </a:r>
            <a:r>
              <a:rPr lang="en-US" sz="3600" dirty="0" err="1" smtClean="0">
                <a:sym typeface="Symbol" pitchFamily="18" charset="2"/>
              </a:rPr>
              <a:t>h</a:t>
            </a:r>
            <a:r>
              <a:rPr lang="en-US" sz="3600" baseline="-25000" dirty="0" err="1" smtClean="0">
                <a:sym typeface="Symbol" pitchFamily="18" charset="2"/>
              </a:rPr>
              <a:t>bf</a:t>
            </a:r>
            <a:r>
              <a:rPr lang="en-US" sz="3600" dirty="0" smtClean="0">
                <a:sym typeface="Symbol" pitchFamily="18" charset="2"/>
              </a:rPr>
              <a:t> / A </a:t>
            </a:r>
            <a:r>
              <a:rPr lang="en-US" sz="3600" dirty="0" err="1" smtClean="0">
                <a:sym typeface="Symbol" pitchFamily="18" charset="2"/>
              </a:rPr>
              <a:t>h</a:t>
            </a:r>
            <a:r>
              <a:rPr lang="en-US" sz="3600" baseline="-25000" dirty="0" err="1" smtClean="0">
                <a:sym typeface="Symbol" pitchFamily="18" charset="2"/>
              </a:rPr>
              <a:t>b</a:t>
            </a:r>
            <a:r>
              <a:rPr lang="en-US" sz="3600" dirty="0" smtClean="0">
                <a:sym typeface="Symbol" pitchFamily="18" charset="2"/>
              </a:rPr>
              <a:t>) </a:t>
            </a:r>
            <a:r>
              <a:rPr lang="en-US" sz="3600" baseline="-25000" dirty="0" smtClean="0">
                <a:sym typeface="Symbol" pitchFamily="18" charset="2"/>
              </a:rPr>
              <a:t>f</a:t>
            </a:r>
          </a:p>
          <a:p>
            <a:pPr algn="ctr" eaLnBrk="1" hangingPunct="1">
              <a:buFontTx/>
              <a:buNone/>
            </a:pPr>
            <a:r>
              <a:rPr lang="en-US" sz="3600" dirty="0" smtClean="0">
                <a:sym typeface="Symbol" pitchFamily="18" charset="2"/>
              </a:rPr>
              <a:t>       </a:t>
            </a:r>
            <a:r>
              <a:rPr lang="en-US" sz="4400" dirty="0" smtClean="0">
                <a:sym typeface="Symbol" pitchFamily="18" charset="2"/>
              </a:rPr>
              <a:t></a:t>
            </a:r>
            <a:r>
              <a:rPr lang="en-US" sz="4400" baseline="-25000" dirty="0" smtClean="0">
                <a:sym typeface="Symbol" pitchFamily="18" charset="2"/>
              </a:rPr>
              <a:t>b</a:t>
            </a:r>
            <a:r>
              <a:rPr lang="en-US" sz="4400" dirty="0" smtClean="0">
                <a:sym typeface="Symbol" pitchFamily="18" charset="2"/>
              </a:rPr>
              <a:t>  = ( </a:t>
            </a:r>
            <a:r>
              <a:rPr lang="en-US" sz="4400" dirty="0" err="1" smtClean="0">
                <a:sym typeface="Symbol" pitchFamily="18" charset="2"/>
              </a:rPr>
              <a:t>h</a:t>
            </a:r>
            <a:r>
              <a:rPr lang="en-US" sz="4400" baseline="-25000" dirty="0" err="1" smtClean="0">
                <a:sym typeface="Symbol" pitchFamily="18" charset="2"/>
              </a:rPr>
              <a:t>bf</a:t>
            </a:r>
            <a:r>
              <a:rPr lang="en-US" sz="4400" dirty="0" smtClean="0">
                <a:sym typeface="Symbol" pitchFamily="18" charset="2"/>
              </a:rPr>
              <a:t> / </a:t>
            </a:r>
            <a:r>
              <a:rPr lang="en-US" sz="4400" dirty="0" err="1" smtClean="0">
                <a:sym typeface="Symbol" pitchFamily="18" charset="2"/>
              </a:rPr>
              <a:t>h</a:t>
            </a:r>
            <a:r>
              <a:rPr lang="en-US" sz="4400" baseline="-25000" dirty="0" err="1" smtClean="0">
                <a:sym typeface="Symbol" pitchFamily="18" charset="2"/>
              </a:rPr>
              <a:t>b</a:t>
            </a:r>
            <a:r>
              <a:rPr lang="en-US" sz="4400" dirty="0" smtClean="0">
                <a:sym typeface="Symbol" pitchFamily="18" charset="2"/>
              </a:rPr>
              <a:t> ) </a:t>
            </a:r>
            <a:r>
              <a:rPr lang="en-US" sz="4400" baseline="-25000" dirty="0" smtClean="0">
                <a:sym typeface="Symbol" pitchFamily="18" charset="2"/>
              </a:rPr>
              <a:t>f</a:t>
            </a:r>
          </a:p>
          <a:p>
            <a:pPr eaLnBrk="1" hangingPunct="1"/>
            <a:r>
              <a:rPr lang="en-US" sz="2800" dirty="0" err="1" smtClean="0">
                <a:sym typeface="Symbol" pitchFamily="18" charset="2"/>
              </a:rPr>
              <a:t>Dengan</a:t>
            </a:r>
            <a:r>
              <a:rPr lang="en-US" sz="2800" dirty="0" smtClean="0">
                <a:sym typeface="Symbol" pitchFamily="18" charset="2"/>
              </a:rPr>
              <a:t> :</a:t>
            </a:r>
          </a:p>
          <a:p>
            <a:pPr eaLnBrk="1" hangingPunct="1"/>
            <a:r>
              <a:rPr lang="en-US" sz="2800" dirty="0" smtClean="0">
                <a:sym typeface="Symbol" pitchFamily="18" charset="2"/>
              </a:rPr>
              <a:t></a:t>
            </a:r>
            <a:r>
              <a:rPr lang="en-US" sz="2800" baseline="-25000" dirty="0" smtClean="0">
                <a:sym typeface="Symbol" pitchFamily="18" charset="2"/>
              </a:rPr>
              <a:t>b</a:t>
            </a:r>
            <a:r>
              <a:rPr lang="en-US" sz="2800" dirty="0" smtClean="0">
                <a:sym typeface="Symbol" pitchFamily="18" charset="2"/>
              </a:rPr>
              <a:t>  = </a:t>
            </a:r>
            <a:r>
              <a:rPr lang="en-US" sz="2800" dirty="0" err="1" smtClean="0">
                <a:sym typeface="Symbol" pitchFamily="18" charset="2"/>
              </a:rPr>
              <a:t>massa</a:t>
            </a:r>
            <a:r>
              <a:rPr lang="en-US" sz="2800" dirty="0" smtClean="0">
                <a:sym typeface="Symbol" pitchFamily="18" charset="2"/>
              </a:rPr>
              <a:t> </a:t>
            </a:r>
            <a:r>
              <a:rPr lang="en-US" sz="2800" dirty="0" err="1" smtClean="0">
                <a:sym typeface="Symbol" pitchFamily="18" charset="2"/>
              </a:rPr>
              <a:t>jenis</a:t>
            </a:r>
            <a:r>
              <a:rPr lang="en-US" sz="2800" dirty="0" smtClean="0">
                <a:sym typeface="Symbol" pitchFamily="18" charset="2"/>
              </a:rPr>
              <a:t> </a:t>
            </a:r>
            <a:r>
              <a:rPr lang="en-US" sz="2800" dirty="0" err="1" smtClean="0">
                <a:sym typeface="Symbol" pitchFamily="18" charset="2"/>
              </a:rPr>
              <a:t>benda</a:t>
            </a:r>
            <a:r>
              <a:rPr lang="en-US" sz="2800" dirty="0" smtClean="0">
                <a:sym typeface="Symbol" pitchFamily="18" charset="2"/>
              </a:rPr>
              <a:t> (kg / m</a:t>
            </a:r>
            <a:r>
              <a:rPr lang="en-US" sz="2800" baseline="30000" dirty="0" smtClean="0">
                <a:sym typeface="Symbol" pitchFamily="18" charset="2"/>
              </a:rPr>
              <a:t>3</a:t>
            </a:r>
            <a:r>
              <a:rPr lang="en-US" sz="2800" dirty="0" smtClean="0">
                <a:sym typeface="Symbol" pitchFamily="18" charset="2"/>
              </a:rPr>
              <a:t>)</a:t>
            </a:r>
          </a:p>
          <a:p>
            <a:pPr eaLnBrk="1" hangingPunct="1"/>
            <a:r>
              <a:rPr lang="en-US" sz="2800" dirty="0" smtClean="0">
                <a:sym typeface="Symbol" pitchFamily="18" charset="2"/>
              </a:rPr>
              <a:t></a:t>
            </a:r>
            <a:r>
              <a:rPr lang="en-US" sz="2800" baseline="-25000" dirty="0" smtClean="0">
                <a:sym typeface="Symbol" pitchFamily="18" charset="2"/>
              </a:rPr>
              <a:t>f   </a:t>
            </a:r>
            <a:r>
              <a:rPr lang="en-US" sz="2800" dirty="0" smtClean="0">
                <a:sym typeface="Symbol" pitchFamily="18" charset="2"/>
              </a:rPr>
              <a:t>= </a:t>
            </a:r>
            <a:r>
              <a:rPr lang="en-US" sz="2800" dirty="0" err="1" smtClean="0">
                <a:sym typeface="Symbol" pitchFamily="18" charset="2"/>
              </a:rPr>
              <a:t>masa</a:t>
            </a:r>
            <a:r>
              <a:rPr lang="en-US" sz="2800" dirty="0" smtClean="0">
                <a:sym typeface="Symbol" pitchFamily="18" charset="2"/>
              </a:rPr>
              <a:t> </a:t>
            </a:r>
            <a:r>
              <a:rPr lang="en-US" sz="2800" dirty="0" err="1" smtClean="0">
                <a:sym typeface="Symbol" pitchFamily="18" charset="2"/>
              </a:rPr>
              <a:t>jenis</a:t>
            </a:r>
            <a:r>
              <a:rPr lang="en-US" sz="2800" dirty="0" smtClean="0">
                <a:sym typeface="Symbol" pitchFamily="18" charset="2"/>
              </a:rPr>
              <a:t> </a:t>
            </a:r>
            <a:r>
              <a:rPr lang="en-US" sz="2800" dirty="0" err="1" smtClean="0">
                <a:sym typeface="Symbol" pitchFamily="18" charset="2"/>
              </a:rPr>
              <a:t>fluida</a:t>
            </a:r>
            <a:r>
              <a:rPr lang="en-US" sz="2800" dirty="0" smtClean="0">
                <a:sym typeface="Symbol" pitchFamily="18" charset="2"/>
              </a:rPr>
              <a:t> (kg / m</a:t>
            </a:r>
            <a:r>
              <a:rPr lang="en-US" sz="2800" baseline="30000" dirty="0" smtClean="0">
                <a:sym typeface="Symbol" pitchFamily="18" charset="2"/>
              </a:rPr>
              <a:t>3</a:t>
            </a:r>
            <a:r>
              <a:rPr lang="en-US" sz="2800" dirty="0" smtClean="0">
                <a:sym typeface="Symbol" pitchFamily="18" charset="2"/>
              </a:rPr>
              <a:t>)</a:t>
            </a:r>
          </a:p>
          <a:p>
            <a:pPr eaLnBrk="1" hangingPunct="1"/>
            <a:r>
              <a:rPr lang="en-US" sz="2800" dirty="0" err="1" smtClean="0">
                <a:sym typeface="Symbol" pitchFamily="18" charset="2"/>
              </a:rPr>
              <a:t>h</a:t>
            </a:r>
            <a:r>
              <a:rPr lang="en-US" sz="2800" baseline="-25000" dirty="0" err="1" smtClean="0">
                <a:sym typeface="Symbol" pitchFamily="18" charset="2"/>
              </a:rPr>
              <a:t>b</a:t>
            </a:r>
            <a:r>
              <a:rPr lang="en-US" sz="2800" baseline="-25000" dirty="0" smtClean="0">
                <a:sym typeface="Symbol" pitchFamily="18" charset="2"/>
              </a:rPr>
              <a:t> </a:t>
            </a:r>
            <a:r>
              <a:rPr lang="en-US" sz="2800" dirty="0" smtClean="0">
                <a:sym typeface="Symbol" pitchFamily="18" charset="2"/>
              </a:rPr>
              <a:t> = </a:t>
            </a:r>
            <a:r>
              <a:rPr lang="en-US" sz="2800" dirty="0" err="1" smtClean="0">
                <a:sym typeface="Symbol" pitchFamily="18" charset="2"/>
              </a:rPr>
              <a:t>tinggi</a:t>
            </a:r>
            <a:r>
              <a:rPr lang="en-US" sz="2800" dirty="0" smtClean="0">
                <a:sym typeface="Symbol" pitchFamily="18" charset="2"/>
              </a:rPr>
              <a:t> </a:t>
            </a:r>
            <a:r>
              <a:rPr lang="en-US" sz="2800" dirty="0" err="1" smtClean="0">
                <a:sym typeface="Symbol" pitchFamily="18" charset="2"/>
              </a:rPr>
              <a:t>benda</a:t>
            </a:r>
            <a:r>
              <a:rPr lang="en-US" sz="2800" dirty="0" smtClean="0">
                <a:sym typeface="Symbol" pitchFamily="18" charset="2"/>
              </a:rPr>
              <a:t> (m)</a:t>
            </a:r>
          </a:p>
          <a:p>
            <a:pPr eaLnBrk="1" hangingPunct="1"/>
            <a:r>
              <a:rPr lang="en-US" sz="2800" dirty="0" err="1" smtClean="0">
                <a:sym typeface="Symbol" pitchFamily="18" charset="2"/>
              </a:rPr>
              <a:t>h</a:t>
            </a:r>
            <a:r>
              <a:rPr lang="en-US" sz="2800" baseline="-25000" dirty="0" err="1" smtClean="0">
                <a:sym typeface="Symbol" pitchFamily="18" charset="2"/>
              </a:rPr>
              <a:t>bf</a:t>
            </a:r>
            <a:r>
              <a:rPr lang="en-US" sz="2800" dirty="0" smtClean="0">
                <a:sym typeface="Symbol" pitchFamily="18" charset="2"/>
              </a:rPr>
              <a:t> = </a:t>
            </a:r>
            <a:r>
              <a:rPr lang="en-US" sz="2800" dirty="0" err="1" smtClean="0">
                <a:sym typeface="Symbol" pitchFamily="18" charset="2"/>
              </a:rPr>
              <a:t>tinggi</a:t>
            </a:r>
            <a:r>
              <a:rPr lang="en-US" sz="2800" dirty="0" smtClean="0">
                <a:sym typeface="Symbol" pitchFamily="18" charset="2"/>
              </a:rPr>
              <a:t> </a:t>
            </a:r>
            <a:r>
              <a:rPr lang="en-US" sz="2800" dirty="0" err="1" smtClean="0">
                <a:sym typeface="Symbol" pitchFamily="18" charset="2"/>
              </a:rPr>
              <a:t>benda</a:t>
            </a:r>
            <a:r>
              <a:rPr lang="en-US" sz="2800" dirty="0" smtClean="0">
                <a:sym typeface="Symbol" pitchFamily="18" charset="2"/>
              </a:rPr>
              <a:t> </a:t>
            </a:r>
            <a:r>
              <a:rPr lang="en-US" sz="2800" dirty="0" err="1" smtClean="0">
                <a:sym typeface="Symbol" pitchFamily="18" charset="2"/>
              </a:rPr>
              <a:t>dalam</a:t>
            </a:r>
            <a:r>
              <a:rPr lang="en-US" sz="2800" dirty="0" smtClean="0">
                <a:sym typeface="Symbol" pitchFamily="18" charset="2"/>
              </a:rPr>
              <a:t> </a:t>
            </a:r>
            <a:r>
              <a:rPr lang="en-US" sz="2800" dirty="0" err="1" smtClean="0">
                <a:sym typeface="Symbol" pitchFamily="18" charset="2"/>
              </a:rPr>
              <a:t>fluida</a:t>
            </a:r>
            <a:r>
              <a:rPr lang="en-US" sz="2800" dirty="0" smtClean="0">
                <a:sym typeface="Symbol" pitchFamily="18" charset="2"/>
              </a:rPr>
              <a:t> (m)</a:t>
            </a:r>
          </a:p>
          <a:p>
            <a:pPr eaLnBrk="1" hangingPunct="1"/>
            <a:endParaRPr lang="en-US" sz="2800" dirty="0" smtClean="0">
              <a:sym typeface="Symbol" pitchFamily="18" charset="2"/>
            </a:endParaRPr>
          </a:p>
        </p:txBody>
      </p:sp>
      <p:sp>
        <p:nvSpPr>
          <p:cNvPr id="109570" name="Rectangle 2"/>
          <p:cNvSpPr>
            <a:spLocks noGrp="1" noChangeArrowheads="1"/>
          </p:cNvSpPr>
          <p:nvPr>
            <p:ph type="title"/>
          </p:nvPr>
        </p:nvSpPr>
        <p:spPr>
          <a:xfrm>
            <a:off x="1666875" y="228600"/>
            <a:ext cx="6486525" cy="1143000"/>
          </a:xfrm>
        </p:spPr>
        <p:txBody>
          <a:bodyPr/>
          <a:lstStyle/>
          <a:p>
            <a:pPr algn="ctr" eaLnBrk="1" hangingPunct="1"/>
            <a:r>
              <a:rPr lang="en-US" smtClean="0"/>
              <a:t>Atau</a:t>
            </a:r>
          </a:p>
        </p:txBody>
      </p:sp>
      <p:sp>
        <p:nvSpPr>
          <p:cNvPr id="109574" name="Rectangle 6"/>
          <p:cNvSpPr>
            <a:spLocks noChangeArrowheads="1"/>
          </p:cNvSpPr>
          <p:nvPr/>
        </p:nvSpPr>
        <p:spPr bwMode="auto">
          <a:xfrm>
            <a:off x="3581400" y="2819400"/>
            <a:ext cx="4953000" cy="762000"/>
          </a:xfrm>
          <a:prstGeom prst="rect">
            <a:avLst/>
          </a:prstGeom>
          <a:noFill/>
          <a:ln w="25400" cap="sq">
            <a:solidFill>
              <a:schemeClr val="tx1"/>
            </a:solidFill>
            <a:miter lim="800000"/>
            <a:headEnd type="none" w="sm" len="sm"/>
            <a:tailEnd type="none" w="sm" len="sm"/>
          </a:ln>
        </p:spPr>
        <p:txBody>
          <a:bodyPr wrap="none" anchor="ctr"/>
          <a:lstStyle/>
          <a:p>
            <a:endParaRPr 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5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95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95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5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1095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095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095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5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1095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095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095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5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1095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095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095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5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1095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095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095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57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10957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0957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0957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57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10957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0957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0957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57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10957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10957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0957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57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10957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10957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10957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5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69" dur="2000"/>
                                        <p:tgtEl>
                                          <p:spTgt spid="1095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9571" grpId="0" build="p"/>
      <p:bldP spid="109570" grpId="0"/>
      <p:bldP spid="10957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667" name="Rectangle 3"/>
          <p:cNvSpPr>
            <a:spLocks noGrp="1" noChangeArrowheads="1"/>
          </p:cNvSpPr>
          <p:nvPr>
            <p:ph idx="1"/>
          </p:nvPr>
        </p:nvSpPr>
        <p:spPr>
          <a:xfrm>
            <a:off x="1524000" y="1524000"/>
            <a:ext cx="7386638" cy="4497388"/>
          </a:xfrm>
        </p:spPr>
        <p:txBody>
          <a:bodyPr/>
          <a:lstStyle/>
          <a:p>
            <a:pPr eaLnBrk="1" hangingPunct="1"/>
            <a:r>
              <a:rPr lang="en-US" smtClean="0"/>
              <a:t>Benda  yang dicelupkan ke dalam fluida akan mengapung, bila massa jenis rata – rata benda lebih kecil daripada massa jenis fluida.</a:t>
            </a:r>
          </a:p>
          <a:p>
            <a:pPr eaLnBrk="1" hangingPunct="1"/>
            <a:r>
              <a:rPr lang="en-US" smtClean="0"/>
              <a:t>Syarat benda mengapung :</a:t>
            </a:r>
          </a:p>
          <a:p>
            <a:pPr algn="ctr" eaLnBrk="1" hangingPunct="1">
              <a:buFontTx/>
              <a:buNone/>
            </a:pPr>
            <a:r>
              <a:rPr lang="en-US" smtClean="0">
                <a:sym typeface="Symbol" pitchFamily="18" charset="2"/>
              </a:rPr>
              <a:t></a:t>
            </a:r>
            <a:r>
              <a:rPr lang="en-US" baseline="-25000" smtClean="0">
                <a:sym typeface="Symbol" pitchFamily="18" charset="2"/>
              </a:rPr>
              <a:t>b</a:t>
            </a:r>
            <a:r>
              <a:rPr lang="en-US" smtClean="0">
                <a:sym typeface="Symbol" pitchFamily="18" charset="2"/>
              </a:rPr>
              <a:t> &lt; </a:t>
            </a:r>
            <a:r>
              <a:rPr lang="en-US" baseline="-25000" smtClean="0">
                <a:sym typeface="Symbol" pitchFamily="18" charset="2"/>
              </a:rPr>
              <a:t>f</a:t>
            </a:r>
          </a:p>
        </p:txBody>
      </p:sp>
      <p:sp>
        <p:nvSpPr>
          <p:cNvPr id="113666" name="Rectangle 2"/>
          <p:cNvSpPr>
            <a:spLocks noGrp="1" noChangeArrowheads="1"/>
          </p:cNvSpPr>
          <p:nvPr>
            <p:ph type="title"/>
          </p:nvPr>
        </p:nvSpPr>
        <p:spPr>
          <a:xfrm>
            <a:off x="3048000" y="228600"/>
            <a:ext cx="4267200" cy="1143000"/>
          </a:xfrm>
        </p:spPr>
        <p:txBody>
          <a:bodyPr/>
          <a:lstStyle/>
          <a:p>
            <a:pPr eaLnBrk="1" hangingPunct="1"/>
            <a:r>
              <a:rPr lang="en-US" smtClean="0"/>
              <a:t>Kesimpulan :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6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36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36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6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36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136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6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136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136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6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136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136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3666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620" name="Rectangle 4"/>
          <p:cNvSpPr>
            <a:spLocks noGrp="1" noChangeArrowheads="1"/>
          </p:cNvSpPr>
          <p:nvPr>
            <p:ph sz="half" idx="1"/>
          </p:nvPr>
        </p:nvSpPr>
        <p:spPr>
          <a:xfrm>
            <a:off x="1295400" y="1905000"/>
            <a:ext cx="3200400" cy="4116388"/>
          </a:xfrm>
        </p:spPr>
        <p:txBody>
          <a:bodyPr/>
          <a:lstStyle/>
          <a:p>
            <a:pPr eaLnBrk="1" hangingPunct="1"/>
            <a:endParaRPr lang="en-US" baseline="-25000" smtClean="0">
              <a:sym typeface="Symbol" pitchFamily="18" charset="2"/>
            </a:endParaRPr>
          </a:p>
        </p:txBody>
      </p:sp>
      <p:sp>
        <p:nvSpPr>
          <p:cNvPr id="111621" name="Rectangle 5"/>
          <p:cNvSpPr>
            <a:spLocks noGrp="1" noChangeArrowheads="1"/>
          </p:cNvSpPr>
          <p:nvPr>
            <p:ph sz="half" idx="2"/>
          </p:nvPr>
        </p:nvSpPr>
        <p:spPr>
          <a:xfrm>
            <a:off x="4648200" y="1905000"/>
            <a:ext cx="3505200" cy="4040188"/>
          </a:xfrm>
        </p:spPr>
        <p:txBody>
          <a:bodyPr/>
          <a:lstStyle/>
          <a:p>
            <a:pPr eaLnBrk="1" hangingPunct="1"/>
            <a:r>
              <a:rPr lang="en-US" sz="2000" dirty="0" err="1" smtClean="0"/>
              <a:t>Syarat</a:t>
            </a:r>
            <a:r>
              <a:rPr lang="en-US" sz="2000" dirty="0" smtClean="0"/>
              <a:t> </a:t>
            </a:r>
            <a:r>
              <a:rPr lang="en-US" sz="2000" dirty="0" err="1" smtClean="0"/>
              <a:t>benda</a:t>
            </a:r>
            <a:r>
              <a:rPr lang="en-US" sz="2000" dirty="0" smtClean="0"/>
              <a:t> </a:t>
            </a:r>
            <a:r>
              <a:rPr lang="en-US" sz="2000" dirty="0" err="1" smtClean="0"/>
              <a:t>melayang</a:t>
            </a:r>
            <a:r>
              <a:rPr lang="en-US" sz="2000" dirty="0" smtClean="0"/>
              <a:t> :</a:t>
            </a:r>
          </a:p>
          <a:p>
            <a:pPr eaLnBrk="1" hangingPunct="1"/>
            <a:r>
              <a:rPr lang="en-US" sz="2000" dirty="0" smtClean="0"/>
              <a:t>            </a:t>
            </a:r>
            <a:r>
              <a:rPr lang="en-US" sz="2000" dirty="0" err="1" smtClean="0"/>
              <a:t>Fa</a:t>
            </a:r>
            <a:r>
              <a:rPr lang="en-US" sz="2000" dirty="0" smtClean="0"/>
              <a:t> = w</a:t>
            </a:r>
          </a:p>
          <a:p>
            <a:pPr eaLnBrk="1" hangingPunct="1"/>
            <a:r>
              <a:rPr lang="en-US" sz="2400" dirty="0" smtClean="0">
                <a:sym typeface="Symbol" pitchFamily="18" charset="2"/>
              </a:rPr>
              <a:t>(</a:t>
            </a:r>
            <a:r>
              <a:rPr lang="en-US" sz="2400" baseline="-25000" dirty="0" smtClean="0">
                <a:sym typeface="Symbol" pitchFamily="18" charset="2"/>
              </a:rPr>
              <a:t>f</a:t>
            </a:r>
            <a:r>
              <a:rPr lang="en-US" sz="2400" dirty="0" smtClean="0">
                <a:sym typeface="Symbol" pitchFamily="18" charset="2"/>
              </a:rPr>
              <a:t> </a:t>
            </a:r>
            <a:r>
              <a:rPr lang="en-US" sz="2400" dirty="0" err="1" smtClean="0">
                <a:sym typeface="Symbol" pitchFamily="18" charset="2"/>
              </a:rPr>
              <a:t>V</a:t>
            </a:r>
            <a:r>
              <a:rPr lang="en-US" sz="2400" baseline="-25000" dirty="0" err="1" smtClean="0">
                <a:sym typeface="Symbol" pitchFamily="18" charset="2"/>
              </a:rPr>
              <a:t>bf</a:t>
            </a:r>
            <a:r>
              <a:rPr lang="en-US" sz="2400" dirty="0" smtClean="0">
                <a:sym typeface="Symbol" pitchFamily="18" charset="2"/>
              </a:rPr>
              <a:t>) g = (</a:t>
            </a:r>
            <a:r>
              <a:rPr lang="en-US" sz="2400" baseline="-25000" dirty="0" smtClean="0">
                <a:sym typeface="Symbol" pitchFamily="18" charset="2"/>
              </a:rPr>
              <a:t>b</a:t>
            </a:r>
            <a:r>
              <a:rPr lang="en-US" sz="2400" dirty="0" smtClean="0">
                <a:sym typeface="Symbol" pitchFamily="18" charset="2"/>
              </a:rPr>
              <a:t> </a:t>
            </a:r>
            <a:r>
              <a:rPr lang="en-US" sz="2400" dirty="0" err="1" smtClean="0">
                <a:sym typeface="Symbol" pitchFamily="18" charset="2"/>
              </a:rPr>
              <a:t>V</a:t>
            </a:r>
            <a:r>
              <a:rPr lang="en-US" sz="2400" baseline="-25000" dirty="0" err="1" smtClean="0">
                <a:sym typeface="Symbol" pitchFamily="18" charset="2"/>
              </a:rPr>
              <a:t>b</a:t>
            </a:r>
            <a:r>
              <a:rPr lang="en-US" sz="2400" dirty="0" smtClean="0">
                <a:sym typeface="Symbol" pitchFamily="18" charset="2"/>
              </a:rPr>
              <a:t>) g</a:t>
            </a:r>
          </a:p>
          <a:p>
            <a:pPr eaLnBrk="1" hangingPunct="1"/>
            <a:r>
              <a:rPr lang="en-US" sz="2400" dirty="0" smtClean="0">
                <a:sym typeface="Symbol" pitchFamily="18" charset="2"/>
              </a:rPr>
              <a:t> (</a:t>
            </a:r>
            <a:r>
              <a:rPr lang="en-US" sz="2400" baseline="-25000" dirty="0" smtClean="0">
                <a:sym typeface="Symbol" pitchFamily="18" charset="2"/>
              </a:rPr>
              <a:t>f</a:t>
            </a:r>
            <a:r>
              <a:rPr lang="en-US" sz="2400" dirty="0" smtClean="0">
                <a:sym typeface="Symbol" pitchFamily="18" charset="2"/>
              </a:rPr>
              <a:t> </a:t>
            </a:r>
            <a:r>
              <a:rPr lang="en-US" sz="2400" dirty="0" err="1" smtClean="0">
                <a:sym typeface="Symbol" pitchFamily="18" charset="2"/>
              </a:rPr>
              <a:t>V</a:t>
            </a:r>
            <a:r>
              <a:rPr lang="en-US" sz="2400" baseline="-25000" dirty="0" err="1" smtClean="0">
                <a:sym typeface="Symbol" pitchFamily="18" charset="2"/>
              </a:rPr>
              <a:t>b</a:t>
            </a:r>
            <a:r>
              <a:rPr lang="en-US" sz="2400" dirty="0" smtClean="0">
                <a:sym typeface="Symbol" pitchFamily="18" charset="2"/>
              </a:rPr>
              <a:t>) g = (</a:t>
            </a:r>
            <a:r>
              <a:rPr lang="en-US" sz="2400" baseline="-25000" dirty="0" smtClean="0">
                <a:sym typeface="Symbol" pitchFamily="18" charset="2"/>
              </a:rPr>
              <a:t>b</a:t>
            </a:r>
            <a:r>
              <a:rPr lang="en-US" sz="2400" dirty="0" smtClean="0">
                <a:sym typeface="Symbol" pitchFamily="18" charset="2"/>
              </a:rPr>
              <a:t> </a:t>
            </a:r>
            <a:r>
              <a:rPr lang="en-US" sz="2400" dirty="0" err="1" smtClean="0">
                <a:sym typeface="Symbol" pitchFamily="18" charset="2"/>
              </a:rPr>
              <a:t>V</a:t>
            </a:r>
            <a:r>
              <a:rPr lang="en-US" sz="2400" baseline="-25000" dirty="0" err="1" smtClean="0">
                <a:sym typeface="Symbol" pitchFamily="18" charset="2"/>
              </a:rPr>
              <a:t>b</a:t>
            </a:r>
            <a:r>
              <a:rPr lang="en-US" sz="2400" dirty="0" smtClean="0">
                <a:sym typeface="Symbol" pitchFamily="18" charset="2"/>
              </a:rPr>
              <a:t>) g</a:t>
            </a:r>
          </a:p>
          <a:p>
            <a:pPr eaLnBrk="1" hangingPunct="1">
              <a:buFontTx/>
              <a:buNone/>
            </a:pPr>
            <a:endParaRPr lang="en-US" sz="2000" dirty="0" smtClean="0"/>
          </a:p>
          <a:p>
            <a:pPr eaLnBrk="1" hangingPunct="1">
              <a:buFontTx/>
              <a:buNone/>
            </a:pPr>
            <a:r>
              <a:rPr lang="en-US" sz="3200" dirty="0" smtClean="0">
                <a:sym typeface="Symbol" pitchFamily="18" charset="2"/>
              </a:rPr>
              <a:t>        </a:t>
            </a:r>
            <a:r>
              <a:rPr lang="en-US" sz="3200" baseline="-25000" dirty="0" smtClean="0">
                <a:sym typeface="Symbol" pitchFamily="18" charset="2"/>
              </a:rPr>
              <a:t>f</a:t>
            </a:r>
            <a:r>
              <a:rPr lang="en-US" sz="3200" dirty="0" smtClean="0">
                <a:sym typeface="Symbol" pitchFamily="18" charset="2"/>
              </a:rPr>
              <a:t>  = </a:t>
            </a:r>
            <a:r>
              <a:rPr lang="en-US" sz="3200" baseline="-25000" dirty="0" smtClean="0">
                <a:sym typeface="Symbol" pitchFamily="18" charset="2"/>
              </a:rPr>
              <a:t>b</a:t>
            </a:r>
            <a:r>
              <a:rPr lang="en-US" sz="2400" dirty="0" smtClean="0">
                <a:sym typeface="Symbol" pitchFamily="18" charset="2"/>
              </a:rPr>
              <a:t> </a:t>
            </a:r>
          </a:p>
        </p:txBody>
      </p:sp>
      <p:sp>
        <p:nvSpPr>
          <p:cNvPr id="111618" name="Rectangle 2"/>
          <p:cNvSpPr>
            <a:spLocks noGrp="1" noChangeArrowheads="1"/>
          </p:cNvSpPr>
          <p:nvPr>
            <p:ph type="title"/>
          </p:nvPr>
        </p:nvSpPr>
        <p:spPr>
          <a:xfrm>
            <a:off x="1143000" y="228600"/>
            <a:ext cx="7477125" cy="1143000"/>
          </a:xfrm>
        </p:spPr>
        <p:txBody>
          <a:bodyPr/>
          <a:lstStyle/>
          <a:p>
            <a:pPr algn="ctr" eaLnBrk="1" hangingPunct="1"/>
            <a:r>
              <a:rPr lang="en-US" smtClean="0"/>
              <a:t>Melayang</a:t>
            </a:r>
          </a:p>
        </p:txBody>
      </p:sp>
      <p:sp>
        <p:nvSpPr>
          <p:cNvPr id="111622" name="Line 6"/>
          <p:cNvSpPr>
            <a:spLocks noChangeShapeType="1"/>
          </p:cNvSpPr>
          <p:nvPr/>
        </p:nvSpPr>
        <p:spPr bwMode="auto">
          <a:xfrm>
            <a:off x="1600200" y="2895600"/>
            <a:ext cx="0" cy="26670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11623" name="Line 7"/>
          <p:cNvSpPr>
            <a:spLocks noChangeShapeType="1"/>
          </p:cNvSpPr>
          <p:nvPr/>
        </p:nvSpPr>
        <p:spPr bwMode="auto">
          <a:xfrm>
            <a:off x="1600200" y="5562600"/>
            <a:ext cx="25146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11624" name="Line 8"/>
          <p:cNvSpPr>
            <a:spLocks noChangeShapeType="1"/>
          </p:cNvSpPr>
          <p:nvPr/>
        </p:nvSpPr>
        <p:spPr bwMode="auto">
          <a:xfrm flipV="1">
            <a:off x="4114800" y="2971800"/>
            <a:ext cx="0" cy="25908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11625" name="Line 9"/>
          <p:cNvSpPr>
            <a:spLocks noChangeShapeType="1"/>
          </p:cNvSpPr>
          <p:nvPr/>
        </p:nvSpPr>
        <p:spPr bwMode="auto">
          <a:xfrm>
            <a:off x="1600200" y="3429000"/>
            <a:ext cx="25146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11626" name="Rectangle 10"/>
          <p:cNvSpPr>
            <a:spLocks noChangeArrowheads="1"/>
          </p:cNvSpPr>
          <p:nvPr/>
        </p:nvSpPr>
        <p:spPr bwMode="auto">
          <a:xfrm>
            <a:off x="2286000" y="4114800"/>
            <a:ext cx="1447800" cy="6858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111627" name="Line 11"/>
          <p:cNvSpPr>
            <a:spLocks noChangeShapeType="1"/>
          </p:cNvSpPr>
          <p:nvPr/>
        </p:nvSpPr>
        <p:spPr bwMode="auto">
          <a:xfrm flipV="1">
            <a:off x="2895600" y="3505200"/>
            <a:ext cx="0" cy="6096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n-US"/>
          </a:p>
        </p:txBody>
      </p:sp>
      <p:sp>
        <p:nvSpPr>
          <p:cNvPr id="111628" name="Line 12"/>
          <p:cNvSpPr>
            <a:spLocks noChangeShapeType="1"/>
          </p:cNvSpPr>
          <p:nvPr/>
        </p:nvSpPr>
        <p:spPr bwMode="auto">
          <a:xfrm>
            <a:off x="2895600" y="4800600"/>
            <a:ext cx="0" cy="6096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n-US"/>
          </a:p>
        </p:txBody>
      </p:sp>
      <p:sp>
        <p:nvSpPr>
          <p:cNvPr id="111629" name="Rectangle 13"/>
          <p:cNvSpPr>
            <a:spLocks noChangeArrowheads="1"/>
          </p:cNvSpPr>
          <p:nvPr/>
        </p:nvSpPr>
        <p:spPr bwMode="auto">
          <a:xfrm>
            <a:off x="3048000" y="3505200"/>
            <a:ext cx="423863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defRPr/>
            </a:pPr>
            <a:r>
              <a:rPr lang="en-US">
                <a:effectLst>
                  <a:outerShdw blurRad="38100" dist="38100" dir="2700000" algn="tl">
                    <a:srgbClr val="000000"/>
                  </a:outerShdw>
                </a:effectLst>
                <a:latin typeface="Tahoma" pitchFamily="34" charset="0"/>
              </a:rPr>
              <a:t>Fa</a:t>
            </a:r>
          </a:p>
        </p:txBody>
      </p:sp>
      <p:sp>
        <p:nvSpPr>
          <p:cNvPr id="111630" name="Rectangle 14"/>
          <p:cNvSpPr>
            <a:spLocks noChangeArrowheads="1"/>
          </p:cNvSpPr>
          <p:nvPr/>
        </p:nvSpPr>
        <p:spPr bwMode="auto">
          <a:xfrm>
            <a:off x="3048000" y="5029200"/>
            <a:ext cx="354013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defRPr/>
            </a:pPr>
            <a:r>
              <a:rPr lang="en-US">
                <a:effectLst>
                  <a:outerShdw blurRad="38100" dist="38100" dir="2700000" algn="tl">
                    <a:srgbClr val="000000"/>
                  </a:outerShdw>
                </a:effectLst>
                <a:latin typeface="Tahoma" pitchFamily="34" charset="0"/>
              </a:rPr>
              <a:t>w</a:t>
            </a:r>
          </a:p>
        </p:txBody>
      </p:sp>
      <p:sp>
        <p:nvSpPr>
          <p:cNvPr id="111631" name="Rectangle 15"/>
          <p:cNvSpPr>
            <a:spLocks noChangeArrowheads="1"/>
          </p:cNvSpPr>
          <p:nvPr/>
        </p:nvSpPr>
        <p:spPr bwMode="auto">
          <a:xfrm>
            <a:off x="1981200" y="5638800"/>
            <a:ext cx="517525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1" hangingPunct="1">
              <a:spcBef>
                <a:spcPct val="20000"/>
              </a:spcBef>
              <a:buClr>
                <a:schemeClr val="hlink"/>
              </a:buClr>
              <a:buSzPct val="70000"/>
              <a:buFont typeface="Wingdings" pitchFamily="2" charset="2"/>
              <a:buChar char="n"/>
              <a:defRPr/>
            </a:pPr>
            <a:r>
              <a:rPr lang="en-US">
                <a:effectLst>
                  <a:outerShdw blurRad="38100" dist="38100" dir="2700000" algn="tl">
                    <a:srgbClr val="000000"/>
                  </a:outerShdw>
                </a:effectLst>
                <a:latin typeface="Tahoma" pitchFamily="34" charset="0"/>
                <a:sym typeface="Symbol" pitchFamily="18" charset="2"/>
              </a:rPr>
              <a:t></a:t>
            </a:r>
            <a:r>
              <a:rPr lang="en-US" baseline="-25000">
                <a:effectLst>
                  <a:outerShdw blurRad="38100" dist="38100" dir="2700000" algn="tl">
                    <a:srgbClr val="000000"/>
                  </a:outerShdw>
                </a:effectLst>
                <a:latin typeface="Tahoma" pitchFamily="34" charset="0"/>
                <a:sym typeface="Symbol" pitchFamily="18" charset="2"/>
              </a:rPr>
              <a:t>b</a:t>
            </a:r>
          </a:p>
        </p:txBody>
      </p:sp>
      <p:sp>
        <p:nvSpPr>
          <p:cNvPr id="111632" name="Rectangle 16"/>
          <p:cNvSpPr>
            <a:spLocks noChangeArrowheads="1"/>
          </p:cNvSpPr>
          <p:nvPr/>
        </p:nvSpPr>
        <p:spPr bwMode="auto">
          <a:xfrm>
            <a:off x="2971800" y="5638800"/>
            <a:ext cx="4826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1" hangingPunct="1">
              <a:spcBef>
                <a:spcPct val="20000"/>
              </a:spcBef>
              <a:buClr>
                <a:schemeClr val="hlink"/>
              </a:buClr>
              <a:buSzPct val="70000"/>
              <a:buFont typeface="Wingdings" pitchFamily="2" charset="2"/>
              <a:buChar char="n"/>
              <a:defRPr/>
            </a:pPr>
            <a:r>
              <a:rPr lang="en-US">
                <a:effectLst>
                  <a:outerShdw blurRad="38100" dist="38100" dir="2700000" algn="tl">
                    <a:srgbClr val="000000"/>
                  </a:outerShdw>
                </a:effectLst>
                <a:latin typeface="Tahoma" pitchFamily="34" charset="0"/>
                <a:sym typeface="Symbol" pitchFamily="18" charset="2"/>
              </a:rPr>
              <a:t></a:t>
            </a:r>
            <a:r>
              <a:rPr lang="en-US" baseline="-25000">
                <a:effectLst>
                  <a:outerShdw blurRad="38100" dist="38100" dir="2700000" algn="tl">
                    <a:srgbClr val="000000"/>
                  </a:outerShdw>
                </a:effectLst>
                <a:latin typeface="Tahoma" pitchFamily="34" charset="0"/>
                <a:sym typeface="Symbol" pitchFamily="18" charset="2"/>
              </a:rPr>
              <a:t>f</a:t>
            </a:r>
          </a:p>
        </p:txBody>
      </p:sp>
      <p:sp>
        <p:nvSpPr>
          <p:cNvPr id="111633" name="Rectangle 17"/>
          <p:cNvSpPr>
            <a:spLocks noChangeArrowheads="1"/>
          </p:cNvSpPr>
          <p:nvPr/>
        </p:nvSpPr>
        <p:spPr bwMode="auto">
          <a:xfrm>
            <a:off x="2514600" y="5638800"/>
            <a:ext cx="350838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defRPr/>
            </a:pPr>
            <a:r>
              <a:rPr lang="en-US">
                <a:effectLst>
                  <a:outerShdw blurRad="38100" dist="38100" dir="2700000" algn="tl">
                    <a:srgbClr val="000000"/>
                  </a:outerShdw>
                </a:effectLst>
                <a:latin typeface="Tahoma" pitchFamily="34" charset="0"/>
                <a:sym typeface="Symbol" pitchFamily="18" charset="2"/>
              </a:rPr>
              <a:t>=</a:t>
            </a:r>
          </a:p>
        </p:txBody>
      </p:sp>
      <p:sp>
        <p:nvSpPr>
          <p:cNvPr id="111640" name="Rectangle 24"/>
          <p:cNvSpPr>
            <a:spLocks noChangeArrowheads="1"/>
          </p:cNvSpPr>
          <p:nvPr/>
        </p:nvSpPr>
        <p:spPr bwMode="auto">
          <a:xfrm>
            <a:off x="5334000" y="3962400"/>
            <a:ext cx="2286000" cy="1143000"/>
          </a:xfrm>
          <a:prstGeom prst="rect">
            <a:avLst/>
          </a:prstGeom>
          <a:noFill/>
          <a:ln w="12700" cap="sq">
            <a:solidFill>
              <a:schemeClr val="tx1"/>
            </a:solidFill>
            <a:miter lim="800000"/>
            <a:headEnd type="none" w="sm" len="sm"/>
            <a:tailEnd type="none" w="sm" len="sm"/>
          </a:ln>
        </p:spPr>
        <p:txBody>
          <a:bodyPr wrap="none" anchor="ctr"/>
          <a:lstStyle/>
          <a:p>
            <a:endParaRPr 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6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116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0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6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1116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6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5" dur="2000"/>
                                        <p:tgtEl>
                                          <p:spTgt spid="1116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6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8" dur="2000"/>
                                        <p:tgtEl>
                                          <p:spTgt spid="1116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6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1" dur="2000"/>
                                        <p:tgtEl>
                                          <p:spTgt spid="1116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6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4" dur="2000"/>
                                        <p:tgtEl>
                                          <p:spTgt spid="1116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6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7" dur="2000"/>
                                        <p:tgtEl>
                                          <p:spTgt spid="1116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6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0" dur="2000"/>
                                        <p:tgtEl>
                                          <p:spTgt spid="1116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6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3" dur="2000"/>
                                        <p:tgtEl>
                                          <p:spTgt spid="1116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6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6" dur="2000"/>
                                        <p:tgtEl>
                                          <p:spTgt spid="1116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6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9" dur="2000"/>
                                        <p:tgtEl>
                                          <p:spTgt spid="1116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6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2" dur="2000"/>
                                        <p:tgtEl>
                                          <p:spTgt spid="1116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6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5" dur="2000"/>
                                        <p:tgtEl>
                                          <p:spTgt spid="1116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6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8" dur="2000"/>
                                        <p:tgtEl>
                                          <p:spTgt spid="1116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6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1116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1116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1116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62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1000"/>
                                        <p:tgtEl>
                                          <p:spTgt spid="11162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11162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11162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62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1000"/>
                                        <p:tgtEl>
                                          <p:spTgt spid="11162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11162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11162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62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1000"/>
                                        <p:tgtEl>
                                          <p:spTgt spid="11162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11162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11162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62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1000"/>
                                        <p:tgtEl>
                                          <p:spTgt spid="11162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2" dur="1000" fill="hold"/>
                                        <p:tgtEl>
                                          <p:spTgt spid="11162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1000" fill="hold"/>
                                        <p:tgtEl>
                                          <p:spTgt spid="11162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6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88" dur="500"/>
                                        <p:tgtEl>
                                          <p:spTgt spid="1116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1620" grpId="0" build="p"/>
      <p:bldP spid="111621" grpId="0" build="p"/>
      <p:bldP spid="111618" grpId="0"/>
      <p:bldP spid="111622" grpId="0" animBg="1"/>
      <p:bldP spid="111623" grpId="0" animBg="1"/>
      <p:bldP spid="111624" grpId="0" animBg="1"/>
      <p:bldP spid="111625" grpId="0" animBg="1"/>
      <p:bldP spid="111626" grpId="0" animBg="1"/>
      <p:bldP spid="111627" grpId="0" animBg="1"/>
      <p:bldP spid="111628" grpId="0" animBg="1"/>
      <p:bldP spid="111629" grpId="0"/>
      <p:bldP spid="111630" grpId="0"/>
      <p:bldP spid="111631" grpId="0"/>
      <p:bldP spid="111632" grpId="0"/>
      <p:bldP spid="111633" grpId="0"/>
      <p:bldP spid="111640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7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smtClean="0"/>
              <a:t>Benda  yang dicelupkan ke dalam fluida akan melayang, bila massa jenis rata – rata benda sama dengan massa jenis fluida.</a:t>
            </a:r>
          </a:p>
          <a:p>
            <a:pPr eaLnBrk="1" hangingPunct="1"/>
            <a:r>
              <a:rPr lang="en-US" smtClean="0"/>
              <a:t>Syarat benda melayang:</a:t>
            </a:r>
          </a:p>
          <a:p>
            <a:pPr algn="ctr" eaLnBrk="1" hangingPunct="1">
              <a:buFontTx/>
              <a:buNone/>
            </a:pPr>
            <a:r>
              <a:rPr lang="en-US" smtClean="0">
                <a:sym typeface="Symbol" pitchFamily="18" charset="2"/>
              </a:rPr>
              <a:t></a:t>
            </a:r>
            <a:r>
              <a:rPr lang="en-US" baseline="-25000" smtClean="0">
                <a:sym typeface="Symbol" pitchFamily="18" charset="2"/>
              </a:rPr>
              <a:t>b</a:t>
            </a:r>
            <a:r>
              <a:rPr lang="en-US" smtClean="0">
                <a:sym typeface="Symbol" pitchFamily="18" charset="2"/>
              </a:rPr>
              <a:t> = </a:t>
            </a:r>
            <a:r>
              <a:rPr lang="en-US" baseline="-25000" smtClean="0">
                <a:sym typeface="Symbol" pitchFamily="18" charset="2"/>
              </a:rPr>
              <a:t>f</a:t>
            </a:r>
          </a:p>
          <a:p>
            <a:pPr eaLnBrk="1" hangingPunct="1"/>
            <a:endParaRPr lang="en-US" smtClean="0"/>
          </a:p>
        </p:txBody>
      </p:sp>
      <p:sp>
        <p:nvSpPr>
          <p:cNvPr id="5222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Kesimpulan :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9" name="Rectangle 4"/>
          <p:cNvSpPr>
            <a:spLocks noGrp="1" noChangeArrowheads="1"/>
          </p:cNvSpPr>
          <p:nvPr>
            <p:ph sz="half" idx="1"/>
          </p:nvPr>
        </p:nvSpPr>
        <p:spPr>
          <a:xfrm>
            <a:off x="762000" y="1752600"/>
            <a:ext cx="3617913" cy="4497387"/>
          </a:xfrm>
        </p:spPr>
        <p:txBody>
          <a:bodyPr>
            <a:normAutofit lnSpcReduction="10000"/>
          </a:bodyPr>
          <a:lstStyle/>
          <a:p>
            <a:pPr eaLnBrk="1" hangingPunct="1">
              <a:buFontTx/>
              <a:buNone/>
            </a:pPr>
            <a:endParaRPr lang="en-US" sz="2400" dirty="0" smtClean="0"/>
          </a:p>
        </p:txBody>
      </p:sp>
      <p:sp>
        <p:nvSpPr>
          <p:cNvPr id="117765" name="Rectangle 5"/>
          <p:cNvSpPr>
            <a:spLocks noGrp="1" noChangeArrowheads="1"/>
          </p:cNvSpPr>
          <p:nvPr>
            <p:ph sz="half" idx="2"/>
          </p:nvPr>
        </p:nvSpPr>
        <p:spPr>
          <a:xfrm>
            <a:off x="4648200" y="1600200"/>
            <a:ext cx="3617913" cy="4497388"/>
          </a:xfrm>
        </p:spPr>
        <p:txBody>
          <a:bodyPr>
            <a:normAutofit lnSpcReduction="10000"/>
          </a:bodyPr>
          <a:lstStyle/>
          <a:p>
            <a:pPr eaLnBrk="1" hangingPunct="1">
              <a:buFontTx/>
              <a:buNone/>
            </a:pPr>
            <a:r>
              <a:rPr lang="en-US" sz="2400" dirty="0" err="1" smtClean="0"/>
              <a:t>Dengan</a:t>
            </a:r>
            <a:r>
              <a:rPr lang="en-US" sz="2400" dirty="0" smtClean="0"/>
              <a:t> </a:t>
            </a:r>
            <a:r>
              <a:rPr lang="en-US" sz="2400" dirty="0" err="1" smtClean="0"/>
              <a:t>cara</a:t>
            </a:r>
            <a:r>
              <a:rPr lang="en-US" sz="2400" dirty="0" smtClean="0"/>
              <a:t> yang </a:t>
            </a:r>
            <a:r>
              <a:rPr lang="en-US" sz="2400" dirty="0" err="1" smtClean="0"/>
              <a:t>sama</a:t>
            </a:r>
            <a:r>
              <a:rPr lang="en-US" sz="2400" dirty="0" smtClean="0"/>
              <a:t> </a:t>
            </a:r>
            <a:r>
              <a:rPr lang="en-US" sz="2400" dirty="0" err="1" smtClean="0"/>
              <a:t>di</a:t>
            </a:r>
            <a:r>
              <a:rPr lang="en-US" sz="2400" dirty="0" smtClean="0"/>
              <a:t> </a:t>
            </a:r>
            <a:r>
              <a:rPr lang="en-US" sz="2400" dirty="0" err="1" smtClean="0"/>
              <a:t>peroleh</a:t>
            </a:r>
            <a:r>
              <a:rPr lang="en-US" sz="2400" dirty="0" smtClean="0"/>
              <a:t> :</a:t>
            </a:r>
          </a:p>
          <a:p>
            <a:pPr algn="ctr" eaLnBrk="1" hangingPunct="1">
              <a:buFontTx/>
              <a:buNone/>
            </a:pPr>
            <a:r>
              <a:rPr lang="en-US" sz="2400" dirty="0" smtClean="0">
                <a:sym typeface="Symbol" pitchFamily="18" charset="2"/>
              </a:rPr>
              <a:t></a:t>
            </a:r>
            <a:r>
              <a:rPr lang="en-US" sz="2400" baseline="-25000" dirty="0" smtClean="0">
                <a:sym typeface="Symbol" pitchFamily="18" charset="2"/>
              </a:rPr>
              <a:t>b </a:t>
            </a:r>
            <a:r>
              <a:rPr lang="en-US" sz="2400" dirty="0" smtClean="0">
                <a:sym typeface="Symbol" pitchFamily="18" charset="2"/>
              </a:rPr>
              <a:t>&gt; </a:t>
            </a:r>
            <a:r>
              <a:rPr lang="en-US" sz="2400" baseline="-25000" dirty="0" smtClean="0">
                <a:sym typeface="Symbol" pitchFamily="18" charset="2"/>
              </a:rPr>
              <a:t>f</a:t>
            </a:r>
            <a:r>
              <a:rPr lang="en-US" sz="2400" dirty="0" smtClean="0">
                <a:sym typeface="Symbol" pitchFamily="18" charset="2"/>
              </a:rPr>
              <a:t> </a:t>
            </a:r>
          </a:p>
          <a:p>
            <a:pPr eaLnBrk="1" hangingPunct="1">
              <a:buFontTx/>
              <a:buNone/>
            </a:pPr>
            <a:r>
              <a:rPr lang="en-US" sz="2400" dirty="0" err="1" smtClean="0"/>
              <a:t>Kesimpulan</a:t>
            </a:r>
            <a:r>
              <a:rPr lang="en-US" sz="2400" dirty="0" smtClean="0"/>
              <a:t> :</a:t>
            </a:r>
          </a:p>
          <a:p>
            <a:pPr eaLnBrk="1" hangingPunct="1"/>
            <a:r>
              <a:rPr lang="en-US" sz="2400" dirty="0" smtClean="0"/>
              <a:t>Benda yang </a:t>
            </a:r>
            <a:r>
              <a:rPr lang="en-US" sz="2400" dirty="0" err="1" smtClean="0"/>
              <a:t>dicelupkan</a:t>
            </a:r>
            <a:r>
              <a:rPr lang="en-US" sz="2400" dirty="0" smtClean="0"/>
              <a:t> </a:t>
            </a:r>
            <a:r>
              <a:rPr lang="en-US" sz="2400" dirty="0" err="1" smtClean="0"/>
              <a:t>ke</a:t>
            </a:r>
            <a:r>
              <a:rPr lang="en-US" sz="2400" dirty="0" smtClean="0"/>
              <a:t> </a:t>
            </a:r>
            <a:r>
              <a:rPr lang="en-US" sz="2400" dirty="0" err="1" smtClean="0"/>
              <a:t>dalam</a:t>
            </a:r>
            <a:r>
              <a:rPr lang="en-US" sz="2400" dirty="0" smtClean="0"/>
              <a:t> </a:t>
            </a:r>
            <a:r>
              <a:rPr lang="en-US" sz="2400" dirty="0" err="1" smtClean="0"/>
              <a:t>fluida</a:t>
            </a:r>
            <a:r>
              <a:rPr lang="en-US" sz="2400" dirty="0" smtClean="0"/>
              <a:t> </a:t>
            </a:r>
            <a:r>
              <a:rPr lang="en-US" sz="2400" dirty="0" err="1" smtClean="0"/>
              <a:t>akan</a:t>
            </a:r>
            <a:r>
              <a:rPr lang="en-US" sz="2400" dirty="0" smtClean="0"/>
              <a:t> </a:t>
            </a:r>
            <a:r>
              <a:rPr lang="en-US" sz="2400" dirty="0" err="1" smtClean="0"/>
              <a:t>tenggelam</a:t>
            </a:r>
            <a:r>
              <a:rPr lang="en-US" sz="2400" dirty="0" smtClean="0"/>
              <a:t>, </a:t>
            </a:r>
            <a:r>
              <a:rPr lang="en-US" sz="2400" dirty="0" err="1" smtClean="0"/>
              <a:t>bila</a:t>
            </a:r>
            <a:r>
              <a:rPr lang="en-US" sz="2400" dirty="0" smtClean="0"/>
              <a:t> </a:t>
            </a:r>
            <a:r>
              <a:rPr lang="en-US" sz="2400" dirty="0" err="1" smtClean="0"/>
              <a:t>massa</a:t>
            </a:r>
            <a:r>
              <a:rPr lang="en-US" sz="2400" dirty="0" smtClean="0"/>
              <a:t> </a:t>
            </a:r>
            <a:r>
              <a:rPr lang="en-US" sz="2400" dirty="0" err="1" smtClean="0"/>
              <a:t>jenis</a:t>
            </a:r>
            <a:r>
              <a:rPr lang="en-US" sz="2400" dirty="0" smtClean="0"/>
              <a:t> rata – rata </a:t>
            </a:r>
            <a:r>
              <a:rPr lang="en-US" sz="2400" dirty="0" err="1" smtClean="0"/>
              <a:t>benda</a:t>
            </a:r>
            <a:r>
              <a:rPr lang="en-US" sz="2400" dirty="0" smtClean="0"/>
              <a:t> </a:t>
            </a:r>
            <a:r>
              <a:rPr lang="en-US" sz="2400" dirty="0" err="1" smtClean="0"/>
              <a:t>lebih</a:t>
            </a:r>
            <a:r>
              <a:rPr lang="en-US" sz="2400" dirty="0" smtClean="0"/>
              <a:t> </a:t>
            </a:r>
            <a:r>
              <a:rPr lang="en-US" sz="2400" dirty="0" err="1" smtClean="0"/>
              <a:t>besar</a:t>
            </a:r>
            <a:r>
              <a:rPr lang="en-US" sz="2400" dirty="0" smtClean="0"/>
              <a:t> </a:t>
            </a:r>
            <a:r>
              <a:rPr lang="en-US" sz="2400" dirty="0" err="1" smtClean="0"/>
              <a:t>daripada</a:t>
            </a:r>
            <a:r>
              <a:rPr lang="en-US" sz="2400" dirty="0" smtClean="0"/>
              <a:t> </a:t>
            </a:r>
            <a:r>
              <a:rPr lang="en-US" sz="2400" dirty="0" err="1" smtClean="0"/>
              <a:t>massa</a:t>
            </a:r>
            <a:r>
              <a:rPr lang="en-US" sz="2400" dirty="0" smtClean="0"/>
              <a:t> </a:t>
            </a:r>
            <a:r>
              <a:rPr lang="en-US" sz="2400" dirty="0" err="1" smtClean="0"/>
              <a:t>jenis</a:t>
            </a:r>
            <a:r>
              <a:rPr lang="en-US" sz="2400" dirty="0" smtClean="0"/>
              <a:t> </a:t>
            </a:r>
            <a:r>
              <a:rPr lang="en-US" sz="2400" dirty="0" err="1" smtClean="0"/>
              <a:t>fluida</a:t>
            </a:r>
            <a:r>
              <a:rPr lang="en-US" sz="2400" dirty="0" smtClean="0"/>
              <a:t>.</a:t>
            </a:r>
          </a:p>
          <a:p>
            <a:pPr eaLnBrk="1" hangingPunct="1">
              <a:buFontTx/>
              <a:buNone/>
            </a:pPr>
            <a:endParaRPr lang="en-US" sz="2400" dirty="0" smtClean="0"/>
          </a:p>
        </p:txBody>
      </p:sp>
      <p:sp>
        <p:nvSpPr>
          <p:cNvPr id="1177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smtClean="0"/>
              <a:t>Tenggelam</a:t>
            </a:r>
          </a:p>
        </p:txBody>
      </p:sp>
      <p:sp>
        <p:nvSpPr>
          <p:cNvPr id="117766" name="Line 6"/>
          <p:cNvSpPr>
            <a:spLocks noChangeShapeType="1"/>
          </p:cNvSpPr>
          <p:nvPr/>
        </p:nvSpPr>
        <p:spPr bwMode="auto">
          <a:xfrm>
            <a:off x="1524000" y="2895600"/>
            <a:ext cx="0" cy="25146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17767" name="Line 7"/>
          <p:cNvSpPr>
            <a:spLocks noChangeShapeType="1"/>
          </p:cNvSpPr>
          <p:nvPr/>
        </p:nvSpPr>
        <p:spPr bwMode="auto">
          <a:xfrm>
            <a:off x="1524000" y="5410200"/>
            <a:ext cx="27432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17768" name="Line 8"/>
          <p:cNvSpPr>
            <a:spLocks noChangeShapeType="1"/>
          </p:cNvSpPr>
          <p:nvPr/>
        </p:nvSpPr>
        <p:spPr bwMode="auto">
          <a:xfrm flipV="1">
            <a:off x="4267200" y="2895600"/>
            <a:ext cx="0" cy="25146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17769" name="Rectangle 9"/>
          <p:cNvSpPr>
            <a:spLocks noChangeArrowheads="1"/>
          </p:cNvSpPr>
          <p:nvPr/>
        </p:nvSpPr>
        <p:spPr bwMode="auto">
          <a:xfrm>
            <a:off x="2514600" y="4953000"/>
            <a:ext cx="990600" cy="4572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117770" name="Line 10"/>
          <p:cNvSpPr>
            <a:spLocks noChangeShapeType="1"/>
          </p:cNvSpPr>
          <p:nvPr/>
        </p:nvSpPr>
        <p:spPr bwMode="auto">
          <a:xfrm>
            <a:off x="1524000" y="3429000"/>
            <a:ext cx="27432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17771" name="Line 11"/>
          <p:cNvSpPr>
            <a:spLocks noChangeShapeType="1"/>
          </p:cNvSpPr>
          <p:nvPr/>
        </p:nvSpPr>
        <p:spPr bwMode="auto">
          <a:xfrm>
            <a:off x="2895600" y="5410200"/>
            <a:ext cx="0" cy="3810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n-US"/>
          </a:p>
        </p:txBody>
      </p:sp>
      <p:sp>
        <p:nvSpPr>
          <p:cNvPr id="117772" name="Line 12"/>
          <p:cNvSpPr>
            <a:spLocks noChangeShapeType="1"/>
          </p:cNvSpPr>
          <p:nvPr/>
        </p:nvSpPr>
        <p:spPr bwMode="auto">
          <a:xfrm flipV="1">
            <a:off x="2895600" y="4419600"/>
            <a:ext cx="0" cy="5334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n-US"/>
          </a:p>
        </p:txBody>
      </p:sp>
      <p:sp>
        <p:nvSpPr>
          <p:cNvPr id="117773" name="Rectangle 13"/>
          <p:cNvSpPr>
            <a:spLocks noChangeArrowheads="1"/>
          </p:cNvSpPr>
          <p:nvPr/>
        </p:nvSpPr>
        <p:spPr bwMode="auto">
          <a:xfrm>
            <a:off x="3048000" y="5486400"/>
            <a:ext cx="354013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defRPr/>
            </a:pPr>
            <a:r>
              <a:rPr lang="en-US">
                <a:effectLst>
                  <a:outerShdw blurRad="38100" dist="38100" dir="2700000" algn="tl">
                    <a:srgbClr val="000000"/>
                  </a:outerShdw>
                </a:effectLst>
                <a:latin typeface="Tahoma" pitchFamily="34" charset="0"/>
              </a:rPr>
              <a:t>w</a:t>
            </a:r>
          </a:p>
        </p:txBody>
      </p:sp>
      <p:sp>
        <p:nvSpPr>
          <p:cNvPr id="117774" name="Rectangle 14"/>
          <p:cNvSpPr>
            <a:spLocks noChangeArrowheads="1"/>
          </p:cNvSpPr>
          <p:nvPr/>
        </p:nvSpPr>
        <p:spPr bwMode="auto">
          <a:xfrm>
            <a:off x="2971800" y="4343400"/>
            <a:ext cx="423863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defRPr/>
            </a:pPr>
            <a:r>
              <a:rPr lang="en-US">
                <a:effectLst>
                  <a:outerShdw blurRad="38100" dist="38100" dir="2700000" algn="tl">
                    <a:srgbClr val="000000"/>
                  </a:outerShdw>
                </a:effectLst>
                <a:latin typeface="Tahoma" pitchFamily="34" charset="0"/>
              </a:rPr>
              <a:t>Fa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7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177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7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1177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7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5" dur="500"/>
                                        <p:tgtEl>
                                          <p:spTgt spid="1177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7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" dur="500"/>
                                        <p:tgtEl>
                                          <p:spTgt spid="1177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7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1" dur="500"/>
                                        <p:tgtEl>
                                          <p:spTgt spid="1177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7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4" dur="500"/>
                                        <p:tgtEl>
                                          <p:spTgt spid="1177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7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" dur="500"/>
                                        <p:tgtEl>
                                          <p:spTgt spid="1177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7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0" dur="500"/>
                                        <p:tgtEl>
                                          <p:spTgt spid="1177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7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3" dur="500"/>
                                        <p:tgtEl>
                                          <p:spTgt spid="1177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7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6" dur="500"/>
                                        <p:tgtEl>
                                          <p:spTgt spid="1177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7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2000"/>
                                        <p:tgtEl>
                                          <p:spTgt spid="1177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1177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1177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76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2000"/>
                                        <p:tgtEl>
                                          <p:spTgt spid="11776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11776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11776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76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2000"/>
                                        <p:tgtEl>
                                          <p:spTgt spid="11776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2000" fill="hold"/>
                                        <p:tgtEl>
                                          <p:spTgt spid="11776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11776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76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2000"/>
                                        <p:tgtEl>
                                          <p:spTgt spid="11776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2000" fill="hold"/>
                                        <p:tgtEl>
                                          <p:spTgt spid="11776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2000" fill="hold"/>
                                        <p:tgtEl>
                                          <p:spTgt spid="11776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7765" grpId="0" build="p"/>
      <p:bldP spid="117762" grpId="0"/>
      <p:bldP spid="117766" grpId="0" animBg="1"/>
      <p:bldP spid="117767" grpId="0" animBg="1"/>
      <p:bldP spid="117768" grpId="0" animBg="1"/>
      <p:bldP spid="117769" grpId="0" animBg="1"/>
      <p:bldP spid="117770" grpId="0" animBg="1"/>
      <p:bldP spid="117771" grpId="0" animBg="1"/>
      <p:bldP spid="117772" grpId="0" animBg="1"/>
      <p:bldP spid="117773" grpId="0"/>
      <p:bldP spid="117774" grpId="0"/>
    </p:bld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_rels/them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3.jpeg"/></Relationships>
</file>

<file path=ppt/theme/theme1.xml><?xml version="1.0" encoding="utf-8"?>
<a:theme xmlns:a="http://schemas.openxmlformats.org/drawingml/2006/main" name="Civic">
  <a:themeElements>
    <a:clrScheme name="Aspect">
      <a:dk1>
        <a:sysClr val="windowText" lastClr="000000"/>
      </a:dk1>
      <a:lt1>
        <a:sysClr val="window" lastClr="FFFFFF"/>
      </a:lt1>
      <a:dk2>
        <a:srgbClr val="323232"/>
      </a:dk2>
      <a:lt2>
        <a:srgbClr val="E3DED1"/>
      </a:lt2>
      <a:accent1>
        <a:srgbClr val="F07F09"/>
      </a:accent1>
      <a:accent2>
        <a:srgbClr val="9F2936"/>
      </a:accent2>
      <a:accent3>
        <a:srgbClr val="1B587C"/>
      </a:accent3>
      <a:accent4>
        <a:srgbClr val="4E8542"/>
      </a:accent4>
      <a:accent5>
        <a:srgbClr val="604878"/>
      </a:accent5>
      <a:accent6>
        <a:srgbClr val="C19859"/>
      </a:accent6>
      <a:hlink>
        <a:srgbClr val="6B9F25"/>
      </a:hlink>
      <a:folHlink>
        <a:srgbClr val="B26B02"/>
      </a:folHlink>
    </a:clrScheme>
    <a:fontScheme name="Civic">
      <a:majorFont>
        <a:latin typeface="Georgia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Georgia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Civic">
      <a:fillStyleLst>
        <a:solidFill>
          <a:schemeClr val="phClr"/>
        </a:solidFill>
        <a:solidFill>
          <a:schemeClr val="phClr">
            <a:tint val="45000"/>
          </a:schemeClr>
        </a:solidFill>
        <a:solidFill>
          <a:schemeClr val="phClr">
            <a:tint val="95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1429" cap="flat" cmpd="sng" algn="ctr">
          <a:solidFill>
            <a:schemeClr val="phClr"/>
          </a:solidFill>
          <a:prstDash val="sysDash"/>
        </a:ln>
        <a:ln w="200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 contourW="9525" prstMaterial="matte">
            <a:bevelT w="0" h="0"/>
            <a:contourClr>
              <a:schemeClr val="phClr">
                <a:shade val="70000"/>
                <a:satMod val="105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soft" dir="b">
              <a:rot lat="0" lon="0" rev="0"/>
            </a:lightRig>
          </a:scene3d>
          <a:sp3d prstMaterial="dkEdge">
            <a:bevelT w="63500" h="63500" prst="cross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70000"/>
                <a:satMod val="115000"/>
              </a:schemeClr>
              <a:schemeClr val="phClr">
                <a:tint val="85000"/>
              </a:schemeClr>
            </a:duotone>
          </a:blip>
          <a:tile tx="0" ty="0" sx="85000" sy="85000" flip="none" algn="tl"/>
        </a:blipFill>
        <a:blipFill>
          <a:blip xmlns:r="http://schemas.openxmlformats.org/officeDocument/2006/relationships" r:embed="rId2">
            <a:duotone>
              <a:schemeClr val="phClr">
                <a:shade val="65000"/>
                <a:satMod val="115000"/>
              </a:schemeClr>
              <a:schemeClr val="phClr">
                <a:tint val="85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Concourse">
  <a:themeElements>
    <a:clrScheme name="Concourse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Concourse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inorFont>
    </a:fontScheme>
    <a:fmtScheme name="Concourse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95000" t="-106500" r="5000" b="2065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Profile</Template>
  <TotalTime>2649</TotalTime>
  <Words>782</Words>
  <Application>Microsoft Office PowerPoint</Application>
  <PresentationFormat>On-screen Show (4:3)</PresentationFormat>
  <Paragraphs>164</Paragraphs>
  <Slides>18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2</vt:i4>
      </vt:variant>
      <vt:variant>
        <vt:lpstr>Slide Titles</vt:lpstr>
      </vt:variant>
      <vt:variant>
        <vt:i4>18</vt:i4>
      </vt:variant>
    </vt:vector>
  </HeadingPairs>
  <TitlesOfParts>
    <vt:vector size="20" baseType="lpstr">
      <vt:lpstr>Civic</vt:lpstr>
      <vt:lpstr>Concourse</vt:lpstr>
      <vt:lpstr>Slide 1</vt:lpstr>
      <vt:lpstr>Massa jenis zat (ρ) </vt:lpstr>
      <vt:lpstr>Jadi massa jenis zat adalah perbandingan antara massa  dengan volume zat</vt:lpstr>
      <vt:lpstr>Slide 4</vt:lpstr>
      <vt:lpstr>Slide 5</vt:lpstr>
      <vt:lpstr>               Fluida ( zat alir) : zat yang bisa mengalir. </vt:lpstr>
      <vt:lpstr>Slide 7</vt:lpstr>
      <vt:lpstr>Hukum Utama Hidrostatik</vt:lpstr>
      <vt:lpstr>Gaya ke atas :</vt:lpstr>
      <vt:lpstr>Slide 10</vt:lpstr>
      <vt:lpstr>Slide 11</vt:lpstr>
      <vt:lpstr>Jadi dapat di simpulkan :</vt:lpstr>
      <vt:lpstr>Mengapung</vt:lpstr>
      <vt:lpstr>Atau</vt:lpstr>
      <vt:lpstr>Kesimpulan :</vt:lpstr>
      <vt:lpstr>Melayang</vt:lpstr>
      <vt:lpstr>Kesimpulan :</vt:lpstr>
      <vt:lpstr>Tenggelam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FLUIDA STATIS</dc:title>
  <dc:creator>Owner</dc:creator>
  <cp:lastModifiedBy>pc1</cp:lastModifiedBy>
  <cp:revision>147</cp:revision>
  <dcterms:created xsi:type="dcterms:W3CDTF">2007-03-07T17:16:02Z</dcterms:created>
  <dcterms:modified xsi:type="dcterms:W3CDTF">2019-11-25T23:31:40Z</dcterms:modified>
</cp:coreProperties>
</file>