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</p:sldMasterIdLst>
  <p:sldIdLst>
    <p:sldId id="256" r:id="rId2"/>
    <p:sldId id="313" r:id="rId3"/>
    <p:sldId id="307" r:id="rId4"/>
    <p:sldId id="320" r:id="rId5"/>
    <p:sldId id="309" r:id="rId6"/>
    <p:sldId id="311" r:id="rId7"/>
    <p:sldId id="314" r:id="rId8"/>
    <p:sldId id="317" r:id="rId9"/>
    <p:sldId id="270" r:id="rId10"/>
    <p:sldId id="310" r:id="rId11"/>
    <p:sldId id="318" r:id="rId12"/>
    <p:sldId id="319" r:id="rId13"/>
    <p:sldId id="321" r:id="rId14"/>
    <p:sldId id="325" r:id="rId15"/>
    <p:sldId id="326" r:id="rId16"/>
    <p:sldId id="322" r:id="rId17"/>
    <p:sldId id="323" r:id="rId18"/>
    <p:sldId id="324" r:id="rId19"/>
    <p:sldId id="327" r:id="rId20"/>
    <p:sldId id="328" r:id="rId21"/>
    <p:sldId id="329" r:id="rId22"/>
    <p:sldId id="330" r:id="rId23"/>
    <p:sldId id="331" r:id="rId24"/>
    <p:sldId id="332" r:id="rId25"/>
    <p:sldId id="333" r:id="rId26"/>
    <p:sldId id="334" r:id="rId27"/>
    <p:sldId id="335" r:id="rId28"/>
    <p:sldId id="336" r:id="rId2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05313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12994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56131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4639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03862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79257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1746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09020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45192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3305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12883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8" name="Picture 14" descr="Imvcxage1qsazroiudsf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323850" y="836613"/>
            <a:ext cx="8569325" cy="5761037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id-ID"/>
          </a:p>
        </p:txBody>
      </p:sp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7812088" y="6302375"/>
            <a:ext cx="1073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336699"/>
                </a:solidFill>
              </a:rPr>
              <a:t>Page </a:t>
            </a:r>
            <a:fld id="{8CEDFB11-D851-4273-BC5B-5F073AE3BB6E}" type="slidenum">
              <a:rPr lang="fr-FR" b="1">
                <a:solidFill>
                  <a:srgbClr val="336699"/>
                </a:solidFill>
              </a:rPr>
              <a:pPr/>
              <a:t>‹#›</a:t>
            </a:fld>
            <a:endParaRPr lang="fr-FR" b="1">
              <a:solidFill>
                <a:srgbClr val="33669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itle 1"/>
          <p:cNvSpPr>
            <a:spLocks noGrp="1"/>
          </p:cNvSpPr>
          <p:nvPr>
            <p:ph type="ctrTitle"/>
          </p:nvPr>
        </p:nvSpPr>
        <p:spPr>
          <a:xfrm>
            <a:off x="457200" y="1992312"/>
            <a:ext cx="8153400" cy="189388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INTERAKSI MANUSIA </a:t>
            </a:r>
            <a:br>
              <a:rPr lang="en-US" dirty="0"/>
            </a:br>
            <a:r>
              <a:rPr lang="en-US" dirty="0"/>
              <a:t>DAN KOMPUTER</a:t>
            </a:r>
            <a:endParaRPr dirty="0"/>
          </a:p>
        </p:txBody>
      </p:sp>
      <p:sp>
        <p:nvSpPr>
          <p:cNvPr id="8195" name="Subtitle 2"/>
          <p:cNvSpPr>
            <a:spLocks noGrp="1"/>
          </p:cNvSpPr>
          <p:nvPr>
            <p:ph type="subTitle" idx="1"/>
          </p:nvPr>
        </p:nvSpPr>
        <p:spPr>
          <a:xfrm>
            <a:off x="838200" y="3886200"/>
            <a:ext cx="7239000" cy="609600"/>
          </a:xfrm>
        </p:spPr>
        <p:txBody>
          <a:bodyPr/>
          <a:lstStyle/>
          <a:p>
            <a:pPr eaLnBrk="1" hangingPunct="1"/>
            <a:r>
              <a:rPr lang="id-ID" b="0" i="1" dirty="0"/>
              <a:t>Setyoningsih Wibowo, ST., M. Kom</a:t>
            </a:r>
            <a:endParaRPr lang="en-US" b="0" i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err="1"/>
              <a:t>Kontrak</a:t>
            </a:r>
            <a:r>
              <a:rPr lang="en-US" b="1" dirty="0"/>
              <a:t> </a:t>
            </a:r>
            <a:r>
              <a:rPr lang="en-US" b="1" dirty="0" err="1"/>
              <a:t>Perkuliahan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Teori</a:t>
            </a:r>
            <a:r>
              <a:rPr lang="en-US" dirty="0"/>
              <a:t>		3 </a:t>
            </a:r>
            <a:r>
              <a:rPr lang="en-US" dirty="0" err="1"/>
              <a:t>sks</a:t>
            </a:r>
            <a:endParaRPr lang="en-US" dirty="0"/>
          </a:p>
          <a:p>
            <a:r>
              <a:rPr lang="en-US" dirty="0" err="1"/>
              <a:t>Penanggungjawab</a:t>
            </a:r>
            <a:r>
              <a:rPr lang="en-US" dirty="0"/>
              <a:t> MK…???</a:t>
            </a:r>
          </a:p>
          <a:p>
            <a:endParaRPr lang="en-US" dirty="0"/>
          </a:p>
          <a:p>
            <a:pPr marL="0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090739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err="1"/>
              <a:t>Deskripsi</a:t>
            </a:r>
            <a:r>
              <a:rPr lang="en-US" b="1" dirty="0"/>
              <a:t> Mata </a:t>
            </a:r>
            <a:r>
              <a:rPr lang="en-US" b="1" dirty="0" err="1"/>
              <a:t>Kuliah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dirty="0"/>
              <a:t>Mata </a:t>
            </a:r>
            <a:r>
              <a:rPr lang="en-US" sz="2400" dirty="0" err="1"/>
              <a:t>kuliah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membahas</a:t>
            </a:r>
            <a:r>
              <a:rPr lang="en-US" sz="2400" dirty="0"/>
              <a:t> </a:t>
            </a:r>
            <a:r>
              <a:rPr lang="en-US" sz="2400" dirty="0" err="1"/>
              <a:t>mengenai</a:t>
            </a:r>
            <a:r>
              <a:rPr lang="en-US" sz="2400" dirty="0"/>
              <a:t> </a:t>
            </a:r>
          </a:p>
          <a:p>
            <a:r>
              <a:rPr lang="en-US" sz="2400" dirty="0" err="1"/>
              <a:t>dasar</a:t>
            </a:r>
            <a:r>
              <a:rPr lang="en-US" sz="2400" dirty="0"/>
              <a:t> </a:t>
            </a:r>
            <a:r>
              <a:rPr lang="en-US" sz="2400" dirty="0" err="1"/>
              <a:t>konsep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praktis</a:t>
            </a:r>
            <a:r>
              <a:rPr lang="en-US" sz="2400" dirty="0"/>
              <a:t> </a:t>
            </a:r>
            <a:r>
              <a:rPr lang="en-US" sz="2400" dirty="0" err="1"/>
              <a:t>tentang</a:t>
            </a:r>
            <a:r>
              <a:rPr lang="en-US" sz="2400" dirty="0"/>
              <a:t> </a:t>
            </a:r>
            <a:r>
              <a:rPr lang="en-US" sz="2400" dirty="0" err="1"/>
              <a:t>interaksi</a:t>
            </a:r>
            <a:r>
              <a:rPr lang="en-US" sz="2400" dirty="0"/>
              <a:t> </a:t>
            </a:r>
            <a:r>
              <a:rPr lang="en-US" sz="2400" dirty="0" err="1"/>
              <a:t>manusia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komputer</a:t>
            </a:r>
            <a:r>
              <a:rPr lang="en-US" sz="2400" dirty="0"/>
              <a:t>, </a:t>
            </a:r>
          </a:p>
          <a:p>
            <a:r>
              <a:rPr lang="en-US" sz="2400" dirty="0"/>
              <a:t>model </a:t>
            </a:r>
            <a:r>
              <a:rPr lang="en-US" sz="2400" dirty="0" err="1"/>
              <a:t>interaksi</a:t>
            </a:r>
            <a:r>
              <a:rPr lang="en-US" sz="2400" dirty="0"/>
              <a:t>, </a:t>
            </a:r>
          </a:p>
          <a:p>
            <a:r>
              <a:rPr lang="en-US" sz="2400" dirty="0" err="1"/>
              <a:t>perancangan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implementasi</a:t>
            </a:r>
            <a:r>
              <a:rPr lang="en-US" sz="2400" dirty="0"/>
              <a:t> </a:t>
            </a:r>
            <a:r>
              <a:rPr lang="en-US" sz="2400" dirty="0" err="1"/>
              <a:t>antar-muka</a:t>
            </a:r>
            <a:r>
              <a:rPr lang="en-US" sz="2400" dirty="0"/>
              <a:t> </a:t>
            </a:r>
            <a:r>
              <a:rPr lang="en-US" sz="2400" dirty="0" err="1"/>
              <a:t>manusia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komputer</a:t>
            </a:r>
            <a:r>
              <a:rPr lang="en-US" sz="2400" dirty="0"/>
              <a:t> </a:t>
            </a:r>
            <a:r>
              <a:rPr lang="en-US" sz="2400" dirty="0" err="1"/>
              <a:t>serta</a:t>
            </a:r>
            <a:r>
              <a:rPr lang="en-US" sz="2400" dirty="0"/>
              <a:t> </a:t>
            </a:r>
          </a:p>
          <a:p>
            <a:r>
              <a:rPr lang="en-US" sz="2400" dirty="0" err="1"/>
              <a:t>penggunaan</a:t>
            </a:r>
            <a:r>
              <a:rPr lang="en-US" sz="2400" dirty="0"/>
              <a:t> tools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pengembangan</a:t>
            </a:r>
            <a:r>
              <a:rPr lang="en-US" sz="2400" dirty="0"/>
              <a:t> software interface </a:t>
            </a:r>
            <a:r>
              <a:rPr lang="en-US" sz="2400" dirty="0" err="1"/>
              <a:t>manusia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komputer</a:t>
            </a:r>
            <a:r>
              <a:rPr lang="en-US" sz="2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8598666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err="1"/>
              <a:t>Deskripsi</a:t>
            </a:r>
            <a:r>
              <a:rPr lang="en-US" b="1" dirty="0"/>
              <a:t> Mata </a:t>
            </a:r>
            <a:r>
              <a:rPr lang="en-US" b="1" dirty="0" err="1"/>
              <a:t>Kuliah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dirty="0" err="1"/>
              <a:t>Setelah</a:t>
            </a:r>
            <a:r>
              <a:rPr lang="en-US" sz="2400" dirty="0"/>
              <a:t> </a:t>
            </a:r>
            <a:r>
              <a:rPr lang="en-US" sz="2400" dirty="0" err="1"/>
              <a:t>mengikuti</a:t>
            </a:r>
            <a:r>
              <a:rPr lang="en-US" sz="2400" dirty="0"/>
              <a:t> </a:t>
            </a:r>
            <a:r>
              <a:rPr lang="en-US" sz="2400" dirty="0" err="1"/>
              <a:t>kuliah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diharapkan</a:t>
            </a:r>
            <a:r>
              <a:rPr lang="en-US" sz="2400" dirty="0"/>
              <a:t> </a:t>
            </a:r>
            <a:r>
              <a:rPr lang="en-US" sz="2400" dirty="0" err="1"/>
              <a:t>mahasiswa</a:t>
            </a:r>
            <a:r>
              <a:rPr lang="en-US" sz="2400" dirty="0"/>
              <a:t> </a:t>
            </a:r>
            <a:r>
              <a:rPr lang="en-US" sz="2400" dirty="0" err="1"/>
              <a:t>mempunyai</a:t>
            </a:r>
            <a:r>
              <a:rPr lang="en-US" sz="2400" dirty="0"/>
              <a:t> </a:t>
            </a:r>
            <a:r>
              <a:rPr lang="en-US" sz="2400" dirty="0" err="1"/>
              <a:t>pemahaman</a:t>
            </a:r>
            <a:r>
              <a:rPr lang="en-US" sz="2400" dirty="0"/>
              <a:t> </a:t>
            </a:r>
          </a:p>
          <a:p>
            <a:r>
              <a:rPr lang="en-US" sz="2400" dirty="0" err="1"/>
              <a:t>tentang</a:t>
            </a:r>
            <a:r>
              <a:rPr lang="en-US" sz="2400" dirty="0"/>
              <a:t> human cognition</a:t>
            </a:r>
          </a:p>
          <a:p>
            <a:r>
              <a:rPr lang="en-US" sz="2400" dirty="0" err="1"/>
              <a:t>memori</a:t>
            </a:r>
            <a:r>
              <a:rPr lang="en-US" sz="2400" dirty="0"/>
              <a:t> </a:t>
            </a:r>
            <a:r>
              <a:rPr lang="en-US" sz="2400" dirty="0" err="1"/>
              <a:t>manusia</a:t>
            </a:r>
            <a:r>
              <a:rPr lang="en-US" sz="2400" dirty="0"/>
              <a:t>, </a:t>
            </a:r>
          </a:p>
          <a:p>
            <a:r>
              <a:rPr lang="en-US" sz="2400" dirty="0" err="1"/>
              <a:t>penyelesaian</a:t>
            </a:r>
            <a:r>
              <a:rPr lang="en-US" sz="2400" dirty="0"/>
              <a:t> </a:t>
            </a:r>
            <a:r>
              <a:rPr lang="en-US" sz="2400" dirty="0" err="1"/>
              <a:t>masalah</a:t>
            </a:r>
            <a:r>
              <a:rPr lang="en-US" sz="2400" dirty="0"/>
              <a:t>, </a:t>
            </a:r>
          </a:p>
          <a:p>
            <a:r>
              <a:rPr lang="en-US" sz="2400" dirty="0" err="1"/>
              <a:t>bahasa</a:t>
            </a:r>
            <a:r>
              <a:rPr lang="en-US" sz="2400" dirty="0"/>
              <a:t> </a:t>
            </a:r>
            <a:r>
              <a:rPr lang="en-US" sz="2400" dirty="0" err="1"/>
              <a:t>serta</a:t>
            </a:r>
            <a:r>
              <a:rPr lang="en-US" sz="2400" dirty="0"/>
              <a:t> </a:t>
            </a:r>
            <a:r>
              <a:rPr lang="en-US" sz="2400" dirty="0" err="1"/>
              <a:t>apa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bagaimana</a:t>
            </a:r>
            <a:r>
              <a:rPr lang="en-US" sz="2400" dirty="0"/>
              <a:t> </a:t>
            </a:r>
            <a:r>
              <a:rPr lang="en-US" sz="2400" dirty="0" err="1"/>
              <a:t>keterkaitan</a:t>
            </a:r>
            <a:r>
              <a:rPr lang="en-US" sz="2400" dirty="0"/>
              <a:t> </a:t>
            </a:r>
            <a:r>
              <a:rPr lang="en-US" sz="2400" dirty="0" err="1"/>
              <a:t>hal-hal</a:t>
            </a:r>
            <a:r>
              <a:rPr lang="en-US" sz="2400" dirty="0"/>
              <a:t> </a:t>
            </a:r>
            <a:r>
              <a:rPr lang="en-US" sz="2400" dirty="0" err="1"/>
              <a:t>tersebut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merancang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</a:p>
          <a:p>
            <a:r>
              <a:rPr lang="en-US" sz="2400" dirty="0" err="1"/>
              <a:t>mengembangkan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interaktif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166058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Capaian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Pembelajaran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id-ID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dirty="0" err="1"/>
              <a:t>Setelah</a:t>
            </a:r>
            <a:r>
              <a:rPr lang="en-GB" sz="2400" dirty="0"/>
              <a:t> </a:t>
            </a:r>
            <a:r>
              <a:rPr lang="en-GB" sz="2400" dirty="0" err="1"/>
              <a:t>mengikuti</a:t>
            </a:r>
            <a:r>
              <a:rPr lang="en-GB" sz="2400" dirty="0"/>
              <a:t> proses </a:t>
            </a:r>
            <a:r>
              <a:rPr lang="en-GB" sz="2400" dirty="0" err="1"/>
              <a:t>pembelajaran</a:t>
            </a:r>
            <a:r>
              <a:rPr lang="en-GB" sz="2400" dirty="0"/>
              <a:t> </a:t>
            </a:r>
            <a:r>
              <a:rPr lang="en-GB" sz="2400" dirty="0" err="1"/>
              <a:t>arsitektur</a:t>
            </a:r>
            <a:r>
              <a:rPr lang="en-GB" sz="2400" dirty="0"/>
              <a:t> </a:t>
            </a:r>
            <a:r>
              <a:rPr lang="en-GB" sz="2400" dirty="0" err="1"/>
              <a:t>dan</a:t>
            </a:r>
            <a:r>
              <a:rPr lang="en-GB" sz="2400" dirty="0"/>
              <a:t> </a:t>
            </a:r>
            <a:r>
              <a:rPr lang="en-GB" sz="2400" dirty="0" err="1"/>
              <a:t>organisasi</a:t>
            </a:r>
            <a:r>
              <a:rPr lang="en-GB" sz="2400" dirty="0"/>
              <a:t> </a:t>
            </a:r>
            <a:r>
              <a:rPr lang="en-GB" sz="2400" dirty="0" err="1"/>
              <a:t>komputer</a:t>
            </a:r>
            <a:r>
              <a:rPr lang="en-GB" sz="2400" dirty="0"/>
              <a:t> </a:t>
            </a:r>
            <a:r>
              <a:rPr lang="en-GB" sz="2400" dirty="0" err="1"/>
              <a:t>selama</a:t>
            </a:r>
            <a:r>
              <a:rPr lang="en-GB" sz="2400" dirty="0"/>
              <a:t> 16 kali </a:t>
            </a:r>
            <a:r>
              <a:rPr lang="en-GB" sz="2400" dirty="0" err="1"/>
              <a:t>pertemuan</a:t>
            </a:r>
            <a:r>
              <a:rPr lang="en-GB" sz="2400" dirty="0"/>
              <a:t> </a:t>
            </a:r>
            <a:r>
              <a:rPr lang="en-GB" sz="2400" dirty="0" err="1"/>
              <a:t>mahasiswa</a:t>
            </a:r>
            <a:endParaRPr lang="en-GB" sz="2400" dirty="0"/>
          </a:p>
          <a:p>
            <a:r>
              <a:rPr lang="en-US" sz="2400" dirty="0" err="1"/>
              <a:t>Memahami</a:t>
            </a:r>
            <a:r>
              <a:rPr lang="en-US" sz="2400" dirty="0"/>
              <a:t> </a:t>
            </a:r>
            <a:r>
              <a:rPr lang="en-US" sz="2400" dirty="0" err="1"/>
              <a:t>tentang</a:t>
            </a:r>
            <a:r>
              <a:rPr lang="en-US" sz="2400" dirty="0"/>
              <a:t>  </a:t>
            </a:r>
            <a:r>
              <a:rPr lang="en-US" sz="2400" dirty="0" err="1"/>
              <a:t>konsep</a:t>
            </a:r>
            <a:r>
              <a:rPr lang="en-US" sz="2400" dirty="0"/>
              <a:t>  </a:t>
            </a:r>
            <a:r>
              <a:rPr lang="en-US" sz="2400" dirty="0" err="1"/>
              <a:t>dasar</a:t>
            </a:r>
            <a:r>
              <a:rPr lang="en-US" sz="2400" dirty="0"/>
              <a:t>  </a:t>
            </a:r>
            <a:r>
              <a:rPr lang="en-US" sz="2400" dirty="0" err="1"/>
              <a:t>keterkaitan</a:t>
            </a:r>
            <a:r>
              <a:rPr lang="en-US" sz="2400" dirty="0"/>
              <a:t>  </a:t>
            </a:r>
            <a:r>
              <a:rPr lang="en-US" sz="2400" dirty="0" err="1"/>
              <a:t>aspek</a:t>
            </a:r>
            <a:r>
              <a:rPr lang="en-US" sz="2400" dirty="0"/>
              <a:t> </a:t>
            </a:r>
            <a:r>
              <a:rPr lang="en-US" sz="2400" dirty="0" err="1"/>
              <a:t>manusia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komputer</a:t>
            </a:r>
            <a:r>
              <a:rPr lang="en-US" sz="2400" dirty="0"/>
              <a:t> yang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mempengaruhi</a:t>
            </a:r>
            <a:r>
              <a:rPr lang="en-US" sz="2400" dirty="0"/>
              <a:t> </a:t>
            </a:r>
            <a:r>
              <a:rPr lang="en-US" sz="2400" dirty="0" err="1"/>
              <a:t>perancangan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pengembangan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interaktif</a:t>
            </a:r>
            <a:r>
              <a:rPr lang="en-US" sz="2400" dirty="0"/>
              <a:t>. </a:t>
            </a:r>
          </a:p>
          <a:p>
            <a:r>
              <a:rPr lang="en-US" sz="2400" dirty="0" err="1"/>
              <a:t>Mahasiswa</a:t>
            </a:r>
            <a:r>
              <a:rPr lang="en-US" sz="2400" dirty="0"/>
              <a:t> </a:t>
            </a:r>
            <a:r>
              <a:rPr lang="en-US" sz="2400" dirty="0" err="1"/>
              <a:t>memiliki</a:t>
            </a:r>
            <a:r>
              <a:rPr lang="en-US" sz="2400" dirty="0"/>
              <a:t> </a:t>
            </a:r>
            <a:r>
              <a:rPr lang="en-US" sz="2400" dirty="0" err="1"/>
              <a:t>pemahaman</a:t>
            </a:r>
            <a:r>
              <a:rPr lang="en-US" sz="2400" dirty="0"/>
              <a:t> </a:t>
            </a:r>
            <a:r>
              <a:rPr lang="en-US" sz="2400" dirty="0" err="1"/>
              <a:t>tentang</a:t>
            </a:r>
            <a:r>
              <a:rPr lang="en-US" sz="2400" dirty="0"/>
              <a:t> proses </a:t>
            </a:r>
            <a:r>
              <a:rPr lang="en-US" sz="2400" dirty="0" err="1"/>
              <a:t>desain</a:t>
            </a:r>
            <a:r>
              <a:rPr lang="en-US" sz="2400" dirty="0"/>
              <a:t> </a:t>
            </a:r>
            <a:r>
              <a:rPr lang="en-US" sz="2400" dirty="0" err="1"/>
              <a:t>interaksi</a:t>
            </a:r>
            <a:r>
              <a:rPr lang="en-US" sz="2400" dirty="0"/>
              <a:t>. </a:t>
            </a:r>
          </a:p>
          <a:p>
            <a:r>
              <a:rPr lang="en-US" sz="2400" dirty="0" err="1"/>
              <a:t>Mahasiswa</a:t>
            </a:r>
            <a:r>
              <a:rPr lang="en-US" sz="2400" dirty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menerapkan</a:t>
            </a:r>
            <a:r>
              <a:rPr lang="en-US" sz="2400" dirty="0"/>
              <a:t> </a:t>
            </a:r>
            <a:r>
              <a:rPr lang="en-US" sz="2400" dirty="0" err="1"/>
              <a:t>konsep</a:t>
            </a:r>
            <a:r>
              <a:rPr lang="en-US" sz="2400" dirty="0"/>
              <a:t> IMK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pengembangan</a:t>
            </a:r>
            <a:r>
              <a:rPr lang="en-US" sz="2400" dirty="0"/>
              <a:t> </a:t>
            </a:r>
            <a:r>
              <a:rPr lang="en-US" sz="2400" dirty="0" err="1"/>
              <a:t>antar-muka</a:t>
            </a:r>
            <a:r>
              <a:rPr lang="en-US" sz="2400" dirty="0"/>
              <a:t> </a:t>
            </a:r>
            <a:r>
              <a:rPr lang="en-US" sz="2400" dirty="0" err="1"/>
              <a:t>pengguna</a:t>
            </a:r>
            <a:r>
              <a:rPr lang="en-US" sz="2400" dirty="0"/>
              <a:t> yang </a:t>
            </a:r>
            <a:r>
              <a:rPr lang="en-US" sz="2400" dirty="0" err="1"/>
              <a:t>berkualitas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komputer</a:t>
            </a:r>
            <a:r>
              <a:rPr lang="en-US" sz="2400" dirty="0"/>
              <a:t> yang </a:t>
            </a:r>
            <a:r>
              <a:rPr lang="en-US" sz="2400" dirty="0" err="1"/>
              <a:t>interaktif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4694719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err="1"/>
              <a:t>Bahan</a:t>
            </a:r>
            <a:r>
              <a:rPr lang="en-US" b="1" dirty="0"/>
              <a:t> </a:t>
            </a:r>
            <a:r>
              <a:rPr lang="en-US" b="1" dirty="0" err="1"/>
              <a:t>Kajian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525963"/>
          </a:xfrm>
        </p:spPr>
        <p:txBody>
          <a:bodyPr/>
          <a:lstStyle/>
          <a:p>
            <a:r>
              <a:rPr lang="en-US" sz="2400" dirty="0"/>
              <a:t>Factor </a:t>
            </a:r>
            <a:r>
              <a:rPr lang="en-US" sz="2400" dirty="0" err="1"/>
              <a:t>pendewasa</a:t>
            </a:r>
            <a:r>
              <a:rPr lang="en-US" sz="2400" dirty="0"/>
              <a:t> HCI (Human Computer Interaction), </a:t>
            </a:r>
          </a:p>
          <a:p>
            <a:r>
              <a:rPr lang="en-US" sz="2400" dirty="0" err="1"/>
              <a:t>Faktor</a:t>
            </a:r>
            <a:r>
              <a:rPr lang="en-US" sz="2400" dirty="0"/>
              <a:t> </a:t>
            </a:r>
            <a:r>
              <a:rPr lang="en-US" sz="2400" dirty="0" err="1"/>
              <a:t>Manusia</a:t>
            </a:r>
            <a:r>
              <a:rPr lang="en-US" sz="2400" dirty="0"/>
              <a:t>, </a:t>
            </a:r>
          </a:p>
          <a:p>
            <a:r>
              <a:rPr lang="en-US" sz="2400" dirty="0" err="1"/>
              <a:t>Komputer</a:t>
            </a:r>
            <a:r>
              <a:rPr lang="en-US" sz="2400" dirty="0"/>
              <a:t>, </a:t>
            </a:r>
          </a:p>
          <a:p>
            <a:r>
              <a:rPr lang="en-US" sz="2400" dirty="0" err="1"/>
              <a:t>Interaksi</a:t>
            </a:r>
            <a:r>
              <a:rPr lang="en-US" sz="2400" dirty="0"/>
              <a:t>, </a:t>
            </a:r>
          </a:p>
          <a:p>
            <a:r>
              <a:rPr lang="en-US" sz="2400" dirty="0" err="1"/>
              <a:t>Daya</a:t>
            </a:r>
            <a:r>
              <a:rPr lang="en-US" sz="2400" dirty="0"/>
              <a:t> </a:t>
            </a:r>
            <a:r>
              <a:rPr lang="en-US" sz="2400" dirty="0" err="1"/>
              <a:t>Guna</a:t>
            </a:r>
            <a:r>
              <a:rPr lang="en-US" sz="2400" dirty="0"/>
              <a:t>, </a:t>
            </a:r>
          </a:p>
          <a:p>
            <a:r>
              <a:rPr lang="en-US" sz="2400" dirty="0"/>
              <a:t>Proses </a:t>
            </a:r>
            <a:r>
              <a:rPr lang="en-US" sz="2400" dirty="0" err="1"/>
              <a:t>Desain</a:t>
            </a:r>
            <a:r>
              <a:rPr lang="en-US" sz="2400" dirty="0"/>
              <a:t>, </a:t>
            </a:r>
          </a:p>
          <a:p>
            <a:r>
              <a:rPr lang="en-US" sz="2400" dirty="0"/>
              <a:t>Model </a:t>
            </a:r>
            <a:r>
              <a:rPr lang="en-US" sz="2400" dirty="0" err="1"/>
              <a:t>Pengguna</a:t>
            </a:r>
            <a:r>
              <a:rPr lang="en-US" sz="2400" dirty="0"/>
              <a:t>, </a:t>
            </a:r>
          </a:p>
          <a:p>
            <a:r>
              <a:rPr lang="en-US" sz="2400" dirty="0" err="1"/>
              <a:t>Analisis</a:t>
            </a:r>
            <a:r>
              <a:rPr lang="en-US" sz="2400" dirty="0"/>
              <a:t> </a:t>
            </a:r>
            <a:r>
              <a:rPr lang="en-US" sz="2400" dirty="0" err="1"/>
              <a:t>Tugas</a:t>
            </a:r>
            <a:r>
              <a:rPr lang="en-US" sz="2400" dirty="0"/>
              <a:t>, </a:t>
            </a:r>
          </a:p>
          <a:p>
            <a:r>
              <a:rPr lang="en-US" sz="2400" dirty="0" err="1"/>
              <a:t>Desain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Notasi</a:t>
            </a:r>
            <a:r>
              <a:rPr lang="en-US" sz="2400" dirty="0"/>
              <a:t> Dialog, </a:t>
            </a:r>
          </a:p>
          <a:p>
            <a:r>
              <a:rPr lang="en-US" sz="2400" dirty="0"/>
              <a:t>Model </a:t>
            </a:r>
            <a:r>
              <a:rPr lang="en-US" sz="2400" dirty="0" err="1"/>
              <a:t>Sistem</a:t>
            </a:r>
            <a:r>
              <a:rPr lang="en-US" sz="2400" dirty="0"/>
              <a:t>, </a:t>
            </a:r>
          </a:p>
          <a:p>
            <a:r>
              <a:rPr lang="en-US" sz="2400" dirty="0" err="1"/>
              <a:t>Teknik</a:t>
            </a:r>
            <a:r>
              <a:rPr lang="en-US" sz="2400" dirty="0"/>
              <a:t> </a:t>
            </a:r>
            <a:r>
              <a:rPr lang="en-US" sz="2400" dirty="0" err="1"/>
              <a:t>Evaluasi</a:t>
            </a:r>
            <a:r>
              <a:rPr lang="en-US" sz="2400" dirty="0"/>
              <a:t>, </a:t>
            </a:r>
          </a:p>
          <a:p>
            <a:r>
              <a:rPr lang="en-US" sz="2400" dirty="0"/>
              <a:t>Groupware</a:t>
            </a:r>
          </a:p>
        </p:txBody>
      </p:sp>
    </p:spTree>
    <p:extLst>
      <p:ext uri="{BB962C8B-B14F-4D97-AF65-F5344CB8AC3E}">
        <p14:creationId xmlns:p14="http://schemas.microsoft.com/office/powerpoint/2010/main" val="31624379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err="1"/>
              <a:t>Konsep</a:t>
            </a:r>
            <a:r>
              <a:rPr lang="en-US" b="1" dirty="0"/>
              <a:t> </a:t>
            </a:r>
            <a:r>
              <a:rPr lang="en-US" b="1" dirty="0" err="1"/>
              <a:t>Perkuliahan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err="1"/>
              <a:t>Teori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	16 kali </a:t>
            </a:r>
            <a:r>
              <a:rPr lang="en-US" sz="2400" dirty="0" err="1"/>
              <a:t>pertemuan</a:t>
            </a:r>
            <a:r>
              <a:rPr lang="en-US" sz="2400" dirty="0"/>
              <a:t> 	</a:t>
            </a:r>
            <a:r>
              <a:rPr lang="en-US" sz="2400" dirty="0">
                <a:sym typeface="Wingdings" panose="05000000000000000000" pitchFamily="2" charset="2"/>
              </a:rPr>
              <a:t> 14 </a:t>
            </a:r>
            <a:r>
              <a:rPr lang="en-US" sz="2400" dirty="0" err="1">
                <a:sym typeface="Wingdings" panose="05000000000000000000" pitchFamily="2" charset="2"/>
              </a:rPr>
              <a:t>tatap</a:t>
            </a:r>
            <a:r>
              <a:rPr lang="en-US" sz="2400" dirty="0">
                <a:sym typeface="Wingdings" panose="05000000000000000000" pitchFamily="2" charset="2"/>
              </a:rPr>
              <a:t> </a:t>
            </a:r>
            <a:r>
              <a:rPr lang="en-US" sz="2400" dirty="0" err="1">
                <a:sym typeface="Wingdings" panose="05000000000000000000" pitchFamily="2" charset="2"/>
              </a:rPr>
              <a:t>muka</a:t>
            </a:r>
            <a:endParaRPr lang="en-US" sz="2400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en-US" sz="2400" dirty="0">
                <a:sym typeface="Wingdings" panose="05000000000000000000" pitchFamily="2" charset="2"/>
              </a:rPr>
              <a:t>			       	 1x UTS</a:t>
            </a:r>
          </a:p>
          <a:p>
            <a:pPr marL="0" indent="0">
              <a:buNone/>
            </a:pPr>
            <a:r>
              <a:rPr lang="en-US" sz="2400" dirty="0">
                <a:sym typeface="Wingdings" panose="05000000000000000000" pitchFamily="2" charset="2"/>
              </a:rPr>
              <a:t>				 1x UAS	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	</a:t>
            </a:r>
          </a:p>
          <a:p>
            <a:pPr marL="0" indent="0">
              <a:buNone/>
            </a:pPr>
            <a:r>
              <a:rPr lang="en-US" sz="2400" dirty="0"/>
              <a:t>	14 kali </a:t>
            </a:r>
            <a:r>
              <a:rPr lang="en-US" sz="2400" dirty="0" err="1"/>
              <a:t>tatap</a:t>
            </a:r>
            <a:r>
              <a:rPr lang="en-US" sz="2400" dirty="0"/>
              <a:t> </a:t>
            </a:r>
            <a:r>
              <a:rPr lang="en-US" sz="2400" dirty="0" err="1"/>
              <a:t>muka</a:t>
            </a:r>
            <a:r>
              <a:rPr lang="en-US" sz="2400" dirty="0"/>
              <a:t> </a:t>
            </a:r>
            <a:r>
              <a:rPr lang="en-US" sz="2400" dirty="0">
                <a:sym typeface="Wingdings" panose="05000000000000000000" pitchFamily="2" charset="2"/>
              </a:rPr>
              <a:t> </a:t>
            </a:r>
            <a:r>
              <a:rPr lang="en-US" sz="2400" dirty="0" err="1">
                <a:sym typeface="Wingdings" panose="05000000000000000000" pitchFamily="2" charset="2"/>
              </a:rPr>
              <a:t>kuliah</a:t>
            </a:r>
            <a:r>
              <a:rPr lang="en-US" sz="2400" dirty="0">
                <a:sym typeface="Wingdings" panose="05000000000000000000" pitchFamily="2" charset="2"/>
              </a:rPr>
              <a:t>, </a:t>
            </a:r>
            <a:r>
              <a:rPr lang="en-US" sz="2400" dirty="0" err="1">
                <a:sym typeface="Wingdings" panose="05000000000000000000" pitchFamily="2" charset="2"/>
              </a:rPr>
              <a:t>kuis</a:t>
            </a:r>
            <a:r>
              <a:rPr lang="en-US" sz="2400" dirty="0">
                <a:sym typeface="Wingdings" panose="05000000000000000000" pitchFamily="2" charset="2"/>
              </a:rPr>
              <a:t>, </a:t>
            </a:r>
            <a:r>
              <a:rPr lang="en-US" sz="2400" dirty="0" err="1">
                <a:sym typeface="Wingdings" panose="05000000000000000000" pitchFamily="2" charset="2"/>
              </a:rPr>
              <a:t>tugas</a:t>
            </a:r>
            <a:r>
              <a:rPr lang="en-US" sz="2400" dirty="0">
                <a:sym typeface="Wingdings" panose="05000000000000000000" pitchFamily="2" charset="2"/>
              </a:rPr>
              <a:t> (</a:t>
            </a:r>
            <a:r>
              <a:rPr lang="en-US" sz="2400" dirty="0" err="1">
                <a:sym typeface="Wingdings" panose="05000000000000000000" pitchFamily="2" charset="2"/>
              </a:rPr>
              <a:t>individu</a:t>
            </a:r>
            <a:r>
              <a:rPr lang="en-US" sz="2400" dirty="0">
                <a:sym typeface="Wingdings" panose="05000000000000000000" pitchFamily="2" charset="2"/>
              </a:rPr>
              <a:t> /            </a:t>
            </a:r>
          </a:p>
          <a:p>
            <a:pPr marL="0" indent="0">
              <a:buNone/>
            </a:pPr>
            <a:r>
              <a:rPr lang="en-US" sz="2400" dirty="0">
                <a:sym typeface="Wingdings" panose="05000000000000000000" pitchFamily="2" charset="2"/>
              </a:rPr>
              <a:t>                                              </a:t>
            </a:r>
            <a:r>
              <a:rPr lang="en-US" sz="2400" dirty="0" err="1">
                <a:sym typeface="Wingdings" panose="05000000000000000000" pitchFamily="2" charset="2"/>
              </a:rPr>
              <a:t>kelompok</a:t>
            </a:r>
            <a:r>
              <a:rPr lang="en-US" sz="2400" dirty="0">
                <a:sym typeface="Wingdings" panose="05000000000000000000" pitchFamily="2" charset="2"/>
              </a:rPr>
              <a:t>)</a:t>
            </a:r>
          </a:p>
          <a:p>
            <a:pPr marL="0" indent="0">
              <a:buNone/>
            </a:pPr>
            <a:r>
              <a:rPr lang="en-US" sz="2400" dirty="0">
                <a:sym typeface="Wingdings" panose="05000000000000000000" pitchFamily="2" charset="2"/>
              </a:rPr>
              <a:t>	</a:t>
            </a:r>
            <a:r>
              <a:rPr lang="en-US" sz="2400" dirty="0" err="1">
                <a:sym typeface="Wingdings" panose="05000000000000000000" pitchFamily="2" charset="2"/>
              </a:rPr>
              <a:t>tugas</a:t>
            </a:r>
            <a:r>
              <a:rPr lang="en-US" sz="2400" dirty="0">
                <a:sym typeface="Wingdings" panose="05000000000000000000" pitchFamily="2" charset="2"/>
              </a:rPr>
              <a:t>  </a:t>
            </a:r>
            <a:r>
              <a:rPr lang="en-US" sz="2400" dirty="0" err="1">
                <a:sym typeface="Wingdings" panose="05000000000000000000" pitchFamily="2" charset="2"/>
              </a:rPr>
              <a:t>presentasi</a:t>
            </a:r>
            <a:r>
              <a:rPr lang="en-US" sz="2400" dirty="0">
                <a:sym typeface="Wingdings" panose="05000000000000000000" pitchFamily="2" charset="2"/>
              </a:rPr>
              <a:t> </a:t>
            </a:r>
          </a:p>
          <a:p>
            <a:pPr marL="0" indent="0">
              <a:buNone/>
            </a:pPr>
            <a:r>
              <a:rPr lang="en-US" sz="2400" dirty="0">
                <a:sym typeface="Wingdings" panose="05000000000000000000" pitchFamily="2" charset="2"/>
              </a:rPr>
              <a:t>			</a:t>
            </a:r>
            <a:r>
              <a:rPr lang="en-US" sz="2400" dirty="0" err="1">
                <a:sym typeface="Wingdings" panose="05000000000000000000" pitchFamily="2" charset="2"/>
              </a:rPr>
              <a:t>kirim</a:t>
            </a:r>
            <a:r>
              <a:rPr lang="en-US" sz="2400" dirty="0">
                <a:sym typeface="Wingdings" panose="05000000000000000000" pitchFamily="2" charset="2"/>
              </a:rPr>
              <a:t> email </a:t>
            </a:r>
            <a:r>
              <a:rPr lang="en-US" sz="2400" dirty="0" err="1">
                <a:sym typeface="Wingdings" panose="05000000000000000000" pitchFamily="2" charset="2"/>
              </a:rPr>
              <a:t>dokumen</a:t>
            </a:r>
            <a:r>
              <a:rPr lang="en-US" sz="2400" dirty="0">
                <a:sym typeface="Wingdings" panose="05000000000000000000" pitchFamily="2" charset="2"/>
              </a:rPr>
              <a:t> (word) +  </a:t>
            </a:r>
          </a:p>
          <a:p>
            <a:pPr marL="0" indent="0">
              <a:buNone/>
            </a:pPr>
            <a:r>
              <a:rPr lang="en-US" sz="2400" dirty="0">
                <a:sym typeface="Wingdings" panose="05000000000000000000" pitchFamily="2" charset="2"/>
              </a:rPr>
              <a:t>		   	</a:t>
            </a:r>
            <a:r>
              <a:rPr lang="en-US" sz="2400" dirty="0" err="1">
                <a:sym typeface="Wingdings" panose="05000000000000000000" pitchFamily="2" charset="2"/>
              </a:rPr>
              <a:t>presentasi</a:t>
            </a:r>
            <a:r>
              <a:rPr lang="en-US" sz="2400" dirty="0">
                <a:sym typeface="Wingdings" panose="05000000000000000000" pitchFamily="2" charset="2"/>
              </a:rPr>
              <a:t> (ppt)</a:t>
            </a:r>
            <a:endParaRPr lang="en-US" sz="2400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4421171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err="1"/>
              <a:t>Sistem</a:t>
            </a:r>
            <a:r>
              <a:rPr lang="en-US" b="1" dirty="0"/>
              <a:t> </a:t>
            </a:r>
            <a:r>
              <a:rPr lang="en-US" b="1" dirty="0" err="1"/>
              <a:t>Penilaian</a:t>
            </a:r>
            <a:endParaRPr lang="id-ID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600200" y="1452807"/>
            <a:ext cx="3429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err="1">
                <a:solidFill>
                  <a:srgbClr val="FF0000"/>
                </a:solidFill>
              </a:rPr>
              <a:t>Penilaian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Teori</a:t>
            </a:r>
            <a:endParaRPr lang="en-US" sz="2400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400" dirty="0" err="1"/>
              <a:t>Keaktifan</a:t>
            </a:r>
            <a:r>
              <a:rPr lang="en-US" sz="2400" dirty="0"/>
              <a:t>	: 15%</a:t>
            </a:r>
          </a:p>
          <a:p>
            <a:pPr>
              <a:lnSpc>
                <a:spcPct val="150000"/>
              </a:lnSpc>
            </a:pPr>
            <a:r>
              <a:rPr lang="en-US" sz="2400" dirty="0" err="1"/>
              <a:t>Tugas</a:t>
            </a:r>
            <a:r>
              <a:rPr lang="en-US" sz="2400" dirty="0"/>
              <a:t>		: 15%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Quiz		: 10%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UTS		: 20%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UAS		: 40%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0511200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US" b="1" dirty="0" err="1"/>
              <a:t>Kriteria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Standar</a:t>
            </a:r>
            <a:r>
              <a:rPr lang="en-US" b="1" dirty="0"/>
              <a:t> </a:t>
            </a:r>
            <a:r>
              <a:rPr lang="en-US" b="1" dirty="0" err="1"/>
              <a:t>Penilaian</a:t>
            </a:r>
            <a:endParaRPr lang="en-US" b="1" dirty="0"/>
          </a:p>
        </p:txBody>
      </p:sp>
      <p:sp>
        <p:nvSpPr>
          <p:cNvPr id="12291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ü"/>
            </a:pPr>
            <a:r>
              <a:rPr lang="id-ID" sz="2800" dirty="0"/>
              <a:t>A	=  4  	(Sangat Baik)		80 – 100</a:t>
            </a:r>
            <a:endParaRPr lang="en-GB" sz="2800" dirty="0"/>
          </a:p>
          <a:p>
            <a:pPr eaLnBrk="1" hangingPunct="1">
              <a:buFont typeface="Wingdings" pitchFamily="2" charset="2"/>
              <a:buChar char="ü"/>
            </a:pPr>
            <a:r>
              <a:rPr lang="id-ID" sz="2800" dirty="0"/>
              <a:t>B+ = 3.5  (Sangat Baik)		75 – 79.9</a:t>
            </a:r>
            <a:endParaRPr lang="en-GB" sz="2800" dirty="0"/>
          </a:p>
          <a:p>
            <a:pPr eaLnBrk="1" hangingPunct="1">
              <a:buFont typeface="Wingdings" pitchFamily="2" charset="2"/>
              <a:buChar char="ü"/>
            </a:pPr>
            <a:r>
              <a:rPr lang="id-ID" sz="2800" dirty="0"/>
              <a:t>B	=  3	(Baik)			70 – 74.9</a:t>
            </a:r>
            <a:endParaRPr lang="en-GB" sz="2800" dirty="0"/>
          </a:p>
          <a:p>
            <a:pPr eaLnBrk="1" hangingPunct="1">
              <a:buFont typeface="Wingdings" pitchFamily="2" charset="2"/>
              <a:buChar char="ü"/>
            </a:pPr>
            <a:r>
              <a:rPr lang="id-ID" sz="2800" dirty="0"/>
              <a:t>C+ = 2.5  (Baik)			65 – 69.9</a:t>
            </a:r>
            <a:endParaRPr lang="en-GB" sz="2800" dirty="0"/>
          </a:p>
          <a:p>
            <a:pPr eaLnBrk="1" hangingPunct="1">
              <a:buFont typeface="Wingdings" pitchFamily="2" charset="2"/>
              <a:buChar char="ü"/>
            </a:pPr>
            <a:r>
              <a:rPr lang="id-ID" sz="2800" dirty="0"/>
              <a:t>C	=  2	(Cukup)			60 – 64.9</a:t>
            </a:r>
            <a:endParaRPr lang="en-GB" sz="2800" dirty="0"/>
          </a:p>
          <a:p>
            <a:pPr eaLnBrk="1" hangingPunct="1">
              <a:buFont typeface="Wingdings" pitchFamily="2" charset="2"/>
              <a:buChar char="ü"/>
            </a:pPr>
            <a:r>
              <a:rPr lang="id-ID" sz="2800" dirty="0"/>
              <a:t>D	=  1	(Kurang)			45 – 59.9 </a:t>
            </a:r>
            <a:endParaRPr lang="en-GB" sz="2800" dirty="0"/>
          </a:p>
          <a:p>
            <a:pPr eaLnBrk="1" hangingPunct="1">
              <a:buFont typeface="Wingdings" pitchFamily="2" charset="2"/>
              <a:buChar char="ü"/>
            </a:pPr>
            <a:r>
              <a:rPr lang="id-ID" sz="2800" dirty="0"/>
              <a:t>E	=  0	(Sangat Kurang/Gagal)</a:t>
            </a:r>
            <a:r>
              <a:rPr lang="en-US" sz="2800" dirty="0"/>
              <a:t>  </a:t>
            </a:r>
            <a:r>
              <a:rPr lang="id-ID" sz="2800" dirty="0"/>
              <a:t>0 – 44.9</a:t>
            </a:r>
            <a:endParaRPr lang="en-GB" sz="2800" dirty="0"/>
          </a:p>
          <a:p>
            <a:pPr eaLnBrk="1" hangingPunct="1">
              <a:buFont typeface="Wingdings" pitchFamily="2" charset="2"/>
              <a:buChar char="ü"/>
            </a:pPr>
            <a:endParaRPr lang="en-GB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err="1"/>
              <a:t>Referensi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z="2400" dirty="0"/>
              <a:t>Downtown, Andy, </a:t>
            </a:r>
            <a:r>
              <a:rPr lang="en-US" sz="2400" i="1" dirty="0"/>
              <a:t>Engineering the Human-Computer Interface, </a:t>
            </a:r>
            <a:r>
              <a:rPr lang="en-US" sz="2400" dirty="0"/>
              <a:t>Mc. Graw Hill International, 1992</a:t>
            </a:r>
            <a:endParaRPr lang="id-ID" sz="2400" dirty="0"/>
          </a:p>
          <a:p>
            <a:pPr lvl="0"/>
            <a:r>
              <a:rPr lang="en-US" sz="2400" dirty="0"/>
              <a:t>Gould, </a:t>
            </a:r>
            <a:r>
              <a:rPr lang="en-US" sz="2400" dirty="0" err="1"/>
              <a:t>Johm</a:t>
            </a:r>
            <a:r>
              <a:rPr lang="en-US" sz="2400" dirty="0"/>
              <a:t> D., </a:t>
            </a:r>
            <a:r>
              <a:rPr lang="en-US" sz="2400" i="1" dirty="0"/>
              <a:t>How to Design Usable </a:t>
            </a:r>
            <a:r>
              <a:rPr lang="en-US" sz="2400" i="1" dirty="0" err="1"/>
              <a:t>Systen</a:t>
            </a:r>
            <a:r>
              <a:rPr lang="en-US" sz="2400" i="1" dirty="0"/>
              <a:t>: </a:t>
            </a:r>
            <a:r>
              <a:rPr lang="en-US" sz="2400" i="1" dirty="0" err="1"/>
              <a:t>Researc</a:t>
            </a:r>
            <a:r>
              <a:rPr lang="en-US" sz="2400" i="1" dirty="0"/>
              <a:t> Report</a:t>
            </a:r>
            <a:r>
              <a:rPr lang="en-US" sz="2400" dirty="0"/>
              <a:t>, IBM Research Centre, New York, 1987</a:t>
            </a:r>
            <a:endParaRPr lang="id-ID" sz="2400" dirty="0"/>
          </a:p>
          <a:p>
            <a:pPr lvl="0"/>
            <a:r>
              <a:rPr lang="en-US" sz="2400" dirty="0" err="1"/>
              <a:t>Santosa</a:t>
            </a:r>
            <a:r>
              <a:rPr lang="en-US" sz="2400" dirty="0"/>
              <a:t>, P. </a:t>
            </a:r>
            <a:r>
              <a:rPr lang="en-US" sz="2400" dirty="0" err="1"/>
              <a:t>Insap</a:t>
            </a:r>
            <a:r>
              <a:rPr lang="en-US" sz="2400" dirty="0"/>
              <a:t>, </a:t>
            </a:r>
            <a:r>
              <a:rPr lang="en-US" sz="2400" i="1" dirty="0" err="1"/>
              <a:t>Interaksi</a:t>
            </a:r>
            <a:r>
              <a:rPr lang="en-US" sz="2400" i="1" dirty="0"/>
              <a:t> </a:t>
            </a:r>
            <a:r>
              <a:rPr lang="en-US" sz="2400" i="1" dirty="0" err="1"/>
              <a:t>Manusia</a:t>
            </a:r>
            <a:r>
              <a:rPr lang="en-US" sz="2400" i="1" dirty="0"/>
              <a:t> </a:t>
            </a:r>
            <a:r>
              <a:rPr lang="en-US" sz="2400" i="1" dirty="0" err="1"/>
              <a:t>dan</a:t>
            </a:r>
            <a:r>
              <a:rPr lang="en-US" sz="2400" i="1" dirty="0"/>
              <a:t> </a:t>
            </a:r>
            <a:r>
              <a:rPr lang="en-US" sz="2400" i="1" dirty="0" err="1"/>
              <a:t>Komputer</a:t>
            </a:r>
            <a:r>
              <a:rPr lang="en-US" sz="2400" i="1" dirty="0"/>
              <a:t>: </a:t>
            </a:r>
            <a:r>
              <a:rPr lang="en-US" sz="2400" i="1" dirty="0" err="1"/>
              <a:t>Teori</a:t>
            </a:r>
            <a:r>
              <a:rPr lang="en-US" sz="2400" i="1" dirty="0"/>
              <a:t> </a:t>
            </a:r>
            <a:r>
              <a:rPr lang="en-US" sz="2400" i="1" dirty="0" err="1"/>
              <a:t>dan</a:t>
            </a:r>
            <a:r>
              <a:rPr lang="en-US" sz="2400" i="1" dirty="0"/>
              <a:t> </a:t>
            </a:r>
            <a:r>
              <a:rPr lang="en-US" sz="2400" i="1" dirty="0" err="1"/>
              <a:t>Praktek</a:t>
            </a:r>
            <a:r>
              <a:rPr lang="en-US" sz="2400" dirty="0"/>
              <a:t>, Andi Yogyakarta</a:t>
            </a:r>
            <a:endParaRPr lang="id-ID" sz="2400" dirty="0"/>
          </a:p>
          <a:p>
            <a:pPr lvl="0"/>
            <a:r>
              <a:rPr lang="en-US" sz="2400" dirty="0" err="1"/>
              <a:t>Sudarmawan</a:t>
            </a:r>
            <a:r>
              <a:rPr lang="en-US" sz="2400" dirty="0"/>
              <a:t> &amp; </a:t>
            </a:r>
            <a:r>
              <a:rPr lang="en-US" sz="2400" dirty="0" err="1"/>
              <a:t>Doni</a:t>
            </a:r>
            <a:r>
              <a:rPr lang="en-US" sz="2400" dirty="0"/>
              <a:t> </a:t>
            </a:r>
            <a:r>
              <a:rPr lang="en-US" sz="2400" dirty="0" err="1"/>
              <a:t>Ariyus</a:t>
            </a:r>
            <a:r>
              <a:rPr lang="en-US" sz="2400" dirty="0"/>
              <a:t>, </a:t>
            </a:r>
            <a:r>
              <a:rPr lang="en-US" sz="2400" i="1" dirty="0" err="1"/>
              <a:t>Interaksi</a:t>
            </a:r>
            <a:r>
              <a:rPr lang="en-US" sz="2400" i="1" dirty="0"/>
              <a:t> </a:t>
            </a:r>
            <a:r>
              <a:rPr lang="en-US" sz="2400" i="1" dirty="0" err="1"/>
              <a:t>Manusia</a:t>
            </a:r>
            <a:r>
              <a:rPr lang="en-US" sz="2400" i="1" dirty="0"/>
              <a:t> </a:t>
            </a:r>
            <a:r>
              <a:rPr lang="en-US" sz="2400" i="1" dirty="0" err="1"/>
              <a:t>dan</a:t>
            </a:r>
            <a:r>
              <a:rPr lang="en-US" sz="2400" i="1" dirty="0"/>
              <a:t> </a:t>
            </a:r>
            <a:r>
              <a:rPr lang="en-US" sz="2400" i="1" dirty="0" err="1"/>
              <a:t>Komputer</a:t>
            </a:r>
            <a:r>
              <a:rPr lang="en-US" sz="2400" dirty="0"/>
              <a:t>, Andi Yogyakarta, 2007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1611208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err="1"/>
              <a:t>Gambaran</a:t>
            </a:r>
            <a:r>
              <a:rPr lang="en-US" b="1" dirty="0"/>
              <a:t> </a:t>
            </a:r>
            <a:r>
              <a:rPr lang="en-US" b="1" dirty="0" err="1"/>
              <a:t>Umum</a:t>
            </a:r>
            <a:r>
              <a:rPr lang="en-US" b="1" dirty="0"/>
              <a:t> MK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/>
              <a:t>    </a:t>
            </a:r>
            <a:r>
              <a:rPr lang="en-US" sz="2400" dirty="0" err="1"/>
              <a:t>Manusia</a:t>
            </a:r>
            <a:r>
              <a:rPr lang="en-US" sz="2400" dirty="0"/>
              <a:t> </a:t>
            </a:r>
            <a:r>
              <a:rPr lang="en-US" sz="2400" dirty="0" err="1"/>
              <a:t>sebagai</a:t>
            </a:r>
            <a:r>
              <a:rPr lang="en-US" sz="2400" dirty="0"/>
              <a:t> </a:t>
            </a:r>
            <a:r>
              <a:rPr lang="en-US" sz="2400" dirty="0" err="1"/>
              <a:t>sumber</a:t>
            </a:r>
            <a:r>
              <a:rPr lang="en-US" sz="2400" dirty="0"/>
              <a:t> </a:t>
            </a:r>
            <a:r>
              <a:rPr lang="en-US" sz="2400" dirty="0" err="1"/>
              <a:t>daya</a:t>
            </a:r>
            <a:r>
              <a:rPr lang="en-US" sz="2400" dirty="0"/>
              <a:t> </a:t>
            </a:r>
            <a:r>
              <a:rPr lang="en-US" sz="2400" dirty="0" err="1"/>
              <a:t>terpenting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membangun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juga </a:t>
            </a:r>
            <a:r>
              <a:rPr lang="en-US" sz="2400" dirty="0" err="1"/>
              <a:t>manusia</a:t>
            </a:r>
            <a:r>
              <a:rPr lang="en-US" sz="2400" dirty="0"/>
              <a:t> yang </a:t>
            </a:r>
            <a:r>
              <a:rPr lang="en-US" sz="2400" dirty="0" err="1"/>
              <a:t>harus</a:t>
            </a:r>
            <a:r>
              <a:rPr lang="en-US" sz="2400" dirty="0"/>
              <a:t> </a:t>
            </a:r>
            <a:r>
              <a:rPr lang="en-US" sz="2400" dirty="0" err="1"/>
              <a:t>diperhatikan</a:t>
            </a:r>
            <a:r>
              <a:rPr lang="en-US" sz="2400" dirty="0"/>
              <a:t> </a:t>
            </a:r>
            <a:r>
              <a:rPr lang="en-US" sz="2400" dirty="0" err="1"/>
              <a:t>karena</a:t>
            </a:r>
            <a:r>
              <a:rPr lang="en-US" sz="2400" dirty="0"/>
              <a:t> </a:t>
            </a:r>
            <a:r>
              <a:rPr lang="en-US" sz="2400" dirty="0" err="1"/>
              <a:t>nantinya</a:t>
            </a:r>
            <a:r>
              <a:rPr lang="en-US" sz="2400" dirty="0"/>
              <a:t> </a:t>
            </a:r>
            <a:r>
              <a:rPr lang="en-US" sz="2400" dirty="0" err="1"/>
              <a:t>manusialah</a:t>
            </a:r>
            <a:r>
              <a:rPr lang="en-US" sz="2400" dirty="0"/>
              <a:t> yang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menggunakan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yang </a:t>
            </a:r>
            <a:r>
              <a:rPr lang="en-US" sz="2400" dirty="0" err="1"/>
              <a:t>dibangun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247184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err="1"/>
              <a:t>Gambaran</a:t>
            </a:r>
            <a:r>
              <a:rPr lang="en-US" b="1" dirty="0"/>
              <a:t> </a:t>
            </a:r>
            <a:r>
              <a:rPr lang="en-US" b="1" dirty="0" err="1"/>
              <a:t>Umum</a:t>
            </a:r>
            <a:r>
              <a:rPr lang="en-US" b="1" dirty="0"/>
              <a:t> MK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dirty="0" err="1"/>
              <a:t>Interaksi</a:t>
            </a:r>
            <a:r>
              <a:rPr lang="en-US" sz="2400" dirty="0"/>
              <a:t> </a:t>
            </a:r>
            <a:r>
              <a:rPr lang="en-US" sz="2400" dirty="0" err="1"/>
              <a:t>manusia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computer </a:t>
            </a:r>
            <a:r>
              <a:rPr lang="en-US" sz="2400" dirty="0" err="1"/>
              <a:t>merupakan</a:t>
            </a:r>
            <a:r>
              <a:rPr lang="en-US" sz="2400" dirty="0"/>
              <a:t> </a:t>
            </a:r>
            <a:r>
              <a:rPr lang="en-US" sz="2400" dirty="0" err="1"/>
              <a:t>satu</a:t>
            </a:r>
            <a:r>
              <a:rPr lang="en-US" sz="2400" dirty="0"/>
              <a:t> </a:t>
            </a:r>
            <a:r>
              <a:rPr lang="en-US" sz="2400" dirty="0" err="1"/>
              <a:t>disiplin</a:t>
            </a:r>
            <a:r>
              <a:rPr lang="en-US" sz="2400" dirty="0"/>
              <a:t> </a:t>
            </a:r>
            <a:r>
              <a:rPr lang="en-US" sz="2400" dirty="0" err="1"/>
              <a:t>ilmu</a:t>
            </a:r>
            <a:r>
              <a:rPr lang="en-US" sz="2400" dirty="0"/>
              <a:t> yang </a:t>
            </a:r>
            <a:r>
              <a:rPr lang="en-US" sz="2400" dirty="0" err="1"/>
              <a:t>mengkaji</a:t>
            </a:r>
            <a:r>
              <a:rPr lang="en-US" sz="2400" dirty="0"/>
              <a:t> </a:t>
            </a:r>
            <a:r>
              <a:rPr lang="en-US" sz="2400" dirty="0" err="1"/>
              <a:t>komunikasi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interaksi</a:t>
            </a:r>
            <a:r>
              <a:rPr lang="en-US" sz="2400" dirty="0"/>
              <a:t> </a:t>
            </a:r>
            <a:r>
              <a:rPr lang="en-US" sz="2400" dirty="0" err="1"/>
              <a:t>diantara</a:t>
            </a:r>
            <a:r>
              <a:rPr lang="en-US" sz="2400" dirty="0"/>
              <a:t> </a:t>
            </a:r>
            <a:r>
              <a:rPr lang="en-US" sz="2400" dirty="0" err="1"/>
              <a:t>pengguna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dirty="0" err="1"/>
              <a:t>Sistem</a:t>
            </a:r>
            <a:r>
              <a:rPr lang="en-US" sz="2400" dirty="0"/>
              <a:t> yang </a:t>
            </a:r>
            <a:r>
              <a:rPr lang="en-US" sz="2400" dirty="0" err="1"/>
              <a:t>dimaksud</a:t>
            </a:r>
            <a:r>
              <a:rPr lang="en-US" sz="2400" dirty="0"/>
              <a:t> </a:t>
            </a:r>
            <a:r>
              <a:rPr lang="en-US" sz="2400" dirty="0" err="1"/>
              <a:t>disini</a:t>
            </a:r>
            <a:r>
              <a:rPr lang="en-US" sz="2400" dirty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hanya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yang </a:t>
            </a:r>
            <a:r>
              <a:rPr lang="en-US" sz="2400" dirty="0" err="1"/>
              <a:t>ada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computer </a:t>
            </a:r>
            <a:r>
              <a:rPr lang="en-US" sz="2400" dirty="0" err="1"/>
              <a:t>saja</a:t>
            </a:r>
            <a:r>
              <a:rPr lang="en-US" sz="2400" dirty="0"/>
              <a:t> </a:t>
            </a:r>
            <a:r>
              <a:rPr lang="en-US" sz="2400" dirty="0" err="1"/>
              <a:t>tetapi</a:t>
            </a:r>
            <a:r>
              <a:rPr lang="en-US" sz="2400" dirty="0"/>
              <a:t> juga </a:t>
            </a:r>
            <a:r>
              <a:rPr lang="en-US" sz="2400" dirty="0" err="1"/>
              <a:t>sistem</a:t>
            </a:r>
            <a:r>
              <a:rPr lang="en-US" sz="2400" dirty="0"/>
              <a:t> yang </a:t>
            </a:r>
            <a:r>
              <a:rPr lang="en-US" sz="2400" dirty="0" err="1"/>
              <a:t>banyak</a:t>
            </a:r>
            <a:r>
              <a:rPr lang="en-US" sz="2400" dirty="0"/>
              <a:t> </a:t>
            </a:r>
            <a:r>
              <a:rPr lang="en-US" sz="2400" dirty="0" err="1"/>
              <a:t>digunakan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kehidupan</a:t>
            </a:r>
            <a:r>
              <a:rPr lang="en-US" sz="2400" dirty="0"/>
              <a:t> </a:t>
            </a:r>
            <a:r>
              <a:rPr lang="en-US" sz="2400" dirty="0" err="1"/>
              <a:t>sehari-hari</a:t>
            </a:r>
            <a:r>
              <a:rPr lang="en-US" sz="2400" dirty="0"/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dirty="0" err="1"/>
              <a:t>Peran</a:t>
            </a:r>
            <a:r>
              <a:rPr lang="en-US" sz="2400" dirty="0"/>
              <a:t> </a:t>
            </a:r>
            <a:r>
              <a:rPr lang="en-US" sz="2400" dirty="0" err="1"/>
              <a:t>utama</a:t>
            </a:r>
            <a:r>
              <a:rPr lang="en-US" sz="2400" dirty="0"/>
              <a:t> HCI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menghasilkan</a:t>
            </a:r>
            <a:r>
              <a:rPr lang="en-US" sz="2400" dirty="0"/>
              <a:t> </a:t>
            </a:r>
            <a:r>
              <a:rPr lang="en-US" sz="2400" dirty="0" err="1"/>
              <a:t>sebuah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yang </a:t>
            </a:r>
            <a:r>
              <a:rPr lang="en-US" sz="2400" dirty="0" err="1"/>
              <a:t>mudah</a:t>
            </a:r>
            <a:r>
              <a:rPr lang="en-US" sz="2400" dirty="0"/>
              <a:t> </a:t>
            </a:r>
            <a:r>
              <a:rPr lang="en-US" sz="2400" dirty="0" err="1"/>
              <a:t>digunakan</a:t>
            </a:r>
            <a:r>
              <a:rPr lang="en-US" sz="2400" dirty="0"/>
              <a:t>, </a:t>
            </a:r>
            <a:r>
              <a:rPr lang="en-US" sz="2400" dirty="0" err="1"/>
              <a:t>aman</a:t>
            </a:r>
            <a:r>
              <a:rPr lang="en-US" sz="2400" dirty="0"/>
              <a:t>, </a:t>
            </a:r>
            <a:r>
              <a:rPr lang="en-US" sz="2400" dirty="0" err="1"/>
              <a:t>efektif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efisien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401286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err="1"/>
              <a:t>Teknologi</a:t>
            </a:r>
            <a:r>
              <a:rPr lang="en-US" b="1" dirty="0"/>
              <a:t> Masa </a:t>
            </a:r>
            <a:r>
              <a:rPr lang="en-US" b="1" dirty="0" err="1"/>
              <a:t>Depan</a:t>
            </a:r>
            <a:endParaRPr lang="id-ID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4167" t="33696" r="24167" b="20356"/>
          <a:stretch/>
        </p:blipFill>
        <p:spPr>
          <a:xfrm>
            <a:off x="762000" y="1419983"/>
            <a:ext cx="8077197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659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err="1"/>
              <a:t>Teknologi</a:t>
            </a:r>
            <a:r>
              <a:rPr lang="en-US" b="1" dirty="0"/>
              <a:t> Masa </a:t>
            </a:r>
            <a:r>
              <a:rPr lang="en-US" b="1" dirty="0" err="1"/>
              <a:t>Depan</a:t>
            </a:r>
            <a:endParaRPr lang="id-ID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4167" t="36660" r="24167" b="11463"/>
          <a:stretch/>
        </p:blipFill>
        <p:spPr>
          <a:xfrm>
            <a:off x="609600" y="1417637"/>
            <a:ext cx="7848600" cy="4430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2973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err="1"/>
              <a:t>Teknologi</a:t>
            </a:r>
            <a:r>
              <a:rPr lang="en-US" b="1" dirty="0"/>
              <a:t> Masa </a:t>
            </a:r>
            <a:r>
              <a:rPr lang="en-US" b="1" dirty="0" err="1"/>
              <a:t>Depan</a:t>
            </a:r>
            <a:endParaRPr lang="id-ID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4167" t="36661" r="24167" b="15909"/>
          <a:stretch/>
        </p:blipFill>
        <p:spPr>
          <a:xfrm>
            <a:off x="685799" y="1417638"/>
            <a:ext cx="8030861" cy="414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189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err="1"/>
              <a:t>Pertemuan</a:t>
            </a:r>
            <a:r>
              <a:rPr lang="en-US" b="1" dirty="0"/>
              <a:t> </a:t>
            </a:r>
            <a:r>
              <a:rPr lang="en-US" b="1" dirty="0" err="1"/>
              <a:t>ke</a:t>
            </a:r>
            <a:r>
              <a:rPr lang="en-US" b="1" dirty="0"/>
              <a:t> 2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dirty="0" err="1"/>
              <a:t>Konsep</a:t>
            </a:r>
            <a:r>
              <a:rPr lang="en-US" sz="2400" dirty="0"/>
              <a:t> </a:t>
            </a:r>
            <a:r>
              <a:rPr lang="en-US" sz="2400" dirty="0" err="1"/>
              <a:t>dasar</a:t>
            </a:r>
            <a:r>
              <a:rPr lang="en-US" sz="2400" dirty="0"/>
              <a:t> IMK</a:t>
            </a:r>
          </a:p>
          <a:p>
            <a:r>
              <a:rPr lang="en-US" sz="2400" dirty="0" err="1"/>
              <a:t>Interaksi</a:t>
            </a:r>
            <a:endParaRPr lang="en-US" sz="2400" dirty="0"/>
          </a:p>
          <a:p>
            <a:r>
              <a:rPr lang="en-US" sz="2400" dirty="0" err="1"/>
              <a:t>Manusia</a:t>
            </a:r>
            <a:endParaRPr lang="en-US" sz="2400" dirty="0"/>
          </a:p>
          <a:p>
            <a:r>
              <a:rPr lang="en-US" sz="2400" dirty="0" err="1"/>
              <a:t>Komputer</a:t>
            </a:r>
            <a:endParaRPr lang="en-US" sz="2400" dirty="0"/>
          </a:p>
          <a:p>
            <a:r>
              <a:rPr lang="en-US" sz="2400" dirty="0"/>
              <a:t>User Center Design (UCD)</a:t>
            </a:r>
          </a:p>
          <a:p>
            <a:r>
              <a:rPr lang="en-US" sz="2400" dirty="0" err="1"/>
              <a:t>Komponen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IMK</a:t>
            </a:r>
          </a:p>
          <a:p>
            <a:r>
              <a:rPr lang="en-US" sz="2400" dirty="0" err="1"/>
              <a:t>Keterkaitan</a:t>
            </a:r>
            <a:r>
              <a:rPr lang="en-US" sz="2400" dirty="0"/>
              <a:t> </a:t>
            </a:r>
            <a:r>
              <a:rPr lang="en-US" sz="2400" dirty="0" err="1"/>
              <a:t>manusia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komputer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28301117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err="1"/>
              <a:t>Pertemuan</a:t>
            </a:r>
            <a:r>
              <a:rPr lang="en-US" b="1" dirty="0"/>
              <a:t> </a:t>
            </a:r>
            <a:r>
              <a:rPr lang="en-US" b="1" dirty="0" err="1"/>
              <a:t>ke</a:t>
            </a:r>
            <a:r>
              <a:rPr lang="en-US" b="1" dirty="0"/>
              <a:t> 3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err="1"/>
              <a:t>Aspek-aspek</a:t>
            </a:r>
            <a:r>
              <a:rPr lang="en-US" sz="2400" dirty="0"/>
              <a:t> </a:t>
            </a:r>
            <a:r>
              <a:rPr lang="en-US" sz="2400" dirty="0" err="1"/>
              <a:t>manusia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err="1"/>
              <a:t>Pendengaran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err="1"/>
              <a:t>Penglihatan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err="1"/>
              <a:t>Sentuhan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IMK</a:t>
            </a:r>
          </a:p>
          <a:p>
            <a:r>
              <a:rPr lang="en-US" sz="2400" dirty="0" err="1"/>
              <a:t>Aspek-aspek</a:t>
            </a:r>
            <a:r>
              <a:rPr lang="en-US" sz="2400" dirty="0"/>
              <a:t> computer </a:t>
            </a:r>
            <a:r>
              <a:rPr lang="en-US" sz="2400" dirty="0" err="1"/>
              <a:t>dalam</a:t>
            </a:r>
            <a:r>
              <a:rPr lang="en-US" sz="2400" dirty="0"/>
              <a:t> IMK</a:t>
            </a:r>
          </a:p>
          <a:p>
            <a:r>
              <a:rPr lang="en-US" sz="2400" dirty="0"/>
              <a:t>Model </a:t>
            </a:r>
            <a:r>
              <a:rPr lang="en-US" sz="2400" dirty="0" err="1"/>
              <a:t>interaksi</a:t>
            </a:r>
            <a:r>
              <a:rPr lang="en-US" sz="2400" dirty="0"/>
              <a:t> </a:t>
            </a:r>
            <a:r>
              <a:rPr lang="en-US" sz="2400" dirty="0" err="1"/>
              <a:t>manusia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interaktif</a:t>
            </a:r>
            <a:r>
              <a:rPr lang="en-US" sz="2400" dirty="0"/>
              <a:t> (computer)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42758933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err="1"/>
              <a:t>Pertemuan</a:t>
            </a:r>
            <a:r>
              <a:rPr lang="en-US" b="1" dirty="0"/>
              <a:t> </a:t>
            </a:r>
            <a:r>
              <a:rPr lang="en-US" b="1" dirty="0" err="1"/>
              <a:t>ke</a:t>
            </a:r>
            <a:r>
              <a:rPr lang="en-US" b="1" dirty="0"/>
              <a:t> 4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err="1"/>
              <a:t>Prinsip</a:t>
            </a:r>
            <a:r>
              <a:rPr lang="en-US" sz="2400" dirty="0"/>
              <a:t> usability proses User Centered Design (UCD)</a:t>
            </a:r>
          </a:p>
          <a:p>
            <a:r>
              <a:rPr lang="en-US" sz="2400" dirty="0" err="1"/>
              <a:t>Desain</a:t>
            </a:r>
            <a:r>
              <a:rPr lang="en-US" sz="2400" dirty="0"/>
              <a:t> yang </a:t>
            </a:r>
            <a:r>
              <a:rPr lang="en-US" sz="2400" dirty="0" err="1"/>
              <a:t>baik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buruk</a:t>
            </a:r>
            <a:endParaRPr lang="en-US" sz="2400" dirty="0"/>
          </a:p>
          <a:p>
            <a:r>
              <a:rPr lang="en-US" sz="2400" dirty="0" err="1"/>
              <a:t>Identifikasi</a:t>
            </a:r>
            <a:r>
              <a:rPr lang="en-US" sz="2400" dirty="0"/>
              <a:t> </a:t>
            </a:r>
            <a:r>
              <a:rPr lang="en-US" sz="2400" dirty="0" err="1"/>
              <a:t>kemampuan</a:t>
            </a:r>
            <a:r>
              <a:rPr lang="en-US" sz="2400" dirty="0"/>
              <a:t> </a:t>
            </a:r>
            <a:r>
              <a:rPr lang="en-US" sz="2400" dirty="0" err="1"/>
              <a:t>manusia</a:t>
            </a:r>
            <a:endParaRPr lang="en-US" sz="2400" dirty="0"/>
          </a:p>
          <a:p>
            <a:r>
              <a:rPr lang="en-US" sz="2400" dirty="0" err="1"/>
              <a:t>Karakteristik</a:t>
            </a:r>
            <a:r>
              <a:rPr lang="en-US" sz="2400" dirty="0"/>
              <a:t> </a:t>
            </a:r>
            <a:r>
              <a:rPr lang="en-US" sz="2400" dirty="0" err="1"/>
              <a:t>memori</a:t>
            </a:r>
            <a:endParaRPr lang="en-US" sz="2400" dirty="0"/>
          </a:p>
          <a:p>
            <a:r>
              <a:rPr lang="en-US" sz="2400" dirty="0"/>
              <a:t>Cara </a:t>
            </a:r>
            <a:r>
              <a:rPr lang="en-US" sz="2400" dirty="0" err="1"/>
              <a:t>manusia</a:t>
            </a:r>
            <a:r>
              <a:rPr lang="en-US" sz="2400" dirty="0"/>
              <a:t> </a:t>
            </a:r>
            <a:r>
              <a:rPr lang="en-US" sz="2400" dirty="0" err="1"/>
              <a:t>melakukan</a:t>
            </a:r>
            <a:r>
              <a:rPr lang="en-US" sz="2400" dirty="0"/>
              <a:t> proses</a:t>
            </a:r>
          </a:p>
          <a:p>
            <a:r>
              <a:rPr lang="en-US" sz="2400" dirty="0" err="1"/>
              <a:t>Observasi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memecahkan</a:t>
            </a:r>
            <a:r>
              <a:rPr lang="en-US" sz="2400" dirty="0"/>
              <a:t> </a:t>
            </a:r>
            <a:r>
              <a:rPr lang="en-US" sz="2400" dirty="0" err="1"/>
              <a:t>masalah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29316996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182F59-7165-4A77-9B35-1000572C8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err="1"/>
              <a:t>Pertemuan</a:t>
            </a:r>
            <a:r>
              <a:rPr lang="en-US" b="1" dirty="0"/>
              <a:t> </a:t>
            </a:r>
            <a:r>
              <a:rPr lang="en-US" b="1" dirty="0" err="1"/>
              <a:t>ke</a:t>
            </a:r>
            <a:r>
              <a:rPr lang="en-US" b="1" dirty="0"/>
              <a:t> 5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B40FCC-7B43-4AB5-BB84-8B1D407533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Teknik analisis tugas</a:t>
            </a:r>
            <a:endParaRPr lang="en-US" dirty="0"/>
          </a:p>
          <a:p>
            <a:r>
              <a:rPr lang="id-ID" dirty="0"/>
              <a:t>Jenis analisis tugas, sumber dan penggunaan informasi</a:t>
            </a:r>
            <a:endParaRPr lang="en-US" dirty="0"/>
          </a:p>
          <a:p>
            <a:r>
              <a:rPr lang="id-ID" dirty="0"/>
              <a:t>Alat bantu pengumpulan data dan merepresentasikan data model kognitif, Interpretive </a:t>
            </a:r>
          </a:p>
        </p:txBody>
      </p:sp>
    </p:spTree>
    <p:extLst>
      <p:ext uri="{BB962C8B-B14F-4D97-AF65-F5344CB8AC3E}">
        <p14:creationId xmlns:p14="http://schemas.microsoft.com/office/powerpoint/2010/main" val="14978825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5AEEFC-DB46-4EBC-BDAC-D7C19FB14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err="1"/>
              <a:t>Pertemuan</a:t>
            </a:r>
            <a:r>
              <a:rPr lang="en-US" b="1" dirty="0"/>
              <a:t> </a:t>
            </a:r>
            <a:r>
              <a:rPr lang="en-US" b="1" dirty="0" err="1"/>
              <a:t>ke</a:t>
            </a:r>
            <a:r>
              <a:rPr lang="en-US" b="1" dirty="0"/>
              <a:t> 6-7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34CF2F-030B-40BB-8BD1-FAA6FF8884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Panduan dan prinsip dalam membuat desain</a:t>
            </a:r>
            <a:endParaRPr lang="en-US" dirty="0"/>
          </a:p>
          <a:p>
            <a:r>
              <a:rPr lang="id-ID" dirty="0"/>
              <a:t>menggali ide dalam membuat desain</a:t>
            </a:r>
            <a:endParaRPr lang="en-US" dirty="0"/>
          </a:p>
          <a:p>
            <a:r>
              <a:rPr lang="id-ID" dirty="0"/>
              <a:t>tantangan dalam membuat design yang baik dan bersaing</a:t>
            </a:r>
            <a:endParaRPr lang="en-US" dirty="0"/>
          </a:p>
          <a:p>
            <a:r>
              <a:rPr lang="id-ID" dirty="0"/>
              <a:t>filosofi desain</a:t>
            </a:r>
            <a:endParaRPr lang="en-US" dirty="0"/>
          </a:p>
          <a:p>
            <a:r>
              <a:rPr lang="id-ID" dirty="0"/>
              <a:t>prinsip desain</a:t>
            </a:r>
          </a:p>
        </p:txBody>
      </p:sp>
    </p:spTree>
    <p:extLst>
      <p:ext uri="{BB962C8B-B14F-4D97-AF65-F5344CB8AC3E}">
        <p14:creationId xmlns:p14="http://schemas.microsoft.com/office/powerpoint/2010/main" val="40776186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C11414-B858-4F1F-8582-7C6519A95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err="1"/>
              <a:t>Pertemuan</a:t>
            </a:r>
            <a:r>
              <a:rPr lang="en-US" b="1" dirty="0"/>
              <a:t> </a:t>
            </a:r>
            <a:r>
              <a:rPr lang="en-US" b="1" dirty="0" err="1"/>
              <a:t>ke</a:t>
            </a:r>
            <a:r>
              <a:rPr lang="en-US" b="1" dirty="0"/>
              <a:t> 8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9AADB7-8566-468F-8164-8579E9C2CB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UTS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5253934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5C3361-55B6-4A04-B3BD-34426A633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err="1"/>
              <a:t>Pertemuan</a:t>
            </a:r>
            <a:r>
              <a:rPr lang="en-US" b="1" dirty="0"/>
              <a:t> </a:t>
            </a:r>
            <a:r>
              <a:rPr lang="en-US" b="1" dirty="0" err="1"/>
              <a:t>ke</a:t>
            </a:r>
            <a:r>
              <a:rPr lang="en-US" b="1" dirty="0"/>
              <a:t> 9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4DE879-8A33-4F2C-84D7-A328D6B323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Terminologi prototypin</a:t>
            </a:r>
            <a:endParaRPr lang="en-US" dirty="0"/>
          </a:p>
          <a:p>
            <a:r>
              <a:rPr lang="id-ID" dirty="0"/>
              <a:t>konsep dan metode rapid prototypin</a:t>
            </a:r>
            <a:endParaRPr lang="en-US" dirty="0"/>
          </a:p>
          <a:p>
            <a:r>
              <a:rPr lang="id-ID" dirty="0"/>
              <a:t> deskripsi desain</a:t>
            </a:r>
            <a:endParaRPr lang="en-US" dirty="0"/>
          </a:p>
          <a:p>
            <a:r>
              <a:rPr lang="id-ID" dirty="0"/>
              <a:t>perbedaan bentuk prototyping sketsa</a:t>
            </a:r>
            <a:endParaRPr lang="en-US" dirty="0"/>
          </a:p>
          <a:p>
            <a:r>
              <a:rPr lang="id-ID" dirty="0"/>
              <a:t> storyboard dan skenario</a:t>
            </a:r>
          </a:p>
        </p:txBody>
      </p:sp>
    </p:spTree>
    <p:extLst>
      <p:ext uri="{BB962C8B-B14F-4D97-AF65-F5344CB8AC3E}">
        <p14:creationId xmlns:p14="http://schemas.microsoft.com/office/powerpoint/2010/main" val="1829494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E907E5-9E1D-41DE-A818-28D02443F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err="1"/>
              <a:t>Pertemuan</a:t>
            </a:r>
            <a:r>
              <a:rPr lang="en-US" b="1" dirty="0"/>
              <a:t> </a:t>
            </a:r>
            <a:r>
              <a:rPr lang="en-US" b="1" dirty="0" err="1"/>
              <a:t>ke</a:t>
            </a:r>
            <a:r>
              <a:rPr lang="en-US" b="1" dirty="0"/>
              <a:t> 10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EE676-420A-41F5-B849-11536FC7B3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525963"/>
          </a:xfrm>
        </p:spPr>
        <p:txBody>
          <a:bodyPr/>
          <a:lstStyle/>
          <a:p>
            <a:r>
              <a:rPr lang="id-ID" dirty="0"/>
              <a:t>Desain dialog</a:t>
            </a:r>
            <a:endParaRPr lang="en-US" dirty="0"/>
          </a:p>
          <a:p>
            <a:r>
              <a:rPr lang="id-ID" dirty="0"/>
              <a:t>dialog style</a:t>
            </a:r>
            <a:endParaRPr lang="en-US" dirty="0"/>
          </a:p>
          <a:p>
            <a:r>
              <a:rPr lang="id-ID" dirty="0"/>
              <a:t>command languange dan konsep yang terkait seperti atribut</a:t>
            </a:r>
            <a:endParaRPr lang="en-US" dirty="0"/>
          </a:p>
          <a:p>
            <a:r>
              <a:rPr lang="id-ID" dirty="0"/>
              <a:t>kelebihan, resiko dan tujuan perancangan, bentuk WMP, PDA &amp; pen, speech, </a:t>
            </a:r>
            <a:endParaRPr lang="en-US" dirty="0"/>
          </a:p>
          <a:p>
            <a:r>
              <a:rPr lang="id-ID" dirty="0"/>
              <a:t>Jenis dan perancangan tools pada user interface software</a:t>
            </a:r>
            <a:endParaRPr lang="en-US" dirty="0"/>
          </a:p>
          <a:p>
            <a:r>
              <a:rPr lang="id-ID" dirty="0"/>
              <a:t>user interface tools kit, GUI bulder tools </a:t>
            </a:r>
          </a:p>
        </p:txBody>
      </p:sp>
    </p:spTree>
    <p:extLst>
      <p:ext uri="{BB962C8B-B14F-4D97-AF65-F5344CB8AC3E}">
        <p14:creationId xmlns:p14="http://schemas.microsoft.com/office/powerpoint/2010/main" val="1611470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6097E6-DA42-47A3-B895-5730C391EA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err="1"/>
              <a:t>Pertemuan</a:t>
            </a:r>
            <a:r>
              <a:rPr lang="en-US" b="1" dirty="0"/>
              <a:t> </a:t>
            </a:r>
            <a:r>
              <a:rPr lang="en-US" b="1" dirty="0" err="1"/>
              <a:t>ke</a:t>
            </a:r>
            <a:r>
              <a:rPr lang="en-US" b="1" dirty="0"/>
              <a:t> 11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EA65F6-9508-476A-9E93-D7BCCB0028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Jenis-jenis kesalahan dan mampu melakukan pencegahan dan perbaikan terhadap kesalahan tsb</a:t>
            </a:r>
            <a:endParaRPr lang="en-US" dirty="0"/>
          </a:p>
          <a:p>
            <a:r>
              <a:rPr lang="id-ID" dirty="0"/>
              <a:t>Dialog antara komputer dan user</a:t>
            </a:r>
            <a:endParaRPr lang="en-US" dirty="0"/>
          </a:p>
          <a:p>
            <a:r>
              <a:rPr lang="id-ID" dirty="0"/>
              <a:t>Teknik pendekatan yang mendukung user</a:t>
            </a:r>
            <a:endParaRPr lang="en-US" dirty="0"/>
          </a:p>
          <a:p>
            <a:r>
              <a:rPr lang="id-ID" dirty="0"/>
              <a:t>Tipe dokumen dan help</a:t>
            </a:r>
            <a:endParaRPr lang="en-US" dirty="0"/>
          </a:p>
          <a:p>
            <a:r>
              <a:rPr lang="id-ID" dirty="0"/>
              <a:t>user model dan pengaturan dokumen</a:t>
            </a:r>
          </a:p>
        </p:txBody>
      </p:sp>
    </p:spTree>
    <p:extLst>
      <p:ext uri="{BB962C8B-B14F-4D97-AF65-F5344CB8AC3E}">
        <p14:creationId xmlns:p14="http://schemas.microsoft.com/office/powerpoint/2010/main" val="23629305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93FD43-A8BF-47D7-A4BB-5DB7CB5681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err="1"/>
              <a:t>Pertemuan</a:t>
            </a:r>
            <a:r>
              <a:rPr lang="en-US" b="1" dirty="0"/>
              <a:t> </a:t>
            </a:r>
            <a:r>
              <a:rPr lang="en-US" b="1" dirty="0" err="1"/>
              <a:t>ke</a:t>
            </a:r>
            <a:r>
              <a:rPr lang="en-US" b="1" dirty="0"/>
              <a:t> 12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A03090-0114-4891-9A41-3C299148B8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Piranti input dan output</a:t>
            </a:r>
            <a:endParaRPr lang="en-US" dirty="0"/>
          </a:p>
          <a:p>
            <a:r>
              <a:rPr lang="id-ID" dirty="0"/>
              <a:t>Fungsi piranti input dan output</a:t>
            </a:r>
            <a:endParaRPr lang="en-US" dirty="0"/>
          </a:p>
          <a:p>
            <a:r>
              <a:rPr lang="id-ID" dirty="0"/>
              <a:t>Faktor-faktor kenyamanan pemakaian (ergonomi)</a:t>
            </a:r>
            <a:endParaRPr lang="en-US" dirty="0"/>
          </a:p>
          <a:p>
            <a:r>
              <a:rPr lang="id-ID" dirty="0"/>
              <a:t>Pengaruh aspek ergonomi terhadap kinerja pengguna</a:t>
            </a:r>
          </a:p>
        </p:txBody>
      </p:sp>
    </p:spTree>
    <p:extLst>
      <p:ext uri="{BB962C8B-B14F-4D97-AF65-F5344CB8AC3E}">
        <p14:creationId xmlns:p14="http://schemas.microsoft.com/office/powerpoint/2010/main" val="12485638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620338-940B-4C44-B5BC-224A0EF35B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err="1"/>
              <a:t>Pertemuan</a:t>
            </a:r>
            <a:r>
              <a:rPr lang="en-US" b="1" dirty="0"/>
              <a:t> </a:t>
            </a:r>
            <a:r>
              <a:rPr lang="en-US" b="1" dirty="0" err="1"/>
              <a:t>ke</a:t>
            </a:r>
            <a:r>
              <a:rPr lang="en-US" b="1" dirty="0"/>
              <a:t> 13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031E3-4BC6-44B1-AD2E-C8A32798EE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n-NO" dirty="0"/>
              <a:t>Konsep dasar evaluasi</a:t>
            </a:r>
          </a:p>
          <a:p>
            <a:r>
              <a:rPr lang="nn-NO" dirty="0"/>
              <a:t>Konsep perancangan eksperimen</a:t>
            </a:r>
          </a:p>
          <a:p>
            <a:r>
              <a:rPr lang="nn-NO" dirty="0"/>
              <a:t>Pengumpulan data</a:t>
            </a:r>
          </a:p>
          <a:p>
            <a:r>
              <a:rPr lang="nn-NO" dirty="0"/>
              <a:t>Fungsi analisa data dan interpretasi hasil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4223175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52F3C-09E4-44A4-92BF-49E8871CB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err="1"/>
              <a:t>Pertemuan</a:t>
            </a:r>
            <a:r>
              <a:rPr lang="en-US" b="1" dirty="0"/>
              <a:t> </a:t>
            </a:r>
            <a:r>
              <a:rPr lang="en-US" b="1" dirty="0" err="1"/>
              <a:t>ke</a:t>
            </a:r>
            <a:r>
              <a:rPr lang="en-US" b="1" dirty="0"/>
              <a:t> 14-15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E98989-3F5E-4C48-B922-7F5B5B60F9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IMK dalam desain website</a:t>
            </a:r>
            <a:endParaRPr lang="en-US" dirty="0"/>
          </a:p>
          <a:p>
            <a:r>
              <a:rPr lang="id-ID" dirty="0"/>
              <a:t>IMK dalam desain software yang mendukung groupware</a:t>
            </a:r>
            <a:endParaRPr lang="en-US" dirty="0"/>
          </a:p>
          <a:p>
            <a:r>
              <a:rPr lang="id-ID" dirty="0"/>
              <a:t>Tantangan dan isu dalam ubiquitous computing</a:t>
            </a:r>
          </a:p>
        </p:txBody>
      </p:sp>
    </p:spTree>
    <p:extLst>
      <p:ext uri="{BB962C8B-B14F-4D97-AF65-F5344CB8AC3E}">
        <p14:creationId xmlns:p14="http://schemas.microsoft.com/office/powerpoint/2010/main" val="22422267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0F012E-8802-4EC8-AEBE-5E27D97C75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err="1"/>
              <a:t>Pertemuan</a:t>
            </a:r>
            <a:r>
              <a:rPr lang="en-US" b="1" dirty="0"/>
              <a:t> </a:t>
            </a:r>
            <a:r>
              <a:rPr lang="en-US" b="1" dirty="0" err="1"/>
              <a:t>ke</a:t>
            </a:r>
            <a:r>
              <a:rPr lang="en-US" b="1" dirty="0"/>
              <a:t> 16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D5C4B9-79E1-4DEA-A49A-7A9B841E7F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UAS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09802788"/>
      </p:ext>
    </p:extLst>
  </p:cSld>
  <p:clrMapOvr>
    <a:masterClrMapping/>
  </p:clrMapOvr>
</p:sld>
</file>

<file path=ppt/theme/theme1.xml><?xml version="1.0" encoding="utf-8"?>
<a:theme xmlns:a="http://schemas.openxmlformats.org/drawingml/2006/main" name="63094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63094</Template>
  <TotalTime>1200</TotalTime>
  <Words>642</Words>
  <Application>Microsoft Office PowerPoint</Application>
  <PresentationFormat>On-screen Show (4:3)</PresentationFormat>
  <Paragraphs>145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1" baseType="lpstr">
      <vt:lpstr>Arial</vt:lpstr>
      <vt:lpstr>Wingdings</vt:lpstr>
      <vt:lpstr>63094</vt:lpstr>
      <vt:lpstr>INTERAKSI MANUSIA  DAN KOMPUTER</vt:lpstr>
      <vt:lpstr>Kontrak Perkuliahan</vt:lpstr>
      <vt:lpstr>Deskripsi Mata Kuliah</vt:lpstr>
      <vt:lpstr>Deskripsi Mata Kuliah</vt:lpstr>
      <vt:lpstr>Capaian Pembelajaran  </vt:lpstr>
      <vt:lpstr>Bahan Kajian</vt:lpstr>
      <vt:lpstr>Konsep Perkuliahan</vt:lpstr>
      <vt:lpstr>Sistem Penilaian</vt:lpstr>
      <vt:lpstr>Kriteria dan Standar Penilaian</vt:lpstr>
      <vt:lpstr>Referensi</vt:lpstr>
      <vt:lpstr>Gambaran Umum MK</vt:lpstr>
      <vt:lpstr>Gambaran Umum MK</vt:lpstr>
      <vt:lpstr>Teknologi Masa Depan</vt:lpstr>
      <vt:lpstr>Teknologi Masa Depan</vt:lpstr>
      <vt:lpstr>Teknologi Masa Depan</vt:lpstr>
      <vt:lpstr>Pertemuan ke 2</vt:lpstr>
      <vt:lpstr>Pertemuan ke 3</vt:lpstr>
      <vt:lpstr>Pertemuan ke 4</vt:lpstr>
      <vt:lpstr>Pertemuan ke 5</vt:lpstr>
      <vt:lpstr>Pertemuan ke 6-7</vt:lpstr>
      <vt:lpstr>Pertemuan ke 8</vt:lpstr>
      <vt:lpstr>Pertemuan ke 9</vt:lpstr>
      <vt:lpstr>Pertemuan ke 10</vt:lpstr>
      <vt:lpstr>Pertemuan ke 11</vt:lpstr>
      <vt:lpstr>Pertemuan ke 12</vt:lpstr>
      <vt:lpstr>Pertemuan ke 13</vt:lpstr>
      <vt:lpstr>Pertemuan ke 14-15</vt:lpstr>
      <vt:lpstr>Pertemuan ke 16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Komunikasi Data</dc:title>
  <dc:creator>candra</dc:creator>
  <cp:lastModifiedBy>ning</cp:lastModifiedBy>
  <cp:revision>76</cp:revision>
  <dcterms:created xsi:type="dcterms:W3CDTF">2013-12-22T13:33:16Z</dcterms:created>
  <dcterms:modified xsi:type="dcterms:W3CDTF">2018-02-18T14:53:42Z</dcterms:modified>
</cp:coreProperties>
</file>