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61DBDC-A18B-45D4-91C0-30C485D2CF99}" type="datetimeFigureOut">
              <a:rPr lang="id-ID" smtClean="0"/>
              <a:t>23/02/2020</a:t>
            </a:fld>
            <a:endParaRPr lang="id-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28D6F5-FC61-4AF9-8728-A7D1AD7C65C9}" type="slidenum">
              <a:rPr lang="id-ID" smtClean="0"/>
              <a:t>‹#›</a:t>
            </a:fld>
            <a:endParaRPr lang="id-ID"/>
          </a:p>
        </p:txBody>
      </p:sp>
    </p:spTree>
    <p:extLst>
      <p:ext uri="{BB962C8B-B14F-4D97-AF65-F5344CB8AC3E}">
        <p14:creationId xmlns:p14="http://schemas.microsoft.com/office/powerpoint/2010/main" val="550853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fontAlgn="base" hangingPunct="1">
              <a:spcBef>
                <a:spcPct val="0"/>
              </a:spcBef>
              <a:spcAft>
                <a:spcPct val="0"/>
              </a:spcAft>
            </a:pPr>
            <a:r>
              <a:rPr lang="en-US" sz="1200">
                <a:latin typeface="Times" panose="02020603050405020304" pitchFamily="18" charset="0"/>
              </a:rPr>
              <a:t>Psikologi Kepribadian</a:t>
            </a:r>
          </a:p>
        </p:txBody>
      </p:sp>
      <p:sp>
        <p:nvSpPr>
          <p:cNvPr id="16386" name="Rectangle 6"/>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fontAlgn="base" hangingPunct="1">
              <a:spcBef>
                <a:spcPct val="0"/>
              </a:spcBef>
              <a:spcAft>
                <a:spcPct val="0"/>
              </a:spcAft>
            </a:pPr>
            <a:r>
              <a:rPr lang="en-US" sz="1200">
                <a:latin typeface="Times" panose="02020603050405020304" pitchFamily="18" charset="0"/>
              </a:rPr>
              <a:t>Pertemuan ke-22/ Yulianti Dwi Astuti</a:t>
            </a:r>
          </a:p>
        </p:txBody>
      </p:sp>
      <p:sp>
        <p:nvSpPr>
          <p:cNvPr id="1638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fld id="{9090618C-81E5-447F-A609-CE16B42E2803}" type="slidenum">
              <a:rPr lang="en-US" sz="1200">
                <a:latin typeface="Times" panose="02020603050405020304" pitchFamily="18" charset="0"/>
              </a:rPr>
              <a:pPr eaLnBrk="1" hangingPunct="1"/>
              <a:t>2</a:t>
            </a:fld>
            <a:endParaRPr lang="en-US" sz="1200">
              <a:latin typeface="Times" panose="02020603050405020304" pitchFamily="18" charset="0"/>
            </a:endParaRPr>
          </a:p>
        </p:txBody>
      </p:sp>
      <p:sp>
        <p:nvSpPr>
          <p:cNvPr id="1638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389"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sv-SE">
              <a:latin typeface="Times" panose="02020603050405020304" pitchFamily="18" charset="0"/>
            </a:endParaRPr>
          </a:p>
        </p:txBody>
      </p:sp>
    </p:spTree>
    <p:extLst>
      <p:ext uri="{BB962C8B-B14F-4D97-AF65-F5344CB8AC3E}">
        <p14:creationId xmlns:p14="http://schemas.microsoft.com/office/powerpoint/2010/main" val="1002286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2/23/2020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2/23/2020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2/23/2020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2/23/2020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2/23/2020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2/23/2020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2/23/2020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2/23/2020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2/23/2020</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2/23/2020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2/23/2020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2/23/2020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2/23/2020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2/23/2020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2/23/2020</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chemeClr val="accent2">
              <a:lumMod val="40000"/>
              <a:lumOff val="60000"/>
            </a:schemeClr>
          </a:solidFill>
        </p:spPr>
        <p:txBody>
          <a:bodyPr rtlCol="0">
            <a:normAutofit/>
          </a:bodyPr>
          <a:lstStyle/>
          <a:p>
            <a:pPr>
              <a:defRPr/>
            </a:pPr>
            <a:r>
              <a:rPr lang="en-US" dirty="0">
                <a:solidFill>
                  <a:srgbClr val="000000"/>
                </a:solidFill>
                <a:ea typeface="+mj-ea"/>
                <a:cs typeface="+mj-cs"/>
              </a:rPr>
              <a:t>BEHAVIORISME</a:t>
            </a:r>
          </a:p>
        </p:txBody>
      </p:sp>
      <p:sp>
        <p:nvSpPr>
          <p:cNvPr id="3" name="Subtitle 2"/>
          <p:cNvSpPr>
            <a:spLocks noGrp="1"/>
          </p:cNvSpPr>
          <p:nvPr>
            <p:ph type="subTitle" idx="1"/>
          </p:nvPr>
        </p:nvSpPr>
        <p:spPr>
          <a:xfrm>
            <a:off x="7325591" y="3701060"/>
            <a:ext cx="3771898" cy="719138"/>
          </a:xfrm>
          <a:solidFill>
            <a:srgbClr val="558ED5"/>
          </a:solidFill>
        </p:spPr>
        <p:txBody>
          <a:bodyPr rtlCol="0">
            <a:normAutofit/>
          </a:bodyPr>
          <a:lstStyle/>
          <a:p>
            <a:pPr algn="r">
              <a:spcAft>
                <a:spcPts val="0"/>
              </a:spcAft>
              <a:defRPr/>
            </a:pPr>
            <a:r>
              <a:rPr lang="id-ID" dirty="0">
                <a:ea typeface="+mn-ea"/>
                <a:cs typeface="+mn-cs"/>
              </a:rPr>
              <a:t>PADMI DHYAH Y/ DESI MAULIA</a:t>
            </a:r>
            <a:endParaRPr lang="en-US" dirty="0">
              <a:ea typeface="+mn-ea"/>
              <a:cs typeface="+mn-cs"/>
            </a:endParaRPr>
          </a:p>
        </p:txBody>
      </p:sp>
      <p:pic>
        <p:nvPicPr>
          <p:cNvPr id="14340" name="Picture 4" descr="layang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70538" y="5707064"/>
            <a:ext cx="41148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904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ChangeArrowheads="1"/>
          </p:cNvSpPr>
          <p:nvPr/>
        </p:nvSpPr>
        <p:spPr bwMode="auto">
          <a:xfrm>
            <a:off x="6705600" y="533400"/>
            <a:ext cx="3505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r>
              <a:rPr lang="sv-SE" sz="4400"/>
              <a:t>B.F. Skinner (1904-1990)</a:t>
            </a:r>
          </a:p>
        </p:txBody>
      </p:sp>
      <p:pic>
        <p:nvPicPr>
          <p:cNvPr id="15362" name="Picture 3" descr="Skinn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1" y="457200"/>
            <a:ext cx="2062163" cy="2998788"/>
          </a:xfrm>
          <a:prstGeom prst="rect">
            <a:avLst/>
          </a:prstGeom>
          <a:noFill/>
          <a:ln w="317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15363" name="Rectangle 6"/>
          <p:cNvSpPr>
            <a:spLocks noGrp="1" noChangeArrowheads="1"/>
          </p:cNvSpPr>
          <p:nvPr>
            <p:ph type="body" sz="half" idx="2"/>
          </p:nvPr>
        </p:nvSpPr>
        <p:spPr>
          <a:xfrm>
            <a:off x="4337051" y="2073275"/>
            <a:ext cx="6138863" cy="4459288"/>
          </a:xfrm>
        </p:spPr>
        <p:txBody>
          <a:bodyPr>
            <a:normAutofit lnSpcReduction="10000"/>
          </a:bodyPr>
          <a:lstStyle/>
          <a:p>
            <a:pPr eaLnBrk="1" hangingPunct="1">
              <a:lnSpc>
                <a:spcPct val="110000"/>
              </a:lnSpc>
            </a:pPr>
            <a:r>
              <a:rPr lang="en-US" sz="2400">
                <a:cs typeface="Calibri" panose="020F0502020204030204" pitchFamily="34" charset="0"/>
              </a:rPr>
              <a:t>Seseorang yang teratur, terencana, mengikut aturan</a:t>
            </a:r>
          </a:p>
          <a:p>
            <a:pPr eaLnBrk="1" hangingPunct="1">
              <a:lnSpc>
                <a:spcPct val="110000"/>
              </a:lnSpc>
            </a:pPr>
            <a:r>
              <a:rPr lang="en-US" sz="2400">
                <a:cs typeface="Calibri" panose="020F0502020204030204" pitchFamily="34" charset="0"/>
              </a:rPr>
              <a:t>Produk dari reinforcements yang diterima di masa lalu       </a:t>
            </a:r>
          </a:p>
          <a:p>
            <a:pPr eaLnBrk="1" hangingPunct="1">
              <a:lnSpc>
                <a:spcPct val="110000"/>
              </a:lnSpc>
            </a:pPr>
            <a:r>
              <a:rPr lang="en-US" sz="2400">
                <a:cs typeface="Calibri" panose="020F0502020204030204" pitchFamily="34" charset="0"/>
              </a:rPr>
              <a:t>1925: Kuliah di Hamilton College (NY) jurusan bahasa Inggris, tidak pernah mengikuti kuliah/ kelas Psikologi </a:t>
            </a:r>
          </a:p>
          <a:p>
            <a:pPr eaLnBrk="1" hangingPunct="1">
              <a:lnSpc>
                <a:spcPct val="110000"/>
              </a:lnSpc>
            </a:pPr>
            <a:r>
              <a:rPr lang="en-US" sz="2400">
                <a:cs typeface="Calibri" panose="020F0502020204030204" pitchFamily="34" charset="0"/>
              </a:rPr>
              <a:t>Membaca hasil eksperimen Pavlov dan Watson  </a:t>
            </a:r>
          </a:p>
          <a:p>
            <a:pPr eaLnBrk="1" hangingPunct="1">
              <a:lnSpc>
                <a:spcPct val="110000"/>
              </a:lnSpc>
            </a:pPr>
            <a:r>
              <a:rPr lang="en-US" sz="2400">
                <a:cs typeface="Calibri" panose="020F0502020204030204" pitchFamily="34" charset="0"/>
              </a:rPr>
              <a:t>1931: Ph.D. dari Harvard University</a:t>
            </a:r>
          </a:p>
          <a:p>
            <a:pPr eaLnBrk="1" hangingPunct="1">
              <a:lnSpc>
                <a:spcPct val="110000"/>
              </a:lnSpc>
            </a:pPr>
            <a:endParaRPr lang="en-US" sz="2400">
              <a:cs typeface="Calibri" panose="020F0502020204030204" pitchFamily="34" charset="0"/>
            </a:endParaRPr>
          </a:p>
        </p:txBody>
      </p:sp>
    </p:spTree>
    <p:extLst>
      <p:ext uri="{BB962C8B-B14F-4D97-AF65-F5344CB8AC3E}">
        <p14:creationId xmlns:p14="http://schemas.microsoft.com/office/powerpoint/2010/main" val="47313283"/>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solidFill>
            <a:srgbClr val="E6B9B8"/>
          </a:solidFill>
        </p:spPr>
        <p:txBody>
          <a:bodyPr/>
          <a:lstStyle/>
          <a:p>
            <a:pPr eaLnBrk="1" hangingPunct="1"/>
            <a:r>
              <a:rPr lang="en-US">
                <a:solidFill>
                  <a:srgbClr val="000000"/>
                </a:solidFill>
              </a:rPr>
              <a:t>Latar Belakang Kemunculan</a:t>
            </a:r>
          </a:p>
        </p:txBody>
      </p:sp>
      <p:sp>
        <p:nvSpPr>
          <p:cNvPr id="3" name="Content Placeholder 2"/>
          <p:cNvSpPr>
            <a:spLocks noGrp="1"/>
          </p:cNvSpPr>
          <p:nvPr>
            <p:ph idx="1"/>
          </p:nvPr>
        </p:nvSpPr>
        <p:spPr>
          <a:solidFill>
            <a:schemeClr val="bg2">
              <a:lumMod val="60000"/>
              <a:lumOff val="40000"/>
            </a:schemeClr>
          </a:solidFill>
        </p:spPr>
        <p:txBody>
          <a:bodyPr rtlCol="0">
            <a:normAutofit/>
          </a:bodyPr>
          <a:lstStyle/>
          <a:p>
            <a:pPr>
              <a:spcAft>
                <a:spcPts val="0"/>
              </a:spcAft>
              <a:defRPr/>
            </a:pPr>
            <a:r>
              <a:rPr lang="en-US" dirty="0" err="1">
                <a:ea typeface="+mn-ea"/>
                <a:cs typeface="+mn-cs"/>
              </a:rPr>
              <a:t>Fokus</a:t>
            </a:r>
            <a:r>
              <a:rPr lang="en-US" dirty="0">
                <a:ea typeface="+mn-ea"/>
                <a:cs typeface="+mn-cs"/>
              </a:rPr>
              <a:t> </a:t>
            </a:r>
            <a:r>
              <a:rPr lang="en-US" dirty="0" err="1">
                <a:ea typeface="+mn-ea"/>
                <a:cs typeface="+mn-cs"/>
              </a:rPr>
              <a:t>pada</a:t>
            </a:r>
            <a:r>
              <a:rPr lang="en-US" dirty="0">
                <a:ea typeface="+mn-ea"/>
                <a:cs typeface="+mn-cs"/>
              </a:rPr>
              <a:t> </a:t>
            </a:r>
            <a:r>
              <a:rPr lang="en-US" dirty="0" err="1">
                <a:ea typeface="+mn-ea"/>
                <a:cs typeface="+mn-cs"/>
              </a:rPr>
              <a:t>objek</a:t>
            </a:r>
            <a:r>
              <a:rPr lang="en-US" dirty="0">
                <a:ea typeface="+mn-ea"/>
                <a:cs typeface="+mn-cs"/>
              </a:rPr>
              <a:t> yang </a:t>
            </a:r>
            <a:r>
              <a:rPr lang="en-US" dirty="0" err="1">
                <a:ea typeface="+mn-ea"/>
                <a:cs typeface="+mn-cs"/>
              </a:rPr>
              <a:t>dapat</a:t>
            </a:r>
            <a:r>
              <a:rPr lang="en-US" dirty="0">
                <a:ea typeface="+mn-ea"/>
                <a:cs typeface="+mn-cs"/>
              </a:rPr>
              <a:t> </a:t>
            </a:r>
            <a:r>
              <a:rPr lang="en-US" dirty="0" err="1">
                <a:ea typeface="+mn-ea"/>
                <a:cs typeface="+mn-cs"/>
              </a:rPr>
              <a:t>diamati</a:t>
            </a:r>
            <a:r>
              <a:rPr lang="en-US" dirty="0">
                <a:ea typeface="+mn-ea"/>
                <a:cs typeface="+mn-cs"/>
              </a:rPr>
              <a:t> </a:t>
            </a:r>
            <a:r>
              <a:rPr lang="en-US" dirty="0" err="1">
                <a:ea typeface="+mn-ea"/>
                <a:cs typeface="+mn-cs"/>
              </a:rPr>
              <a:t>yaitu</a:t>
            </a:r>
            <a:r>
              <a:rPr lang="en-US" dirty="0">
                <a:ea typeface="+mn-ea"/>
                <a:cs typeface="+mn-cs"/>
              </a:rPr>
              <a:t> </a:t>
            </a:r>
            <a:r>
              <a:rPr lang="en-US" dirty="0" err="1">
                <a:ea typeface="+mn-ea"/>
                <a:cs typeface="+mn-cs"/>
              </a:rPr>
              <a:t>perilaku</a:t>
            </a:r>
            <a:r>
              <a:rPr lang="en-US" dirty="0">
                <a:ea typeface="+mn-ea"/>
                <a:cs typeface="+mn-cs"/>
              </a:rPr>
              <a:t> </a:t>
            </a:r>
            <a:r>
              <a:rPr lang="en-US" dirty="0">
                <a:ea typeface="+mn-ea"/>
                <a:cs typeface="+mn-cs"/>
                <a:sym typeface="Wingdings"/>
              </a:rPr>
              <a:t> </a:t>
            </a:r>
            <a:r>
              <a:rPr lang="en-US" dirty="0" err="1">
                <a:ea typeface="+mn-ea"/>
                <a:cs typeface="+mn-cs"/>
                <a:sym typeface="Wingdings"/>
              </a:rPr>
              <a:t>nilai</a:t>
            </a:r>
            <a:r>
              <a:rPr lang="en-US" dirty="0">
                <a:ea typeface="+mn-ea"/>
                <a:cs typeface="+mn-cs"/>
                <a:sym typeface="Wingdings"/>
              </a:rPr>
              <a:t> </a:t>
            </a:r>
            <a:r>
              <a:rPr lang="en-US" dirty="0" err="1">
                <a:ea typeface="+mn-ea"/>
                <a:cs typeface="+mn-cs"/>
                <a:sym typeface="Wingdings"/>
              </a:rPr>
              <a:t>ilmiah</a:t>
            </a:r>
            <a:r>
              <a:rPr lang="en-US" dirty="0">
                <a:ea typeface="+mn-ea"/>
                <a:cs typeface="+mn-cs"/>
                <a:sym typeface="Wingdings"/>
              </a:rPr>
              <a:t>.</a:t>
            </a:r>
            <a:endParaRPr lang="en-US" dirty="0">
              <a:ea typeface="+mn-ea"/>
              <a:cs typeface="+mn-cs"/>
            </a:endParaRPr>
          </a:p>
          <a:p>
            <a:pPr>
              <a:spcAft>
                <a:spcPts val="0"/>
              </a:spcAft>
              <a:defRPr/>
            </a:pPr>
            <a:r>
              <a:rPr lang="en-US" dirty="0">
                <a:ea typeface="+mn-ea"/>
                <a:cs typeface="+mn-cs"/>
              </a:rPr>
              <a:t>Ada </a:t>
            </a:r>
            <a:r>
              <a:rPr lang="en-US" dirty="0" err="1">
                <a:ea typeface="+mn-ea"/>
                <a:cs typeface="+mn-cs"/>
              </a:rPr>
              <a:t>pengendalian</a:t>
            </a:r>
            <a:r>
              <a:rPr lang="en-US" dirty="0">
                <a:ea typeface="+mn-ea"/>
                <a:cs typeface="+mn-cs"/>
              </a:rPr>
              <a:t> </a:t>
            </a:r>
            <a:r>
              <a:rPr lang="en-US" dirty="0" err="1">
                <a:ea typeface="+mn-ea"/>
                <a:cs typeface="+mn-cs"/>
              </a:rPr>
              <a:t>dan</a:t>
            </a:r>
            <a:r>
              <a:rPr lang="en-US" dirty="0">
                <a:ea typeface="+mn-ea"/>
                <a:cs typeface="+mn-cs"/>
              </a:rPr>
              <a:t> </a:t>
            </a:r>
            <a:r>
              <a:rPr lang="en-US" dirty="0" err="1">
                <a:ea typeface="+mn-ea"/>
                <a:cs typeface="+mn-cs"/>
              </a:rPr>
              <a:t>peramalan</a:t>
            </a:r>
            <a:r>
              <a:rPr lang="en-US" dirty="0">
                <a:ea typeface="+mn-ea"/>
                <a:cs typeface="+mn-cs"/>
              </a:rPr>
              <a:t> </a:t>
            </a:r>
            <a:r>
              <a:rPr lang="en-US" dirty="0" err="1">
                <a:ea typeface="+mn-ea"/>
                <a:cs typeface="+mn-cs"/>
              </a:rPr>
              <a:t>tingkah</a:t>
            </a:r>
            <a:r>
              <a:rPr lang="en-US" dirty="0">
                <a:ea typeface="+mn-ea"/>
                <a:cs typeface="+mn-cs"/>
              </a:rPr>
              <a:t> </a:t>
            </a:r>
            <a:r>
              <a:rPr lang="en-US" dirty="0" err="1">
                <a:ea typeface="+mn-ea"/>
                <a:cs typeface="+mn-cs"/>
              </a:rPr>
              <a:t>laku</a:t>
            </a:r>
            <a:r>
              <a:rPr lang="en-US" dirty="0">
                <a:ea typeface="+mn-ea"/>
                <a:cs typeface="+mn-cs"/>
              </a:rPr>
              <a:t> </a:t>
            </a:r>
            <a:r>
              <a:rPr lang="en-US" dirty="0" err="1">
                <a:ea typeface="+mn-ea"/>
                <a:cs typeface="+mn-cs"/>
              </a:rPr>
              <a:t>dengan</a:t>
            </a:r>
            <a:r>
              <a:rPr lang="en-US" dirty="0">
                <a:ea typeface="+mn-ea"/>
                <a:cs typeface="+mn-cs"/>
              </a:rPr>
              <a:t> </a:t>
            </a:r>
            <a:r>
              <a:rPr lang="en-US" dirty="0" err="1">
                <a:ea typeface="+mn-ea"/>
                <a:cs typeface="+mn-cs"/>
              </a:rPr>
              <a:t>mengaitkannya</a:t>
            </a:r>
            <a:r>
              <a:rPr lang="en-US" dirty="0">
                <a:ea typeface="+mn-ea"/>
                <a:cs typeface="+mn-cs"/>
              </a:rPr>
              <a:t> </a:t>
            </a:r>
            <a:r>
              <a:rPr lang="en-US" dirty="0" err="1">
                <a:ea typeface="+mn-ea"/>
                <a:cs typeface="+mn-cs"/>
              </a:rPr>
              <a:t>ke</a:t>
            </a:r>
            <a:r>
              <a:rPr lang="en-US" dirty="0">
                <a:ea typeface="+mn-ea"/>
                <a:cs typeface="+mn-cs"/>
              </a:rPr>
              <a:t> </a:t>
            </a:r>
            <a:r>
              <a:rPr lang="en-US" dirty="0" err="1">
                <a:ea typeface="+mn-ea"/>
                <a:cs typeface="+mn-cs"/>
              </a:rPr>
              <a:t>perilaku</a:t>
            </a:r>
            <a:r>
              <a:rPr lang="en-US" dirty="0">
                <a:ea typeface="+mn-ea"/>
                <a:cs typeface="+mn-cs"/>
              </a:rPr>
              <a:t> yang </a:t>
            </a:r>
            <a:r>
              <a:rPr lang="en-US" dirty="0" err="1">
                <a:ea typeface="+mn-ea"/>
                <a:cs typeface="+mn-cs"/>
              </a:rPr>
              <a:t>mendahului</a:t>
            </a:r>
            <a:r>
              <a:rPr lang="en-US" dirty="0">
                <a:ea typeface="+mn-ea"/>
                <a:cs typeface="+mn-cs"/>
              </a:rPr>
              <a:t>.</a:t>
            </a:r>
          </a:p>
          <a:p>
            <a:pPr>
              <a:spcAft>
                <a:spcPts val="0"/>
              </a:spcAft>
              <a:defRPr/>
            </a:pPr>
            <a:r>
              <a:rPr lang="en-US" dirty="0" err="1">
                <a:ea typeface="+mn-ea"/>
                <a:cs typeface="+mn-cs"/>
              </a:rPr>
              <a:t>Psikologi</a:t>
            </a:r>
            <a:r>
              <a:rPr lang="en-US" dirty="0">
                <a:ea typeface="+mn-ea"/>
                <a:cs typeface="+mn-cs"/>
              </a:rPr>
              <a:t> </a:t>
            </a:r>
            <a:r>
              <a:rPr lang="en-US" dirty="0" err="1">
                <a:ea typeface="+mn-ea"/>
                <a:cs typeface="+mn-cs"/>
              </a:rPr>
              <a:t>harus</a:t>
            </a:r>
            <a:r>
              <a:rPr lang="en-US" dirty="0">
                <a:ea typeface="+mn-ea"/>
                <a:cs typeface="+mn-cs"/>
              </a:rPr>
              <a:t> </a:t>
            </a:r>
            <a:r>
              <a:rPr lang="en-US" dirty="0" err="1">
                <a:ea typeface="+mn-ea"/>
                <a:cs typeface="+mn-cs"/>
              </a:rPr>
              <a:t>menemukan</a:t>
            </a:r>
            <a:r>
              <a:rPr lang="en-US" dirty="0">
                <a:ea typeface="+mn-ea"/>
                <a:cs typeface="+mn-cs"/>
              </a:rPr>
              <a:t> </a:t>
            </a:r>
            <a:r>
              <a:rPr lang="en-US" dirty="0" err="1">
                <a:ea typeface="+mn-ea"/>
                <a:cs typeface="+mn-cs"/>
              </a:rPr>
              <a:t>hukum</a:t>
            </a:r>
            <a:r>
              <a:rPr lang="en-US" dirty="0">
                <a:ea typeface="+mn-ea"/>
                <a:cs typeface="+mn-cs"/>
              </a:rPr>
              <a:t> </a:t>
            </a:r>
            <a:r>
              <a:rPr lang="en-US" dirty="0" err="1">
                <a:ea typeface="+mn-ea"/>
                <a:cs typeface="+mn-cs"/>
              </a:rPr>
              <a:t>umum</a:t>
            </a:r>
            <a:r>
              <a:rPr lang="en-US" dirty="0">
                <a:ea typeface="+mn-ea"/>
                <a:cs typeface="+mn-cs"/>
              </a:rPr>
              <a:t> </a:t>
            </a:r>
            <a:r>
              <a:rPr lang="en-US" dirty="0" err="1">
                <a:ea typeface="+mn-ea"/>
                <a:cs typeface="+mn-cs"/>
              </a:rPr>
              <a:t>dari</a:t>
            </a:r>
            <a:r>
              <a:rPr lang="en-US" dirty="0">
                <a:ea typeface="+mn-ea"/>
                <a:cs typeface="+mn-cs"/>
              </a:rPr>
              <a:t> </a:t>
            </a:r>
            <a:r>
              <a:rPr lang="en-US" dirty="0" err="1">
                <a:ea typeface="+mn-ea"/>
                <a:cs typeface="+mn-cs"/>
              </a:rPr>
              <a:t>perilaku</a:t>
            </a:r>
            <a:r>
              <a:rPr lang="en-US" dirty="0">
                <a:ea typeface="+mn-ea"/>
                <a:cs typeface="+mn-cs"/>
              </a:rPr>
              <a:t>, </a:t>
            </a:r>
            <a:r>
              <a:rPr lang="en-US" dirty="0" err="1">
                <a:ea typeface="+mn-ea"/>
                <a:cs typeface="+mn-cs"/>
              </a:rPr>
              <a:t>hubungan</a:t>
            </a:r>
            <a:r>
              <a:rPr lang="en-US" dirty="0">
                <a:ea typeface="+mn-ea"/>
                <a:cs typeface="+mn-cs"/>
              </a:rPr>
              <a:t> </a:t>
            </a:r>
            <a:r>
              <a:rPr lang="en-US" dirty="0" err="1">
                <a:ea typeface="+mn-ea"/>
                <a:cs typeface="+mn-cs"/>
              </a:rPr>
              <a:t>antara</a:t>
            </a:r>
            <a:r>
              <a:rPr lang="en-US" dirty="0">
                <a:ea typeface="+mn-ea"/>
                <a:cs typeface="+mn-cs"/>
              </a:rPr>
              <a:t> stimulus </a:t>
            </a:r>
            <a:r>
              <a:rPr lang="en-US" dirty="0" err="1">
                <a:ea typeface="+mn-ea"/>
                <a:cs typeface="+mn-cs"/>
              </a:rPr>
              <a:t>dengan</a:t>
            </a:r>
            <a:r>
              <a:rPr lang="en-US" dirty="0">
                <a:ea typeface="+mn-ea"/>
                <a:cs typeface="+mn-cs"/>
              </a:rPr>
              <a:t> </a:t>
            </a:r>
            <a:r>
              <a:rPr lang="en-US" dirty="0" err="1">
                <a:ea typeface="+mn-ea"/>
                <a:cs typeface="+mn-cs"/>
              </a:rPr>
              <a:t>respon</a:t>
            </a:r>
            <a:r>
              <a:rPr lang="en-US" dirty="0">
                <a:ea typeface="+mn-ea"/>
                <a:cs typeface="+mn-cs"/>
              </a:rPr>
              <a:t>.</a:t>
            </a:r>
          </a:p>
        </p:txBody>
      </p:sp>
    </p:spTree>
    <p:extLst>
      <p:ext uri="{BB962C8B-B14F-4D97-AF65-F5344CB8AC3E}">
        <p14:creationId xmlns:p14="http://schemas.microsoft.com/office/powerpoint/2010/main" val="65810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rtlCol="0">
            <a:normAutofit/>
          </a:bodyPr>
          <a:lstStyle/>
          <a:p>
            <a:pPr>
              <a:defRPr/>
            </a:pPr>
            <a:r>
              <a:rPr lang="en-US" dirty="0">
                <a:solidFill>
                  <a:srgbClr val="000000"/>
                </a:solidFill>
                <a:ea typeface="+mj-ea"/>
                <a:cs typeface="+mj-cs"/>
              </a:rPr>
              <a:t>ASUMSI DASAR</a:t>
            </a:r>
          </a:p>
        </p:txBody>
      </p:sp>
      <p:sp>
        <p:nvSpPr>
          <p:cNvPr id="18434" name="Content Placeholder 2"/>
          <p:cNvSpPr>
            <a:spLocks noGrp="1"/>
          </p:cNvSpPr>
          <p:nvPr>
            <p:ph idx="1"/>
          </p:nvPr>
        </p:nvSpPr>
        <p:spPr>
          <a:solidFill>
            <a:srgbClr val="558ED5"/>
          </a:solidFill>
        </p:spPr>
        <p:txBody>
          <a:bodyPr/>
          <a:lstStyle/>
          <a:p>
            <a:pPr marL="514350" indent="-514350">
              <a:buFont typeface="Calibri" panose="020F0502020204030204" pitchFamily="34" charset="0"/>
              <a:buAutoNum type="arabicPeriod"/>
            </a:pPr>
            <a:r>
              <a:rPr lang="en-US"/>
              <a:t>Tingkah laku mengikuti hukum tertentu (</a:t>
            </a:r>
            <a:r>
              <a:rPr lang="en-US" i="1"/>
              <a:t>behavior os lawful)</a:t>
            </a:r>
          </a:p>
          <a:p>
            <a:pPr marL="514350" indent="-514350">
              <a:buFont typeface="Calibri" panose="020F0502020204030204" pitchFamily="34" charset="0"/>
              <a:buAutoNum type="arabicPeriod"/>
            </a:pPr>
            <a:r>
              <a:rPr lang="en-US"/>
              <a:t>Tingkah laku dapat diramalkan (</a:t>
            </a:r>
            <a:r>
              <a:rPr lang="en-US" i="1"/>
              <a:t>behavior can be predicted).</a:t>
            </a:r>
          </a:p>
          <a:p>
            <a:pPr marL="514350" indent="-514350">
              <a:buFont typeface="Calibri" panose="020F0502020204030204" pitchFamily="34" charset="0"/>
              <a:buAutoNum type="arabicPeriod"/>
            </a:pPr>
            <a:r>
              <a:rPr lang="en-US"/>
              <a:t>Tingkah laku dapat dikontrol (</a:t>
            </a:r>
            <a:r>
              <a:rPr lang="en-US" i="1"/>
              <a:t>behavior can be controlled)</a:t>
            </a:r>
            <a:endParaRPr lang="en-US"/>
          </a:p>
        </p:txBody>
      </p:sp>
    </p:spTree>
    <p:extLst>
      <p:ext uri="{BB962C8B-B14F-4D97-AF65-F5344CB8AC3E}">
        <p14:creationId xmlns:p14="http://schemas.microsoft.com/office/powerpoint/2010/main" val="1138026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solidFill>
            <a:schemeClr val="accent2">
              <a:lumMod val="60000"/>
              <a:lumOff val="40000"/>
            </a:schemeClr>
          </a:solidFill>
        </p:spPr>
        <p:txBody>
          <a:bodyPr rtlCol="0">
            <a:normAutofit/>
          </a:bodyPr>
          <a:lstStyle/>
          <a:p>
            <a:pPr>
              <a:defRPr/>
            </a:pPr>
            <a:r>
              <a:rPr lang="en-US" dirty="0" err="1">
                <a:latin typeface="Arial" charset="0"/>
                <a:ea typeface="+mj-ea"/>
                <a:cs typeface="+mj-cs"/>
              </a:rPr>
              <a:t>Behaviorisme</a:t>
            </a:r>
            <a:endParaRPr lang="en-US" dirty="0">
              <a:latin typeface="Arial" charset="0"/>
              <a:ea typeface="+mj-ea"/>
              <a:cs typeface="+mj-cs"/>
            </a:endParaRPr>
          </a:p>
        </p:txBody>
      </p:sp>
      <p:sp>
        <p:nvSpPr>
          <p:cNvPr id="9219" name="Rectangle 3"/>
          <p:cNvSpPr>
            <a:spLocks noGrp="1" noChangeArrowheads="1"/>
          </p:cNvSpPr>
          <p:nvPr>
            <p:ph idx="1"/>
          </p:nvPr>
        </p:nvSpPr>
        <p:spPr>
          <a:xfrm>
            <a:off x="2133601" y="1600200"/>
            <a:ext cx="7891463" cy="4997450"/>
          </a:xfrm>
          <a:solidFill>
            <a:schemeClr val="bg2">
              <a:lumMod val="60000"/>
              <a:lumOff val="40000"/>
            </a:schemeClr>
          </a:solidFill>
        </p:spPr>
        <p:txBody>
          <a:bodyPr>
            <a:normAutofit fontScale="92500"/>
          </a:bodyPr>
          <a:lstStyle/>
          <a:p>
            <a:pPr eaLnBrk="1" hangingPunct="1">
              <a:lnSpc>
                <a:spcPct val="110000"/>
              </a:lnSpc>
              <a:buFont typeface="Wingdings" panose="05000000000000000000" pitchFamily="2" charset="2"/>
              <a:buNone/>
            </a:pPr>
            <a:r>
              <a:rPr lang="en-US" sz="2400">
                <a:cs typeface="Calibri" panose="020F0502020204030204" pitchFamily="34" charset="0"/>
              </a:rPr>
              <a:t>Ciri Khas :</a:t>
            </a:r>
          </a:p>
          <a:p>
            <a:pPr eaLnBrk="1" hangingPunct="1">
              <a:lnSpc>
                <a:spcPct val="110000"/>
              </a:lnSpc>
            </a:pPr>
            <a:r>
              <a:rPr lang="en-US" sz="2400">
                <a:cs typeface="Calibri" panose="020F0502020204030204" pitchFamily="34" charset="0"/>
              </a:rPr>
              <a:t>Mementingkan pengaruh lingkungan</a:t>
            </a:r>
          </a:p>
          <a:p>
            <a:pPr eaLnBrk="1" hangingPunct="1">
              <a:lnSpc>
                <a:spcPct val="110000"/>
              </a:lnSpc>
            </a:pPr>
            <a:r>
              <a:rPr lang="en-US" sz="2400">
                <a:cs typeface="Calibri" panose="020F0502020204030204" pitchFamily="34" charset="0"/>
              </a:rPr>
              <a:t>Mementingkan bagian – bagian</a:t>
            </a:r>
          </a:p>
          <a:p>
            <a:pPr eaLnBrk="1" hangingPunct="1">
              <a:lnSpc>
                <a:spcPct val="110000"/>
              </a:lnSpc>
            </a:pPr>
            <a:r>
              <a:rPr lang="en-US" sz="2400">
                <a:cs typeface="Calibri" panose="020F0502020204030204" pitchFamily="34" charset="0"/>
              </a:rPr>
              <a:t>Mementingkan peranan reaksi (respon)</a:t>
            </a:r>
          </a:p>
          <a:p>
            <a:pPr eaLnBrk="1" hangingPunct="1">
              <a:lnSpc>
                <a:spcPct val="110000"/>
              </a:lnSpc>
            </a:pPr>
            <a:r>
              <a:rPr lang="en-US" sz="2400">
                <a:cs typeface="Calibri" panose="020F0502020204030204" pitchFamily="34" charset="0"/>
              </a:rPr>
              <a:t>Mementingkan mekanisme terbentuknya hasil belajar</a:t>
            </a:r>
          </a:p>
          <a:p>
            <a:pPr eaLnBrk="1" hangingPunct="1">
              <a:lnSpc>
                <a:spcPct val="110000"/>
              </a:lnSpc>
            </a:pPr>
            <a:r>
              <a:rPr lang="en-US" sz="2400">
                <a:cs typeface="Calibri" panose="020F0502020204030204" pitchFamily="34" charset="0"/>
              </a:rPr>
              <a:t>Mementingkan hubungan sebab akibat pada waktu yang lalu</a:t>
            </a:r>
          </a:p>
          <a:p>
            <a:pPr eaLnBrk="1" hangingPunct="1">
              <a:lnSpc>
                <a:spcPct val="110000"/>
              </a:lnSpc>
            </a:pPr>
            <a:r>
              <a:rPr lang="en-US" sz="2400">
                <a:cs typeface="Calibri" panose="020F0502020204030204" pitchFamily="34" charset="0"/>
              </a:rPr>
              <a:t>Mementingkan pembentukan kebiasaan </a:t>
            </a:r>
            <a:endParaRPr lang="es-DO" sz="2400">
              <a:cs typeface="Calibri" panose="020F0502020204030204" pitchFamily="34" charset="0"/>
            </a:endParaRPr>
          </a:p>
          <a:p>
            <a:pPr eaLnBrk="1" hangingPunct="1">
              <a:lnSpc>
                <a:spcPct val="110000"/>
              </a:lnSpc>
            </a:pPr>
            <a:r>
              <a:rPr lang="es-DO" sz="2400">
                <a:cs typeface="Calibri" panose="020F0502020204030204" pitchFamily="34" charset="0"/>
              </a:rPr>
              <a:t>Pemecahan masalah dengan </a:t>
            </a:r>
            <a:r>
              <a:rPr lang="es-DO" altLang="en-US" sz="2400">
                <a:cs typeface="Calibri" panose="020F0502020204030204" pitchFamily="34" charset="0"/>
              </a:rPr>
              <a:t>“</a:t>
            </a:r>
            <a:r>
              <a:rPr lang="es-DO" sz="2400">
                <a:cs typeface="Calibri" panose="020F0502020204030204" pitchFamily="34" charset="0"/>
              </a:rPr>
              <a:t>mencoba dan gagal</a:t>
            </a:r>
            <a:r>
              <a:rPr lang="en-US" sz="2400">
                <a:cs typeface="Calibri" panose="020F0502020204030204" pitchFamily="34" charset="0"/>
              </a:rPr>
              <a:t> </a:t>
            </a:r>
          </a:p>
        </p:txBody>
      </p:sp>
    </p:spTree>
    <p:extLst>
      <p:ext uri="{BB962C8B-B14F-4D97-AF65-F5344CB8AC3E}">
        <p14:creationId xmlns:p14="http://schemas.microsoft.com/office/powerpoint/2010/main" val="1451318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rtlCol="0">
            <a:normAutofit/>
          </a:bodyPr>
          <a:lstStyle/>
          <a:p>
            <a:pPr>
              <a:defRPr/>
            </a:pPr>
            <a:r>
              <a:rPr lang="en-US" dirty="0">
                <a:solidFill>
                  <a:srgbClr val="000000"/>
                </a:solidFill>
                <a:ea typeface="+mj-ea"/>
                <a:cs typeface="+mj-cs"/>
              </a:rPr>
              <a:t>KLASIFIKASI PERILAKU</a:t>
            </a:r>
          </a:p>
        </p:txBody>
      </p:sp>
      <p:sp>
        <p:nvSpPr>
          <p:cNvPr id="20482" name="Content Placeholder 2"/>
          <p:cNvSpPr>
            <a:spLocks noGrp="1"/>
          </p:cNvSpPr>
          <p:nvPr>
            <p:ph idx="1"/>
          </p:nvPr>
        </p:nvSpPr>
        <p:spPr>
          <a:solidFill>
            <a:srgbClr val="558ED5"/>
          </a:solidFill>
        </p:spPr>
        <p:txBody>
          <a:bodyPr/>
          <a:lstStyle/>
          <a:p>
            <a:pPr marL="514350" indent="-514350">
              <a:buFont typeface="Calibri" panose="020F0502020204030204" pitchFamily="34" charset="0"/>
              <a:buAutoNum type="arabicPeriod"/>
            </a:pPr>
            <a:r>
              <a:rPr lang="en-US"/>
              <a:t>Tingkah laku responden</a:t>
            </a:r>
          </a:p>
          <a:p>
            <a:pPr marL="914400" lvl="1" indent="-514350"/>
            <a:r>
              <a:rPr lang="en-US"/>
              <a:t>Respon organisme untuk menjawab stimulus yang berkaitan</a:t>
            </a:r>
          </a:p>
          <a:p>
            <a:pPr marL="914400" lvl="1" indent="-514350"/>
            <a:r>
              <a:rPr lang="en-US"/>
              <a:t>Gerak reflek</a:t>
            </a:r>
          </a:p>
          <a:p>
            <a:pPr marL="514350" indent="-514350">
              <a:buFont typeface="Calibri" panose="020F0502020204030204" pitchFamily="34" charset="0"/>
              <a:buAutoNum type="arabicPeriod"/>
            </a:pPr>
            <a:r>
              <a:rPr lang="en-US"/>
              <a:t>Tingkah laku operan</a:t>
            </a:r>
          </a:p>
          <a:p>
            <a:pPr marL="914400" lvl="1" indent="-514350"/>
            <a:r>
              <a:rPr lang="en-US"/>
              <a:t>Respon yang dimunculkan organisme tanpa adanya stimulus spesifik yang langsung memaksa terjadinya respon itu</a:t>
            </a:r>
          </a:p>
        </p:txBody>
      </p:sp>
    </p:spTree>
    <p:extLst>
      <p:ext uri="{BB962C8B-B14F-4D97-AF65-F5344CB8AC3E}">
        <p14:creationId xmlns:p14="http://schemas.microsoft.com/office/powerpoint/2010/main" val="1600189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Content Placeholder 2"/>
          <p:cNvSpPr>
            <a:spLocks noGrp="1"/>
          </p:cNvSpPr>
          <p:nvPr>
            <p:ph idx="1"/>
          </p:nvPr>
        </p:nvSpPr>
        <p:spPr>
          <a:xfrm>
            <a:off x="1981200" y="795339"/>
            <a:ext cx="8229600" cy="5330825"/>
          </a:xfrm>
          <a:solidFill>
            <a:srgbClr val="558ED5"/>
          </a:solidFill>
        </p:spPr>
        <p:txBody>
          <a:bodyPr anchor="ctr"/>
          <a:lstStyle/>
          <a:p>
            <a:pPr marL="0" indent="0" algn="ctr">
              <a:buNone/>
            </a:pPr>
            <a:r>
              <a:rPr lang="en-US" sz="7000">
                <a:latin typeface="Chalkduster" charset="0"/>
              </a:rPr>
              <a:t>Dinamika Kepribadian</a:t>
            </a:r>
          </a:p>
        </p:txBody>
      </p:sp>
    </p:spTree>
    <p:extLst>
      <p:ext uri="{BB962C8B-B14F-4D97-AF65-F5344CB8AC3E}">
        <p14:creationId xmlns:p14="http://schemas.microsoft.com/office/powerpoint/2010/main" val="2142946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solidFill>
            <a:srgbClr val="E6B9B8"/>
          </a:solidFill>
        </p:spPr>
        <p:txBody>
          <a:bodyPr/>
          <a:lstStyle/>
          <a:p>
            <a:pPr marL="742950" indent="-742950">
              <a:buFont typeface="Calibri" panose="020F0502020204030204" pitchFamily="34" charset="0"/>
              <a:buAutoNum type="arabicPeriod"/>
            </a:pPr>
            <a:r>
              <a:rPr lang="en-US">
                <a:solidFill>
                  <a:srgbClr val="000000"/>
                </a:solidFill>
                <a:latin typeface="Arial" panose="020B0604020202020204" pitchFamily="34" charset="0"/>
              </a:rPr>
              <a:t>KEPRIBADIAN &amp; BELAJAR</a:t>
            </a:r>
          </a:p>
        </p:txBody>
      </p:sp>
      <p:sp>
        <p:nvSpPr>
          <p:cNvPr id="18435" name="Rectangle 3"/>
          <p:cNvSpPr>
            <a:spLocks noGrp="1" noChangeArrowheads="1"/>
          </p:cNvSpPr>
          <p:nvPr>
            <p:ph idx="1"/>
          </p:nvPr>
        </p:nvSpPr>
        <p:spPr>
          <a:solidFill>
            <a:schemeClr val="bg2">
              <a:lumMod val="60000"/>
              <a:lumOff val="40000"/>
            </a:schemeClr>
          </a:solidFill>
          <a:ln>
            <a:solidFill>
              <a:srgbClr val="7FD13B"/>
            </a:solidFill>
          </a:ln>
        </p:spPr>
        <p:txBody>
          <a:bodyPr rtlCol="0">
            <a:normAutofit lnSpcReduction="10000"/>
          </a:bodyPr>
          <a:lstStyle/>
          <a:p>
            <a:pPr>
              <a:spcAft>
                <a:spcPts val="0"/>
              </a:spcAft>
              <a:defRPr/>
            </a:pPr>
            <a:r>
              <a:rPr lang="en-US" sz="2600" dirty="0" err="1">
                <a:cs typeface="Calibri"/>
              </a:rPr>
              <a:t>Belajar</a:t>
            </a:r>
            <a:r>
              <a:rPr lang="en-US" sz="2600" dirty="0">
                <a:cs typeface="Calibri"/>
              </a:rPr>
              <a:t> </a:t>
            </a:r>
            <a:r>
              <a:rPr lang="en-US" sz="2600" dirty="0" err="1">
                <a:cs typeface="Calibri"/>
              </a:rPr>
              <a:t>adalah</a:t>
            </a:r>
            <a:r>
              <a:rPr lang="en-US" sz="2600" dirty="0">
                <a:cs typeface="Calibri"/>
              </a:rPr>
              <a:t> </a:t>
            </a:r>
            <a:r>
              <a:rPr lang="en-US" sz="2600" dirty="0" err="1">
                <a:cs typeface="Calibri"/>
              </a:rPr>
              <a:t>aktivitas</a:t>
            </a:r>
            <a:r>
              <a:rPr lang="en-US" sz="2600" dirty="0">
                <a:cs typeface="Calibri"/>
              </a:rPr>
              <a:t> yang </a:t>
            </a:r>
            <a:r>
              <a:rPr lang="en-US" sz="2600" dirty="0" err="1">
                <a:cs typeface="Calibri"/>
              </a:rPr>
              <a:t>membuat</a:t>
            </a:r>
            <a:r>
              <a:rPr lang="en-US" sz="2600" dirty="0">
                <a:cs typeface="Calibri"/>
              </a:rPr>
              <a:t> </a:t>
            </a:r>
            <a:r>
              <a:rPr lang="en-US" sz="2600" dirty="0" err="1">
                <a:cs typeface="Calibri"/>
              </a:rPr>
              <a:t>indiv</a:t>
            </a:r>
            <a:r>
              <a:rPr lang="en-US" sz="2600" dirty="0">
                <a:cs typeface="Calibri"/>
              </a:rPr>
              <a:t> </a:t>
            </a:r>
            <a:r>
              <a:rPr lang="en-US" sz="2600" dirty="0" err="1">
                <a:cs typeface="Calibri"/>
              </a:rPr>
              <a:t>memiliki</a:t>
            </a:r>
            <a:r>
              <a:rPr lang="en-US" sz="2600" dirty="0">
                <a:cs typeface="Calibri"/>
              </a:rPr>
              <a:t> </a:t>
            </a:r>
            <a:r>
              <a:rPr lang="en-US" sz="2600" dirty="0" err="1">
                <a:cs typeface="Calibri"/>
              </a:rPr>
              <a:t>perilaku</a:t>
            </a:r>
            <a:r>
              <a:rPr lang="en-US" sz="2600" dirty="0">
                <a:cs typeface="Calibri"/>
              </a:rPr>
              <a:t> </a:t>
            </a:r>
            <a:r>
              <a:rPr lang="en-US" sz="2600" dirty="0" err="1">
                <a:cs typeface="Calibri"/>
              </a:rPr>
              <a:t>baru</a:t>
            </a:r>
            <a:r>
              <a:rPr lang="en-US" sz="2600" dirty="0">
                <a:cs typeface="Calibri"/>
              </a:rPr>
              <a:t>, </a:t>
            </a:r>
            <a:r>
              <a:rPr lang="en-US" sz="2600" dirty="0" err="1">
                <a:cs typeface="Calibri"/>
              </a:rPr>
              <a:t>menjadi</a:t>
            </a:r>
            <a:r>
              <a:rPr lang="en-US" sz="2600" dirty="0">
                <a:cs typeface="Calibri"/>
              </a:rPr>
              <a:t> </a:t>
            </a:r>
            <a:r>
              <a:rPr lang="en-US" sz="2600" dirty="0" err="1">
                <a:cs typeface="Calibri"/>
              </a:rPr>
              <a:t>lebih</a:t>
            </a:r>
            <a:r>
              <a:rPr lang="en-US" sz="2600" dirty="0">
                <a:cs typeface="Calibri"/>
              </a:rPr>
              <a:t> </a:t>
            </a:r>
            <a:r>
              <a:rPr lang="en-US" sz="2600" dirty="0" err="1">
                <a:cs typeface="Calibri"/>
              </a:rPr>
              <a:t>terampil</a:t>
            </a:r>
            <a:r>
              <a:rPr lang="en-US" sz="2600" dirty="0">
                <a:cs typeface="Calibri"/>
              </a:rPr>
              <a:t> </a:t>
            </a:r>
            <a:r>
              <a:rPr lang="en-US" sz="2600" dirty="0" err="1">
                <a:cs typeface="Calibri"/>
              </a:rPr>
              <a:t>dan</a:t>
            </a:r>
            <a:r>
              <a:rPr lang="en-US" sz="2600" dirty="0">
                <a:cs typeface="Calibri"/>
              </a:rPr>
              <a:t> </a:t>
            </a:r>
            <a:r>
              <a:rPr lang="en-US" sz="2600" dirty="0" err="1">
                <a:cs typeface="Calibri"/>
              </a:rPr>
              <a:t>menjadi</a:t>
            </a:r>
            <a:r>
              <a:rPr lang="en-US" sz="2600" dirty="0">
                <a:cs typeface="Calibri"/>
              </a:rPr>
              <a:t> tau.</a:t>
            </a:r>
          </a:p>
          <a:p>
            <a:pPr>
              <a:spcAft>
                <a:spcPts val="0"/>
              </a:spcAft>
              <a:defRPr/>
            </a:pPr>
            <a:r>
              <a:rPr lang="en-US" sz="2600" dirty="0" err="1">
                <a:cs typeface="Calibri"/>
              </a:rPr>
              <a:t>Seseorang</a:t>
            </a:r>
            <a:r>
              <a:rPr lang="en-US" sz="2600" dirty="0">
                <a:cs typeface="Calibri"/>
              </a:rPr>
              <a:t> </a:t>
            </a:r>
            <a:r>
              <a:rPr lang="en-US" sz="2600" dirty="0" err="1">
                <a:cs typeface="Calibri"/>
              </a:rPr>
              <a:t>belajar</a:t>
            </a:r>
            <a:r>
              <a:rPr lang="en-US" sz="2600" dirty="0">
                <a:cs typeface="Calibri"/>
              </a:rPr>
              <a:t> </a:t>
            </a:r>
            <a:r>
              <a:rPr lang="en-US" sz="2600" dirty="0" err="1">
                <a:cs typeface="Calibri"/>
              </a:rPr>
              <a:t>adalah</a:t>
            </a:r>
            <a:r>
              <a:rPr lang="en-US" sz="2600" dirty="0">
                <a:cs typeface="Calibri"/>
              </a:rPr>
              <a:t> </a:t>
            </a:r>
            <a:r>
              <a:rPr lang="en-US" sz="2600" dirty="0" err="1">
                <a:cs typeface="Calibri"/>
              </a:rPr>
              <a:t>dengan</a:t>
            </a:r>
            <a:r>
              <a:rPr lang="en-US" sz="2600" dirty="0">
                <a:cs typeface="Calibri"/>
              </a:rPr>
              <a:t> </a:t>
            </a:r>
            <a:r>
              <a:rPr lang="en-US" sz="2600" dirty="0" err="1">
                <a:cs typeface="Calibri"/>
              </a:rPr>
              <a:t>merespon</a:t>
            </a:r>
            <a:r>
              <a:rPr lang="en-US" sz="2600" dirty="0">
                <a:cs typeface="Calibri"/>
              </a:rPr>
              <a:t> </a:t>
            </a:r>
            <a:r>
              <a:rPr lang="en-US" sz="2600" dirty="0" err="1">
                <a:cs typeface="Calibri"/>
              </a:rPr>
              <a:t>situasi</a:t>
            </a:r>
            <a:r>
              <a:rPr lang="en-US" sz="2600" dirty="0">
                <a:cs typeface="Calibri"/>
              </a:rPr>
              <a:t> yang </a:t>
            </a:r>
            <a:r>
              <a:rPr lang="en-US" sz="2600" dirty="0" err="1">
                <a:cs typeface="Calibri"/>
              </a:rPr>
              <a:t>baru</a:t>
            </a:r>
            <a:r>
              <a:rPr lang="en-US" sz="2600" dirty="0">
                <a:cs typeface="Calibri"/>
              </a:rPr>
              <a:t> </a:t>
            </a:r>
            <a:r>
              <a:rPr lang="en-US" sz="2600" dirty="0" err="1">
                <a:cs typeface="Calibri"/>
              </a:rPr>
              <a:t>dengan</a:t>
            </a:r>
            <a:r>
              <a:rPr lang="en-US" sz="2600" dirty="0">
                <a:cs typeface="Calibri"/>
              </a:rPr>
              <a:t> </a:t>
            </a:r>
            <a:r>
              <a:rPr lang="en-US" sz="2600" dirty="0" err="1">
                <a:cs typeface="Calibri"/>
              </a:rPr>
              <a:t>respon</a:t>
            </a:r>
            <a:r>
              <a:rPr lang="en-US" sz="2600" dirty="0">
                <a:cs typeface="Calibri"/>
              </a:rPr>
              <a:t> yang lama </a:t>
            </a:r>
            <a:r>
              <a:rPr lang="en-US" sz="2600" dirty="0" err="1">
                <a:cs typeface="Calibri"/>
              </a:rPr>
              <a:t>atau</a:t>
            </a:r>
            <a:r>
              <a:rPr lang="en-US" sz="2600" dirty="0">
                <a:cs typeface="Calibri"/>
              </a:rPr>
              <a:t> </a:t>
            </a:r>
            <a:r>
              <a:rPr lang="en-US" sz="2600" dirty="0" err="1">
                <a:cs typeface="Calibri"/>
              </a:rPr>
              <a:t>memakai</a:t>
            </a:r>
            <a:r>
              <a:rPr lang="en-US" sz="2600" dirty="0">
                <a:cs typeface="Calibri"/>
              </a:rPr>
              <a:t> </a:t>
            </a:r>
            <a:r>
              <a:rPr lang="en-US" sz="2600" dirty="0" err="1">
                <a:cs typeface="Calibri"/>
              </a:rPr>
              <a:t>respon</a:t>
            </a:r>
            <a:r>
              <a:rPr lang="en-US" sz="2600" dirty="0">
                <a:cs typeface="Calibri"/>
              </a:rPr>
              <a:t> yang </a:t>
            </a:r>
            <a:r>
              <a:rPr lang="en-US" sz="2600" dirty="0" err="1">
                <a:cs typeface="Calibri"/>
              </a:rPr>
              <a:t>baru</a:t>
            </a:r>
            <a:r>
              <a:rPr lang="en-US" sz="2600" dirty="0">
                <a:cs typeface="Calibri"/>
              </a:rPr>
              <a:t> </a:t>
            </a:r>
            <a:r>
              <a:rPr lang="en-US" sz="2600" dirty="0" err="1">
                <a:cs typeface="Calibri"/>
              </a:rPr>
              <a:t>dipelajari</a:t>
            </a:r>
            <a:endParaRPr lang="en-US" sz="2600" dirty="0">
              <a:cs typeface="Calibri"/>
            </a:endParaRPr>
          </a:p>
          <a:p>
            <a:pPr>
              <a:spcAft>
                <a:spcPts val="0"/>
              </a:spcAft>
              <a:defRPr/>
            </a:pPr>
            <a:r>
              <a:rPr lang="en-US" sz="2600" dirty="0">
                <a:cs typeface="Calibri"/>
              </a:rPr>
              <a:t>Cara </a:t>
            </a:r>
            <a:r>
              <a:rPr lang="en-US" sz="2600" dirty="0" err="1">
                <a:cs typeface="Calibri"/>
              </a:rPr>
              <a:t>efektif</a:t>
            </a:r>
            <a:r>
              <a:rPr lang="en-US" sz="2600" dirty="0">
                <a:cs typeface="Calibri"/>
              </a:rPr>
              <a:t> u/ </a:t>
            </a:r>
            <a:r>
              <a:rPr lang="en-US" sz="2600" dirty="0" err="1">
                <a:cs typeface="Calibri"/>
              </a:rPr>
              <a:t>mengubah</a:t>
            </a:r>
            <a:r>
              <a:rPr lang="en-US" sz="2600" dirty="0">
                <a:cs typeface="Calibri"/>
              </a:rPr>
              <a:t> </a:t>
            </a:r>
            <a:r>
              <a:rPr lang="en-US" sz="2600" dirty="0" err="1">
                <a:cs typeface="Calibri"/>
              </a:rPr>
              <a:t>dan</a:t>
            </a:r>
            <a:r>
              <a:rPr lang="en-US" sz="2600" dirty="0">
                <a:cs typeface="Calibri"/>
              </a:rPr>
              <a:t> </a:t>
            </a:r>
            <a:r>
              <a:rPr lang="en-US" sz="2600" dirty="0" err="1">
                <a:cs typeface="Calibri"/>
              </a:rPr>
              <a:t>mengontrol</a:t>
            </a:r>
            <a:r>
              <a:rPr lang="en-US" sz="2600" dirty="0">
                <a:cs typeface="Calibri"/>
              </a:rPr>
              <a:t> PL </a:t>
            </a:r>
            <a:r>
              <a:rPr lang="en-US" sz="2600" dirty="0" err="1">
                <a:cs typeface="Calibri"/>
              </a:rPr>
              <a:t>adalah</a:t>
            </a:r>
            <a:r>
              <a:rPr lang="en-US" sz="2600" dirty="0">
                <a:cs typeface="Calibri"/>
              </a:rPr>
              <a:t> </a:t>
            </a:r>
            <a:r>
              <a:rPr lang="en-US" sz="2600" dirty="0" err="1">
                <a:cs typeface="Calibri"/>
              </a:rPr>
              <a:t>dengan</a:t>
            </a:r>
            <a:r>
              <a:rPr lang="en-US" sz="2600" dirty="0">
                <a:cs typeface="Calibri"/>
              </a:rPr>
              <a:t> </a:t>
            </a:r>
            <a:r>
              <a:rPr lang="en-US" sz="2600" i="1" dirty="0" err="1">
                <a:cs typeface="Calibri"/>
              </a:rPr>
              <a:t>reinforcment</a:t>
            </a:r>
            <a:r>
              <a:rPr lang="en-US" sz="2600" dirty="0">
                <a:cs typeface="Calibri"/>
              </a:rPr>
              <a:t>, </a:t>
            </a:r>
            <a:r>
              <a:rPr lang="en-US" sz="2600" dirty="0" err="1">
                <a:cs typeface="Calibri"/>
              </a:rPr>
              <a:t>penguatan</a:t>
            </a:r>
            <a:r>
              <a:rPr lang="en-US" sz="2600" dirty="0">
                <a:cs typeface="Calibri"/>
              </a:rPr>
              <a:t> </a:t>
            </a:r>
            <a:r>
              <a:rPr lang="en-US" sz="2600" dirty="0">
                <a:cs typeface="Calibri"/>
                <a:sym typeface="Wingdings" charset="0"/>
              </a:rPr>
              <a:t> </a:t>
            </a:r>
            <a:r>
              <a:rPr lang="en-US" sz="2600" i="1" dirty="0">
                <a:cs typeface="Calibri"/>
                <a:sym typeface="Wingdings" charset="0"/>
              </a:rPr>
              <a:t>reward&amp; punishment</a:t>
            </a:r>
          </a:p>
          <a:p>
            <a:pPr>
              <a:spcAft>
                <a:spcPts val="0"/>
              </a:spcAft>
              <a:defRPr/>
            </a:pPr>
            <a:r>
              <a:rPr lang="en-US" sz="2600" dirty="0" err="1">
                <a:cs typeface="Calibri"/>
              </a:rPr>
              <a:t>Pemberian</a:t>
            </a:r>
            <a:r>
              <a:rPr lang="en-US" sz="2600" dirty="0">
                <a:cs typeface="Calibri"/>
              </a:rPr>
              <a:t> </a:t>
            </a:r>
            <a:r>
              <a:rPr lang="en-US" sz="2600" dirty="0" err="1">
                <a:cs typeface="Calibri"/>
              </a:rPr>
              <a:t>reinforcment</a:t>
            </a:r>
            <a:r>
              <a:rPr lang="en-US" sz="2600" dirty="0">
                <a:cs typeface="Calibri"/>
              </a:rPr>
              <a:t> </a:t>
            </a:r>
            <a:r>
              <a:rPr lang="en-US" sz="2600" dirty="0">
                <a:cs typeface="Calibri"/>
                <a:sym typeface="Wingdings" charset="0"/>
              </a:rPr>
              <a:t> </a:t>
            </a:r>
            <a:r>
              <a:rPr lang="en-US" sz="2600" i="1" dirty="0" err="1">
                <a:cs typeface="Calibri"/>
                <a:sym typeface="Wingdings" charset="0"/>
              </a:rPr>
              <a:t>countinous</a:t>
            </a:r>
            <a:r>
              <a:rPr lang="en-US" sz="2600" i="1" dirty="0">
                <a:cs typeface="Calibri"/>
                <a:sym typeface="Wingdings" charset="0"/>
              </a:rPr>
              <a:t> </a:t>
            </a:r>
            <a:r>
              <a:rPr lang="en-US" sz="2600" i="1" dirty="0" err="1">
                <a:cs typeface="Calibri"/>
                <a:sym typeface="Wingdings" charset="0"/>
              </a:rPr>
              <a:t>reinforcment,dan</a:t>
            </a:r>
            <a:r>
              <a:rPr lang="en-US" sz="2600" i="1" dirty="0">
                <a:cs typeface="Calibri"/>
                <a:sym typeface="Wingdings" charset="0"/>
              </a:rPr>
              <a:t> intermitted </a:t>
            </a:r>
            <a:r>
              <a:rPr lang="en-US" sz="2600" i="1" dirty="0" err="1">
                <a:cs typeface="Calibri"/>
                <a:sym typeface="Wingdings" charset="0"/>
              </a:rPr>
              <a:t>reinforcmnet</a:t>
            </a:r>
            <a:r>
              <a:rPr lang="en-US" sz="2600" dirty="0">
                <a:cs typeface="Calibri"/>
              </a:rPr>
              <a:t> </a:t>
            </a:r>
            <a:endParaRPr lang="en-US" sz="2600" i="1" dirty="0">
              <a:cs typeface="Calibri"/>
            </a:endParaRPr>
          </a:p>
        </p:txBody>
      </p:sp>
    </p:spTree>
    <p:extLst>
      <p:ext uri="{BB962C8B-B14F-4D97-AF65-F5344CB8AC3E}">
        <p14:creationId xmlns:p14="http://schemas.microsoft.com/office/powerpoint/2010/main" val="2842394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solidFill>
            <a:schemeClr val="accent2">
              <a:lumMod val="60000"/>
              <a:lumOff val="40000"/>
            </a:schemeClr>
          </a:solidFill>
        </p:spPr>
        <p:txBody>
          <a:bodyPr rtlCol="0">
            <a:normAutofit fontScale="90000"/>
          </a:bodyPr>
          <a:lstStyle/>
          <a:p>
            <a:pPr>
              <a:defRPr/>
            </a:pPr>
            <a:r>
              <a:rPr lang="sv-SE" b="1" dirty="0">
                <a:solidFill>
                  <a:schemeClr val="bg1"/>
                </a:solidFill>
                <a:latin typeface="Arial" charset="0"/>
                <a:ea typeface="+mj-ea"/>
                <a:cs typeface="+mj-cs"/>
              </a:rPr>
              <a:t>2. </a:t>
            </a:r>
            <a:r>
              <a:rPr lang="sv-SE" b="1" dirty="0" err="1">
                <a:solidFill>
                  <a:schemeClr val="bg1"/>
                </a:solidFill>
                <a:latin typeface="Arial" charset="0"/>
                <a:ea typeface="+mj-ea"/>
                <a:cs typeface="+mj-cs"/>
              </a:rPr>
              <a:t>Kondisioning</a:t>
            </a:r>
            <a:r>
              <a:rPr lang="sv-SE" b="1" dirty="0">
                <a:solidFill>
                  <a:schemeClr val="bg1"/>
                </a:solidFill>
                <a:latin typeface="Arial" charset="0"/>
                <a:ea typeface="+mj-ea"/>
                <a:cs typeface="+mj-cs"/>
              </a:rPr>
              <a:t> </a:t>
            </a:r>
            <a:r>
              <a:rPr lang="sv-SE" b="1" dirty="0" err="1">
                <a:solidFill>
                  <a:schemeClr val="bg1"/>
                </a:solidFill>
                <a:latin typeface="Arial" charset="0"/>
                <a:ea typeface="+mj-ea"/>
                <a:cs typeface="+mj-cs"/>
              </a:rPr>
              <a:t>Klasik</a:t>
            </a:r>
            <a:r>
              <a:rPr lang="sv-SE" b="1" dirty="0">
                <a:solidFill>
                  <a:schemeClr val="bg1"/>
                </a:solidFill>
                <a:latin typeface="Arial" charset="0"/>
                <a:ea typeface="+mj-ea"/>
                <a:cs typeface="+mj-cs"/>
              </a:rPr>
              <a:t>/ </a:t>
            </a:r>
            <a:r>
              <a:rPr lang="sv-SE" b="1" dirty="0" err="1">
                <a:solidFill>
                  <a:schemeClr val="bg1"/>
                </a:solidFill>
                <a:latin typeface="Arial" charset="0"/>
                <a:ea typeface="+mj-ea"/>
                <a:cs typeface="+mj-cs"/>
              </a:rPr>
              <a:t>Kondisioning</a:t>
            </a:r>
            <a:r>
              <a:rPr lang="sv-SE" b="1" dirty="0">
                <a:solidFill>
                  <a:schemeClr val="bg1"/>
                </a:solidFill>
                <a:latin typeface="Arial" charset="0"/>
                <a:ea typeface="+mj-ea"/>
                <a:cs typeface="+mj-cs"/>
              </a:rPr>
              <a:t> </a:t>
            </a:r>
            <a:r>
              <a:rPr lang="sv-SE" b="1" dirty="0" err="1">
                <a:solidFill>
                  <a:schemeClr val="bg1"/>
                </a:solidFill>
                <a:latin typeface="Arial" charset="0"/>
                <a:ea typeface="+mj-ea"/>
                <a:cs typeface="+mj-cs"/>
              </a:rPr>
              <a:t>Responden</a:t>
            </a:r>
            <a:endParaRPr lang="en-US" b="1" i="1" dirty="0">
              <a:solidFill>
                <a:schemeClr val="bg1"/>
              </a:solidFill>
              <a:latin typeface="Arial" charset="0"/>
              <a:ea typeface="+mj-ea"/>
              <a:cs typeface="+mj-cs"/>
            </a:endParaRPr>
          </a:p>
        </p:txBody>
      </p:sp>
      <p:sp>
        <p:nvSpPr>
          <p:cNvPr id="5122" name="Rectangle 3"/>
          <p:cNvSpPr>
            <a:spLocks noGrp="1" noChangeArrowheads="1"/>
          </p:cNvSpPr>
          <p:nvPr>
            <p:ph idx="1"/>
          </p:nvPr>
        </p:nvSpPr>
        <p:spPr>
          <a:xfrm>
            <a:off x="1981200" y="1568451"/>
            <a:ext cx="8229600" cy="5102225"/>
          </a:xfrm>
          <a:gradFill rotWithShape="1">
            <a:gsLst>
              <a:gs pos="0">
                <a:srgbClr val="3A7CCB"/>
              </a:gs>
              <a:gs pos="20000">
                <a:srgbClr val="3C7BC7"/>
              </a:gs>
              <a:gs pos="100000">
                <a:srgbClr val="2C5D98"/>
              </a:gs>
            </a:gsLst>
            <a:lin ang="5400000"/>
          </a:gradFill>
          <a:ln cap="flat">
            <a:solidFill>
              <a:srgbClr val="4A7EBB"/>
            </a:solidFill>
            <a:miter lim="800000"/>
            <a:headEnd/>
            <a:tailEnd/>
          </a:ln>
          <a:effectLst>
            <a:outerShdw blurRad="40000" dist="23000" dir="5400000" rotWithShape="0">
              <a:srgbClr val="000000">
                <a:alpha val="34999"/>
              </a:srgbClr>
            </a:outerShdw>
          </a:effectLst>
        </p:spPr>
        <p:txBody>
          <a:bodyPr/>
          <a:lstStyle/>
          <a:p>
            <a:pPr marL="609600" indent="-609600">
              <a:lnSpc>
                <a:spcPct val="90000"/>
              </a:lnSpc>
            </a:pPr>
            <a:r>
              <a:rPr lang="en-US" sz="2800" i="1">
                <a:solidFill>
                  <a:srgbClr val="FFFFFF"/>
                </a:solidFill>
                <a:cs typeface="Calibri" panose="020F0502020204030204" pitchFamily="34" charset="0"/>
              </a:rPr>
              <a:t>Respondent Behavior</a:t>
            </a:r>
            <a:r>
              <a:rPr lang="en-US" sz="2800" i="1">
                <a:solidFill>
                  <a:srgbClr val="FFFFFF"/>
                </a:solidFill>
                <a:cs typeface="Calibri" panose="020F0502020204030204" pitchFamily="34" charset="0"/>
                <a:sym typeface="Wingdings" panose="05000000000000000000" pitchFamily="2" charset="2"/>
              </a:rPr>
              <a:t> </a:t>
            </a:r>
            <a:r>
              <a:rPr lang="en-US" sz="2800">
                <a:solidFill>
                  <a:srgbClr val="FFFFFF"/>
                </a:solidFill>
                <a:cs typeface="Calibri" panose="020F0502020204030204" pitchFamily="34" charset="0"/>
              </a:rPr>
              <a:t>respon yang diperoleh atau dibangkitkan oleh karena adanya stimulus.</a:t>
            </a:r>
          </a:p>
          <a:p>
            <a:pPr marL="609600" indent="-609600">
              <a:lnSpc>
                <a:spcPct val="90000"/>
              </a:lnSpc>
            </a:pPr>
            <a:r>
              <a:rPr lang="en-US" sz="2800">
                <a:solidFill>
                  <a:srgbClr val="FFFFFF"/>
                </a:solidFill>
                <a:cs typeface="Calibri" panose="020F0502020204030204" pitchFamily="34" charset="0"/>
              </a:rPr>
              <a:t>Hal ini merupakan pandangan dari </a:t>
            </a:r>
            <a:r>
              <a:rPr lang="en-US" sz="2800" i="1">
                <a:solidFill>
                  <a:srgbClr val="FFFFFF"/>
                </a:solidFill>
                <a:cs typeface="Calibri" panose="020F0502020204030204" pitchFamily="34" charset="0"/>
              </a:rPr>
              <a:t>conditioning classic</a:t>
            </a:r>
            <a:r>
              <a:rPr lang="en-US" sz="2800">
                <a:solidFill>
                  <a:srgbClr val="FFFFFF"/>
                </a:solidFill>
                <a:cs typeface="Calibri" panose="020F0502020204030204" pitchFamily="34" charset="0"/>
              </a:rPr>
              <a:t>, S – R yang dikemukakan oleh Pavlov. Atau lebih tegas lagi dikemukakan oleh Watson </a:t>
            </a:r>
            <a:r>
              <a:rPr lang="ja-JP" altLang="en-US" sz="2800">
                <a:solidFill>
                  <a:srgbClr val="FFFFFF"/>
                </a:solidFill>
                <a:cs typeface="Calibri" panose="020F0502020204030204" pitchFamily="34" charset="0"/>
              </a:rPr>
              <a:t>“</a:t>
            </a:r>
            <a:r>
              <a:rPr lang="en-US" altLang="ja-JP" sz="2800">
                <a:solidFill>
                  <a:srgbClr val="FFFFFF"/>
                </a:solidFill>
                <a:cs typeface="Calibri" panose="020F0502020204030204" pitchFamily="34" charset="0"/>
              </a:rPr>
              <a:t> </a:t>
            </a:r>
            <a:r>
              <a:rPr lang="en-US" altLang="ja-JP" sz="2800" i="1">
                <a:solidFill>
                  <a:srgbClr val="FFFFFF"/>
                </a:solidFill>
                <a:cs typeface="Calibri" panose="020F0502020204030204" pitchFamily="34" charset="0"/>
              </a:rPr>
              <a:t>no stimulus, no respon</a:t>
            </a:r>
            <a:r>
              <a:rPr lang="ja-JP" altLang="en-US" sz="2800">
                <a:solidFill>
                  <a:srgbClr val="FFFFFF"/>
                </a:solidFill>
                <a:cs typeface="Calibri" panose="020F0502020204030204" pitchFamily="34" charset="0"/>
              </a:rPr>
              <a:t>”</a:t>
            </a:r>
            <a:r>
              <a:rPr lang="en-US" altLang="ja-JP" sz="2800">
                <a:solidFill>
                  <a:srgbClr val="FFFFFF"/>
                </a:solidFill>
                <a:cs typeface="Calibri" panose="020F0502020204030204" pitchFamily="34" charset="0"/>
              </a:rPr>
              <a:t>. </a:t>
            </a:r>
          </a:p>
          <a:p>
            <a:pPr marL="609600" indent="-609600">
              <a:lnSpc>
                <a:spcPct val="90000"/>
              </a:lnSpc>
            </a:pPr>
            <a:r>
              <a:rPr lang="en-US" altLang="ja-JP" sz="2800">
                <a:solidFill>
                  <a:srgbClr val="FFFFFF"/>
                </a:solidFill>
                <a:cs typeface="Calibri" panose="020F0502020204030204" pitchFamily="34" charset="0"/>
              </a:rPr>
              <a:t>Contoh responden behavior adalah menyempitnya mata kalau ada sinar yang tajam, saliva (keluarnya air ludah kalau ada makanan) dan lain sebagainya.</a:t>
            </a:r>
            <a:endParaRPr lang="en-US" sz="2800" i="1">
              <a:solidFill>
                <a:srgbClr val="FFFFFF"/>
              </a:solidFill>
              <a:cs typeface="Calibri" panose="020F0502020204030204" pitchFamily="34" charset="0"/>
            </a:endParaRPr>
          </a:p>
        </p:txBody>
      </p:sp>
    </p:spTree>
    <p:extLst>
      <p:ext uri="{BB962C8B-B14F-4D97-AF65-F5344CB8AC3E}">
        <p14:creationId xmlns:p14="http://schemas.microsoft.com/office/powerpoint/2010/main" val="2583604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2"/>
          <p:cNvSpPr txBox="1">
            <a:spLocks noChangeArrowheads="1"/>
          </p:cNvSpPr>
          <p:nvPr/>
        </p:nvSpPr>
        <p:spPr bwMode="auto">
          <a:xfrm>
            <a:off x="2082800" y="211139"/>
            <a:ext cx="8262938"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sz="3200">
                <a:solidFill>
                  <a:srgbClr val="FFFF00"/>
                </a:solidFill>
                <a:latin typeface="Times" panose="02020603050405020304" pitchFamily="18" charset="0"/>
              </a:rPr>
              <a:t> </a:t>
            </a:r>
          </a:p>
          <a:p>
            <a:pPr eaLnBrk="1" hangingPunct="1"/>
            <a:r>
              <a:rPr lang="en-US" sz="3200">
                <a:solidFill>
                  <a:srgbClr val="FFFF00"/>
                </a:solidFill>
                <a:latin typeface="Times" panose="02020603050405020304" pitchFamily="18" charset="0"/>
              </a:rPr>
              <a:t>Watson, Pavlov - Respondent behavior: Perilaku ditimbulkan oleh stimulus tampak yang spesifik</a:t>
            </a:r>
          </a:p>
          <a:p>
            <a:pPr eaLnBrk="1" hangingPunct="1"/>
            <a:endParaRPr lang="en-US" sz="3200">
              <a:solidFill>
                <a:srgbClr val="FFFF00"/>
              </a:solidFill>
              <a:latin typeface="Times" panose="02020603050405020304" pitchFamily="18" charset="0"/>
            </a:endParaRPr>
          </a:p>
          <a:p>
            <a:pPr eaLnBrk="1" hangingPunct="1"/>
            <a:endParaRPr lang="en-US" sz="3200">
              <a:solidFill>
                <a:srgbClr val="FFFF00"/>
              </a:solidFill>
              <a:latin typeface="Times" panose="02020603050405020304" pitchFamily="18" charset="0"/>
            </a:endParaRPr>
          </a:p>
        </p:txBody>
      </p:sp>
      <p:pic>
        <p:nvPicPr>
          <p:cNvPr id="2457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3939" y="1947863"/>
            <a:ext cx="7527925"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5881808"/>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070101" y="771526"/>
          <a:ext cx="8308975" cy="5760610"/>
        </p:xfrm>
        <a:graphic>
          <a:graphicData uri="http://schemas.openxmlformats.org/drawingml/2006/table">
            <a:tbl>
              <a:tblPr firstRow="1" bandRow="1">
                <a:tableStyleId>{5940675A-B579-460E-94D1-54222C63F5DA}</a:tableStyleId>
              </a:tblPr>
              <a:tblGrid>
                <a:gridCol w="930882">
                  <a:extLst>
                    <a:ext uri="{9D8B030D-6E8A-4147-A177-3AD203B41FA5}">
                      <a16:colId xmlns:a16="http://schemas.microsoft.com/office/drawing/2014/main" val="20000"/>
                    </a:ext>
                  </a:extLst>
                </a:gridCol>
                <a:gridCol w="3723523">
                  <a:extLst>
                    <a:ext uri="{9D8B030D-6E8A-4147-A177-3AD203B41FA5}">
                      <a16:colId xmlns:a16="http://schemas.microsoft.com/office/drawing/2014/main" val="20001"/>
                    </a:ext>
                  </a:extLst>
                </a:gridCol>
                <a:gridCol w="1707281">
                  <a:extLst>
                    <a:ext uri="{9D8B030D-6E8A-4147-A177-3AD203B41FA5}">
                      <a16:colId xmlns:a16="http://schemas.microsoft.com/office/drawing/2014/main" val="20002"/>
                    </a:ext>
                  </a:extLst>
                </a:gridCol>
                <a:gridCol w="1947289">
                  <a:extLst>
                    <a:ext uri="{9D8B030D-6E8A-4147-A177-3AD203B41FA5}">
                      <a16:colId xmlns:a16="http://schemas.microsoft.com/office/drawing/2014/main" val="20003"/>
                    </a:ext>
                  </a:extLst>
                </a:gridCol>
              </a:tblGrid>
              <a:tr h="457146">
                <a:tc>
                  <a:txBody>
                    <a:bodyPr/>
                    <a:lstStyle/>
                    <a:p>
                      <a:pPr algn="ctr"/>
                      <a:r>
                        <a:rPr lang="en-US" sz="2400" dirty="0"/>
                        <a:t>1.</a:t>
                      </a:r>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err="1"/>
                        <a:t>Makanan</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t>Air </a:t>
                      </a:r>
                      <a:r>
                        <a:rPr lang="en-US" sz="2400" dirty="0" err="1"/>
                        <a:t>Liur</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146">
                <a:tc>
                  <a:txBody>
                    <a:bodyPr/>
                    <a:lstStyle/>
                    <a:p>
                      <a:pPr algn="ctr"/>
                      <a:endParaRPr lang="en-US" sz="2400" dirty="0"/>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t>US</a:t>
                      </a:r>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t>UR</a:t>
                      </a:r>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146">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822863">
                <a:tc>
                  <a:txBody>
                    <a:bodyPr/>
                    <a:lstStyle/>
                    <a:p>
                      <a:pPr algn="ctr"/>
                      <a:r>
                        <a:rPr lang="en-US" sz="2400" dirty="0"/>
                        <a:t>2.</a:t>
                      </a:r>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err="1"/>
                        <a:t>Garputala</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t>Air </a:t>
                      </a:r>
                      <a:r>
                        <a:rPr lang="en-US" sz="2400" dirty="0" err="1"/>
                        <a:t>Liur</a:t>
                      </a:r>
                      <a:r>
                        <a:rPr lang="en-US" sz="2400" baseline="0" dirty="0"/>
                        <a:t> </a:t>
                      </a:r>
                      <a:r>
                        <a:rPr lang="en-US" sz="2400" baseline="0" dirty="0" err="1"/>
                        <a:t>tidak</a:t>
                      </a:r>
                      <a:r>
                        <a:rPr lang="en-US" sz="2400" baseline="0" dirty="0"/>
                        <a:t> </a:t>
                      </a:r>
                      <a:r>
                        <a:rPr lang="en-US" sz="2400" baseline="0" dirty="0" err="1"/>
                        <a:t>keluar</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146">
                <a:tc>
                  <a:txBody>
                    <a:bodyPr/>
                    <a:lstStyle/>
                    <a:p>
                      <a:pPr algn="ctr"/>
                      <a:endParaRPr lang="en-US" sz="2400" dirty="0"/>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t>CS</a:t>
                      </a:r>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t>-</a:t>
                      </a:r>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146">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146">
                <a:tc>
                  <a:txBody>
                    <a:bodyPr/>
                    <a:lstStyle/>
                    <a:p>
                      <a:pPr algn="ctr"/>
                      <a:r>
                        <a:rPr lang="en-US" sz="2400" dirty="0"/>
                        <a:t>3.</a:t>
                      </a:r>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err="1"/>
                        <a:t>Makanan</a:t>
                      </a:r>
                      <a:r>
                        <a:rPr lang="en-US" sz="2400" dirty="0"/>
                        <a:t> + </a:t>
                      </a:r>
                      <a:r>
                        <a:rPr lang="en-US" sz="2400" dirty="0" err="1"/>
                        <a:t>Garputala</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t>Air </a:t>
                      </a:r>
                      <a:r>
                        <a:rPr lang="en-US" sz="2400" dirty="0" err="1"/>
                        <a:t>Liur</a:t>
                      </a:r>
                      <a:r>
                        <a:rPr lang="en-US" sz="2400" dirty="0"/>
                        <a:t> </a:t>
                      </a:r>
                      <a:r>
                        <a:rPr lang="en-US" sz="2400" dirty="0" err="1"/>
                        <a:t>keluar</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146">
                <a:tc>
                  <a:txBody>
                    <a:bodyPr/>
                    <a:lstStyle/>
                    <a:p>
                      <a:pPr algn="ctr"/>
                      <a:endParaRPr lang="en-US" sz="2400" dirty="0"/>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t>US + CS</a:t>
                      </a:r>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t>UR</a:t>
                      </a:r>
                    </a:p>
                  </a:txBody>
                  <a:tcPr marL="91451" marR="91451" marT="45715" marB="45715">
                    <a:lnL w="12700" cmpd="sng">
                      <a:noFill/>
                    </a:lnL>
                    <a:lnR w="12700" cmpd="sng">
                      <a:noFill/>
                    </a:lnR>
                    <a:lnT w="12700" cmpd="sng">
                      <a:noFill/>
                    </a:lnT>
                    <a:lnB w="12700" cap="flat" cmpd="sng" algn="ctr">
                      <a:solidFill>
                        <a:prstClr val="white"/>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7146">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US" sz="2400" dirty="0"/>
                    </a:p>
                  </a:txBody>
                  <a:tcPr marL="91451" marR="91451" marT="45715" marB="45715">
                    <a:lnL w="12700" cmpd="sng">
                      <a:noFill/>
                    </a:lnL>
                    <a:lnR w="12700" cmpd="sng">
                      <a:noFill/>
                    </a:lnR>
                    <a:lnT w="12700" cap="flat" cmpd="sng" algn="ctr">
                      <a:solidFill>
                        <a:prstClr val="white"/>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146">
                <a:tc>
                  <a:txBody>
                    <a:bodyPr/>
                    <a:lstStyle/>
                    <a:p>
                      <a:pPr algn="ctr"/>
                      <a:r>
                        <a:rPr lang="en-US" sz="2400" dirty="0"/>
                        <a:t>4.</a:t>
                      </a:r>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err="1"/>
                        <a:t>Garputala</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t>Air </a:t>
                      </a:r>
                      <a:r>
                        <a:rPr lang="en-US" sz="2400" dirty="0" err="1"/>
                        <a:t>Lir</a:t>
                      </a:r>
                      <a:r>
                        <a:rPr lang="en-US" sz="2400" dirty="0"/>
                        <a:t> </a:t>
                      </a:r>
                      <a:r>
                        <a:rPr lang="en-US" sz="2400" dirty="0" err="1"/>
                        <a:t>Keluar</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457146">
                <a:tc>
                  <a:txBody>
                    <a:bodyPr/>
                    <a:lstStyle/>
                    <a:p>
                      <a:pPr algn="ct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t>CS</a:t>
                      </a:r>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sym typeface="Wingdings"/>
                        </a:rPr>
                        <a:t></a:t>
                      </a:r>
                      <a:endParaRPr lang="en-US" sz="2400" dirty="0"/>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dirty="0"/>
                        <a:t>CR</a:t>
                      </a:r>
                    </a:p>
                  </a:txBody>
                  <a:tcPr marL="91451" marR="91451" marT="45715" marB="4571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680957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rtlCol="0">
            <a:normAutofit/>
          </a:bodyPr>
          <a:lstStyle/>
          <a:p>
            <a:pPr>
              <a:defRPr/>
            </a:pPr>
            <a:r>
              <a:rPr lang="en-US" dirty="0">
                <a:solidFill>
                  <a:srgbClr val="000000"/>
                </a:solidFill>
                <a:ea typeface="+mj-ea"/>
                <a:cs typeface="+mj-cs"/>
              </a:rPr>
              <a:t>3. </a:t>
            </a:r>
            <a:r>
              <a:rPr lang="en-US" dirty="0" err="1">
                <a:solidFill>
                  <a:srgbClr val="000000"/>
                </a:solidFill>
                <a:ea typeface="+mj-ea"/>
                <a:cs typeface="+mj-cs"/>
              </a:rPr>
              <a:t>Kondisioning</a:t>
            </a:r>
            <a:r>
              <a:rPr lang="en-US" dirty="0">
                <a:solidFill>
                  <a:srgbClr val="000000"/>
                </a:solidFill>
                <a:ea typeface="+mj-ea"/>
                <a:cs typeface="+mj-cs"/>
              </a:rPr>
              <a:t> </a:t>
            </a:r>
            <a:r>
              <a:rPr lang="en-US" dirty="0" err="1">
                <a:solidFill>
                  <a:srgbClr val="000000"/>
                </a:solidFill>
                <a:ea typeface="+mj-ea"/>
                <a:cs typeface="+mj-cs"/>
              </a:rPr>
              <a:t>Operan</a:t>
            </a:r>
            <a:endParaRPr lang="en-US" dirty="0">
              <a:solidFill>
                <a:srgbClr val="000000"/>
              </a:solidFill>
              <a:ea typeface="+mj-ea"/>
              <a:cs typeface="+mj-cs"/>
            </a:endParaRPr>
          </a:p>
        </p:txBody>
      </p:sp>
      <p:sp>
        <p:nvSpPr>
          <p:cNvPr id="25602" name="Content Placeholder 2"/>
          <p:cNvSpPr>
            <a:spLocks noGrp="1"/>
          </p:cNvSpPr>
          <p:nvPr>
            <p:ph idx="1"/>
          </p:nvPr>
        </p:nvSpPr>
        <p:spPr>
          <a:solidFill>
            <a:srgbClr val="558ED5"/>
          </a:solidFill>
        </p:spPr>
        <p:txBody>
          <a:bodyPr>
            <a:normAutofit fontScale="92500" lnSpcReduction="20000"/>
          </a:bodyPr>
          <a:lstStyle/>
          <a:p>
            <a:pPr eaLnBrk="1" hangingPunct="1"/>
            <a:r>
              <a:rPr lang="en-US" sz="2700">
                <a:cs typeface="Calibri" panose="020F0502020204030204" pitchFamily="34" charset="0"/>
              </a:rPr>
              <a:t>Tingkah laku otomatis atau refleks dari suatu situasi.</a:t>
            </a:r>
          </a:p>
          <a:p>
            <a:pPr eaLnBrk="1" hangingPunct="1"/>
            <a:r>
              <a:rPr lang="en-US" sz="2700">
                <a:cs typeface="Calibri" panose="020F0502020204030204" pitchFamily="34" charset="0"/>
              </a:rPr>
              <a:t>Tingkah laku operan mungkin belum pernah dimiliki individu, tetapi ktk ia melakukan ia memperoleh reinforcement (penguat). Respon ini memungkinkan untuk terjadi kembali (perilaku berulang).</a:t>
            </a:r>
          </a:p>
          <a:p>
            <a:pPr eaLnBrk="1" hangingPunct="1"/>
            <a:r>
              <a:rPr lang="en-US" sz="2700">
                <a:cs typeface="Calibri" panose="020F0502020204030204" pitchFamily="34" charset="0"/>
              </a:rPr>
              <a:t>Setiap respon yang diikuti oleh stimulus penguat cenderung diulang. </a:t>
            </a:r>
          </a:p>
          <a:p>
            <a:pPr eaLnBrk="1" hangingPunct="1"/>
            <a:r>
              <a:rPr lang="en-US" sz="2700">
                <a:cs typeface="Calibri" panose="020F0502020204030204" pitchFamily="34" charset="0"/>
              </a:rPr>
              <a:t>Stimulus penguat adalah segala sesuatu yang dapat meningkatkan dimunculkannya respon operan.</a:t>
            </a:r>
          </a:p>
          <a:p>
            <a:pPr eaLnBrk="1" hangingPunct="1"/>
            <a:endParaRPr lang="en-US" sz="2700">
              <a:cs typeface="Calibri" panose="020F0502020204030204" pitchFamily="34" charset="0"/>
            </a:endParaRPr>
          </a:p>
        </p:txBody>
      </p:sp>
    </p:spTree>
    <p:extLst>
      <p:ext uri="{BB962C8B-B14F-4D97-AF65-F5344CB8AC3E}">
        <p14:creationId xmlns:p14="http://schemas.microsoft.com/office/powerpoint/2010/main" val="2136788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5" name="Group 30"/>
          <p:cNvGrpSpPr>
            <a:grpSpLocks/>
          </p:cNvGrpSpPr>
          <p:nvPr/>
        </p:nvGrpSpPr>
        <p:grpSpPr bwMode="auto">
          <a:xfrm>
            <a:off x="1524001" y="1404938"/>
            <a:ext cx="9109075" cy="5192712"/>
            <a:chOff x="0" y="885"/>
            <a:chExt cx="6216" cy="3271"/>
          </a:xfrm>
        </p:grpSpPr>
        <p:sp>
          <p:nvSpPr>
            <p:cNvPr id="26627" name="Text Box 4"/>
            <p:cNvSpPr txBox="1">
              <a:spLocks noChangeArrowheads="1"/>
            </p:cNvSpPr>
            <p:nvPr/>
          </p:nvSpPr>
          <p:spPr bwMode="auto">
            <a:xfrm>
              <a:off x="0" y="1606"/>
              <a:ext cx="1892" cy="3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2800">
                  <a:latin typeface="Verdana" panose="020B0604030504040204" pitchFamily="34" charset="0"/>
                </a:rPr>
                <a:t>Reinforcment</a:t>
              </a:r>
            </a:p>
          </p:txBody>
        </p:sp>
        <p:sp>
          <p:nvSpPr>
            <p:cNvPr id="26628" name="Text Box 5"/>
            <p:cNvSpPr txBox="1">
              <a:spLocks noChangeArrowheads="1"/>
            </p:cNvSpPr>
            <p:nvPr/>
          </p:nvSpPr>
          <p:spPr bwMode="auto">
            <a:xfrm>
              <a:off x="2039" y="885"/>
              <a:ext cx="2654" cy="250"/>
            </a:xfrm>
            <a:prstGeom prst="rect">
              <a:avLst/>
            </a:prstGeom>
            <a:solidFill>
              <a:srgbClr val="3333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2000" b="1">
                  <a:latin typeface="Verdana" panose="020B0604030504040204" pitchFamily="34" charset="0"/>
                </a:rPr>
                <a:t>Countinous reinforcment</a:t>
              </a:r>
            </a:p>
          </p:txBody>
        </p:sp>
        <p:sp>
          <p:nvSpPr>
            <p:cNvPr id="26629" name="Text Box 7"/>
            <p:cNvSpPr txBox="1">
              <a:spLocks noChangeArrowheads="1"/>
            </p:cNvSpPr>
            <p:nvPr/>
          </p:nvSpPr>
          <p:spPr bwMode="auto">
            <a:xfrm>
              <a:off x="2137" y="2618"/>
              <a:ext cx="1278" cy="404"/>
            </a:xfrm>
            <a:prstGeom prst="rect">
              <a:avLst/>
            </a:prstGeom>
            <a:solidFill>
              <a:srgbClr val="00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1800" b="1">
                  <a:latin typeface="Verdana" panose="020B0604030504040204" pitchFamily="34" charset="0"/>
                </a:rPr>
                <a:t>Intermitted reinforcment</a:t>
              </a:r>
            </a:p>
          </p:txBody>
        </p:sp>
        <p:sp>
          <p:nvSpPr>
            <p:cNvPr id="26630" name="Text Box 8"/>
            <p:cNvSpPr txBox="1">
              <a:spLocks noChangeArrowheads="1"/>
            </p:cNvSpPr>
            <p:nvPr/>
          </p:nvSpPr>
          <p:spPr bwMode="auto">
            <a:xfrm>
              <a:off x="3759" y="1910"/>
              <a:ext cx="1130" cy="250"/>
            </a:xfrm>
            <a:prstGeom prst="rect">
              <a:avLst/>
            </a:prstGeom>
            <a:solidFill>
              <a:srgbClr val="33993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2000" b="1">
                  <a:latin typeface="Verdana" panose="020B0604030504040204" pitchFamily="34" charset="0"/>
                </a:rPr>
                <a:t>Interval</a:t>
              </a:r>
            </a:p>
          </p:txBody>
        </p:sp>
        <p:sp>
          <p:nvSpPr>
            <p:cNvPr id="26631" name="Text Box 9"/>
            <p:cNvSpPr txBox="1">
              <a:spLocks noChangeArrowheads="1"/>
            </p:cNvSpPr>
            <p:nvPr/>
          </p:nvSpPr>
          <p:spPr bwMode="auto">
            <a:xfrm>
              <a:off x="3709" y="3466"/>
              <a:ext cx="934" cy="327"/>
            </a:xfrm>
            <a:prstGeom prst="rect">
              <a:avLst/>
            </a:prstGeom>
            <a:solidFill>
              <a:srgbClr val="33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2800">
                  <a:latin typeface="Verdana" panose="020B0604030504040204" pitchFamily="34" charset="0"/>
                </a:rPr>
                <a:t>Ratio</a:t>
              </a:r>
            </a:p>
          </p:txBody>
        </p:sp>
        <p:sp>
          <p:nvSpPr>
            <p:cNvPr id="26632" name="Text Box 10"/>
            <p:cNvSpPr txBox="1">
              <a:spLocks noChangeArrowheads="1"/>
            </p:cNvSpPr>
            <p:nvPr/>
          </p:nvSpPr>
          <p:spPr bwMode="auto">
            <a:xfrm>
              <a:off x="5036" y="1480"/>
              <a:ext cx="1130" cy="231"/>
            </a:xfrm>
            <a:prstGeom prst="rect">
              <a:avLst/>
            </a:prstGeom>
            <a:solidFill>
              <a:srgbClr val="9966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1800">
                  <a:latin typeface="Verdana" panose="020B0604030504040204" pitchFamily="34" charset="0"/>
                </a:rPr>
                <a:t>Fixed</a:t>
              </a:r>
            </a:p>
          </p:txBody>
        </p:sp>
        <p:sp>
          <p:nvSpPr>
            <p:cNvPr id="26633" name="Text Box 12"/>
            <p:cNvSpPr txBox="1">
              <a:spLocks noChangeArrowheads="1"/>
            </p:cNvSpPr>
            <p:nvPr/>
          </p:nvSpPr>
          <p:spPr bwMode="auto">
            <a:xfrm>
              <a:off x="5085" y="2383"/>
              <a:ext cx="1081"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1800">
                  <a:latin typeface="Verdana" panose="020B0604030504040204" pitchFamily="34" charset="0"/>
                </a:rPr>
                <a:t>Variabel</a:t>
              </a:r>
            </a:p>
          </p:txBody>
        </p:sp>
        <p:sp>
          <p:nvSpPr>
            <p:cNvPr id="26634" name="Text Box 13"/>
            <p:cNvSpPr txBox="1">
              <a:spLocks noChangeArrowheads="1"/>
            </p:cNvSpPr>
            <p:nvPr/>
          </p:nvSpPr>
          <p:spPr bwMode="auto">
            <a:xfrm>
              <a:off x="5134" y="3018"/>
              <a:ext cx="1032" cy="231"/>
            </a:xfrm>
            <a:prstGeom prst="rect">
              <a:avLst/>
            </a:prstGeom>
            <a:solidFill>
              <a:srgbClr val="9966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1800">
                  <a:latin typeface="Verdana" panose="020B0604030504040204" pitchFamily="34" charset="0"/>
                </a:rPr>
                <a:t>Fixed</a:t>
              </a:r>
            </a:p>
          </p:txBody>
        </p:sp>
        <p:sp>
          <p:nvSpPr>
            <p:cNvPr id="26635" name="Text Box 14"/>
            <p:cNvSpPr txBox="1">
              <a:spLocks noChangeArrowheads="1"/>
            </p:cNvSpPr>
            <p:nvPr/>
          </p:nvSpPr>
          <p:spPr bwMode="auto">
            <a:xfrm>
              <a:off x="5185" y="3925"/>
              <a:ext cx="1031"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Bef>
                  <a:spcPct val="50000"/>
                </a:spcBef>
              </a:pPr>
              <a:r>
                <a:rPr lang="en-US" sz="1800">
                  <a:latin typeface="Verdana" panose="020B0604030504040204" pitchFamily="34" charset="0"/>
                </a:rPr>
                <a:t>Variabel</a:t>
              </a:r>
            </a:p>
          </p:txBody>
        </p:sp>
        <p:cxnSp>
          <p:nvCxnSpPr>
            <p:cNvPr id="26636" name="AutoShape 16"/>
            <p:cNvCxnSpPr>
              <a:cxnSpLocks noChangeShapeType="1"/>
              <a:stCxn id="26627" idx="3"/>
              <a:endCxn id="26628" idx="1"/>
            </p:cNvCxnSpPr>
            <p:nvPr/>
          </p:nvCxnSpPr>
          <p:spPr bwMode="auto">
            <a:xfrm flipV="1">
              <a:off x="1892" y="1010"/>
              <a:ext cx="147" cy="760"/>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6637" name="AutoShape 19"/>
            <p:cNvCxnSpPr>
              <a:cxnSpLocks noChangeShapeType="1"/>
              <a:stCxn id="26627" idx="3"/>
              <a:endCxn id="26629" idx="1"/>
            </p:cNvCxnSpPr>
            <p:nvPr/>
          </p:nvCxnSpPr>
          <p:spPr bwMode="auto">
            <a:xfrm>
              <a:off x="1892" y="1770"/>
              <a:ext cx="245" cy="1050"/>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6638" name="AutoShape 20"/>
            <p:cNvCxnSpPr>
              <a:cxnSpLocks noChangeShapeType="1"/>
              <a:stCxn id="26630" idx="1"/>
              <a:endCxn id="26629" idx="3"/>
            </p:cNvCxnSpPr>
            <p:nvPr/>
          </p:nvCxnSpPr>
          <p:spPr bwMode="auto">
            <a:xfrm flipH="1">
              <a:off x="3415" y="2035"/>
              <a:ext cx="344" cy="785"/>
            </a:xfrm>
            <a:prstGeom prst="straightConnector1">
              <a:avLst/>
            </a:prstGeom>
            <a:noFill/>
            <a:ln w="9525">
              <a:solidFill>
                <a:schemeClr val="tx1"/>
              </a:solidFill>
              <a:round/>
              <a:headEnd type="triangle" w="med" len="med"/>
              <a:tailEnd/>
            </a:ln>
            <a:extLst>
              <a:ext uri="{909E8E84-426E-40DD-AFC4-6F175D3DCCD1}">
                <a14:hiddenFill xmlns:a14="http://schemas.microsoft.com/office/drawing/2010/main">
                  <a:noFill/>
                </a14:hiddenFill>
              </a:ext>
            </a:extLst>
          </p:spPr>
        </p:cxnSp>
        <p:cxnSp>
          <p:nvCxnSpPr>
            <p:cNvPr id="26639" name="AutoShape 22"/>
            <p:cNvCxnSpPr>
              <a:cxnSpLocks noChangeShapeType="1"/>
              <a:stCxn id="26629" idx="3"/>
              <a:endCxn id="26631" idx="1"/>
            </p:cNvCxnSpPr>
            <p:nvPr/>
          </p:nvCxnSpPr>
          <p:spPr bwMode="auto">
            <a:xfrm>
              <a:off x="3415" y="2820"/>
              <a:ext cx="294" cy="810"/>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6640" name="AutoShape 23"/>
            <p:cNvCxnSpPr>
              <a:cxnSpLocks noChangeShapeType="1"/>
              <a:stCxn id="26630" idx="3"/>
              <a:endCxn id="26632" idx="1"/>
            </p:cNvCxnSpPr>
            <p:nvPr/>
          </p:nvCxnSpPr>
          <p:spPr bwMode="auto">
            <a:xfrm flipV="1">
              <a:off x="4889" y="1596"/>
              <a:ext cx="147" cy="439"/>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6641" name="AutoShape 25"/>
            <p:cNvCxnSpPr>
              <a:cxnSpLocks noChangeShapeType="1"/>
              <a:stCxn id="26630" idx="3"/>
              <a:endCxn id="26633" idx="1"/>
            </p:cNvCxnSpPr>
            <p:nvPr/>
          </p:nvCxnSpPr>
          <p:spPr bwMode="auto">
            <a:xfrm>
              <a:off x="4889" y="2035"/>
              <a:ext cx="196" cy="464"/>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6642" name="AutoShape 27"/>
            <p:cNvCxnSpPr>
              <a:cxnSpLocks noChangeShapeType="1"/>
              <a:stCxn id="26631" idx="3"/>
              <a:endCxn id="26634" idx="1"/>
            </p:cNvCxnSpPr>
            <p:nvPr/>
          </p:nvCxnSpPr>
          <p:spPr bwMode="auto">
            <a:xfrm flipV="1">
              <a:off x="4643" y="3134"/>
              <a:ext cx="491" cy="496"/>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6643" name="AutoShape 28"/>
            <p:cNvCxnSpPr>
              <a:cxnSpLocks noChangeShapeType="1"/>
              <a:stCxn id="26631" idx="3"/>
              <a:endCxn id="26635" idx="1"/>
            </p:cNvCxnSpPr>
            <p:nvPr/>
          </p:nvCxnSpPr>
          <p:spPr bwMode="auto">
            <a:xfrm>
              <a:off x="4643" y="3630"/>
              <a:ext cx="542" cy="411"/>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21" name="Title 1"/>
          <p:cNvSpPr>
            <a:spLocks noGrp="1"/>
          </p:cNvSpPr>
          <p:nvPr>
            <p:ph type="title"/>
          </p:nvPr>
        </p:nvSpPr>
        <p:spPr>
          <a:xfrm>
            <a:off x="1981200" y="198439"/>
            <a:ext cx="8229600" cy="808037"/>
          </a:xfrm>
          <a:solidFill>
            <a:schemeClr val="accent2">
              <a:lumMod val="40000"/>
              <a:lumOff val="60000"/>
            </a:schemeClr>
          </a:solidFill>
        </p:spPr>
        <p:txBody>
          <a:bodyPr rtlCol="0">
            <a:normAutofit/>
          </a:bodyPr>
          <a:lstStyle/>
          <a:p>
            <a:pPr>
              <a:defRPr/>
            </a:pPr>
            <a:r>
              <a:rPr lang="en-US" dirty="0">
                <a:solidFill>
                  <a:srgbClr val="000000"/>
                </a:solidFill>
                <a:ea typeface="+mj-ea"/>
                <a:cs typeface="+mj-cs"/>
              </a:rPr>
              <a:t>4. </a:t>
            </a:r>
            <a:r>
              <a:rPr lang="en-US" dirty="0" err="1">
                <a:solidFill>
                  <a:srgbClr val="000000"/>
                </a:solidFill>
                <a:ea typeface="+mj-ea"/>
                <a:cs typeface="+mj-cs"/>
              </a:rPr>
              <a:t>Jadwal</a:t>
            </a:r>
            <a:r>
              <a:rPr lang="en-US" dirty="0">
                <a:solidFill>
                  <a:srgbClr val="000000"/>
                </a:solidFill>
                <a:ea typeface="+mj-ea"/>
                <a:cs typeface="+mj-cs"/>
              </a:rPr>
              <a:t> </a:t>
            </a:r>
            <a:r>
              <a:rPr lang="en-US" dirty="0" err="1">
                <a:solidFill>
                  <a:srgbClr val="000000"/>
                </a:solidFill>
                <a:ea typeface="+mj-ea"/>
                <a:cs typeface="+mj-cs"/>
              </a:rPr>
              <a:t>Pemberian</a:t>
            </a:r>
            <a:r>
              <a:rPr lang="en-US" dirty="0">
                <a:solidFill>
                  <a:srgbClr val="000000"/>
                </a:solidFill>
                <a:ea typeface="+mj-ea"/>
                <a:cs typeface="+mj-cs"/>
              </a:rPr>
              <a:t> </a:t>
            </a:r>
            <a:r>
              <a:rPr lang="en-US" dirty="0" err="1">
                <a:solidFill>
                  <a:srgbClr val="000000"/>
                </a:solidFill>
                <a:ea typeface="+mj-ea"/>
                <a:cs typeface="+mj-cs"/>
              </a:rPr>
              <a:t>Penguat</a:t>
            </a:r>
            <a:endParaRPr lang="en-US" dirty="0">
              <a:solidFill>
                <a:srgbClr val="000000"/>
              </a:solidFill>
              <a:ea typeface="+mj-ea"/>
              <a:cs typeface="+mj-cs"/>
            </a:endParaRPr>
          </a:p>
        </p:txBody>
      </p:sp>
    </p:spTree>
    <p:extLst>
      <p:ext uri="{BB962C8B-B14F-4D97-AF65-F5344CB8AC3E}">
        <p14:creationId xmlns:p14="http://schemas.microsoft.com/office/powerpoint/2010/main" val="693151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Content Placeholder 2"/>
          <p:cNvSpPr>
            <a:spLocks noGrp="1"/>
          </p:cNvSpPr>
          <p:nvPr>
            <p:ph idx="1"/>
          </p:nvPr>
        </p:nvSpPr>
        <p:spPr>
          <a:xfrm>
            <a:off x="1981200" y="450850"/>
            <a:ext cx="8229600" cy="5899150"/>
          </a:xfrm>
        </p:spPr>
        <p:txBody>
          <a:bodyPr>
            <a:normAutofit fontScale="92500" lnSpcReduction="10000"/>
          </a:bodyPr>
          <a:lstStyle/>
          <a:p>
            <a:pPr marL="990600" lvl="1" indent="-533400">
              <a:lnSpc>
                <a:spcPct val="110000"/>
              </a:lnSpc>
              <a:buNone/>
            </a:pPr>
            <a:r>
              <a:rPr lang="en-US" sz="2600" b="1">
                <a:cs typeface="Calibri" panose="020F0502020204030204" pitchFamily="34" charset="0"/>
              </a:rPr>
              <a:t>Fix Interval Reinforcement Schedule (FI)</a:t>
            </a:r>
            <a:r>
              <a:rPr lang="en-US" sz="2600">
                <a:cs typeface="Calibri" panose="020F0502020204030204" pitchFamily="34" charset="0"/>
              </a:rPr>
              <a:t> </a:t>
            </a:r>
            <a:r>
              <a:rPr lang="en-US" sz="2600">
                <a:cs typeface="Calibri" panose="020F0502020204030204" pitchFamily="34" charset="0"/>
                <a:sym typeface="Wingdings" panose="05000000000000000000" pitchFamily="2" charset="2"/>
              </a:rPr>
              <a:t> </a:t>
            </a:r>
            <a:r>
              <a:rPr lang="en-US" sz="2600">
                <a:cs typeface="Calibri" panose="020F0502020204030204" pitchFamily="34" charset="0"/>
              </a:rPr>
              <a:t>jadual pemberian reinforcement yang tetap dihitung waktu. </a:t>
            </a:r>
            <a:r>
              <a:rPr lang="sv-SE" sz="2600">
                <a:cs typeface="Calibri" panose="020F0502020204030204" pitchFamily="34" charset="0"/>
              </a:rPr>
              <a:t>Misalnya: Dalam penelitian Skinner, setiap 5 menit makanan akan keluar (setelah diberi makanan, respon tikus santai. </a:t>
            </a:r>
            <a:r>
              <a:rPr lang="en-US" sz="2600">
                <a:cs typeface="Calibri" panose="020F0502020204030204" pitchFamily="34" charset="0"/>
              </a:rPr>
              <a:t>Selanjutnya lebih cepat dari 5 menit/mendekati 5 menit)</a:t>
            </a:r>
          </a:p>
          <a:p>
            <a:pPr marL="990600" lvl="1" indent="-533400">
              <a:lnSpc>
                <a:spcPct val="110000"/>
              </a:lnSpc>
              <a:buNone/>
            </a:pPr>
            <a:endParaRPr lang="en-US" sz="2600">
              <a:cs typeface="Calibri" panose="020F0502020204030204" pitchFamily="34" charset="0"/>
            </a:endParaRPr>
          </a:p>
          <a:p>
            <a:pPr marL="990600" lvl="1" indent="-533400">
              <a:lnSpc>
                <a:spcPct val="110000"/>
              </a:lnSpc>
              <a:buNone/>
            </a:pPr>
            <a:r>
              <a:rPr lang="en-US" sz="2600" b="1">
                <a:cs typeface="Calibri" panose="020F0502020204030204" pitchFamily="34" charset="0"/>
              </a:rPr>
              <a:t>Variable Interval Reinforcement Schedule (VI)</a:t>
            </a:r>
            <a:r>
              <a:rPr lang="en-US" sz="2600">
                <a:cs typeface="Calibri" panose="020F0502020204030204" pitchFamily="34" charset="0"/>
              </a:rPr>
              <a:t> </a:t>
            </a:r>
            <a:r>
              <a:rPr lang="en-US" sz="2600">
                <a:cs typeface="Calibri" panose="020F0502020204030204" pitchFamily="34" charset="0"/>
                <a:sym typeface="Wingdings" panose="05000000000000000000" pitchFamily="2" charset="2"/>
              </a:rPr>
              <a:t></a:t>
            </a:r>
            <a:r>
              <a:rPr lang="sv-SE" sz="2600">
                <a:cs typeface="Calibri" panose="020F0502020204030204" pitchFamily="34" charset="0"/>
              </a:rPr>
              <a:t>interval yang tidak tetap. Misalnya: waktunya tidak jelas/ tidak tetap. Terkadang makanan baru keluar setelah 5 menit, terkadang makanan bisa keluar setelah tiga menit. </a:t>
            </a:r>
            <a:r>
              <a:rPr lang="en-US" sz="2600">
                <a:cs typeface="Calibri" panose="020F0502020204030204" pitchFamily="34" charset="0"/>
              </a:rPr>
              <a:t>Sehingga respon jadi malas-malasan.</a:t>
            </a:r>
            <a:endParaRPr lang="en-US" sz="2600" b="1">
              <a:cs typeface="Calibri" panose="020F0502020204030204" pitchFamily="34" charset="0"/>
            </a:endParaRPr>
          </a:p>
          <a:p>
            <a:pPr eaLnBrk="1" hangingPunct="1"/>
            <a:endParaRPr lang="en-US"/>
          </a:p>
        </p:txBody>
      </p:sp>
    </p:spTree>
    <p:extLst>
      <p:ext uri="{BB962C8B-B14F-4D97-AF65-F5344CB8AC3E}">
        <p14:creationId xmlns:p14="http://schemas.microsoft.com/office/powerpoint/2010/main" val="1257922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Content Placeholder 2"/>
          <p:cNvSpPr>
            <a:spLocks noGrp="1"/>
          </p:cNvSpPr>
          <p:nvPr>
            <p:ph idx="1"/>
          </p:nvPr>
        </p:nvSpPr>
        <p:spPr>
          <a:xfrm>
            <a:off x="1981200" y="771525"/>
            <a:ext cx="8229600" cy="5354638"/>
          </a:xfrm>
        </p:spPr>
        <p:txBody>
          <a:bodyPr>
            <a:normAutofit fontScale="92500"/>
          </a:bodyPr>
          <a:lstStyle/>
          <a:p>
            <a:pPr marL="990600" lvl="1" indent="-533400">
              <a:lnSpc>
                <a:spcPct val="120000"/>
              </a:lnSpc>
              <a:buNone/>
            </a:pPr>
            <a:r>
              <a:rPr lang="en-US" sz="2600" b="1">
                <a:cs typeface="Calibri" panose="020F0502020204030204" pitchFamily="34" charset="0"/>
              </a:rPr>
              <a:t>Fix Ratio Reinforcement Schedule (FR)</a:t>
            </a:r>
            <a:r>
              <a:rPr lang="en-US" sz="2600">
                <a:cs typeface="Calibri" panose="020F0502020204030204" pitchFamily="34" charset="0"/>
              </a:rPr>
              <a:t> </a:t>
            </a:r>
            <a:r>
              <a:rPr lang="en-US" sz="2600">
                <a:cs typeface="Calibri" panose="020F0502020204030204" pitchFamily="34" charset="0"/>
                <a:sym typeface="Wingdings" panose="05000000000000000000" pitchFamily="2" charset="2"/>
              </a:rPr>
              <a:t></a:t>
            </a:r>
            <a:r>
              <a:rPr lang="en-US" sz="2600">
                <a:cs typeface="Calibri" panose="020F0502020204030204" pitchFamily="34" charset="0"/>
              </a:rPr>
              <a:t>jadual pemberian reinforcement yang tetap dihitung menurut beberapa kali respon. Misalnya: tiap 5 kali tikus memukul pedal, maka makanan akan otomatis keluar, setelah makanan keluar, maka tikus akan memukul sehingga diagram akan menanjak tajam.</a:t>
            </a:r>
          </a:p>
          <a:p>
            <a:pPr marL="990600" lvl="1" indent="-533400">
              <a:lnSpc>
                <a:spcPct val="120000"/>
              </a:lnSpc>
              <a:buNone/>
            </a:pPr>
            <a:endParaRPr lang="en-US" sz="2600">
              <a:cs typeface="Calibri" panose="020F0502020204030204" pitchFamily="34" charset="0"/>
            </a:endParaRPr>
          </a:p>
          <a:p>
            <a:pPr marL="990600" lvl="1" indent="-533400">
              <a:lnSpc>
                <a:spcPct val="120000"/>
              </a:lnSpc>
              <a:buNone/>
            </a:pPr>
            <a:r>
              <a:rPr lang="en-US" sz="2600" b="1">
                <a:cs typeface="Calibri" panose="020F0502020204030204" pitchFamily="34" charset="0"/>
              </a:rPr>
              <a:t>Variable Ratio Reinforcement Schedule (VR)</a:t>
            </a:r>
            <a:r>
              <a:rPr lang="en-US" sz="2600">
                <a:cs typeface="Calibri" panose="020F0502020204030204" pitchFamily="34" charset="0"/>
              </a:rPr>
              <a:t> </a:t>
            </a:r>
            <a:r>
              <a:rPr lang="en-US" sz="2600">
                <a:cs typeface="Calibri" panose="020F0502020204030204" pitchFamily="34" charset="0"/>
                <a:sym typeface="Wingdings" panose="05000000000000000000" pitchFamily="2" charset="2"/>
              </a:rPr>
              <a:t> </a:t>
            </a:r>
            <a:r>
              <a:rPr lang="sv-SE" sz="2600">
                <a:cs typeface="Calibri" panose="020F0502020204030204" pitchFamily="34" charset="0"/>
              </a:rPr>
              <a:t>tidak jelas beberapa kali ketukan maka makanan akan keluar.</a:t>
            </a:r>
            <a:endParaRPr lang="en-US" sz="2600">
              <a:cs typeface="Calibri" panose="020F0502020204030204" pitchFamily="34" charset="0"/>
            </a:endParaRPr>
          </a:p>
          <a:p>
            <a:pPr eaLnBrk="1" hangingPunct="1">
              <a:lnSpc>
                <a:spcPct val="120000"/>
              </a:lnSpc>
            </a:pPr>
            <a:endParaRPr lang="en-US"/>
          </a:p>
        </p:txBody>
      </p:sp>
    </p:spTree>
    <p:extLst>
      <p:ext uri="{BB962C8B-B14F-4D97-AF65-F5344CB8AC3E}">
        <p14:creationId xmlns:p14="http://schemas.microsoft.com/office/powerpoint/2010/main" val="2004049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Content Placeholder 2"/>
          <p:cNvSpPr>
            <a:spLocks noGrp="1"/>
          </p:cNvSpPr>
          <p:nvPr>
            <p:ph idx="1"/>
          </p:nvPr>
        </p:nvSpPr>
        <p:spPr>
          <a:xfrm>
            <a:off x="1981200" y="576263"/>
            <a:ext cx="8229600" cy="5549900"/>
          </a:xfrm>
          <a:solidFill>
            <a:srgbClr val="558ED5"/>
          </a:solidFill>
        </p:spPr>
        <p:txBody>
          <a:bodyPr/>
          <a:lstStyle/>
          <a:p>
            <a:pPr eaLnBrk="1" hangingPunct="1"/>
            <a:r>
              <a:rPr lang="en-US"/>
              <a:t>Tingkah laku yang tidak dikehendaki dapat diperkuat tanpa sengaja</a:t>
            </a:r>
          </a:p>
          <a:p>
            <a:pPr eaLnBrk="1" hangingPunct="1"/>
            <a:r>
              <a:rPr lang="en-US"/>
              <a:t>Penguat primer/ primary reinforcer</a:t>
            </a:r>
          </a:p>
          <a:p>
            <a:pPr eaLnBrk="1" hangingPunct="1"/>
            <a:r>
              <a:rPr lang="en-US"/>
              <a:t>Penguat bersyarat</a:t>
            </a:r>
          </a:p>
        </p:txBody>
      </p:sp>
    </p:spTree>
    <p:extLst>
      <p:ext uri="{BB962C8B-B14F-4D97-AF65-F5344CB8AC3E}">
        <p14:creationId xmlns:p14="http://schemas.microsoft.com/office/powerpoint/2010/main" val="2102572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rtlCol="0">
            <a:normAutofit/>
          </a:bodyPr>
          <a:lstStyle/>
          <a:p>
            <a:pPr>
              <a:defRPr/>
            </a:pPr>
            <a:r>
              <a:rPr lang="en-US" dirty="0" err="1">
                <a:solidFill>
                  <a:srgbClr val="000000"/>
                </a:solidFill>
                <a:latin typeface="Arial" charset="0"/>
                <a:ea typeface="+mj-ea"/>
                <a:cs typeface="+mj-cs"/>
              </a:rPr>
              <a:t>Prinsip</a:t>
            </a:r>
            <a:r>
              <a:rPr lang="en-US" dirty="0">
                <a:solidFill>
                  <a:srgbClr val="000000"/>
                </a:solidFill>
                <a:latin typeface="Arial" charset="0"/>
                <a:ea typeface="+mj-ea"/>
                <a:cs typeface="+mj-cs"/>
              </a:rPr>
              <a:t> </a:t>
            </a:r>
            <a:r>
              <a:rPr lang="en-US" dirty="0" err="1">
                <a:solidFill>
                  <a:srgbClr val="000000"/>
                </a:solidFill>
                <a:latin typeface="Arial" charset="0"/>
                <a:ea typeface="+mj-ea"/>
                <a:cs typeface="+mj-cs"/>
              </a:rPr>
              <a:t>dalam</a:t>
            </a:r>
            <a:r>
              <a:rPr lang="en-US" dirty="0">
                <a:solidFill>
                  <a:srgbClr val="000000"/>
                </a:solidFill>
                <a:latin typeface="Arial" charset="0"/>
                <a:ea typeface="+mj-ea"/>
                <a:cs typeface="+mj-cs"/>
              </a:rPr>
              <a:t> </a:t>
            </a:r>
            <a:r>
              <a:rPr lang="en-US" dirty="0" err="1">
                <a:solidFill>
                  <a:srgbClr val="000000"/>
                </a:solidFill>
                <a:latin typeface="Arial" charset="0"/>
                <a:ea typeface="+mj-ea"/>
                <a:cs typeface="+mj-cs"/>
              </a:rPr>
              <a:t>Pendekatan</a:t>
            </a:r>
            <a:r>
              <a:rPr lang="en-US" dirty="0">
                <a:solidFill>
                  <a:srgbClr val="000000"/>
                </a:solidFill>
                <a:latin typeface="Arial" charset="0"/>
                <a:ea typeface="+mj-ea"/>
                <a:cs typeface="+mj-cs"/>
              </a:rPr>
              <a:t> </a:t>
            </a:r>
            <a:r>
              <a:rPr lang="en-US" dirty="0" err="1">
                <a:solidFill>
                  <a:srgbClr val="000000"/>
                </a:solidFill>
                <a:latin typeface="Arial" charset="0"/>
                <a:ea typeface="+mj-ea"/>
                <a:cs typeface="+mj-cs"/>
              </a:rPr>
              <a:t>Behaviourisme</a:t>
            </a:r>
            <a:endParaRPr lang="en-US" dirty="0">
              <a:solidFill>
                <a:srgbClr val="000000"/>
              </a:solidFill>
              <a:ea typeface="+mj-ea"/>
              <a:cs typeface="+mj-cs"/>
            </a:endParaRPr>
          </a:p>
        </p:txBody>
      </p:sp>
      <p:sp>
        <p:nvSpPr>
          <p:cNvPr id="28674" name="Content Placeholder 2"/>
          <p:cNvSpPr>
            <a:spLocks noGrp="1"/>
          </p:cNvSpPr>
          <p:nvPr>
            <p:ph idx="1"/>
          </p:nvPr>
        </p:nvSpPr>
        <p:spPr>
          <a:solidFill>
            <a:srgbClr val="558ED5"/>
          </a:solidFill>
        </p:spPr>
        <p:txBody>
          <a:bodyPr/>
          <a:lstStyle/>
          <a:p>
            <a:pPr eaLnBrk="1" hangingPunct="1">
              <a:lnSpc>
                <a:spcPct val="90000"/>
              </a:lnSpc>
            </a:pPr>
            <a:r>
              <a:rPr lang="en-US" sz="2400">
                <a:latin typeface="Verdana" panose="020B0604030504040204" pitchFamily="34" charset="0"/>
              </a:rPr>
              <a:t>Generalisasi </a:t>
            </a:r>
            <a:r>
              <a:rPr lang="en-US" sz="2400">
                <a:latin typeface="Verdana" panose="020B0604030504040204" pitchFamily="34" charset="0"/>
                <a:sym typeface="Wingdings" panose="05000000000000000000" pitchFamily="2" charset="2"/>
              </a:rPr>
              <a:t></a:t>
            </a:r>
            <a:r>
              <a:rPr lang="en-US" sz="2400">
                <a:latin typeface="Verdana" panose="020B0604030504040204" pitchFamily="34" charset="0"/>
              </a:rPr>
              <a:t>kecenderungan individu untuk memberikan respons yang sama terhadap stimulus original. </a:t>
            </a:r>
          </a:p>
          <a:p>
            <a:pPr eaLnBrk="1" hangingPunct="1">
              <a:lnSpc>
                <a:spcPct val="90000"/>
              </a:lnSpc>
            </a:pPr>
            <a:r>
              <a:rPr lang="en-US" sz="2400">
                <a:latin typeface="Verdana" panose="020B0604030504040204" pitchFamily="34" charset="0"/>
              </a:rPr>
              <a:t>Diskriminasi </a:t>
            </a:r>
            <a:r>
              <a:rPr lang="en-US" sz="2400">
                <a:latin typeface="Verdana" panose="020B0604030504040204" pitchFamily="34" charset="0"/>
                <a:sym typeface="Wingdings" panose="05000000000000000000" pitchFamily="2" charset="2"/>
              </a:rPr>
              <a:t> kemampuan membedakan stimulus, sehingga stimulus tidak diberi respon walaupun mirip dengan stimulus yang diberi penguat. </a:t>
            </a:r>
            <a:r>
              <a:rPr lang="en-US" sz="2400">
                <a:latin typeface="Verdana" panose="020B0604030504040204" pitchFamily="34" charset="0"/>
              </a:rPr>
              <a:t>Individu merespons pada stimulus tertentu dan tidak pada stimulus lainnya. </a:t>
            </a:r>
          </a:p>
          <a:p>
            <a:pPr lvl="1" eaLnBrk="1" hangingPunct="1">
              <a:lnSpc>
                <a:spcPct val="90000"/>
              </a:lnSpc>
            </a:pPr>
            <a:r>
              <a:rPr lang="en-US" sz="2000">
                <a:latin typeface="Verdana" panose="020B0604030504040204" pitchFamily="34" charset="0"/>
              </a:rPr>
              <a:t>Untuk memproduksi diskriminasi misalnya Pavlov memberikan anjing  sekerat daging persis setelah bunyi lonceng, dan bukan setelah stimulus yang lain, akibatnya anjing tadi hanya memberi respons pada stimulus khusus tersebut yakni pada bunyi lonceng.</a:t>
            </a:r>
          </a:p>
        </p:txBody>
      </p:sp>
    </p:spTree>
    <p:extLst>
      <p:ext uri="{BB962C8B-B14F-4D97-AF65-F5344CB8AC3E}">
        <p14:creationId xmlns:p14="http://schemas.microsoft.com/office/powerpoint/2010/main" val="1875326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rtlCol="0">
            <a:normAutofit/>
          </a:bodyPr>
          <a:lstStyle/>
          <a:p>
            <a:pPr>
              <a:defRPr/>
            </a:pPr>
            <a:endParaRPr lang="en-US" dirty="0">
              <a:solidFill>
                <a:srgbClr val="000000"/>
              </a:solidFill>
              <a:ea typeface="+mj-ea"/>
              <a:cs typeface="+mj-cs"/>
            </a:endParaRPr>
          </a:p>
        </p:txBody>
      </p:sp>
      <p:sp>
        <p:nvSpPr>
          <p:cNvPr id="3" name="Content Placeholder 2"/>
          <p:cNvSpPr>
            <a:spLocks noGrp="1"/>
          </p:cNvSpPr>
          <p:nvPr>
            <p:ph idx="1"/>
          </p:nvPr>
        </p:nvSpPr>
        <p:spPr>
          <a:solidFill>
            <a:srgbClr val="558ED5"/>
          </a:solidFill>
        </p:spPr>
        <p:txBody>
          <a:bodyPr rtlCol="0">
            <a:normAutofit/>
          </a:bodyPr>
          <a:lstStyle/>
          <a:p>
            <a:pPr>
              <a:spcAft>
                <a:spcPts val="0"/>
              </a:spcAft>
              <a:defRPr/>
            </a:pPr>
            <a:r>
              <a:rPr lang="en-US" sz="3000" dirty="0">
                <a:cs typeface="Calibri"/>
              </a:rPr>
              <a:t>Extinction </a:t>
            </a:r>
            <a:r>
              <a:rPr lang="en-US" sz="3000" dirty="0">
                <a:cs typeface="Calibri"/>
                <a:sym typeface="Wingdings" charset="0"/>
              </a:rPr>
              <a:t></a:t>
            </a:r>
            <a:r>
              <a:rPr lang="en-US" sz="3000" dirty="0" err="1">
                <a:cs typeface="Calibri"/>
              </a:rPr>
              <a:t>pelemahan</a:t>
            </a:r>
            <a:r>
              <a:rPr lang="en-US" sz="3000" dirty="0">
                <a:cs typeface="Calibri"/>
              </a:rPr>
              <a:t> </a:t>
            </a:r>
            <a:r>
              <a:rPr lang="en-US" sz="3000" dirty="0" err="1">
                <a:cs typeface="Calibri"/>
              </a:rPr>
              <a:t>atau</a:t>
            </a:r>
            <a:r>
              <a:rPr lang="en-US" sz="3000" dirty="0">
                <a:cs typeface="Calibri"/>
              </a:rPr>
              <a:t> </a:t>
            </a:r>
            <a:r>
              <a:rPr lang="en-US" sz="3000" dirty="0" err="1">
                <a:cs typeface="Calibri"/>
              </a:rPr>
              <a:t>penghapusan</a:t>
            </a:r>
            <a:r>
              <a:rPr lang="en-US" sz="3000" dirty="0">
                <a:cs typeface="Calibri"/>
              </a:rPr>
              <a:t> </a:t>
            </a:r>
            <a:r>
              <a:rPr lang="en-US" sz="3000" dirty="0" err="1">
                <a:cs typeface="Calibri"/>
              </a:rPr>
              <a:t>reaksi</a:t>
            </a:r>
            <a:r>
              <a:rPr lang="en-US" sz="3000" dirty="0">
                <a:cs typeface="Calibri"/>
              </a:rPr>
              <a:t> </a:t>
            </a:r>
            <a:r>
              <a:rPr lang="en-US" sz="3000" dirty="0" err="1">
                <a:cs typeface="Calibri"/>
              </a:rPr>
              <a:t>terkondisi</a:t>
            </a:r>
            <a:r>
              <a:rPr lang="en-US" sz="3000" dirty="0">
                <a:cs typeface="Calibri"/>
              </a:rPr>
              <a:t> </a:t>
            </a:r>
            <a:r>
              <a:rPr lang="en-US" sz="3000" i="1" dirty="0">
                <a:cs typeface="Calibri"/>
              </a:rPr>
              <a:t>(conditioned response)</a:t>
            </a:r>
            <a:r>
              <a:rPr lang="en-US" sz="3000" dirty="0">
                <a:cs typeface="Calibri"/>
              </a:rPr>
              <a:t>. </a:t>
            </a:r>
            <a:r>
              <a:rPr lang="en-US" sz="3000" dirty="0" err="1">
                <a:cs typeface="Calibri"/>
              </a:rPr>
              <a:t>Dalam</a:t>
            </a:r>
            <a:r>
              <a:rPr lang="en-US" sz="3000" dirty="0">
                <a:cs typeface="Calibri"/>
              </a:rPr>
              <a:t> </a:t>
            </a:r>
            <a:r>
              <a:rPr lang="en-US" sz="3000" dirty="0" err="1">
                <a:cs typeface="Calibri"/>
              </a:rPr>
              <a:t>salah</a:t>
            </a:r>
            <a:r>
              <a:rPr lang="en-US" sz="3000" dirty="0">
                <a:cs typeface="Calibri"/>
              </a:rPr>
              <a:t> </a:t>
            </a:r>
            <a:r>
              <a:rPr lang="en-US" sz="3000" dirty="0" err="1">
                <a:cs typeface="Calibri"/>
              </a:rPr>
              <a:t>satu</a:t>
            </a:r>
            <a:r>
              <a:rPr lang="en-US" sz="3000" dirty="0">
                <a:cs typeface="Calibri"/>
              </a:rPr>
              <a:t> </a:t>
            </a:r>
            <a:r>
              <a:rPr lang="en-US" sz="3000" dirty="0" err="1">
                <a:cs typeface="Calibri"/>
              </a:rPr>
              <a:t>penelitian</a:t>
            </a:r>
            <a:r>
              <a:rPr lang="en-US" sz="3000" dirty="0">
                <a:cs typeface="Calibri"/>
              </a:rPr>
              <a:t> Pavlov </a:t>
            </a:r>
            <a:r>
              <a:rPr lang="en-US" sz="3000" dirty="0" err="1">
                <a:cs typeface="Calibri"/>
              </a:rPr>
              <a:t>membunyikan</a:t>
            </a:r>
            <a:r>
              <a:rPr lang="en-US" sz="3000" dirty="0">
                <a:cs typeface="Calibri"/>
              </a:rPr>
              <a:t> </a:t>
            </a:r>
            <a:r>
              <a:rPr lang="en-US" sz="3000" dirty="0" err="1">
                <a:cs typeface="Calibri"/>
              </a:rPr>
              <a:t>bel</a:t>
            </a:r>
            <a:r>
              <a:rPr lang="en-US" sz="3000" dirty="0">
                <a:cs typeface="Calibri"/>
              </a:rPr>
              <a:t> </a:t>
            </a:r>
            <a:r>
              <a:rPr lang="en-US" sz="3000" dirty="0" err="1">
                <a:cs typeface="Calibri"/>
              </a:rPr>
              <a:t>berulang-ulang</a:t>
            </a:r>
            <a:r>
              <a:rPr lang="en-US" sz="3000" dirty="0">
                <a:cs typeface="Calibri"/>
              </a:rPr>
              <a:t>  </a:t>
            </a:r>
            <a:r>
              <a:rPr lang="en-US" sz="3000" dirty="0" err="1">
                <a:cs typeface="Calibri"/>
              </a:rPr>
              <a:t>tanpa</a:t>
            </a:r>
            <a:r>
              <a:rPr lang="en-US" sz="3000" dirty="0">
                <a:cs typeface="Calibri"/>
              </a:rPr>
              <a:t> </a:t>
            </a:r>
            <a:r>
              <a:rPr lang="en-US" sz="3000" dirty="0" err="1">
                <a:cs typeface="Calibri"/>
              </a:rPr>
              <a:t>disertai</a:t>
            </a:r>
            <a:r>
              <a:rPr lang="en-US" sz="3000" dirty="0">
                <a:cs typeface="Calibri"/>
              </a:rPr>
              <a:t> </a:t>
            </a:r>
            <a:r>
              <a:rPr lang="en-US" sz="3000" dirty="0" err="1">
                <a:cs typeface="Calibri"/>
              </a:rPr>
              <a:t>pemberian</a:t>
            </a:r>
            <a:r>
              <a:rPr lang="en-US" sz="3000" dirty="0">
                <a:cs typeface="Calibri"/>
              </a:rPr>
              <a:t> </a:t>
            </a:r>
            <a:r>
              <a:rPr lang="en-US" sz="3000" dirty="0" err="1">
                <a:cs typeface="Calibri"/>
              </a:rPr>
              <a:t>makanan</a:t>
            </a:r>
            <a:r>
              <a:rPr lang="en-US" sz="3000" dirty="0">
                <a:cs typeface="Calibri"/>
              </a:rPr>
              <a:t>, </a:t>
            </a:r>
            <a:r>
              <a:rPr lang="en-US" sz="3000" dirty="0" err="1">
                <a:cs typeface="Calibri"/>
              </a:rPr>
              <a:t>akhirnya</a:t>
            </a:r>
            <a:r>
              <a:rPr lang="en-US" sz="3000" dirty="0">
                <a:cs typeface="Calibri"/>
              </a:rPr>
              <a:t> </a:t>
            </a:r>
            <a:r>
              <a:rPr lang="en-US" sz="3000" dirty="0" err="1">
                <a:cs typeface="Calibri"/>
              </a:rPr>
              <a:t>anjing</a:t>
            </a:r>
            <a:r>
              <a:rPr lang="en-US" sz="3000" dirty="0">
                <a:cs typeface="Calibri"/>
              </a:rPr>
              <a:t> </a:t>
            </a:r>
            <a:r>
              <a:rPr lang="en-US" sz="3000" dirty="0" err="1">
                <a:cs typeface="Calibri"/>
              </a:rPr>
              <a:t>itu</a:t>
            </a:r>
            <a:r>
              <a:rPr lang="en-US" sz="3000" dirty="0">
                <a:cs typeface="Calibri"/>
              </a:rPr>
              <a:t> </a:t>
            </a:r>
            <a:r>
              <a:rPr lang="en-US" sz="3000" dirty="0" err="1">
                <a:cs typeface="Calibri"/>
              </a:rPr>
              <a:t>mendengar</a:t>
            </a:r>
            <a:r>
              <a:rPr lang="en-US" sz="3000" dirty="0">
                <a:cs typeface="Calibri"/>
              </a:rPr>
              <a:t> </a:t>
            </a:r>
            <a:r>
              <a:rPr lang="en-US" sz="3000" dirty="0" err="1">
                <a:cs typeface="Calibri"/>
              </a:rPr>
              <a:t>suara</a:t>
            </a:r>
            <a:r>
              <a:rPr lang="en-US" sz="3000" dirty="0">
                <a:cs typeface="Calibri"/>
              </a:rPr>
              <a:t> </a:t>
            </a:r>
            <a:r>
              <a:rPr lang="en-US" sz="3000" dirty="0" err="1">
                <a:cs typeface="Calibri"/>
              </a:rPr>
              <a:t>bel</a:t>
            </a:r>
            <a:r>
              <a:rPr lang="en-US" sz="3000" dirty="0">
                <a:cs typeface="Calibri"/>
              </a:rPr>
              <a:t> </a:t>
            </a:r>
            <a:r>
              <a:rPr lang="en-US" sz="3000" dirty="0" err="1">
                <a:cs typeface="Calibri"/>
              </a:rPr>
              <a:t>tanpa</a:t>
            </a:r>
            <a:r>
              <a:rPr lang="en-US" sz="3000" dirty="0">
                <a:cs typeface="Calibri"/>
              </a:rPr>
              <a:t> </a:t>
            </a:r>
            <a:r>
              <a:rPr lang="en-US" sz="3000" dirty="0" err="1">
                <a:cs typeface="Calibri"/>
              </a:rPr>
              <a:t>mengeluarkan</a:t>
            </a:r>
            <a:r>
              <a:rPr lang="en-US" sz="3000" dirty="0">
                <a:cs typeface="Calibri"/>
              </a:rPr>
              <a:t> air </a:t>
            </a:r>
            <a:r>
              <a:rPr lang="en-US" sz="3000" dirty="0" err="1">
                <a:cs typeface="Calibri"/>
              </a:rPr>
              <a:t>liur</a:t>
            </a:r>
            <a:r>
              <a:rPr lang="en-US" sz="3000" dirty="0">
                <a:cs typeface="Calibri"/>
              </a:rPr>
              <a:t>.</a:t>
            </a:r>
          </a:p>
          <a:p>
            <a:pPr marL="0" indent="0">
              <a:spcAft>
                <a:spcPts val="0"/>
              </a:spcAft>
              <a:buNone/>
              <a:defRPr/>
            </a:pPr>
            <a:endParaRPr lang="en-US" sz="3000" dirty="0">
              <a:cs typeface="Calibri"/>
            </a:endParaRPr>
          </a:p>
        </p:txBody>
      </p:sp>
    </p:spTree>
    <p:extLst>
      <p:ext uri="{BB962C8B-B14F-4D97-AF65-F5344CB8AC3E}">
        <p14:creationId xmlns:p14="http://schemas.microsoft.com/office/powerpoint/2010/main" val="3120332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rtlCol="0">
            <a:normAutofit/>
          </a:bodyPr>
          <a:lstStyle/>
          <a:p>
            <a:pPr>
              <a:defRPr/>
            </a:pPr>
            <a:r>
              <a:rPr lang="en-US" dirty="0">
                <a:solidFill>
                  <a:srgbClr val="000000"/>
                </a:solidFill>
                <a:ea typeface="+mj-ea"/>
                <a:cs typeface="+mj-cs"/>
              </a:rPr>
              <a:t>JENIS REINFORCEMENT</a:t>
            </a:r>
          </a:p>
        </p:txBody>
      </p:sp>
      <p:sp>
        <p:nvSpPr>
          <p:cNvPr id="3" name="Content Placeholder 2"/>
          <p:cNvSpPr>
            <a:spLocks noGrp="1"/>
          </p:cNvSpPr>
          <p:nvPr>
            <p:ph idx="1"/>
          </p:nvPr>
        </p:nvSpPr>
        <p:spPr>
          <a:solidFill>
            <a:srgbClr val="558ED5"/>
          </a:solidFill>
        </p:spPr>
        <p:txBody>
          <a:bodyPr rtlCol="0">
            <a:normAutofit/>
          </a:bodyPr>
          <a:lstStyle/>
          <a:p>
            <a:pPr marL="609600" indent="-609600">
              <a:spcAft>
                <a:spcPts val="0"/>
              </a:spcAft>
              <a:defRPr/>
            </a:pPr>
            <a:r>
              <a:rPr lang="en-US" i="1" dirty="0">
                <a:latin typeface="Verdana" charset="0"/>
                <a:ea typeface="+mn-ea"/>
                <a:cs typeface="+mn-cs"/>
              </a:rPr>
              <a:t>Reinforcement</a:t>
            </a:r>
            <a:r>
              <a:rPr lang="en-US" dirty="0">
                <a:latin typeface="Verdana" charset="0"/>
                <a:ea typeface="+mn-ea"/>
                <a:cs typeface="+mn-cs"/>
              </a:rPr>
              <a:t> </a:t>
            </a:r>
            <a:r>
              <a:rPr lang="en-US" dirty="0" err="1">
                <a:latin typeface="Verdana" charset="0"/>
                <a:ea typeface="+mn-ea"/>
                <a:cs typeface="+mn-cs"/>
              </a:rPr>
              <a:t>positif</a:t>
            </a:r>
            <a:r>
              <a:rPr lang="en-US" dirty="0">
                <a:latin typeface="Verdana" charset="0"/>
                <a:ea typeface="+mn-ea"/>
                <a:cs typeface="+mn-cs"/>
              </a:rPr>
              <a:t>, </a:t>
            </a:r>
            <a:r>
              <a:rPr lang="en-US" dirty="0" err="1">
                <a:latin typeface="Verdana" charset="0"/>
                <a:ea typeface="+mn-ea"/>
                <a:cs typeface="+mn-cs"/>
              </a:rPr>
              <a:t>yaitu</a:t>
            </a:r>
            <a:r>
              <a:rPr lang="en-US" dirty="0">
                <a:latin typeface="Verdana" charset="0"/>
                <a:ea typeface="+mn-ea"/>
                <a:cs typeface="+mn-cs"/>
              </a:rPr>
              <a:t> stimulus yang </a:t>
            </a:r>
            <a:r>
              <a:rPr lang="en-US" dirty="0" err="1">
                <a:latin typeface="Verdana" charset="0"/>
                <a:ea typeface="+mn-ea"/>
                <a:cs typeface="+mn-cs"/>
              </a:rPr>
              <a:t>pemberiannya</a:t>
            </a:r>
            <a:r>
              <a:rPr lang="en-US" dirty="0">
                <a:latin typeface="Verdana" charset="0"/>
                <a:ea typeface="+mn-ea"/>
                <a:cs typeface="+mn-cs"/>
              </a:rPr>
              <a:t> </a:t>
            </a:r>
            <a:r>
              <a:rPr lang="en-US" dirty="0" err="1">
                <a:latin typeface="Verdana" charset="0"/>
                <a:ea typeface="+mn-ea"/>
                <a:cs typeface="+mn-cs"/>
              </a:rPr>
              <a:t>terhadap</a:t>
            </a:r>
            <a:r>
              <a:rPr lang="en-US" dirty="0">
                <a:latin typeface="Verdana" charset="0"/>
                <a:ea typeface="+mn-ea"/>
                <a:cs typeface="+mn-cs"/>
              </a:rPr>
              <a:t> </a:t>
            </a:r>
            <a:r>
              <a:rPr lang="en-US" i="1" dirty="0">
                <a:latin typeface="Verdana" charset="0"/>
                <a:ea typeface="+mn-ea"/>
                <a:cs typeface="+mn-cs"/>
              </a:rPr>
              <a:t>operant behavior</a:t>
            </a:r>
            <a:r>
              <a:rPr lang="en-US" dirty="0">
                <a:latin typeface="Verdana" charset="0"/>
                <a:ea typeface="+mn-ea"/>
                <a:cs typeface="+mn-cs"/>
              </a:rPr>
              <a:t> </a:t>
            </a:r>
            <a:r>
              <a:rPr lang="en-US" dirty="0" err="1">
                <a:latin typeface="Verdana" charset="0"/>
                <a:ea typeface="+mn-ea"/>
                <a:cs typeface="+mn-cs"/>
              </a:rPr>
              <a:t>menyebabkan</a:t>
            </a:r>
            <a:r>
              <a:rPr lang="en-US" dirty="0">
                <a:latin typeface="Verdana" charset="0"/>
                <a:ea typeface="+mn-ea"/>
                <a:cs typeface="+mn-cs"/>
              </a:rPr>
              <a:t> </a:t>
            </a:r>
            <a:r>
              <a:rPr lang="en-US" dirty="0" err="1">
                <a:latin typeface="Verdana" charset="0"/>
                <a:ea typeface="+mn-ea"/>
                <a:cs typeface="+mn-cs"/>
              </a:rPr>
              <a:t>perilaku</a:t>
            </a:r>
            <a:r>
              <a:rPr lang="en-US" dirty="0">
                <a:latin typeface="Verdana" charset="0"/>
                <a:ea typeface="+mn-ea"/>
                <a:cs typeface="+mn-cs"/>
              </a:rPr>
              <a:t> </a:t>
            </a:r>
            <a:r>
              <a:rPr lang="en-US" dirty="0" err="1">
                <a:latin typeface="Verdana" charset="0"/>
                <a:ea typeface="+mn-ea"/>
                <a:cs typeface="+mn-cs"/>
              </a:rPr>
              <a:t>itu</a:t>
            </a:r>
            <a:r>
              <a:rPr lang="en-US" dirty="0">
                <a:latin typeface="Verdana" charset="0"/>
                <a:ea typeface="+mn-ea"/>
                <a:cs typeface="+mn-cs"/>
              </a:rPr>
              <a:t> </a:t>
            </a:r>
            <a:r>
              <a:rPr lang="en-US" dirty="0" err="1">
                <a:latin typeface="Verdana" charset="0"/>
                <a:ea typeface="+mn-ea"/>
                <a:cs typeface="+mn-cs"/>
              </a:rPr>
              <a:t>akan</a:t>
            </a:r>
            <a:r>
              <a:rPr lang="en-US" dirty="0">
                <a:latin typeface="Verdana" charset="0"/>
                <a:ea typeface="+mn-ea"/>
                <a:cs typeface="+mn-cs"/>
              </a:rPr>
              <a:t> </a:t>
            </a:r>
            <a:r>
              <a:rPr lang="en-US" dirty="0" err="1">
                <a:latin typeface="Verdana" charset="0"/>
                <a:ea typeface="+mn-ea"/>
                <a:cs typeface="+mn-cs"/>
              </a:rPr>
              <a:t>diperkuat</a:t>
            </a:r>
            <a:r>
              <a:rPr lang="en-US" dirty="0">
                <a:latin typeface="Verdana" charset="0"/>
                <a:ea typeface="+mn-ea"/>
                <a:cs typeface="+mn-cs"/>
              </a:rPr>
              <a:t> </a:t>
            </a:r>
            <a:r>
              <a:rPr lang="en-US" dirty="0" err="1">
                <a:latin typeface="Verdana" charset="0"/>
                <a:ea typeface="+mn-ea"/>
                <a:cs typeface="+mn-cs"/>
              </a:rPr>
              <a:t>atau</a:t>
            </a:r>
            <a:r>
              <a:rPr lang="en-US" dirty="0">
                <a:latin typeface="Verdana" charset="0"/>
                <a:ea typeface="+mn-ea"/>
                <a:cs typeface="+mn-cs"/>
              </a:rPr>
              <a:t> </a:t>
            </a:r>
            <a:r>
              <a:rPr lang="en-US" dirty="0" err="1">
                <a:latin typeface="Verdana" charset="0"/>
                <a:ea typeface="+mn-ea"/>
                <a:cs typeface="+mn-cs"/>
              </a:rPr>
              <a:t>dipersering</a:t>
            </a:r>
            <a:r>
              <a:rPr lang="en-US" dirty="0">
                <a:latin typeface="Verdana" charset="0"/>
                <a:ea typeface="+mn-ea"/>
                <a:cs typeface="+mn-cs"/>
              </a:rPr>
              <a:t> </a:t>
            </a:r>
            <a:r>
              <a:rPr lang="en-US" dirty="0" err="1">
                <a:latin typeface="Verdana" charset="0"/>
                <a:ea typeface="+mn-ea"/>
                <a:cs typeface="+mn-cs"/>
              </a:rPr>
              <a:t>untuk</a:t>
            </a:r>
            <a:r>
              <a:rPr lang="en-US" dirty="0">
                <a:latin typeface="Verdana" charset="0"/>
                <a:ea typeface="+mn-ea"/>
                <a:cs typeface="+mn-cs"/>
              </a:rPr>
              <a:t> </a:t>
            </a:r>
            <a:r>
              <a:rPr lang="en-US" dirty="0" err="1">
                <a:latin typeface="Verdana" charset="0"/>
                <a:ea typeface="+mn-ea"/>
                <a:cs typeface="+mn-cs"/>
              </a:rPr>
              <a:t>dimunculkan</a:t>
            </a:r>
            <a:r>
              <a:rPr lang="en-US" dirty="0">
                <a:latin typeface="Verdana" charset="0"/>
                <a:ea typeface="+mn-ea"/>
                <a:cs typeface="+mn-cs"/>
              </a:rPr>
              <a:t>. </a:t>
            </a:r>
            <a:endParaRPr lang="en-US" i="1" dirty="0">
              <a:latin typeface="Verdana" charset="0"/>
              <a:ea typeface="+mn-ea"/>
              <a:cs typeface="+mn-cs"/>
            </a:endParaRPr>
          </a:p>
          <a:p>
            <a:pPr marL="609600" indent="-609600">
              <a:spcAft>
                <a:spcPts val="0"/>
              </a:spcAft>
              <a:defRPr/>
            </a:pPr>
            <a:r>
              <a:rPr lang="en-US" i="1" dirty="0">
                <a:latin typeface="Verdana" charset="0"/>
                <a:ea typeface="+mn-ea"/>
                <a:cs typeface="+mn-cs"/>
              </a:rPr>
              <a:t>Reinforcement</a:t>
            </a:r>
            <a:r>
              <a:rPr lang="en-US" dirty="0">
                <a:latin typeface="Verdana" charset="0"/>
                <a:ea typeface="+mn-ea"/>
                <a:cs typeface="+mn-cs"/>
              </a:rPr>
              <a:t> negative, </a:t>
            </a:r>
            <a:r>
              <a:rPr lang="en-US" dirty="0" err="1">
                <a:latin typeface="Verdana" charset="0"/>
                <a:ea typeface="+mn-ea"/>
                <a:cs typeface="+mn-cs"/>
              </a:rPr>
              <a:t>yaitu</a:t>
            </a:r>
            <a:r>
              <a:rPr lang="en-US" dirty="0">
                <a:latin typeface="Verdana" charset="0"/>
                <a:ea typeface="+mn-ea"/>
                <a:cs typeface="+mn-cs"/>
              </a:rPr>
              <a:t> stimulus yang </a:t>
            </a:r>
            <a:r>
              <a:rPr lang="en-US" dirty="0" err="1">
                <a:latin typeface="Verdana" charset="0"/>
                <a:ea typeface="+mn-ea"/>
                <a:cs typeface="+mn-cs"/>
              </a:rPr>
              <a:t>penghilangannya</a:t>
            </a:r>
            <a:r>
              <a:rPr lang="en-US" dirty="0">
                <a:latin typeface="Verdana" charset="0"/>
                <a:ea typeface="+mn-ea"/>
                <a:cs typeface="+mn-cs"/>
              </a:rPr>
              <a:t> </a:t>
            </a:r>
            <a:r>
              <a:rPr lang="en-US" dirty="0" err="1">
                <a:latin typeface="Verdana" charset="0"/>
                <a:ea typeface="+mn-ea"/>
                <a:cs typeface="+mn-cs"/>
              </a:rPr>
              <a:t>untuk</a:t>
            </a:r>
            <a:r>
              <a:rPr lang="en-US" dirty="0">
                <a:latin typeface="Verdana" charset="0"/>
                <a:ea typeface="+mn-ea"/>
                <a:cs typeface="+mn-cs"/>
              </a:rPr>
              <a:t> stimulus-stimulus yang </a:t>
            </a:r>
            <a:r>
              <a:rPr lang="en-US" dirty="0" err="1">
                <a:latin typeface="Verdana" charset="0"/>
                <a:ea typeface="+mn-ea"/>
                <a:cs typeface="+mn-cs"/>
              </a:rPr>
              <a:t>tidak</a:t>
            </a:r>
            <a:r>
              <a:rPr lang="en-US" dirty="0">
                <a:latin typeface="Verdana" charset="0"/>
                <a:ea typeface="+mn-ea"/>
                <a:cs typeface="+mn-cs"/>
              </a:rPr>
              <a:t> </a:t>
            </a:r>
            <a:r>
              <a:rPr lang="en-US" dirty="0" err="1">
                <a:latin typeface="Verdana" charset="0"/>
                <a:ea typeface="+mn-ea"/>
                <a:cs typeface="+mn-cs"/>
              </a:rPr>
              <a:t>menyenangkan</a:t>
            </a:r>
            <a:r>
              <a:rPr lang="en-US" dirty="0">
                <a:latin typeface="Verdana" charset="0"/>
                <a:ea typeface="+mn-ea"/>
                <a:cs typeface="+mn-cs"/>
              </a:rPr>
              <a:t> (</a:t>
            </a:r>
            <a:r>
              <a:rPr lang="en-US" i="1" dirty="0">
                <a:latin typeface="Verdana" charset="0"/>
                <a:ea typeface="+mn-ea"/>
                <a:cs typeface="+mn-cs"/>
              </a:rPr>
              <a:t>aversive</a:t>
            </a:r>
            <a:r>
              <a:rPr lang="en-US" dirty="0">
                <a:latin typeface="Verdana" charset="0"/>
                <a:ea typeface="+mn-ea"/>
                <a:cs typeface="+mn-cs"/>
              </a:rPr>
              <a:t> stimulus) </a:t>
            </a:r>
            <a:r>
              <a:rPr lang="en-US" dirty="0" err="1">
                <a:latin typeface="Verdana" charset="0"/>
                <a:ea typeface="+mn-ea"/>
                <a:cs typeface="+mn-cs"/>
              </a:rPr>
              <a:t>akan</a:t>
            </a:r>
            <a:r>
              <a:rPr lang="en-US" dirty="0">
                <a:latin typeface="Verdana" charset="0"/>
                <a:ea typeface="+mn-ea"/>
                <a:cs typeface="+mn-cs"/>
              </a:rPr>
              <a:t> </a:t>
            </a:r>
            <a:r>
              <a:rPr lang="en-US" dirty="0" err="1">
                <a:latin typeface="Verdana" charset="0"/>
                <a:ea typeface="+mn-ea"/>
                <a:cs typeface="+mn-cs"/>
              </a:rPr>
              <a:t>menyebabkan</a:t>
            </a:r>
            <a:r>
              <a:rPr lang="en-US" dirty="0">
                <a:latin typeface="Verdana" charset="0"/>
                <a:ea typeface="+mn-ea"/>
                <a:cs typeface="+mn-cs"/>
              </a:rPr>
              <a:t> </a:t>
            </a:r>
            <a:r>
              <a:rPr lang="en-US" dirty="0" err="1">
                <a:latin typeface="Verdana" charset="0"/>
                <a:ea typeface="+mn-ea"/>
                <a:cs typeface="+mn-cs"/>
              </a:rPr>
              <a:t>diperkuat</a:t>
            </a:r>
            <a:r>
              <a:rPr lang="en-US" dirty="0">
                <a:latin typeface="Verdana" charset="0"/>
                <a:ea typeface="+mn-ea"/>
                <a:cs typeface="+mn-cs"/>
              </a:rPr>
              <a:t> </a:t>
            </a:r>
            <a:r>
              <a:rPr lang="en-US" dirty="0" err="1">
                <a:latin typeface="Verdana" charset="0"/>
                <a:ea typeface="+mn-ea"/>
                <a:cs typeface="+mn-cs"/>
              </a:rPr>
              <a:t>atau</a:t>
            </a:r>
            <a:r>
              <a:rPr lang="en-US" dirty="0">
                <a:latin typeface="Verdana" charset="0"/>
                <a:ea typeface="+mn-ea"/>
                <a:cs typeface="+mn-cs"/>
              </a:rPr>
              <a:t> </a:t>
            </a:r>
            <a:r>
              <a:rPr lang="en-US" dirty="0" err="1">
                <a:latin typeface="Verdana" charset="0"/>
                <a:ea typeface="+mn-ea"/>
                <a:cs typeface="+mn-cs"/>
              </a:rPr>
              <a:t>diperseringnya</a:t>
            </a:r>
            <a:r>
              <a:rPr lang="en-US" dirty="0">
                <a:latin typeface="Verdana" charset="0"/>
                <a:ea typeface="+mn-ea"/>
                <a:cs typeface="+mn-cs"/>
              </a:rPr>
              <a:t> </a:t>
            </a:r>
            <a:r>
              <a:rPr lang="en-US" dirty="0" err="1">
                <a:latin typeface="Verdana" charset="0"/>
                <a:ea typeface="+mn-ea"/>
                <a:cs typeface="+mn-cs"/>
              </a:rPr>
              <a:t>perilaku</a:t>
            </a:r>
            <a:r>
              <a:rPr lang="en-US" dirty="0">
                <a:latin typeface="Verdana" charset="0"/>
                <a:ea typeface="+mn-ea"/>
                <a:cs typeface="+mn-cs"/>
              </a:rPr>
              <a:t>.</a:t>
            </a:r>
          </a:p>
        </p:txBody>
      </p:sp>
    </p:spTree>
    <p:extLst>
      <p:ext uri="{BB962C8B-B14F-4D97-AF65-F5344CB8AC3E}">
        <p14:creationId xmlns:p14="http://schemas.microsoft.com/office/powerpoint/2010/main" val="5621747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ACECE1E4-636E-48DB-87ED-4A76DC9337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Quotable</Template>
  <TotalTime>9</TotalTime>
  <Words>837</Words>
  <Application>Microsoft Office PowerPoint</Application>
  <PresentationFormat>Widescreen</PresentationFormat>
  <Paragraphs>106</Paragraphs>
  <Slides>19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ＭＳ ゴシック</vt:lpstr>
      <vt:lpstr>MS PGothic</vt:lpstr>
      <vt:lpstr>Arial</vt:lpstr>
      <vt:lpstr>Calibri</vt:lpstr>
      <vt:lpstr>Century Gothic</vt:lpstr>
      <vt:lpstr>Chalkduster</vt:lpstr>
      <vt:lpstr>Times</vt:lpstr>
      <vt:lpstr>Verdana</vt:lpstr>
      <vt:lpstr>Wingdings</vt:lpstr>
      <vt:lpstr>Wingdings 2</vt:lpstr>
      <vt:lpstr>Quotable</vt:lpstr>
      <vt:lpstr>BEHAVIORISME</vt:lpstr>
      <vt:lpstr>PowerPoint Presentation</vt:lpstr>
      <vt:lpstr>Latar Belakang Kemunculan</vt:lpstr>
      <vt:lpstr>ASUMSI DASAR</vt:lpstr>
      <vt:lpstr>Behaviorisme</vt:lpstr>
      <vt:lpstr>KLASIFIKASI PERILAKU</vt:lpstr>
      <vt:lpstr>PowerPoint Presentation</vt:lpstr>
      <vt:lpstr>KEPRIBADIAN &amp; BELAJAR</vt:lpstr>
      <vt:lpstr>2. Kondisioning Klasik/ Kondisioning Responden</vt:lpstr>
      <vt:lpstr>PowerPoint Presentation</vt:lpstr>
      <vt:lpstr>PowerPoint Presentation</vt:lpstr>
      <vt:lpstr>3. Kondisioning Operan</vt:lpstr>
      <vt:lpstr>4. Jadwal Pemberian Penguat</vt:lpstr>
      <vt:lpstr>PowerPoint Presentation</vt:lpstr>
      <vt:lpstr>PowerPoint Presentation</vt:lpstr>
      <vt:lpstr>PowerPoint Presentation</vt:lpstr>
      <vt:lpstr>Prinsip dalam Pendekatan Behaviourisme</vt:lpstr>
      <vt:lpstr>PowerPoint Presentation</vt:lpstr>
      <vt:lpstr>JENIS REINFORCEMENT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Padmi Dhyah Yulianti</dc:creator>
  <cp:lastModifiedBy>asus</cp:lastModifiedBy>
  <cp:revision>3</cp:revision>
  <dcterms:created xsi:type="dcterms:W3CDTF">2020-02-13T04:47:25Z</dcterms:created>
  <dcterms:modified xsi:type="dcterms:W3CDTF">2020-02-23T13:07:13Z</dcterms:modified>
</cp:coreProperties>
</file>