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91" r:id="rId3"/>
    <p:sldId id="292" r:id="rId4"/>
    <p:sldId id="262" r:id="rId5"/>
    <p:sldId id="263" r:id="rId6"/>
    <p:sldId id="267" r:id="rId7"/>
    <p:sldId id="264" r:id="rId8"/>
    <p:sldId id="265" r:id="rId9"/>
    <p:sldId id="268" r:id="rId10"/>
    <p:sldId id="269" r:id="rId11"/>
    <p:sldId id="293" r:id="rId1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ECC9DC3-4144-4E82-B766-A0DE0F75FC09}">
          <p14:sldIdLst>
            <p14:sldId id="270"/>
          </p14:sldIdLst>
        </p14:section>
        <p14:section name="Untitled Section" id="{A3228027-61E9-4DA4-BC17-C29C7213C014}">
          <p14:sldIdLst>
            <p14:sldId id="291"/>
            <p14:sldId id="292"/>
            <p14:sldId id="262"/>
            <p14:sldId id="263"/>
            <p14:sldId id="267"/>
            <p14:sldId id="264"/>
            <p14:sldId id="265"/>
            <p14:sldId id="268"/>
            <p14:sldId id="269"/>
            <p14:sldId id="29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660"/>
  </p:normalViewPr>
  <p:slideViewPr>
    <p:cSldViewPr>
      <p:cViewPr varScale="1">
        <p:scale>
          <a:sx n="65" d="100"/>
          <a:sy n="65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8237F-D344-4958-B089-B7A8A5A8E22D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3A3BD6-CFD8-4F3B-8200-EEAE29895E7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2579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3A3BD6-CFD8-4F3B-8200-EEAE29895E77}" type="slidenum">
              <a:rPr lang="id-ID" smtClean="0"/>
              <a:t>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0620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39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8164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74259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0272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06207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5406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7577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19303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3133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145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783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9BB49-EB7E-45D4-AA89-8D8E65FC3384}" type="datetimeFigureOut">
              <a:rPr lang="id-ID" smtClean="0"/>
              <a:t>22/11/2018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6A73F-F0E6-4C15-9098-A4AC9DC25A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099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ANALISIS REGRESI MENGUJI SIGNIFIKANSI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PERTEMUAN KE XII</a:t>
            </a:r>
          </a:p>
          <a:p>
            <a:r>
              <a:rPr lang="en-US" dirty="0" smtClean="0">
                <a:solidFill>
                  <a:srgbClr val="0070C0"/>
                </a:solidFill>
                <a:latin typeface="Arial Black" pitchFamily="34" charset="0"/>
              </a:rPr>
              <a:t>PROGDI BK – 5A &amp; 5B</a:t>
            </a:r>
            <a:endParaRPr lang="en-US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0964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TABEL PENOLONG ANALISIS</a:t>
            </a:r>
            <a:endParaRPr lang="en-US" dirty="0">
              <a:latin typeface="Arial Black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921296"/>
              </p:ext>
            </p:extLst>
          </p:nvPr>
        </p:nvGraphicFramePr>
        <p:xfrm>
          <a:off x="457200" y="1600200"/>
          <a:ext cx="8229600" cy="4363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04"/>
                <a:gridCol w="1292696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NO.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X2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Y2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XY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50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2500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100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2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60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9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3600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180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30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30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70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4900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280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1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1600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40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6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3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50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9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2500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150</a:t>
                      </a:r>
                      <a:endParaRPr lang="en-US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7</a:t>
                      </a:r>
                    </a:p>
                    <a:p>
                      <a:r>
                        <a:rPr lang="en-US" sz="2000" b="1" dirty="0" smtClean="0"/>
                        <a:t>          8</a:t>
                      </a:r>
                    </a:p>
                    <a:p>
                      <a:r>
                        <a:rPr lang="en-US" sz="2000" b="1" dirty="0" smtClean="0"/>
                        <a:t>    </a:t>
                      </a:r>
                    </a:p>
                    <a:p>
                      <a:pPr marL="0" indent="0">
                        <a:tabLst>
                          <a:tab pos="1031875" algn="l"/>
                        </a:tabLst>
                      </a:pPr>
                      <a:r>
                        <a:rPr lang="en-US" sz="2000" b="1" baseline="0" dirty="0" smtClean="0"/>
                        <a:t>       JUMLAH             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2</a:t>
                      </a:r>
                    </a:p>
                    <a:p>
                      <a:r>
                        <a:rPr lang="en-US" sz="2000" b="1" dirty="0" smtClean="0"/>
                        <a:t>         </a:t>
                      </a:r>
                      <a:r>
                        <a:rPr lang="en-US" sz="2000" b="1" baseline="0" dirty="0" smtClean="0"/>
                        <a:t>2</a:t>
                      </a:r>
                    </a:p>
                    <a:p>
                      <a:endParaRPr lang="en-US" sz="2000" b="1" baseline="0" dirty="0" smtClean="0"/>
                    </a:p>
                    <a:p>
                      <a:r>
                        <a:rPr lang="en-US" sz="2000" b="1" baseline="0" dirty="0" smtClean="0"/>
                        <a:t>         18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40</a:t>
                      </a:r>
                    </a:p>
                    <a:p>
                      <a:r>
                        <a:rPr lang="en-US" sz="2000" b="1" dirty="0" smtClean="0"/>
                        <a:t>         35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375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4</a:t>
                      </a:r>
                    </a:p>
                    <a:p>
                      <a:r>
                        <a:rPr lang="en-US" sz="2000" b="1" dirty="0" smtClean="0"/>
                        <a:t>           4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  48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1600 </a:t>
                      </a:r>
                    </a:p>
                    <a:p>
                      <a:r>
                        <a:rPr lang="en-US" sz="2000" b="1" dirty="0" smtClean="0"/>
                        <a:t>       1225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18825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           80</a:t>
                      </a:r>
                    </a:p>
                    <a:p>
                      <a:r>
                        <a:rPr lang="en-US" sz="2000" b="1" dirty="0" smtClean="0"/>
                        <a:t>           70</a:t>
                      </a:r>
                    </a:p>
                    <a:p>
                      <a:endParaRPr lang="en-US" sz="2000" b="1" dirty="0" smtClean="0"/>
                    </a:p>
                    <a:p>
                      <a:r>
                        <a:rPr lang="en-US" sz="2000" b="1" dirty="0" smtClean="0"/>
                        <a:t>           930</a:t>
                      </a:r>
                    </a:p>
                    <a:p>
                      <a:endParaRPr lang="en-US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505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Subtitle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</p:spPr>
            <p:txBody>
              <a:bodyPr>
                <a:noAutofit/>
              </a:bodyPr>
              <a:lstStyle/>
              <a:p>
                <a:pPr algn="l"/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Berdasarkan data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tersebut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600" dirty="0" err="1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dicari</a:t>
                </a:r>
                <a:r>
                  <a:rPr lang="id-ID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sz="3600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 sz="36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 sz="3600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+</a:t>
                </a:r>
                <a:r>
                  <a:rPr lang="id-ID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bx</a:t>
                </a:r>
              </a:p>
              <a:p>
                <a:pPr algn="l"/>
                <a:r>
                  <a:rPr lang="id-ID" sz="36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Dimana :</a:t>
                </a:r>
              </a:p>
              <a:p>
                <a:pPr algn="l"/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8.930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18.375</m:t>
                        </m:r>
                      </m:num>
                      <m:den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8.48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 </m:t>
                        </m:r>
                        <m:d>
                          <m:dPr>
                            <m:ctrlPr>
                              <a:rPr lang="id-ID" b="0" i="1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en-US" b="0" i="0" smtClean="0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18</m:t>
                            </m:r>
                          </m:e>
                        </m:d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690/60 = 11.5 </a:t>
                </a:r>
              </a:p>
              <a:p>
                <a:pPr algn="l"/>
                <a:endParaRPr lang="en-US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en-US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375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−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11,5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.  </m:t>
                        </m:r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num>
                      <m:den>
                        <m:r>
                          <a:rPr lang="en-US" b="0" i="0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</m:t>
                        </m:r>
                        <m:r>
                          <a:rPr lang="id-ID" b="0" i="0" smtClean="0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.</m:t>
                        </m:r>
                      </m:den>
                    </m:f>
                  </m:oMath>
                </a14:m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=  168/8 = 21</a:t>
                </a: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: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id-ID" i="1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id-ID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id-ID">
                            <a:solidFill>
                              <a:schemeClr val="tx1"/>
                            </a:solidFill>
                            <a:latin typeface="Cambria Math"/>
                            <a:cs typeface="Times New Roman" pitchFamily="18" charset="0"/>
                          </a:rPr>
                          <m:t>Y</m:t>
                        </m:r>
                      </m:e>
                    </m:acc>
                  </m:oMath>
                </a14:m>
                <a:r>
                  <a:rPr lang="id-ID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a </a:t>
                </a:r>
                <a:r>
                  <a:rPr lang="en-US" dirty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+ </a:t>
                </a:r>
                <a:r>
                  <a:rPr lang="id-ID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bx</a:t>
                </a:r>
                <a:r>
                  <a:rPr lang="en-US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  = 21 + 11,5 (X)</a:t>
                </a:r>
                <a:endParaRPr lang="id-ID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endParaRPr lang="id-ID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algn="l"/>
                <a:r>
                  <a:rPr lang="id-ID" sz="2800" dirty="0" smtClean="0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rPr>
                  <a:t>			</a:t>
                </a:r>
                <a:endParaRPr lang="id-ID" sz="28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Subtit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151919" y="116632"/>
                <a:ext cx="8961040" cy="6480720"/>
              </a:xfrm>
              <a:blipFill rotWithShape="1">
                <a:blip r:embed="rId2"/>
                <a:stretch>
                  <a:fillRect l="-2109" t="-12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107426" y="2971800"/>
                <a:ext cx="220124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a:fld id="{136B7D7B-C454-44BA-8A43-E6EE33FF1DF8}" type="mathplaceholder">
                        <a:rPr lang="en-US" i="1" smtClean="0">
                          <a:latin typeface="Cambria Math"/>
                        </a:rPr>
                        <a:t>Type equation here.</a:t>
                      </a:fl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7426" y="2971800"/>
                <a:ext cx="2201244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8333" r="-3047" b="-2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437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MENGUJI SIGNIFIKANSI</a:t>
            </a:r>
            <a:r>
              <a:rPr lang="id-ID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id-ID" sz="3200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1.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Mencari Jumlah Kuadrat Regresi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g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g</m:t>
                        </m:r>
                        <m:d>
                          <m:dPr>
                            <m:ctrlPr>
                              <a:rPr lang="id-ID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b="0" i="0" smtClean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= 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  <m:f>
                      <m:f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id-ID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el-GR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  <m:sSup>
                          <m:sSupPr>
                            <m:ctrlPr>
                              <a:rPr lang="id-ID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n</m:t>
                        </m:r>
                      </m:den>
                    </m:f>
                  </m:oMath>
                </a14:m>
                <a:r>
                  <a:rPr lang="id-ID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id-ID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a:rPr lang="id-ID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375</m:t>
                        </m:r>
                        <m:sSup>
                          <m:sSupPr>
                            <m:ctrlPr>
                              <a:rPr lang="id-ID" i="1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pPr>
                          <m:e>
                            <m:r>
                              <a:rPr lang="id-ID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id-ID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id-ID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id-ID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140625</m:t>
                        </m:r>
                      </m:num>
                      <m:den>
                        <m:r>
                          <a:rPr lang="id-ID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id-ID" dirty="0" smtClean="0"/>
                  <a:t> = 17578,125</a:t>
                </a:r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Langkah </a:t>
                </a: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2.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Jumlah Kuadrat Regresi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20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sz="2000" i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</m:oMath>
                </a14:m>
                <a:r>
                  <a:rPr lang="id-ID" sz="2000" dirty="0" smtClean="0">
                    <a:latin typeface="Times New Roman" pitchFamily="18" charset="0"/>
                    <a:cs typeface="Times New Roman" pitchFamily="18" charset="0"/>
                  </a:rPr>
                  <a:t>= </a:t>
                </a:r>
                <a:r>
                  <a:rPr lang="id-ID" sz="2000" dirty="0">
                    <a:latin typeface="Times New Roman" pitchFamily="18" charset="0"/>
                    <a:cs typeface="Times New Roman" pitchFamily="18" charset="0"/>
                  </a:rPr>
                  <a:t>b.</a:t>
                </a:r>
                <a:r>
                  <a:rPr lang="id-ID" sz="2000" b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id-ID" sz="20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l-GR" sz="20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Σ</m:t>
                        </m:r>
                        <m:r>
                          <m:rPr>
                            <m:sty m:val="p"/>
                          </m:rPr>
                          <a:rPr lang="id-ID" sz="2000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XY</m:t>
                        </m:r>
                        <m:r>
                          <a:rPr lang="en-US" sz="2000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id-ID" sz="20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id-ID" sz="2000" i="0">
                                <a:latin typeface="Cambria Math"/>
                                <a:cs typeface="Times New Roman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el-GR" sz="20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Σ</m:t>
                            </m:r>
                            <m:r>
                              <m:rPr>
                                <m:sty m:val="p"/>
                              </m:rPr>
                              <a:rPr lang="id-ID" sz="20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X</m:t>
                            </m:r>
                            <m:r>
                              <a:rPr lang="id-ID" sz="20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 .  (</m:t>
                            </m:r>
                            <m:r>
                              <m:rPr>
                                <m:sty m:val="p"/>
                              </m:rPr>
                              <a:rPr lang="el-GR" sz="20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Σ</m:t>
                            </m:r>
                            <m:r>
                              <m:rPr>
                                <m:sty m:val="p"/>
                              </m:rPr>
                              <a:rPr lang="id-ID" sz="20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Y</m:t>
                            </m:r>
                            <m:r>
                              <a:rPr lang="id-ID" sz="200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id-ID" sz="2000" i="0">
                                <a:latin typeface="Cambria Math"/>
                                <a:cs typeface="Times New Roman" pitchFamily="18" charset="0"/>
                              </a:rPr>
                              <m:t>n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id-ID" sz="2000" dirty="0">
                            <a:latin typeface="Times New Roman" pitchFamily="18" charset="0"/>
                            <a:cs typeface="Times New Roman" pitchFamily="18" charset="0"/>
                          </a:rPr>
                          <m:t> </m:t>
                        </m:r>
                      </m:e>
                    </m:d>
                  </m:oMath>
                </a14:m>
                <a:r>
                  <a:rPr lang="id-ID" sz="2000" b="1" dirty="0" smtClean="0">
                    <a:latin typeface="Times New Roman" pitchFamily="18" charset="0"/>
                    <a:cs typeface="Times New Roman" pitchFamily="18" charset="0"/>
                  </a:rPr>
                  <a:t> = </a:t>
                </a:r>
                <a:r>
                  <a:rPr lang="id-ID" sz="2000" dirty="0" smtClean="0">
                    <a:latin typeface="Times New Roman" pitchFamily="18" charset="0"/>
                    <a:cs typeface="Times New Roman" pitchFamily="18" charset="0"/>
                  </a:rPr>
                  <a:t>11,5 .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id-ID" sz="2000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id-ID" sz="2000" b="0" i="0" smtClean="0">
                            <a:latin typeface="Cambria Math"/>
                            <a:cs typeface="Times New Roman" pitchFamily="18" charset="0"/>
                          </a:rPr>
                          <m:t>930 − </m:t>
                        </m:r>
                        <m:f>
                          <m:fPr>
                            <m:ctrlPr>
                              <a:rPr lang="id-ID" sz="20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fPr>
                          <m:num>
                            <m:r>
                              <a:rPr lang="id-ID" sz="2000" b="0" i="0">
                                <a:latin typeface="Cambria Math"/>
                                <a:cs typeface="Times New Roman" pitchFamily="18" charset="0"/>
                              </a:rPr>
                              <m:t>(</m:t>
                            </m:r>
                            <m:r>
                              <a:rPr lang="id-ID" sz="2000" b="0" i="0" smtClean="0">
                                <a:latin typeface="Cambria Math"/>
                                <a:cs typeface="Times New Roman" pitchFamily="18" charset="0"/>
                              </a:rPr>
                              <m:t>18</m:t>
                            </m:r>
                            <m:r>
                              <a:rPr lang="id-ID" sz="2000" b="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 .  (</m:t>
                            </m:r>
                            <m:r>
                              <a:rPr lang="id-ID" sz="2000" b="0" i="0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375</m:t>
                            </m:r>
                            <m:r>
                              <a:rPr lang="id-ID" sz="2000" b="0" i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)</m:t>
                            </m:r>
                          </m:num>
                          <m:den>
                            <m:r>
                              <a:rPr lang="id-ID" sz="2000" b="0" i="0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8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id-ID" sz="2000" dirty="0">
                            <a:latin typeface="Times New Roman" pitchFamily="18" charset="0"/>
                            <a:cs typeface="Times New Roman" pitchFamily="18" charset="0"/>
                          </a:rPr>
                          <m:t> </m:t>
                        </m:r>
                      </m:e>
                    </m:d>
                  </m:oMath>
                </a14:m>
                <a:r>
                  <a:rPr lang="id-ID" sz="2000" dirty="0" smtClean="0">
                    <a:latin typeface="Times New Roman" pitchFamily="18" charset="0"/>
                    <a:cs typeface="Times New Roman" pitchFamily="18" charset="0"/>
                  </a:rPr>
                  <a:t> = 991,875</a:t>
                </a:r>
                <a:endParaRPr lang="id-ID" sz="20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b="1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887" b="-377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035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260648"/>
                <a:ext cx="8229600" cy="6336704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3.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Mencari Jumlah Kuadrat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Residu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s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es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0">
                        <a:latin typeface="Cambria Math"/>
                        <a:ea typeface="Cambria Math"/>
                        <a:cs typeface="Times New Roman" pitchFamily="18" charset="0"/>
                      </a:rPr>
                      <m:t>Σ</m:t>
                    </m:r>
                    <m:sSup>
                      <m:sSupPr>
                        <m:ctrlPr>
                          <a:rPr lang="id-ID" i="1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Y</m:t>
                        </m:r>
                      </m:e>
                      <m:sup>
                        <m:r>
                          <a:rPr lang="id-ID" i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  <m:r>
                          <a:rPr lang="id-ID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 </m:t>
                        </m:r>
                      </m:sup>
                    </m:sSup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− </m:t>
                    </m:r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g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) </m:t>
                        </m:r>
                      </m:sub>
                    </m:sSub>
                    <m:r>
                      <a:rPr lang="id-ID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eg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(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) </m:t>
                        </m:r>
                      </m:sub>
                    </m:sSub>
                  </m:oMath>
                </a14:m>
                <a:endParaRPr lang="id-ID" dirty="0" smtClean="0"/>
              </a:p>
              <a:p>
                <a:pPr marL="0" indent="0">
                  <a:buNone/>
                </a:pPr>
                <a:r>
                  <a:rPr lang="id-ID" dirty="0" smtClean="0"/>
                  <a:t>	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= 18825 – 991,875 – 17578,125 = 225</a:t>
                </a: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4.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Mencari rata-rata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Jumlah Kuadrat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Regresi 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R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g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R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g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=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i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= 17578,125</a:t>
                </a:r>
              </a:p>
              <a:p>
                <a:pPr marL="0" indent="0">
                  <a:buNone/>
                </a:pPr>
                <a:endParaRPr lang="id-ID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260648"/>
                <a:ext cx="8229600" cy="6336704"/>
              </a:xfrm>
              <a:blipFill rotWithShape="1">
                <a:blip r:embed="rId3"/>
                <a:stretch>
                  <a:fillRect l="-1852" t="-1347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591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764704"/>
                <a:ext cx="8229600" cy="5616624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Langkah 5.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Mencari rata-rata Jumlah Kuadrat Regresi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[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b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|</m:t>
                        </m:r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a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] </m:t>
                        </m:r>
                      </m:sub>
                    </m:sSub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Reg</m:t>
                        </m:r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d>
                          <m:dPr>
                            <m:begChr m:val="["/>
                            <m:endChr m:val="]"/>
                            <m:ctrlP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i="0">
                                <a:latin typeface="Cambria Math"/>
                                <a:cs typeface="Times New Roman" pitchFamily="18" charset="0"/>
                              </a:rPr>
                              <m:t>b</m:t>
                            </m:r>
                            <m:r>
                              <a:rPr lang="id-ID" i="0">
                                <a:latin typeface="Cambria Math"/>
                                <a:cs typeface="Times New Roman" pitchFamily="18" charset="0"/>
                              </a:rPr>
                              <m:t>|</m:t>
                            </m:r>
                            <m:r>
                              <m:rPr>
                                <m:sty m:val="p"/>
                              </m:rPr>
                              <a:rPr lang="id-ID" i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</m:e>
                        </m:d>
                        <m:r>
                          <a:rPr lang="id-ID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= 991,875</a:t>
                </a:r>
              </a:p>
              <a:p>
                <a:pPr marL="0" indent="0">
                  <a:buNone/>
                </a:pPr>
                <a:endParaRPr lang="id-ID" dirty="0" smtClean="0"/>
              </a:p>
              <a:p>
                <a:pPr marL="0" indent="0">
                  <a:buNone/>
                </a:pPr>
                <a:endParaRPr lang="id-ID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</a:t>
                </a:r>
                <a:r>
                  <a:rPr lang="id-ID" b="1" dirty="0">
                    <a:latin typeface="Times New Roman" pitchFamily="18" charset="0"/>
                    <a:cs typeface="Times New Roman" pitchFamily="18" charset="0"/>
                  </a:rPr>
                  <a:t>6.</a:t>
                </a:r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Mencari rata-rata Jumlah Kuadrat Residu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Res</m:t>
                        </m:r>
                      </m:sub>
                    </m:sSub>
                    <m:r>
                      <a:rPr lang="id-ID" i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id-ID" dirty="0">
                    <a:latin typeface="Times New Roman" pitchFamily="18" charset="0"/>
                    <a:cs typeface="Times New Roman" pitchFamily="18" charset="0"/>
                  </a:rPr>
                  <a:t>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RJK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  <a:cs typeface="Times New Roman" pitchFamily="18" charset="0"/>
                          </a:rPr>
                          <m:t>Res</m:t>
                        </m:r>
                      </m:sub>
                    </m:sSub>
                  </m:oMath>
                </a14:m>
                <a:r>
                  <a:rPr lang="id-ID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d-ID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id-ID" i="0">
                                <a:latin typeface="Cambria Math"/>
                                <a:cs typeface="Times New Roman" pitchFamily="18" charset="0"/>
                              </a:rPr>
                              <m:t>JK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id-ID" i="0">
                                <a:latin typeface="Cambria Math"/>
                                <a:cs typeface="Times New Roman" pitchFamily="18" charset="0"/>
                              </a:rPr>
                              <m:t>Res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id-ID" i="0">
                            <a:latin typeface="Cambria Math"/>
                          </a:rPr>
                          <m:t>n</m:t>
                        </m:r>
                        <m:r>
                          <a:rPr lang="id-ID" i="0">
                            <a:latin typeface="Cambria Math"/>
                          </a:rPr>
                          <m:t>−2</m:t>
                        </m:r>
                      </m:den>
                    </m:f>
                    <m:r>
                      <a:rPr lang="id-ID" i="0">
                        <a:latin typeface="Cambria Math"/>
                      </a:rPr>
                      <m:t> </m:t>
                    </m:r>
                  </m:oMath>
                </a14:m>
                <a:r>
                  <a:rPr lang="id-ID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i="0">
                            <a:latin typeface="Cambria Math"/>
                          </a:rPr>
                          <m:t>225</m:t>
                        </m:r>
                      </m:num>
                      <m:den>
                        <m:r>
                          <a:rPr lang="id-ID" i="0">
                            <a:latin typeface="Cambria Math"/>
                          </a:rPr>
                          <m:t>8−2</m:t>
                        </m:r>
                      </m:den>
                    </m:f>
                  </m:oMath>
                </a14:m>
                <a:r>
                  <a:rPr lang="id-ID" dirty="0"/>
                  <a:t> = 42,5</a:t>
                </a:r>
              </a:p>
              <a:p>
                <a:pPr marL="0" indent="0">
                  <a:buNone/>
                </a:pPr>
                <a:endParaRPr lang="id-ID" dirty="0"/>
              </a:p>
              <a:p>
                <a:pPr marL="0" indent="0">
                  <a:buNone/>
                </a:pPr>
                <a:endParaRPr lang="id-ID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764704"/>
                <a:ext cx="8229600" cy="5616624"/>
              </a:xfrm>
              <a:blipFill rotWithShape="1">
                <a:blip r:embed="rId2"/>
                <a:stretch>
                  <a:fillRect l="-1926" t="-1518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68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124744"/>
                <a:ext cx="8229600" cy="518457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id-ID" sz="3600" b="1" dirty="0" smtClean="0">
                    <a:latin typeface="Times New Roman" pitchFamily="18" charset="0"/>
                    <a:cs typeface="Times New Roman" pitchFamily="18" charset="0"/>
                  </a:rPr>
                  <a:t>Langkah 7.</a:t>
                </a:r>
                <a:r>
                  <a:rPr lang="id-ID" sz="3600" dirty="0" smtClean="0">
                    <a:latin typeface="Times New Roman" pitchFamily="18" charset="0"/>
                    <a:cs typeface="Times New Roman" pitchFamily="18" charset="0"/>
                  </a:rPr>
                  <a:t> Menguji signifikansi dengan </a:t>
                </a:r>
                <a:r>
                  <a:rPr lang="id-ID" sz="3600" dirty="0">
                    <a:latin typeface="Times New Roman" pitchFamily="18" charset="0"/>
                    <a:cs typeface="Times New Roman" pitchFamily="18" charset="0"/>
                  </a:rPr>
                  <a:t>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36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3600" i="0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</m:sub>
                    </m:sSub>
                    <m:r>
                      <a:rPr lang="id-ID" sz="3600" i="0">
                        <a:latin typeface="Cambria Math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id-ID" sz="36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3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id-ID" sz="36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R</m:t>
                            </m:r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JK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Re</m:t>
                            </m:r>
                            <m:r>
                              <m:rPr>
                                <m:sty m:val="p"/>
                              </m:rP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g</m:t>
                            </m:r>
                            <m: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(</m:t>
                            </m:r>
                            <m:r>
                              <m:rPr>
                                <m:sty m:val="p"/>
                              </m:rP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b</m:t>
                            </m:r>
                            <m: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|</m:t>
                            </m:r>
                            <m:r>
                              <m:rPr>
                                <m:sty m:val="p"/>
                              </m:rP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a</m:t>
                            </m:r>
                            <m:r>
                              <a:rPr lang="id-ID" sz="3600" b="0" i="0" smtClean="0">
                                <a:latin typeface="Cambria Math"/>
                                <a:cs typeface="Times New Roman" pitchFamily="18" charset="0"/>
                              </a:rPr>
                              <m:t>)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id-ID" sz="36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RJK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id-ID" sz="3600" i="0">
                                <a:latin typeface="Cambria Math"/>
                                <a:cs typeface="Times New Roman" pitchFamily="18" charset="0"/>
                              </a:rPr>
                              <m:t>Res</m:t>
                            </m:r>
                          </m:sub>
                        </m:sSub>
                      </m:den>
                    </m:f>
                    <m:r>
                      <a:rPr lang="id-ID" sz="3600" i="0">
                        <a:latin typeface="Cambria Math"/>
                      </a:rPr>
                      <m:t> </m:t>
                    </m:r>
                  </m:oMath>
                </a14:m>
                <a:r>
                  <a:rPr lang="id-ID" sz="36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d-ID" sz="3600" i="1">
                            <a:latin typeface="Cambria Math"/>
                          </a:rPr>
                        </m:ctrlPr>
                      </m:fPr>
                      <m:num>
                        <m:r>
                          <a:rPr lang="id-ID" sz="3600" b="0" i="0" smtClean="0">
                            <a:latin typeface="Cambria Math"/>
                          </a:rPr>
                          <m:t>991,875</m:t>
                        </m:r>
                      </m:num>
                      <m:den>
                        <m:r>
                          <a:rPr lang="id-ID" sz="3600" b="0" i="0" smtClean="0">
                            <a:latin typeface="Cambria Math"/>
                          </a:rPr>
                          <m:t>42,5</m:t>
                        </m:r>
                      </m:den>
                    </m:f>
                  </m:oMath>
                </a14:m>
                <a:r>
                  <a:rPr lang="id-ID" sz="3600" dirty="0"/>
                  <a:t> = </a:t>
                </a:r>
                <a:r>
                  <a:rPr lang="en-US" sz="3600" dirty="0" smtClean="0"/>
                  <a:t>23,34</a:t>
                </a:r>
                <a:endParaRPr lang="id-ID" sz="3600" dirty="0"/>
              </a:p>
              <a:p>
                <a:pPr marL="0" indent="0">
                  <a:buNone/>
                </a:pPr>
                <a:endParaRPr lang="id-ID" sz="36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124744"/>
                <a:ext cx="8229600" cy="5184576"/>
              </a:xfrm>
              <a:blipFill rotWithShape="1">
                <a:blip r:embed="rId2"/>
                <a:stretch>
                  <a:fillRect l="-2296" t="-18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280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id-ID" sz="4000" dirty="0" smtClean="0">
                    <a:latin typeface="Times New Roman" pitchFamily="18" charset="0"/>
                    <a:cs typeface="Times New Roman" pitchFamily="18" charset="0"/>
                  </a:rPr>
                  <a:t>Kaidah pengujian signifikasi dengan rumus :</a:t>
                </a:r>
              </a:p>
              <a:p>
                <a:pPr marL="0" indent="0">
                  <a:buNone/>
                </a:pPr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Jika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</m:sub>
                    </m:sSub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id-ID" sz="2800" i="0">
                        <a:latin typeface="Cambria Math"/>
                        <a:ea typeface="Cambria Math"/>
                        <a:cs typeface="Times New Roman" pitchFamily="18" charset="0"/>
                      </a:rPr>
                      <m:t>≥</m:t>
                    </m:r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</m:sub>
                    </m:sSub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maka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tolak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Ho,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dan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Ha  diterima (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/>
                        <a:cs typeface="Times New Roman" pitchFamily="18" charset="0"/>
                      </a:rPr>
                      <m:t>h𝑖𝑝𝑜𝑡𝑒𝑠𝑖𝑠</m:t>
                    </m:r>
                    <m:r>
                      <a:rPr lang="en-US" sz="2800" b="0" i="1" smtClean="0">
                        <a:latin typeface="Cambria Math"/>
                        <a:cs typeface="Times New Roman" pitchFamily="18" charset="0"/>
                      </a:rPr>
                      <m:t>  </m:t>
                    </m:r>
                    <m:r>
                      <a:rPr lang="en-US" sz="2800" b="0" i="1" smtClean="0">
                        <a:latin typeface="Cambria Math"/>
                        <a:cs typeface="Times New Roman" pitchFamily="18" charset="0"/>
                      </a:rPr>
                      <m:t>𝑝𝑒𝑛𝑒𝑙𝑖𝑡𝑖𝑎𝑛</m:t>
                    </m:r>
                    <m:r>
                      <a:rPr lang="en-US" sz="2800" b="0" i="1" smtClean="0">
                        <a:latin typeface="Cambria Math"/>
                        <a:cs typeface="Times New Roman" pitchFamily="18" charset="0"/>
                      </a:rPr>
                      <m:t>)  </m:t>
                    </m:r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artinya signifikan  </a:t>
                </a:r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dan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</m:sub>
                    </m:sSub>
                    <m:r>
                      <a:rPr lang="id-ID" sz="2800" i="0">
                        <a:latin typeface="Cambria Math"/>
                        <a:ea typeface="Cambria Math"/>
                        <a:cs typeface="Times New Roman" pitchFamily="18" charset="0"/>
                      </a:rPr>
                      <m:t>≤</m:t>
                    </m:r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, </m:t>
                        </m:r>
                      </m:sub>
                    </m:sSub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 terima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H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o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  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dan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tolak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Ha </a:t>
                </a: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artinya </a:t>
                </a:r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tidak signifikan</a:t>
                </a:r>
              </a:p>
              <a:p>
                <a:pPr marL="0" indent="0">
                  <a:buNone/>
                </a:pPr>
                <a:endParaRPr lang="id-ID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2593" t="-2426" r="-4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166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04664"/>
                <a:ext cx="8579296" cy="6120680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Dengan taraf signifikan (</a:t>
                </a:r>
                <a14:m>
                  <m:oMath xmlns:m="http://schemas.openxmlformats.org/officeDocument/2006/math">
                    <m:r>
                      <a:rPr lang="id-ID" sz="2800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id-ID" sz="2800" b="0" i="1" smtClean="0">
                        <a:latin typeface="Cambria Math"/>
                        <a:ea typeface="Cambria Math"/>
                      </a:rPr>
                      <m:t>)=0,05</m:t>
                    </m:r>
                  </m:oMath>
                </a14:m>
                <a:endParaRPr lang="id-ID" sz="2800" b="0" dirty="0" smtClean="0">
                  <a:latin typeface="Times New Roman" pitchFamily="18" charset="0"/>
                  <a:ea typeface="Cambria Math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Carilah nilai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 smtClean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menggunakan Tabel F dengan rumus :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=</m:t>
                        </m:r>
                      </m:sub>
                    </m:sSub>
                  </m:oMath>
                </a14:m>
                <a:r>
                  <a:rPr lang="id-ID" sz="28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 i="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{</m:t>
                        </m:r>
                        <m:d>
                          <m:dPr>
                            <m:ctrlP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1−</m:t>
                            </m:r>
                            <m:r>
                              <a:rPr lang="id-ID" sz="2800" i="1">
                                <a:latin typeface="Cambria Math"/>
                                <a:ea typeface="Cambria Math"/>
                              </a:rPr>
                              <m:t>𝛼</m:t>
                            </m:r>
                          </m:e>
                        </m:d>
                        <m:d>
                          <m:dPr>
                            <m:endChr m:val="}"/>
                            <m:ctrlP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dk</m:t>
                            </m:r>
                            <m: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Reg</m:t>
                            </m:r>
                            <m: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d>
                              <m:dPr>
                                <m:begChr m:val="["/>
                                <m:ctrlPr>
                                  <a:rPr lang="id-ID" sz="2800" b="0" i="1" smtClean="0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id-ID" sz="2800" b="0" i="0" smtClean="0">
                                    <a:latin typeface="Cambria Math"/>
                                    <a:cs typeface="Times New Roman" pitchFamily="18" charset="0"/>
                                  </a:rPr>
                                  <m:t>b</m:t>
                                </m:r>
                              </m:e>
                              <m:e>
                                <m:r>
                                  <m:rPr>
                                    <m:sty m:val="p"/>
                                  </m:rPr>
                                  <a:rPr lang="id-ID" sz="2800" b="0" i="0" smtClean="0">
                                    <a:latin typeface="Cambria Math"/>
                                    <a:cs typeface="Times New Roman" pitchFamily="18" charset="0"/>
                                  </a:rPr>
                                  <m:t>a</m:t>
                                </m:r>
                              </m:e>
                            </m:d>
                          </m:e>
                        </m:d>
                        <m: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. </m:t>
                        </m:r>
                        <m:d>
                          <m:dPr>
                            <m:ctrlP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dk</m:t>
                            </m:r>
                            <m: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Res</m:t>
                            </m:r>
                          </m:e>
                        </m:d>
                        <m: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}</m:t>
                        </m:r>
                      </m:sub>
                    </m:sSub>
                  </m:oMath>
                </a14:m>
                <a:endParaRPr lang="id-ID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	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{</m:t>
                        </m:r>
                        <m:d>
                          <m:dPr>
                            <m:ctrlPr>
                              <a:rPr lang="id-ID" sz="28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sz="2800">
                                <a:latin typeface="Cambria Math"/>
                                <a:cs typeface="Times New Roman" pitchFamily="18" charset="0"/>
                              </a:rPr>
                              <m:t>1−</m:t>
                            </m:r>
                            <m: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  <m:t>0,05</m:t>
                            </m:r>
                          </m:e>
                        </m:d>
                        <m:d>
                          <m:dPr>
                            <m:endChr m:val="}"/>
                            <m:ctrlPr>
                              <a:rPr lang="id-ID" sz="2800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id-ID" sz="2800">
                                <a:latin typeface="Cambria Math"/>
                                <a:cs typeface="Times New Roman" pitchFamily="18" charset="0"/>
                              </a:rPr>
                              <m:t>dk</m:t>
                            </m:r>
                            <m:r>
                              <a:rPr lang="id-ID" sz="280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id-ID" sz="2800">
                                <a:latin typeface="Cambria Math"/>
                                <a:cs typeface="Times New Roman" pitchFamily="18" charset="0"/>
                              </a:rPr>
                              <m:t>Reg</m:t>
                            </m:r>
                            <m:r>
                              <a:rPr lang="id-ID" sz="280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d>
                              <m:dPr>
                                <m:begChr m:val="["/>
                                <m:ctrlPr>
                                  <a:rPr lang="id-ID" sz="2800" i="1">
                                    <a:latin typeface="Cambria Math"/>
                                    <a:cs typeface="Times New Roman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id-ID" sz="2800">
                                    <a:latin typeface="Cambria Math"/>
                                    <a:cs typeface="Times New Roman" pitchFamily="18" charset="0"/>
                                  </a:rPr>
                                  <m:t>b</m:t>
                                </m:r>
                              </m:e>
                              <m:e>
                                <m:r>
                                  <m:rPr>
                                    <m:sty m:val="p"/>
                                  </m:rPr>
                                  <a:rPr lang="id-ID" sz="2800">
                                    <a:latin typeface="Cambria Math"/>
                                    <a:cs typeface="Times New Roman" pitchFamily="18" charset="0"/>
                                  </a:rPr>
                                  <m:t>a</m:t>
                                </m:r>
                              </m:e>
                            </m:d>
                            <m: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  <m:t>=1, (</m:t>
                            </m:r>
                            <m: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  <m:t>𝑑𝑘</m:t>
                            </m:r>
                            <m: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  <m:t> </m:t>
                            </m:r>
                            <m: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  <m:t>𝑅𝑒𝑠</m:t>
                            </m:r>
                            <m:r>
                              <a:rPr lang="en-US" sz="2800" b="0" i="1" smtClean="0">
                                <a:latin typeface="Cambria Math"/>
                                <a:cs typeface="Times New Roman" pitchFamily="18" charset="0"/>
                              </a:rPr>
                              <m:t>=</m:t>
                            </m:r>
                            <m:r>
                              <a:rPr lang="id-ID" sz="2800" b="0" i="1" smtClean="0">
                                <a:latin typeface="Cambria Math"/>
                                <a:cs typeface="Times New Roman" pitchFamily="18" charset="0"/>
                              </a:rPr>
                              <m:t>8 −2=6)</m:t>
                            </m:r>
                          </m:e>
                        </m:d>
                      </m:sub>
                    </m:sSub>
                  </m:oMath>
                </a14:m>
                <a:endParaRPr lang="id-ID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	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{</m:t>
                        </m:r>
                        <m:d>
                          <m:dPr>
                            <m:ctrlPr>
                              <a:rPr lang="id-ID" sz="2800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dPr>
                          <m:e>
                            <m:r>
                              <a:rPr lang="id-ID" sz="2800" b="0" i="0" smtClean="0">
                                <a:latin typeface="Cambria Math"/>
                                <a:cs typeface="Times New Roman" pitchFamily="18" charset="0"/>
                              </a:rPr>
                              <m:t>0,95</m:t>
                            </m:r>
                          </m:e>
                        </m:d>
                        <m:r>
                          <a:rPr lang="id-ID" sz="2800" b="0" i="1" smtClean="0">
                            <a:latin typeface="Cambria Math"/>
                            <a:cs typeface="Times New Roman" pitchFamily="18" charset="0"/>
                          </a:rPr>
                          <m:t> (1,6)</m:t>
                        </m:r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}</m:t>
                        </m:r>
                      </m:sub>
                    </m:sSub>
                  </m:oMath>
                </a14:m>
                <a:endParaRPr lang="id-ID" sz="2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endParaRPr lang="id-ID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Cara mencari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 ; angka 1 = pembilang </a:t>
                </a: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      </a:t>
                </a: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 angka 6 = penyebut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= 5,99</a:t>
                </a:r>
              </a:p>
              <a:p>
                <a:pPr marL="0" indent="0">
                  <a:buNone/>
                </a:pPr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Ternyata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 b="0" i="0" smtClean="0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sz="2800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 sz="280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id-ID" sz="2800" dirty="0" smtClean="0">
                    <a:latin typeface="Times New Roman" pitchFamily="18" charset="0"/>
                    <a:cs typeface="Times New Roman" pitchFamily="18" charset="0"/>
                  </a:rPr>
                  <a:t>, maka tolak Ho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, Ha </a:t>
                </a:r>
                <a:r>
                  <a:rPr lang="en-US" sz="2800" dirty="0" err="1" smtClean="0">
                    <a:latin typeface="Times New Roman" pitchFamily="18" charset="0"/>
                    <a:cs typeface="Times New Roman" pitchFamily="18" charset="0"/>
                  </a:rPr>
                  <a:t>diterima</a:t>
                </a:r>
                <a:r>
                  <a:rPr lang="en-US" sz="28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id-ID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04664"/>
                <a:ext cx="8579296" cy="6120680"/>
              </a:xfrm>
              <a:blipFill rotWithShape="1">
                <a:blip r:embed="rId2"/>
                <a:stretch>
                  <a:fillRect l="-1421" t="-996" r="-7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1209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id-ID" b="1" dirty="0" smtClean="0">
                    <a:latin typeface="Times New Roman" pitchFamily="18" charset="0"/>
                    <a:cs typeface="Times New Roman" pitchFamily="18" charset="0"/>
                  </a:rPr>
                  <a:t>Langkah 8.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Membuat kesimpulan</a:t>
                </a:r>
              </a:p>
              <a:p>
                <a:pPr marL="0" indent="0">
                  <a:buNone/>
                </a:pP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 Karena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id-ID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>
                            <a:latin typeface="Cambria Math"/>
                            <a:cs typeface="Times New Roman" pitchFamily="18" charset="0"/>
                          </a:rPr>
                          <m:t>hitung</m:t>
                        </m:r>
                        <m:r>
                          <a:rPr lang="id-ID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  <m:r>
                      <a:rPr lang="id-ID" b="0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id-ID" b="0" i="0" smtClean="0">
                        <a:latin typeface="Cambria Math"/>
                        <a:cs typeface="Times New Roman" pitchFamily="18" charset="0"/>
                      </a:rPr>
                      <m:t>lebih</m:t>
                    </m:r>
                    <m:r>
                      <a:rPr lang="id-ID" b="0" i="0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id-ID" b="0" i="0" smtClean="0">
                        <a:latin typeface="Cambria Math"/>
                        <a:cs typeface="Times New Roman" pitchFamily="18" charset="0"/>
                      </a:rPr>
                      <m:t>besar</m:t>
                    </m:r>
                    <m:sSub>
                      <m:sSubPr>
                        <m:ctrlPr>
                          <a:rPr lang="id-ID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id-ID" b="0" i="0" smtClean="0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id-ID">
                            <a:latin typeface="Cambria Math"/>
                            <a:cs typeface="Times New Roman" pitchFamily="18" charset="0"/>
                          </a:rPr>
                          <m:t>F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id-ID">
                            <a:latin typeface="Cambria Math"/>
                            <a:cs typeface="Times New Roman" pitchFamily="18" charset="0"/>
                          </a:rPr>
                          <m:t>tabel</m:t>
                        </m:r>
                        <m:r>
                          <a:rPr lang="id-ID">
                            <a:latin typeface="Cambria Math"/>
                            <a:cs typeface="Times New Roman" pitchFamily="18" charset="0"/>
                          </a:rPr>
                          <m:t>  </m:t>
                        </m:r>
                        <m:r>
                          <a:rPr lang="en-US" b="0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(23,34 &gt; 5,99)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, maka Ho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ditolak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dan terima Ha. Dengan demikian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terdapat pengaruh yang signifikan antara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layanan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konseling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individu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terhadap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konsep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diri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siswa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klas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XI SMA 12 Semarang</a:t>
                </a:r>
                <a:r>
                  <a:rPr lang="id-ID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id-ID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852" t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4922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TUGAS 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regresi</a:t>
            </a:r>
            <a:r>
              <a:rPr lang="en-US" dirty="0" smtClean="0"/>
              <a:t> 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kuliah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 </a:t>
            </a:r>
            <a:r>
              <a:rPr lang="en-US" dirty="0" err="1" smtClean="0"/>
              <a:t>ujilah</a:t>
            </a:r>
            <a:r>
              <a:rPr lang="en-US" dirty="0" smtClean="0"/>
              <a:t> </a:t>
            </a:r>
            <a:r>
              <a:rPr lang="en-US" dirty="0" err="1" smtClean="0"/>
              <a:t>signifikasinya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taraf</a:t>
            </a:r>
            <a:r>
              <a:rPr lang="en-US" dirty="0" smtClean="0"/>
              <a:t> </a:t>
            </a:r>
            <a:r>
              <a:rPr lang="en-US" dirty="0" err="1" smtClean="0"/>
              <a:t>signifikasi</a:t>
            </a:r>
            <a:r>
              <a:rPr lang="en-US" dirty="0" smtClean="0"/>
              <a:t> 5%.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8639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633</Words>
  <Application>Microsoft Office PowerPoint</Application>
  <PresentationFormat>On-screen Show (4:3)</PresentationFormat>
  <Paragraphs>119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ANALISIS REGRESI MENGUJI SIGNIFIKANSI</vt:lpstr>
      <vt:lpstr>TABEL PENOLONG ANALISIS</vt:lpstr>
      <vt:lpstr>PowerPoint Presentation</vt:lpstr>
      <vt:lpstr>MENGUJI SIGNIFIKANSI: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TUGAS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Windows User</cp:lastModifiedBy>
  <cp:revision>57</cp:revision>
  <dcterms:created xsi:type="dcterms:W3CDTF">2018-10-15T08:24:10Z</dcterms:created>
  <dcterms:modified xsi:type="dcterms:W3CDTF">2018-11-22T12:33:10Z</dcterms:modified>
</cp:coreProperties>
</file>