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9" r:id="rId4"/>
    <p:sldId id="258" r:id="rId5"/>
    <p:sldId id="260" r:id="rId6"/>
    <p:sldId id="261" r:id="rId7"/>
    <p:sldId id="263" r:id="rId8"/>
    <p:sldId id="262" r:id="rId9"/>
    <p:sldId id="264" r:id="rId10"/>
    <p:sldId id="265" r:id="rId11"/>
    <p:sldId id="268" r:id="rId12"/>
    <p:sldId id="266" r:id="rId13"/>
    <p:sldId id="267"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54454312-2564-46EB-BA42-8080220A006B}" type="datetimeFigureOut">
              <a:rPr lang="id-ID" smtClean="0"/>
              <a:t>25/12/2016</a:t>
            </a:fld>
            <a:endParaRPr lang="id-ID"/>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51263AB1-B84E-46A8-A18C-239A4FC50629}" type="slidenum">
              <a:rPr lang="id-ID" smtClean="0"/>
              <a:t>‹#›</a:t>
            </a:fld>
            <a:endParaRPr lang="id-ID"/>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817182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454312-2564-46EB-BA42-8080220A006B}" type="datetimeFigureOut">
              <a:rPr lang="id-ID" smtClean="0"/>
              <a:t>25/12/2016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1026287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54454312-2564-46EB-BA42-8080220A006B}" type="datetimeFigureOut">
              <a:rPr lang="id-ID" smtClean="0"/>
              <a:t>25/12/2016</a:t>
            </a:fld>
            <a:endParaRPr lang="id-ID"/>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id-ID"/>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51263AB1-B84E-46A8-A18C-239A4FC50629}" type="slidenum">
              <a:rPr lang="id-ID" smtClean="0"/>
              <a:t>‹#›</a:t>
            </a:fld>
            <a:endParaRPr lang="id-ID"/>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extLst>
      <p:ext uri="{BB962C8B-B14F-4D97-AF65-F5344CB8AC3E}">
        <p14:creationId xmlns:p14="http://schemas.microsoft.com/office/powerpoint/2010/main" val="355069079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454312-2564-46EB-BA42-8080220A006B}" type="datetimeFigureOut">
              <a:rPr lang="id-ID" smtClean="0"/>
              <a:t>25/12/2016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3125808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454312-2564-46EB-BA42-8080220A006B}" type="datetimeFigureOut">
              <a:rPr lang="id-ID" smtClean="0"/>
              <a:t>25/12/2016</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4120222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454312-2564-46EB-BA42-8080220A006B}" type="datetimeFigureOut">
              <a:rPr lang="id-ID" smtClean="0"/>
              <a:t>25/12/2016</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3911553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454312-2564-46EB-BA42-8080220A006B}" type="datetimeFigureOut">
              <a:rPr lang="id-ID" smtClean="0"/>
              <a:t>25/12/2016</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2353554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54454312-2564-46EB-BA42-8080220A006B}" type="datetimeFigureOut">
              <a:rPr lang="id-ID" smtClean="0"/>
              <a:t>25/12/2016</a:t>
            </a:fld>
            <a:endParaRPr lang="id-ID"/>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id-ID"/>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51263AB1-B84E-46A8-A18C-239A4FC50629}" type="slidenum">
              <a:rPr lang="id-ID" smtClean="0"/>
              <a:t>‹#›</a:t>
            </a:fld>
            <a:endParaRPr lang="id-ID"/>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76733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54454312-2564-46EB-BA42-8080220A006B}" type="datetimeFigureOut">
              <a:rPr lang="id-ID" smtClean="0"/>
              <a:t>25/12/2016</a:t>
            </a:fld>
            <a:endParaRPr lang="id-ID"/>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id-ID"/>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51263AB1-B84E-46A8-A18C-239A4FC50629}" type="slidenum">
              <a:rPr lang="id-ID" smtClean="0"/>
              <a:t>‹#›</a:t>
            </a:fld>
            <a:endParaRPr lang="id-ID"/>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16966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454312-2564-46EB-BA42-8080220A006B}" type="datetimeFigureOut">
              <a:rPr lang="id-ID" smtClean="0"/>
              <a:t>25/12/2016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506723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454312-2564-46EB-BA42-8080220A006B}" type="datetimeFigureOut">
              <a:rPr lang="id-ID" smtClean="0"/>
              <a:t>25/12/2016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1263AB1-B84E-46A8-A18C-239A4FC50629}" type="slidenum">
              <a:rPr lang="id-ID" smtClean="0"/>
              <a:t>‹#›</a:t>
            </a:fld>
            <a:endParaRPr lang="id-ID"/>
          </a:p>
        </p:txBody>
      </p:sp>
    </p:spTree>
    <p:extLst>
      <p:ext uri="{BB962C8B-B14F-4D97-AF65-F5344CB8AC3E}">
        <p14:creationId xmlns:p14="http://schemas.microsoft.com/office/powerpoint/2010/main" val="3659891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54454312-2564-46EB-BA42-8080220A006B}" type="datetimeFigureOut">
              <a:rPr lang="id-ID" smtClean="0"/>
              <a:t>25/12/2016</a:t>
            </a:fld>
            <a:endParaRPr lang="id-ID"/>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id-ID"/>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51263AB1-B84E-46A8-A18C-239A4FC50629}" type="slidenum">
              <a:rPr lang="id-ID" smtClean="0"/>
              <a:t>‹#›</a:t>
            </a:fld>
            <a:endParaRPr lang="id-ID"/>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730838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1" pos="6912" userDrawn="1">
          <p15:clr>
            <a:srgbClr val="F26B43"/>
          </p15:clr>
        </p15:guide>
        <p15:guide id="12" pos="936" userDrawn="1">
          <p15:clr>
            <a:srgbClr val="F26B43"/>
          </p15:clr>
        </p15:guide>
        <p15:guide id="13" pos="864" userDrawn="1">
          <p15:clr>
            <a:srgbClr val="F26B43"/>
          </p15:clr>
        </p15:guide>
        <p15:guide id="14" orient="horz" pos="1368" userDrawn="1">
          <p15:clr>
            <a:srgbClr val="F26B43"/>
          </p15:clr>
        </p15:guide>
        <p15:guide id="15" orient="horz" pos="1440" userDrawn="1">
          <p15:clr>
            <a:srgbClr val="F26B43"/>
          </p15:clr>
        </p15:guide>
        <p15:guide id="16" orient="horz" pos="3696" userDrawn="1">
          <p15:clr>
            <a:srgbClr val="F26B43"/>
          </p15:clr>
        </p15:guide>
        <p15:guide id="17" orient="horz" pos="432" userDrawn="1">
          <p15:clr>
            <a:srgbClr val="F26B43"/>
          </p15:clr>
        </p15:guide>
        <p15:guide id="18" orient="horz" pos="1512" userDrawn="1">
          <p15:clr>
            <a:srgbClr val="F26B43"/>
          </p15:clr>
        </p15:guide>
        <p15:guide id="19" pos="5184" userDrawn="1">
          <p15:clr>
            <a:srgbClr val="F26B43"/>
          </p15:clr>
        </p15:guide>
        <p15:guide id="20" pos="702" userDrawn="1">
          <p15:clr>
            <a:srgbClr val="F26B43"/>
          </p15:clr>
        </p15:guide>
        <p15:guide id="21" pos="64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Wireless </a:t>
            </a:r>
            <a:r>
              <a:rPr lang="en-US" dirty="0" err="1"/>
              <a:t>lan</a:t>
            </a:r>
            <a:endParaRPr lang="id-ID" dirty="0"/>
          </a:p>
        </p:txBody>
      </p:sp>
      <p:sp>
        <p:nvSpPr>
          <p:cNvPr id="3" name="Subtitle 2"/>
          <p:cNvSpPr>
            <a:spLocks noGrp="1"/>
          </p:cNvSpPr>
          <p:nvPr>
            <p:ph type="subTitle" idx="1"/>
          </p:nvPr>
        </p:nvSpPr>
        <p:spPr/>
        <p:txBody>
          <a:bodyPr/>
          <a:lstStyle/>
          <a:p>
            <a:r>
              <a:rPr lang="en-US" dirty="0" err="1"/>
              <a:t>Pertemuan</a:t>
            </a:r>
            <a:r>
              <a:rPr lang="en-US" dirty="0"/>
              <a:t> 15</a:t>
            </a:r>
            <a:endParaRPr lang="id-ID" dirty="0"/>
          </a:p>
        </p:txBody>
      </p:sp>
    </p:spTree>
    <p:extLst>
      <p:ext uri="{BB962C8B-B14F-4D97-AF65-F5344CB8AC3E}">
        <p14:creationId xmlns:p14="http://schemas.microsoft.com/office/powerpoint/2010/main" val="4031962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Pengertian</a:t>
            </a:r>
            <a:r>
              <a:rPr lang="en-US" dirty="0"/>
              <a:t> WLAN</a:t>
            </a:r>
            <a:endParaRPr lang="id-ID" dirty="0"/>
          </a:p>
        </p:txBody>
      </p:sp>
      <p:sp>
        <p:nvSpPr>
          <p:cNvPr id="3" name="Content Placeholder 2"/>
          <p:cNvSpPr>
            <a:spLocks noGrp="1"/>
          </p:cNvSpPr>
          <p:nvPr>
            <p:ph idx="1"/>
          </p:nvPr>
        </p:nvSpPr>
        <p:spPr/>
        <p:txBody>
          <a:bodyPr>
            <a:normAutofit/>
          </a:bodyPr>
          <a:lstStyle/>
          <a:p>
            <a:r>
              <a:rPr lang="en-US" dirty="0" err="1"/>
              <a:t>Sebuah</a:t>
            </a:r>
            <a:r>
              <a:rPr lang="en-US" dirty="0"/>
              <a:t> </a:t>
            </a:r>
            <a:r>
              <a:rPr lang="en-US" dirty="0" err="1"/>
              <a:t>jaringan</a:t>
            </a:r>
            <a:r>
              <a:rPr lang="en-US" dirty="0"/>
              <a:t> area </a:t>
            </a:r>
            <a:r>
              <a:rPr lang="en-US" dirty="0" err="1"/>
              <a:t>lokal</a:t>
            </a:r>
            <a:r>
              <a:rPr lang="en-US" dirty="0"/>
              <a:t> </a:t>
            </a:r>
            <a:r>
              <a:rPr lang="en-US" dirty="0" err="1"/>
              <a:t>nirkabel</a:t>
            </a:r>
            <a:r>
              <a:rPr lang="en-US" dirty="0"/>
              <a:t> (WLAN) </a:t>
            </a:r>
            <a:r>
              <a:rPr lang="en-US" dirty="0" err="1"/>
              <a:t>menghubungkan</a:t>
            </a:r>
            <a:endParaRPr lang="en-US" dirty="0"/>
          </a:p>
          <a:p>
            <a:pPr marL="0" indent="0">
              <a:buNone/>
            </a:pPr>
            <a:r>
              <a:rPr lang="en-US" dirty="0"/>
              <a:t>	</a:t>
            </a:r>
            <a:r>
              <a:rPr lang="en-US" dirty="0" err="1"/>
              <a:t>dua</a:t>
            </a:r>
            <a:r>
              <a:rPr lang="en-US" dirty="0"/>
              <a:t> </a:t>
            </a:r>
            <a:r>
              <a:rPr lang="en-US" dirty="0" err="1"/>
              <a:t>atau</a:t>
            </a:r>
            <a:r>
              <a:rPr lang="en-US" dirty="0"/>
              <a:t> </a:t>
            </a:r>
            <a:r>
              <a:rPr lang="en-US" dirty="0" err="1"/>
              <a:t>lebih</a:t>
            </a:r>
            <a:r>
              <a:rPr lang="en-US" dirty="0"/>
              <a:t> </a:t>
            </a:r>
            <a:r>
              <a:rPr lang="en-US" dirty="0" err="1"/>
              <a:t>perangkat</a:t>
            </a:r>
            <a:r>
              <a:rPr lang="en-US" dirty="0"/>
              <a:t> </a:t>
            </a:r>
            <a:r>
              <a:rPr lang="en-US" dirty="0" err="1"/>
              <a:t>menggunakan</a:t>
            </a:r>
            <a:r>
              <a:rPr lang="en-US" dirty="0"/>
              <a:t> </a:t>
            </a:r>
            <a:r>
              <a:rPr lang="en-US" dirty="0" err="1"/>
              <a:t>beberapa</a:t>
            </a:r>
            <a:r>
              <a:rPr lang="en-US" dirty="0"/>
              <a:t> </a:t>
            </a:r>
            <a:r>
              <a:rPr lang="en-US" dirty="0" err="1"/>
              <a:t>metode</a:t>
            </a:r>
            <a:r>
              <a:rPr lang="en-US" dirty="0"/>
              <a:t> </a:t>
            </a:r>
          </a:p>
          <a:p>
            <a:pPr marL="0" indent="0">
              <a:buNone/>
            </a:pPr>
            <a:r>
              <a:rPr lang="en-US" dirty="0"/>
              <a:t>	</a:t>
            </a:r>
            <a:r>
              <a:rPr lang="en-US" dirty="0" err="1"/>
              <a:t>distribusi</a:t>
            </a:r>
            <a:r>
              <a:rPr lang="en-US" dirty="0"/>
              <a:t> </a:t>
            </a:r>
            <a:r>
              <a:rPr lang="en-US" dirty="0" err="1"/>
              <a:t>nirkabel</a:t>
            </a:r>
            <a:r>
              <a:rPr lang="en-US" dirty="0"/>
              <a:t> (</a:t>
            </a:r>
            <a:r>
              <a:rPr lang="en-US" dirty="0" err="1"/>
              <a:t>biasanya</a:t>
            </a:r>
            <a:r>
              <a:rPr lang="en-US" dirty="0"/>
              <a:t> </a:t>
            </a:r>
            <a:r>
              <a:rPr lang="en-US" dirty="0" err="1"/>
              <a:t>menyebar</a:t>
            </a:r>
            <a:r>
              <a:rPr lang="en-US" dirty="0"/>
              <a:t> </a:t>
            </a:r>
            <a:r>
              <a:rPr lang="en-US" dirty="0" err="1"/>
              <a:t>spektr</a:t>
            </a:r>
            <a:r>
              <a:rPr lang="en-US" dirty="0" err="1"/>
              <a:t>u</a:t>
            </a:r>
            <a:r>
              <a:rPr lang="en-US" dirty="0" err="1"/>
              <a:t>m</a:t>
            </a:r>
            <a:r>
              <a:rPr lang="en-US" dirty="0"/>
              <a:t> </a:t>
            </a:r>
            <a:r>
              <a:rPr lang="en-US" dirty="0" err="1"/>
              <a:t>atau</a:t>
            </a:r>
            <a:r>
              <a:rPr lang="en-US" dirty="0"/>
              <a:t> </a:t>
            </a:r>
          </a:p>
          <a:p>
            <a:pPr marL="0" indent="0">
              <a:buNone/>
            </a:pPr>
            <a:r>
              <a:rPr lang="en-US" dirty="0"/>
              <a:t>	OFDM radio), </a:t>
            </a:r>
            <a:r>
              <a:rPr lang="en-US" dirty="0" err="1"/>
              <a:t>dan</a:t>
            </a:r>
            <a:r>
              <a:rPr lang="en-US" dirty="0"/>
              <a:t> </a:t>
            </a:r>
            <a:r>
              <a:rPr lang="en-US" dirty="0" err="1"/>
              <a:t>biasanya</a:t>
            </a:r>
            <a:r>
              <a:rPr lang="en-US" dirty="0"/>
              <a:t> </a:t>
            </a:r>
            <a:r>
              <a:rPr lang="en-US" dirty="0" err="1"/>
              <a:t>menyediakan</a:t>
            </a:r>
            <a:r>
              <a:rPr lang="en-US" dirty="0"/>
              <a:t> </a:t>
            </a:r>
            <a:r>
              <a:rPr lang="en-US" dirty="0" err="1"/>
              <a:t>koneksi</a:t>
            </a:r>
            <a:r>
              <a:rPr lang="en-US" dirty="0"/>
              <a:t> </a:t>
            </a:r>
            <a:r>
              <a:rPr lang="en-US" dirty="0" err="1"/>
              <a:t>melalui</a:t>
            </a:r>
            <a:r>
              <a:rPr lang="en-US" dirty="0"/>
              <a:t> </a:t>
            </a:r>
          </a:p>
          <a:p>
            <a:pPr marL="0" indent="0">
              <a:buNone/>
            </a:pPr>
            <a:r>
              <a:rPr lang="en-US" dirty="0"/>
              <a:t>	</a:t>
            </a:r>
            <a:r>
              <a:rPr lang="en-US" dirty="0" err="1"/>
              <a:t>jalur</a:t>
            </a:r>
            <a:r>
              <a:rPr lang="en-US" dirty="0"/>
              <a:t> </a:t>
            </a:r>
            <a:r>
              <a:rPr lang="en-US" dirty="0" err="1"/>
              <a:t>akses</a:t>
            </a:r>
            <a:r>
              <a:rPr lang="en-US" dirty="0"/>
              <a:t> </a:t>
            </a:r>
            <a:r>
              <a:rPr lang="en-US" dirty="0" err="1"/>
              <a:t>ke</a:t>
            </a:r>
            <a:r>
              <a:rPr lang="en-US" dirty="0"/>
              <a:t> internet yang </a:t>
            </a:r>
            <a:r>
              <a:rPr lang="en-US" dirty="0" err="1"/>
              <a:t>lebih</a:t>
            </a:r>
            <a:r>
              <a:rPr lang="en-US" dirty="0"/>
              <a:t> </a:t>
            </a:r>
            <a:r>
              <a:rPr lang="en-US" dirty="0" err="1"/>
              <a:t>luas</a:t>
            </a:r>
            <a:r>
              <a:rPr lang="en-US" dirty="0"/>
              <a:t>. </a:t>
            </a:r>
          </a:p>
          <a:p>
            <a:r>
              <a:rPr lang="en-US" dirty="0"/>
              <a:t>Hal </a:t>
            </a:r>
            <a:r>
              <a:rPr lang="en-US" dirty="0" err="1"/>
              <a:t>ini</a:t>
            </a:r>
            <a:r>
              <a:rPr lang="en-US" dirty="0"/>
              <a:t> </a:t>
            </a:r>
            <a:r>
              <a:rPr lang="en-US" dirty="0" err="1"/>
              <a:t>memberikan</a:t>
            </a:r>
            <a:r>
              <a:rPr lang="en-US" dirty="0"/>
              <a:t> </a:t>
            </a:r>
            <a:r>
              <a:rPr lang="en-US" dirty="0" err="1"/>
              <a:t>pengguna</a:t>
            </a:r>
            <a:r>
              <a:rPr lang="en-US" dirty="0"/>
              <a:t> </a:t>
            </a:r>
            <a:r>
              <a:rPr lang="en-US" dirty="0" err="1"/>
              <a:t>mobilitas</a:t>
            </a:r>
            <a:r>
              <a:rPr lang="en-US" dirty="0"/>
              <a:t> </a:t>
            </a:r>
            <a:r>
              <a:rPr lang="en-US" dirty="0" err="1"/>
              <a:t>untuk</a:t>
            </a:r>
            <a:r>
              <a:rPr lang="en-US" dirty="0"/>
              <a:t> </a:t>
            </a:r>
            <a:r>
              <a:rPr lang="en-US" dirty="0" err="1"/>
              <a:t>bergerak</a:t>
            </a:r>
            <a:endParaRPr lang="en-US" dirty="0"/>
          </a:p>
          <a:p>
            <a:pPr marL="0" indent="0">
              <a:buNone/>
            </a:pPr>
            <a:r>
              <a:rPr lang="en-US" dirty="0"/>
              <a:t>	</a:t>
            </a:r>
            <a:r>
              <a:rPr lang="en-US" dirty="0" err="1"/>
              <a:t>dalam</a:t>
            </a:r>
            <a:r>
              <a:rPr lang="en-US" dirty="0"/>
              <a:t> area </a:t>
            </a:r>
            <a:r>
              <a:rPr lang="en-US" dirty="0" err="1"/>
              <a:t>cakupan</a:t>
            </a:r>
            <a:r>
              <a:rPr lang="en-US" dirty="0"/>
              <a:t> </a:t>
            </a:r>
            <a:r>
              <a:rPr lang="en-US" dirty="0" err="1"/>
              <a:t>lokal</a:t>
            </a:r>
            <a:r>
              <a:rPr lang="en-US" dirty="0"/>
              <a:t> </a:t>
            </a:r>
            <a:r>
              <a:rPr lang="en-US" dirty="0" err="1"/>
              <a:t>dan</a:t>
            </a:r>
            <a:r>
              <a:rPr lang="en-US" dirty="0"/>
              <a:t> </a:t>
            </a:r>
            <a:r>
              <a:rPr lang="en-US" dirty="0" err="1"/>
              <a:t>masih</a:t>
            </a:r>
            <a:r>
              <a:rPr lang="en-US" dirty="0"/>
              <a:t> </a:t>
            </a:r>
            <a:r>
              <a:rPr lang="en-US" dirty="0" err="1"/>
              <a:t>terhubung</a:t>
            </a:r>
            <a:r>
              <a:rPr lang="en-US" dirty="0"/>
              <a:t> </a:t>
            </a:r>
            <a:r>
              <a:rPr lang="en-US" dirty="0" err="1"/>
              <a:t>k</a:t>
            </a:r>
            <a:r>
              <a:rPr lang="en-US" dirty="0" err="1"/>
              <a:t>e</a:t>
            </a:r>
            <a:endParaRPr lang="en-US" dirty="0"/>
          </a:p>
          <a:p>
            <a:pPr marL="0" indent="0">
              <a:buNone/>
            </a:pPr>
            <a:r>
              <a:rPr lang="en-US" dirty="0"/>
              <a:t>	</a:t>
            </a:r>
            <a:r>
              <a:rPr lang="en-US" dirty="0" err="1"/>
              <a:t>jaringan</a:t>
            </a:r>
            <a:r>
              <a:rPr lang="en-US" dirty="0"/>
              <a:t>. </a:t>
            </a:r>
          </a:p>
        </p:txBody>
      </p:sp>
    </p:spTree>
    <p:extLst>
      <p:ext uri="{BB962C8B-B14F-4D97-AF65-F5344CB8AC3E}">
        <p14:creationId xmlns:p14="http://schemas.microsoft.com/office/powerpoint/2010/main" val="3593076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Pengertian</a:t>
            </a:r>
            <a:r>
              <a:rPr lang="en-US" dirty="0"/>
              <a:t> WLAN</a:t>
            </a:r>
            <a:endParaRPr lang="id-ID" dirty="0"/>
          </a:p>
        </p:txBody>
      </p:sp>
      <p:sp>
        <p:nvSpPr>
          <p:cNvPr id="3" name="Content Placeholder 2"/>
          <p:cNvSpPr>
            <a:spLocks noGrp="1"/>
          </p:cNvSpPr>
          <p:nvPr>
            <p:ph idx="1"/>
          </p:nvPr>
        </p:nvSpPr>
        <p:spPr/>
        <p:txBody>
          <a:bodyPr>
            <a:normAutofit/>
          </a:bodyPr>
          <a:lstStyle/>
          <a:p>
            <a:r>
              <a:rPr lang="en-US" dirty="0"/>
              <a:t>WLAN paling modern </a:t>
            </a:r>
            <a:r>
              <a:rPr lang="en-US" dirty="0" err="1"/>
              <a:t>didasarkan</a:t>
            </a:r>
            <a:r>
              <a:rPr lang="en-US" dirty="0"/>
              <a:t> </a:t>
            </a:r>
            <a:r>
              <a:rPr lang="en-US" dirty="0" err="1"/>
              <a:t>pada</a:t>
            </a:r>
            <a:r>
              <a:rPr lang="en-US" dirty="0"/>
              <a:t> IEEE 802.11 </a:t>
            </a:r>
            <a:r>
              <a:rPr lang="en-US" dirty="0" err="1"/>
              <a:t>standar</a:t>
            </a:r>
            <a:r>
              <a:rPr lang="en-US" dirty="0"/>
              <a:t>,</a:t>
            </a:r>
          </a:p>
          <a:p>
            <a:pPr marL="0" indent="0">
              <a:buNone/>
            </a:pPr>
            <a:r>
              <a:rPr lang="en-US" dirty="0"/>
              <a:t>	</a:t>
            </a:r>
            <a:r>
              <a:rPr lang="en-US" dirty="0" err="1"/>
              <a:t>dipasarkan</a:t>
            </a:r>
            <a:r>
              <a:rPr lang="en-US" dirty="0"/>
              <a:t> </a:t>
            </a:r>
            <a:r>
              <a:rPr lang="en-US" dirty="0" err="1"/>
              <a:t>dengan</a:t>
            </a:r>
            <a:r>
              <a:rPr lang="en-US" dirty="0"/>
              <a:t> Wi-Fi </a:t>
            </a:r>
            <a:r>
              <a:rPr lang="en-US" dirty="0" err="1"/>
              <a:t>nama</a:t>
            </a:r>
            <a:r>
              <a:rPr lang="en-US" dirty="0"/>
              <a:t> </a:t>
            </a:r>
            <a:r>
              <a:rPr lang="en-US" dirty="0" err="1"/>
              <a:t>merek</a:t>
            </a:r>
            <a:r>
              <a:rPr lang="en-US" dirty="0"/>
              <a:t>. </a:t>
            </a:r>
          </a:p>
          <a:p>
            <a:pPr marL="0" indent="0">
              <a:buNone/>
            </a:pPr>
            <a:r>
              <a:rPr lang="en-US" dirty="0"/>
              <a:t>	</a:t>
            </a:r>
            <a:r>
              <a:rPr lang="en-US" dirty="0" err="1"/>
              <a:t>WiFi</a:t>
            </a:r>
            <a:r>
              <a:rPr lang="en-US" dirty="0"/>
              <a:t> = WLAN + 802.11 </a:t>
            </a:r>
            <a:r>
              <a:rPr lang="en-US" dirty="0" err="1"/>
              <a:t>standar</a:t>
            </a:r>
            <a:endParaRPr lang="en-US" dirty="0"/>
          </a:p>
          <a:p>
            <a:pPr marL="0" indent="0">
              <a:buNone/>
            </a:pPr>
            <a:r>
              <a:rPr lang="en-US" dirty="0"/>
              <a:t>	</a:t>
            </a:r>
            <a:r>
              <a:rPr lang="en-US" dirty="0" err="1"/>
              <a:t>WiFi</a:t>
            </a:r>
            <a:r>
              <a:rPr lang="en-US" dirty="0"/>
              <a:t> = Wireless Fidelity</a:t>
            </a:r>
          </a:p>
          <a:p>
            <a:r>
              <a:rPr lang="en-US" dirty="0"/>
              <a:t>WLAN </a:t>
            </a:r>
            <a:r>
              <a:rPr lang="en-US" dirty="0" err="1"/>
              <a:t>pernah</a:t>
            </a:r>
            <a:r>
              <a:rPr lang="en-US" dirty="0"/>
              <a:t> </a:t>
            </a:r>
            <a:r>
              <a:rPr lang="en-US" dirty="0" err="1"/>
              <a:t>disebut</a:t>
            </a:r>
            <a:r>
              <a:rPr lang="en-US" dirty="0"/>
              <a:t> </a:t>
            </a:r>
            <a:r>
              <a:rPr lang="en-US" dirty="0" err="1"/>
              <a:t>rumput</a:t>
            </a:r>
            <a:r>
              <a:rPr lang="en-US" dirty="0"/>
              <a:t> (</a:t>
            </a:r>
            <a:r>
              <a:rPr lang="en-US" dirty="0" err="1"/>
              <a:t>untuk</a:t>
            </a:r>
            <a:r>
              <a:rPr lang="en-US" dirty="0"/>
              <a:t> </a:t>
            </a:r>
            <a:r>
              <a:rPr lang="en-US" dirty="0" err="1"/>
              <a:t>jaringan</a:t>
            </a:r>
            <a:r>
              <a:rPr lang="en-US" dirty="0"/>
              <a:t> area local</a:t>
            </a:r>
          </a:p>
          <a:p>
            <a:pPr marL="0" indent="0">
              <a:buNone/>
            </a:pPr>
            <a:r>
              <a:rPr lang="en-US" dirty="0"/>
              <a:t>	</a:t>
            </a:r>
            <a:r>
              <a:rPr lang="en-US" dirty="0" err="1"/>
              <a:t>nirkabel</a:t>
            </a:r>
            <a:r>
              <a:rPr lang="en-US" dirty="0"/>
              <a:t>) </a:t>
            </a:r>
            <a:r>
              <a:rPr lang="en-US" dirty="0" err="1"/>
              <a:t>oleh</a:t>
            </a:r>
            <a:r>
              <a:rPr lang="en-US" dirty="0"/>
              <a:t> </a:t>
            </a:r>
            <a:r>
              <a:rPr lang="en-US" dirty="0" err="1"/>
              <a:t>Departemen</a:t>
            </a:r>
            <a:r>
              <a:rPr lang="en-US" dirty="0"/>
              <a:t> </a:t>
            </a:r>
            <a:r>
              <a:rPr lang="en-US" dirty="0" err="1"/>
              <a:t>Pertahanan</a:t>
            </a:r>
            <a:r>
              <a:rPr lang="en-US" dirty="0"/>
              <a:t>.</a:t>
            </a:r>
            <a:endParaRPr lang="id-ID" dirty="0"/>
          </a:p>
        </p:txBody>
      </p:sp>
    </p:spTree>
    <p:extLst>
      <p:ext uri="{BB962C8B-B14F-4D97-AF65-F5344CB8AC3E}">
        <p14:creationId xmlns:p14="http://schemas.microsoft.com/office/powerpoint/2010/main" val="4211800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Pengertian</a:t>
            </a:r>
            <a:r>
              <a:rPr lang="en-US" dirty="0"/>
              <a:t> WLAN</a:t>
            </a:r>
            <a:endParaRPr lang="id-ID" dirty="0"/>
          </a:p>
        </p:txBody>
      </p:sp>
      <p:sp>
        <p:nvSpPr>
          <p:cNvPr id="3" name="Content Placeholder 2"/>
          <p:cNvSpPr>
            <a:spLocks noGrp="1"/>
          </p:cNvSpPr>
          <p:nvPr>
            <p:ph idx="1"/>
          </p:nvPr>
        </p:nvSpPr>
        <p:spPr/>
        <p:txBody>
          <a:bodyPr/>
          <a:lstStyle/>
          <a:p>
            <a:r>
              <a:rPr lang="id-ID" dirty="0"/>
              <a:t>Hampir sama dengan LAN, namun koneksi antar perangkat komputer di dalam jaringan tidak menggunakan kabel tapi menggunakan sinyal gelombang radio yang dipancarkan oleh sebuah akses point (Access Point, AP) sebagai pengganti Hub/Switch dalam jaringan LAN. </a:t>
            </a:r>
            <a:endParaRPr lang="en-US" dirty="0"/>
          </a:p>
          <a:p>
            <a:r>
              <a:rPr lang="id-ID" dirty="0"/>
              <a:t>Dan masing-masing komputer di dalam jaringan WLAN dilengkapi Wireless Adapter untuk bisa menerima sinyal radio yang dipancarkan oleh Akses Point.</a:t>
            </a:r>
          </a:p>
        </p:txBody>
      </p:sp>
    </p:spTree>
    <p:extLst>
      <p:ext uri="{BB962C8B-B14F-4D97-AF65-F5344CB8AC3E}">
        <p14:creationId xmlns:p14="http://schemas.microsoft.com/office/powerpoint/2010/main" val="2610771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Pengertian</a:t>
            </a:r>
            <a:r>
              <a:rPr lang="en-US" dirty="0"/>
              <a:t> WLAN</a:t>
            </a:r>
            <a:endParaRPr lang="id-ID" dirty="0"/>
          </a:p>
        </p:txBody>
      </p:sp>
      <p:pic>
        <p:nvPicPr>
          <p:cNvPr id="4" name="Picture 3" descr="Skema WLAN"/>
          <p:cNvPicPr/>
          <p:nvPr/>
        </p:nvPicPr>
        <p:blipFill>
          <a:blip r:embed="rId2">
            <a:extLst>
              <a:ext uri="{28A0092B-C50C-407E-A947-70E740481C1C}">
                <a14:useLocalDpi xmlns:a14="http://schemas.microsoft.com/office/drawing/2010/main" val="0"/>
              </a:ext>
            </a:extLst>
          </a:blip>
          <a:srcRect/>
          <a:stretch>
            <a:fillRect/>
          </a:stretch>
        </p:blipFill>
        <p:spPr bwMode="auto">
          <a:xfrm>
            <a:off x="1152940" y="1616764"/>
            <a:ext cx="7553738" cy="5062332"/>
          </a:xfrm>
          <a:prstGeom prst="rect">
            <a:avLst/>
          </a:prstGeom>
          <a:noFill/>
          <a:ln>
            <a:noFill/>
          </a:ln>
        </p:spPr>
      </p:pic>
    </p:spTree>
    <p:extLst>
      <p:ext uri="{BB962C8B-B14F-4D97-AF65-F5344CB8AC3E}">
        <p14:creationId xmlns:p14="http://schemas.microsoft.com/office/powerpoint/2010/main" val="2160369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a:t>spesifikasi dari </a:t>
            </a:r>
            <a:r>
              <a:rPr lang="en-US" sz="4000" dirty="0"/>
              <a:t>IEEE </a:t>
            </a:r>
            <a:r>
              <a:rPr lang="id-ID" sz="4000" dirty="0"/>
              <a:t>802,11</a:t>
            </a:r>
            <a:endParaRPr lang="id-ID" sz="4000" dirty="0"/>
          </a:p>
        </p:txBody>
      </p:sp>
      <p:sp>
        <p:nvSpPr>
          <p:cNvPr id="3" name="Content Placeholder 2"/>
          <p:cNvSpPr>
            <a:spLocks noGrp="1"/>
          </p:cNvSpPr>
          <p:nvPr>
            <p:ph idx="1"/>
          </p:nvPr>
        </p:nvSpPr>
        <p:spPr/>
        <p:txBody>
          <a:bodyPr/>
          <a:lstStyle/>
          <a:p>
            <a:r>
              <a:rPr lang="id-ID" dirty="0"/>
              <a:t>Ada beberapa jenis spesifikasi dari </a:t>
            </a:r>
            <a:r>
              <a:rPr lang="en-US" dirty="0"/>
              <a:t>IEEE </a:t>
            </a:r>
            <a:r>
              <a:rPr lang="id-ID" dirty="0"/>
              <a:t>802,11</a:t>
            </a:r>
            <a:r>
              <a:rPr lang="en-US" dirty="0"/>
              <a:t> </a:t>
            </a:r>
            <a:r>
              <a:rPr lang="en-US" dirty="0" err="1"/>
              <a:t>yaitu</a:t>
            </a:r>
            <a:r>
              <a:rPr lang="en-US" dirty="0"/>
              <a:t>:</a:t>
            </a:r>
          </a:p>
          <a:p>
            <a:pPr marL="0" indent="0">
              <a:buNone/>
            </a:pPr>
            <a:r>
              <a:rPr lang="en-US" dirty="0"/>
              <a:t>	</a:t>
            </a:r>
            <a:r>
              <a:rPr lang="id-ID" dirty="0"/>
              <a:t>802.11</a:t>
            </a:r>
            <a:r>
              <a:rPr lang="en-US" dirty="0"/>
              <a:t>a</a:t>
            </a:r>
            <a:r>
              <a:rPr lang="id-ID" dirty="0"/>
              <a:t>, </a:t>
            </a:r>
            <a:endParaRPr lang="en-US" dirty="0"/>
          </a:p>
          <a:p>
            <a:pPr marL="0" indent="0">
              <a:buNone/>
            </a:pPr>
            <a:r>
              <a:rPr lang="en-US" dirty="0"/>
              <a:t>	</a:t>
            </a:r>
            <a:r>
              <a:rPr lang="id-ID" dirty="0"/>
              <a:t>802.11</a:t>
            </a:r>
            <a:r>
              <a:rPr lang="en-US" dirty="0"/>
              <a:t>b</a:t>
            </a:r>
            <a:r>
              <a:rPr lang="id-ID" dirty="0"/>
              <a:t>, </a:t>
            </a:r>
            <a:endParaRPr lang="en-US" dirty="0"/>
          </a:p>
          <a:p>
            <a:pPr marL="0" indent="0">
              <a:buNone/>
            </a:pPr>
            <a:r>
              <a:rPr lang="en-US" dirty="0"/>
              <a:t>	</a:t>
            </a:r>
            <a:r>
              <a:rPr lang="id-ID" dirty="0"/>
              <a:t>802.11</a:t>
            </a:r>
            <a:r>
              <a:rPr lang="en-US" dirty="0"/>
              <a:t>g</a:t>
            </a:r>
            <a:r>
              <a:rPr lang="id-ID" dirty="0"/>
              <a:t>, dan </a:t>
            </a:r>
            <a:endParaRPr lang="en-US" dirty="0"/>
          </a:p>
          <a:p>
            <a:pPr marL="0" indent="0">
              <a:buNone/>
            </a:pPr>
            <a:r>
              <a:rPr lang="en-US" dirty="0"/>
              <a:t>	</a:t>
            </a:r>
            <a:r>
              <a:rPr lang="id-ID" dirty="0"/>
              <a:t>802.11n </a:t>
            </a:r>
          </a:p>
        </p:txBody>
      </p:sp>
    </p:spTree>
    <p:extLst>
      <p:ext uri="{BB962C8B-B14F-4D97-AF65-F5344CB8AC3E}">
        <p14:creationId xmlns:p14="http://schemas.microsoft.com/office/powerpoint/2010/main" val="62054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a:t>spesifikasi dari </a:t>
            </a:r>
            <a:r>
              <a:rPr lang="en-US" sz="4000" dirty="0"/>
              <a:t>IEEE </a:t>
            </a:r>
            <a:r>
              <a:rPr lang="id-ID" sz="4000" dirty="0"/>
              <a:t>802,11</a:t>
            </a:r>
            <a:endParaRPr lang="id-ID" sz="4000" dirty="0"/>
          </a:p>
        </p:txBody>
      </p:sp>
      <p:sp>
        <p:nvSpPr>
          <p:cNvPr id="3" name="Content Placeholder 2"/>
          <p:cNvSpPr>
            <a:spLocks noGrp="1"/>
          </p:cNvSpPr>
          <p:nvPr>
            <p:ph idx="1"/>
          </p:nvPr>
        </p:nvSpPr>
        <p:spPr/>
        <p:txBody>
          <a:bodyPr>
            <a:normAutofit fontScale="92500"/>
          </a:bodyPr>
          <a:lstStyle/>
          <a:p>
            <a:r>
              <a:rPr lang="id-ID" dirty="0"/>
              <a:t>802.11</a:t>
            </a:r>
            <a:r>
              <a:rPr lang="en-US" dirty="0"/>
              <a:t>a</a:t>
            </a:r>
          </a:p>
          <a:p>
            <a:pPr marL="0" indent="0">
              <a:buNone/>
            </a:pPr>
            <a:r>
              <a:rPr lang="id-ID" dirty="0"/>
              <a:t>IEEE 802.11a adalah sebuah teknologi jaringan nirkabel yang </a:t>
            </a:r>
            <a:endParaRPr lang="en-US" dirty="0"/>
          </a:p>
          <a:p>
            <a:pPr marL="0" indent="0">
              <a:buNone/>
            </a:pPr>
            <a:r>
              <a:rPr lang="en-US" dirty="0"/>
              <a:t>	</a:t>
            </a:r>
            <a:r>
              <a:rPr lang="id-ID" dirty="0"/>
              <a:t>merupakan pengembangan lebih lanjut dari standar IEEE </a:t>
            </a:r>
            <a:endParaRPr lang="en-US" dirty="0"/>
          </a:p>
          <a:p>
            <a:pPr marL="0" indent="0">
              <a:buNone/>
            </a:pPr>
            <a:r>
              <a:rPr lang="en-US" dirty="0"/>
              <a:t>	</a:t>
            </a:r>
            <a:r>
              <a:rPr lang="id-ID" dirty="0"/>
              <a:t>802.11 yang asli, namun bekerja pada bandwidth 5.8 GHz </a:t>
            </a:r>
            <a:r>
              <a:rPr lang="en-US" dirty="0"/>
              <a:t>	</a:t>
            </a:r>
          </a:p>
          <a:p>
            <a:pPr marL="0" indent="0">
              <a:buNone/>
            </a:pPr>
            <a:r>
              <a:rPr lang="en-US" dirty="0"/>
              <a:t>	</a:t>
            </a:r>
            <a:r>
              <a:rPr lang="id-ID" dirty="0"/>
              <a:t>dengan kecepatan maksimum hingga 54 Mb/s. Metode </a:t>
            </a:r>
            <a:endParaRPr lang="en-US" dirty="0"/>
          </a:p>
          <a:p>
            <a:pPr marL="0" indent="0">
              <a:buNone/>
            </a:pPr>
            <a:r>
              <a:rPr lang="en-US" dirty="0"/>
              <a:t>	</a:t>
            </a:r>
            <a:r>
              <a:rPr lang="id-ID" dirty="0"/>
              <a:t>transmisi yang digunakan adalah Orthogonal Frequency </a:t>
            </a:r>
            <a:endParaRPr lang="en-US" dirty="0"/>
          </a:p>
          <a:p>
            <a:pPr marL="0" indent="0">
              <a:buNone/>
            </a:pPr>
            <a:r>
              <a:rPr lang="en-US" dirty="0"/>
              <a:t>	</a:t>
            </a:r>
            <a:r>
              <a:rPr lang="id-ID" dirty="0"/>
              <a:t>Division Multiplexing (OFDM), yang mengizinkan </a:t>
            </a:r>
            <a:endParaRPr lang="en-US" dirty="0"/>
          </a:p>
          <a:p>
            <a:pPr marL="0" indent="0">
              <a:buNone/>
            </a:pPr>
            <a:r>
              <a:rPr lang="en-US" dirty="0"/>
              <a:t>	</a:t>
            </a:r>
            <a:r>
              <a:rPr lang="id-ID" dirty="0"/>
              <a:t>pentransmisian data secara paralel di dalam sub-frekuensi. </a:t>
            </a:r>
            <a:r>
              <a:rPr lang="en-US" dirty="0"/>
              <a:t>	</a:t>
            </a:r>
            <a:endParaRPr lang="id-ID" dirty="0"/>
          </a:p>
        </p:txBody>
      </p:sp>
    </p:spTree>
    <p:extLst>
      <p:ext uri="{BB962C8B-B14F-4D97-AF65-F5344CB8AC3E}">
        <p14:creationId xmlns:p14="http://schemas.microsoft.com/office/powerpoint/2010/main" val="48694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spesifikasi dari </a:t>
            </a:r>
            <a:r>
              <a:rPr lang="en-US" dirty="0"/>
              <a:t>IEEE </a:t>
            </a:r>
            <a:r>
              <a:rPr lang="id-ID" dirty="0"/>
              <a:t>802,11</a:t>
            </a:r>
            <a:endParaRPr lang="id-ID" dirty="0"/>
          </a:p>
        </p:txBody>
      </p:sp>
      <p:sp>
        <p:nvSpPr>
          <p:cNvPr id="3" name="Content Placeholder 2"/>
          <p:cNvSpPr>
            <a:spLocks noGrp="1"/>
          </p:cNvSpPr>
          <p:nvPr>
            <p:ph idx="1"/>
          </p:nvPr>
        </p:nvSpPr>
        <p:spPr/>
        <p:txBody>
          <a:bodyPr>
            <a:normAutofit/>
          </a:bodyPr>
          <a:lstStyle/>
          <a:p>
            <a:r>
              <a:rPr lang="id-ID" dirty="0"/>
              <a:t>Penggunaan OFDM memiliki keunggulan resistansi terhadap </a:t>
            </a:r>
            <a:endParaRPr lang="en-US" dirty="0"/>
          </a:p>
          <a:p>
            <a:pPr marL="0" indent="0">
              <a:buNone/>
            </a:pPr>
            <a:r>
              <a:rPr lang="en-US" dirty="0"/>
              <a:t>	</a:t>
            </a:r>
            <a:r>
              <a:rPr lang="id-ID" dirty="0"/>
              <a:t>interferensi dengan gelombang lain, dan tentunya </a:t>
            </a:r>
            <a:endParaRPr lang="en-US" dirty="0"/>
          </a:p>
          <a:p>
            <a:pPr marL="0" indent="0">
              <a:buNone/>
            </a:pPr>
            <a:r>
              <a:rPr lang="en-US" dirty="0"/>
              <a:t>	</a:t>
            </a:r>
            <a:r>
              <a:rPr lang="id-ID" dirty="0"/>
              <a:t>peningkatan throughput. </a:t>
            </a:r>
            <a:endParaRPr lang="en-US" dirty="0"/>
          </a:p>
          <a:p>
            <a:pPr marL="0" indent="0">
              <a:buNone/>
            </a:pPr>
            <a:r>
              <a:rPr lang="en-US" dirty="0"/>
              <a:t>	</a:t>
            </a:r>
            <a:r>
              <a:rPr lang="id-ID" dirty="0"/>
              <a:t>Standar ini selesai diratifikasi pada tahun 1999.</a:t>
            </a:r>
            <a:endParaRPr lang="en-US" dirty="0"/>
          </a:p>
          <a:p>
            <a:pPr marL="0" indent="0">
              <a:buNone/>
            </a:pPr>
            <a:r>
              <a:rPr lang="en-US" dirty="0"/>
              <a:t>	</a:t>
            </a:r>
            <a:endParaRPr lang="id-ID" dirty="0"/>
          </a:p>
        </p:txBody>
      </p:sp>
    </p:spTree>
    <p:extLst>
      <p:ext uri="{BB962C8B-B14F-4D97-AF65-F5344CB8AC3E}">
        <p14:creationId xmlns:p14="http://schemas.microsoft.com/office/powerpoint/2010/main" val="3948342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spesifikasi dari </a:t>
            </a:r>
            <a:r>
              <a:rPr lang="en-US" dirty="0"/>
              <a:t>IEEE </a:t>
            </a:r>
            <a:r>
              <a:rPr lang="id-ID" dirty="0"/>
              <a:t>802,11</a:t>
            </a:r>
            <a:endParaRPr lang="id-ID" dirty="0"/>
          </a:p>
        </p:txBody>
      </p:sp>
      <p:sp>
        <p:nvSpPr>
          <p:cNvPr id="3" name="Content Placeholder 2"/>
          <p:cNvSpPr>
            <a:spLocks noGrp="1"/>
          </p:cNvSpPr>
          <p:nvPr>
            <p:ph idx="1"/>
          </p:nvPr>
        </p:nvSpPr>
        <p:spPr>
          <a:xfrm>
            <a:off x="1028700" y="2286000"/>
            <a:ext cx="7200900" cy="4247322"/>
          </a:xfrm>
        </p:spPr>
        <p:txBody>
          <a:bodyPr>
            <a:normAutofit fontScale="92500"/>
          </a:bodyPr>
          <a:lstStyle/>
          <a:p>
            <a:r>
              <a:rPr lang="id-ID" dirty="0"/>
              <a:t>802.11b</a:t>
            </a:r>
            <a:endParaRPr lang="en-US" dirty="0"/>
          </a:p>
          <a:p>
            <a:pPr marL="0" indent="0">
              <a:buNone/>
            </a:pPr>
            <a:r>
              <a:rPr lang="en-US" dirty="0"/>
              <a:t>	</a:t>
            </a:r>
            <a:r>
              <a:rPr lang="id-ID" dirty="0"/>
              <a:t>IEEE 802.11b merupakan pengembangan dari standar </a:t>
            </a:r>
            <a:endParaRPr lang="en-US" dirty="0"/>
          </a:p>
          <a:p>
            <a:pPr marL="0" indent="0">
              <a:buNone/>
            </a:pPr>
            <a:r>
              <a:rPr lang="en-US" dirty="0"/>
              <a:t>	</a:t>
            </a:r>
            <a:r>
              <a:rPr lang="id-ID" dirty="0"/>
              <a:t>IEEE 802.11 yang asli, yang bertujuan untuk </a:t>
            </a:r>
            <a:endParaRPr lang="en-US" dirty="0"/>
          </a:p>
          <a:p>
            <a:pPr marL="0" indent="0">
              <a:buNone/>
            </a:pPr>
            <a:r>
              <a:rPr lang="en-US" dirty="0"/>
              <a:t>	</a:t>
            </a:r>
            <a:r>
              <a:rPr lang="id-ID" dirty="0"/>
              <a:t>meningkatkan kecepatan hingga 5.5 Mb/s atau 11 Mb/s </a:t>
            </a:r>
            <a:endParaRPr lang="en-US" dirty="0"/>
          </a:p>
          <a:p>
            <a:pPr marL="0" indent="0">
              <a:buNone/>
            </a:pPr>
            <a:r>
              <a:rPr lang="en-US" dirty="0"/>
              <a:t>	</a:t>
            </a:r>
            <a:r>
              <a:rPr lang="id-ID" dirty="0"/>
              <a:t>tapi tetap menggunakan frekuensi 2.45 GHz. Dikenal juga </a:t>
            </a:r>
            <a:endParaRPr lang="en-US" dirty="0"/>
          </a:p>
          <a:p>
            <a:pPr marL="0" indent="0">
              <a:buNone/>
            </a:pPr>
            <a:r>
              <a:rPr lang="en-US" dirty="0"/>
              <a:t>	</a:t>
            </a:r>
            <a:r>
              <a:rPr lang="id-ID" dirty="0"/>
              <a:t>dengan IEEE 802.11 HR. </a:t>
            </a:r>
            <a:endParaRPr lang="en-US" dirty="0"/>
          </a:p>
          <a:p>
            <a:pPr marL="0" indent="0">
              <a:buNone/>
            </a:pPr>
            <a:r>
              <a:rPr lang="en-US" dirty="0"/>
              <a:t>	</a:t>
            </a:r>
            <a:r>
              <a:rPr lang="id-ID" dirty="0"/>
              <a:t>Pada prakteknya, kecepatan maksimum yang dapat diraih </a:t>
            </a:r>
            <a:endParaRPr lang="en-US" dirty="0"/>
          </a:p>
          <a:p>
            <a:pPr marL="0" indent="0">
              <a:buNone/>
            </a:pPr>
            <a:r>
              <a:rPr lang="en-US" dirty="0"/>
              <a:t>	</a:t>
            </a:r>
            <a:r>
              <a:rPr lang="id-ID" dirty="0"/>
              <a:t>oleh standar IEEE 802.11b mencapai 5.9 Mb/s pada protokol </a:t>
            </a:r>
            <a:endParaRPr lang="en-US" dirty="0"/>
          </a:p>
          <a:p>
            <a:pPr marL="0" indent="0">
              <a:buNone/>
            </a:pPr>
            <a:r>
              <a:rPr lang="en-US" dirty="0"/>
              <a:t>	</a:t>
            </a:r>
            <a:r>
              <a:rPr lang="id-ID" dirty="0"/>
              <a:t>TCP, dan 7.1 Mb/s pada protokol UDP. </a:t>
            </a:r>
            <a:endParaRPr lang="en-US" dirty="0"/>
          </a:p>
          <a:p>
            <a:pPr marL="0" indent="0">
              <a:buNone/>
            </a:pPr>
            <a:r>
              <a:rPr lang="en-US" dirty="0"/>
              <a:t>	</a:t>
            </a:r>
            <a:r>
              <a:rPr lang="id-ID" dirty="0"/>
              <a:t>Metode transmisi yang digunakannya adalah DSSS.</a:t>
            </a:r>
          </a:p>
        </p:txBody>
      </p:sp>
    </p:spTree>
    <p:extLst>
      <p:ext uri="{BB962C8B-B14F-4D97-AF65-F5344CB8AC3E}">
        <p14:creationId xmlns:p14="http://schemas.microsoft.com/office/powerpoint/2010/main" val="1283819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spesifikasi dari </a:t>
            </a:r>
            <a:r>
              <a:rPr lang="en-US" dirty="0"/>
              <a:t>IEEE </a:t>
            </a:r>
            <a:r>
              <a:rPr lang="id-ID" dirty="0"/>
              <a:t>802,11</a:t>
            </a:r>
            <a:endParaRPr lang="id-ID" dirty="0"/>
          </a:p>
        </p:txBody>
      </p:sp>
      <p:sp>
        <p:nvSpPr>
          <p:cNvPr id="3" name="Content Placeholder 2"/>
          <p:cNvSpPr>
            <a:spLocks noGrp="1"/>
          </p:cNvSpPr>
          <p:nvPr>
            <p:ph idx="1"/>
          </p:nvPr>
        </p:nvSpPr>
        <p:spPr>
          <a:xfrm>
            <a:off x="1028700" y="1881809"/>
            <a:ext cx="7200900" cy="4651513"/>
          </a:xfrm>
        </p:spPr>
        <p:txBody>
          <a:bodyPr>
            <a:normAutofit/>
          </a:bodyPr>
          <a:lstStyle/>
          <a:p>
            <a:r>
              <a:rPr lang="id-ID" dirty="0"/>
              <a:t>802.11g</a:t>
            </a:r>
            <a:endParaRPr lang="en-US" dirty="0"/>
          </a:p>
          <a:p>
            <a:pPr marL="0" indent="0">
              <a:buNone/>
            </a:pPr>
            <a:r>
              <a:rPr lang="en-US" dirty="0"/>
              <a:t>	</a:t>
            </a:r>
            <a:r>
              <a:rPr lang="id-ID" dirty="0"/>
              <a:t>IEEE 802.11g adalah sebuah standar jaringan nirkabel </a:t>
            </a:r>
            <a:endParaRPr lang="en-US" dirty="0"/>
          </a:p>
          <a:p>
            <a:pPr marL="0" indent="0">
              <a:buNone/>
            </a:pPr>
            <a:r>
              <a:rPr lang="en-US" dirty="0"/>
              <a:t>	</a:t>
            </a:r>
            <a:r>
              <a:rPr lang="id-ID" dirty="0"/>
              <a:t>yang bekerja pada frekuensi 2,45 GHzOFDM. 802.11g </a:t>
            </a:r>
            <a:endParaRPr lang="en-US" dirty="0"/>
          </a:p>
          <a:p>
            <a:pPr marL="0" indent="0">
              <a:buNone/>
            </a:pPr>
            <a:r>
              <a:rPr lang="en-US" dirty="0"/>
              <a:t>	</a:t>
            </a:r>
            <a:r>
              <a:rPr lang="id-ID" dirty="0"/>
              <a:t>yang dipublikasikan pada bulan Juni 2003 mampu </a:t>
            </a:r>
            <a:endParaRPr lang="en-US" dirty="0"/>
          </a:p>
          <a:p>
            <a:pPr marL="0" indent="0">
              <a:buNone/>
            </a:pPr>
            <a:r>
              <a:rPr lang="en-US" dirty="0"/>
              <a:t>	</a:t>
            </a:r>
            <a:r>
              <a:rPr lang="id-ID" dirty="0"/>
              <a:t>mencapai kecepatan hingga 54 Mb/s pada pita frekuensi </a:t>
            </a:r>
            <a:endParaRPr lang="en-US" dirty="0"/>
          </a:p>
          <a:p>
            <a:pPr marL="0" indent="0">
              <a:buNone/>
            </a:pPr>
            <a:r>
              <a:rPr lang="en-US" dirty="0"/>
              <a:t>	</a:t>
            </a:r>
            <a:r>
              <a:rPr lang="id-ID" dirty="0"/>
              <a:t>2,45 GHz, sama seperti halnya IEEE 802.11 biasa dan </a:t>
            </a:r>
            <a:endParaRPr lang="en-US" dirty="0"/>
          </a:p>
          <a:p>
            <a:pPr marL="0" indent="0">
              <a:buNone/>
            </a:pPr>
            <a:r>
              <a:rPr lang="en-US" dirty="0"/>
              <a:t>	</a:t>
            </a:r>
            <a:r>
              <a:rPr lang="id-ID" dirty="0"/>
              <a:t>IEEE 802.11b. </a:t>
            </a:r>
            <a:endParaRPr lang="en-US" dirty="0"/>
          </a:p>
          <a:p>
            <a:pPr marL="0" indent="0">
              <a:buNone/>
            </a:pPr>
            <a:r>
              <a:rPr lang="en-US" dirty="0"/>
              <a:t>	</a:t>
            </a:r>
            <a:r>
              <a:rPr lang="id-ID" dirty="0"/>
              <a:t>Standar ini menggunakan modulasi sinyal OFDM, sehingga </a:t>
            </a:r>
            <a:endParaRPr lang="en-US" dirty="0"/>
          </a:p>
          <a:p>
            <a:pPr marL="0" indent="0">
              <a:buNone/>
            </a:pPr>
            <a:r>
              <a:rPr lang="en-US" dirty="0"/>
              <a:t>	</a:t>
            </a:r>
            <a:r>
              <a:rPr lang="id-ID" dirty="0"/>
              <a:t>lebih resistan terhadap interferensi dari gelombang </a:t>
            </a:r>
            <a:r>
              <a:rPr lang="en-US" dirty="0"/>
              <a:t>	</a:t>
            </a:r>
          </a:p>
          <a:p>
            <a:pPr marL="0" indent="0">
              <a:buNone/>
            </a:pPr>
            <a:r>
              <a:rPr lang="en-US" dirty="0"/>
              <a:t>	</a:t>
            </a:r>
            <a:r>
              <a:rPr lang="id-ID" dirty="0"/>
              <a:t>lainnya. dan menggunakan metode modulasi</a:t>
            </a:r>
          </a:p>
        </p:txBody>
      </p:sp>
    </p:spTree>
    <p:extLst>
      <p:ext uri="{BB962C8B-B14F-4D97-AF65-F5344CB8AC3E}">
        <p14:creationId xmlns:p14="http://schemas.microsoft.com/office/powerpoint/2010/main" val="2349248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a:t>Dizaman era globalisasi ini sudah banyak tempat</a:t>
            </a:r>
            <a:r>
              <a:rPr lang="en-US" dirty="0"/>
              <a:t>-</a:t>
            </a:r>
            <a:r>
              <a:rPr lang="id-ID" dirty="0"/>
              <a:t>tempat</a:t>
            </a:r>
            <a:endParaRPr lang="en-US" dirty="0"/>
          </a:p>
          <a:p>
            <a:pPr marL="0" indent="0">
              <a:buNone/>
            </a:pPr>
            <a:r>
              <a:rPr lang="en-US" dirty="0"/>
              <a:t>	</a:t>
            </a:r>
            <a:r>
              <a:rPr lang="id-ID" dirty="0"/>
              <a:t>yang menyediakan koneksi LAN dengan teknologi Wi-fi </a:t>
            </a:r>
            <a:endParaRPr lang="en-US" dirty="0"/>
          </a:p>
          <a:p>
            <a:pPr marL="0" indent="0">
              <a:buNone/>
            </a:pPr>
            <a:r>
              <a:rPr lang="en-US" dirty="0"/>
              <a:t>	</a:t>
            </a:r>
            <a:r>
              <a:rPr lang="id-ID" dirty="0"/>
              <a:t>yang biasa disebut dengan hotspot. </a:t>
            </a:r>
            <a:endParaRPr lang="en-US" dirty="0"/>
          </a:p>
          <a:p>
            <a:r>
              <a:rPr lang="id-ID" dirty="0"/>
              <a:t>Dengan hal ini memungkinan seseorang dengan komputer </a:t>
            </a:r>
            <a:endParaRPr lang="en-US" dirty="0"/>
          </a:p>
          <a:p>
            <a:pPr marL="0" indent="0">
              <a:buNone/>
            </a:pPr>
            <a:r>
              <a:rPr lang="en-US" dirty="0"/>
              <a:t>	</a:t>
            </a:r>
            <a:r>
              <a:rPr lang="id-ID" dirty="0"/>
              <a:t>dengan kartu nirkabel (wireless card) atau personal digital </a:t>
            </a:r>
            <a:endParaRPr lang="en-US" dirty="0"/>
          </a:p>
          <a:p>
            <a:pPr marL="0" indent="0">
              <a:buNone/>
            </a:pPr>
            <a:r>
              <a:rPr lang="en-US" dirty="0"/>
              <a:t>	</a:t>
            </a:r>
            <a:r>
              <a:rPr lang="id-ID" dirty="0"/>
              <a:t>assistant (PDA) untuk terhubung dengan internet dengan </a:t>
            </a:r>
            <a:endParaRPr lang="en-US" dirty="0"/>
          </a:p>
          <a:p>
            <a:pPr marL="0" indent="0">
              <a:buNone/>
            </a:pPr>
            <a:r>
              <a:rPr lang="en-US" dirty="0"/>
              <a:t>	</a:t>
            </a:r>
            <a:r>
              <a:rPr lang="id-ID" dirty="0"/>
              <a:t>menggunakan titik akses (hotspot) terdekat.</a:t>
            </a:r>
            <a:endParaRPr lang="id-ID" dirty="0"/>
          </a:p>
        </p:txBody>
      </p:sp>
    </p:spTree>
    <p:extLst>
      <p:ext uri="{BB962C8B-B14F-4D97-AF65-F5344CB8AC3E}">
        <p14:creationId xmlns:p14="http://schemas.microsoft.com/office/powerpoint/2010/main" val="1796172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Kelebihan</a:t>
            </a:r>
            <a:r>
              <a:rPr lang="en-US" dirty="0"/>
              <a:t> WLAN</a:t>
            </a:r>
            <a:endParaRPr lang="id-ID" dirty="0"/>
          </a:p>
        </p:txBody>
      </p:sp>
      <p:sp>
        <p:nvSpPr>
          <p:cNvPr id="3" name="Content Placeholder 2"/>
          <p:cNvSpPr>
            <a:spLocks noGrp="1"/>
          </p:cNvSpPr>
          <p:nvPr>
            <p:ph idx="1"/>
          </p:nvPr>
        </p:nvSpPr>
        <p:spPr/>
        <p:txBody>
          <a:bodyPr/>
          <a:lstStyle/>
          <a:p>
            <a:r>
              <a:rPr lang="id-ID" dirty="0"/>
              <a:t>Mobilitas Tinggi</a:t>
            </a:r>
            <a:endParaRPr lang="en-US" dirty="0"/>
          </a:p>
          <a:p>
            <a:r>
              <a:rPr lang="id-ID" dirty="0"/>
              <a:t>Kemudahan dan kecepatan instalasi</a:t>
            </a:r>
            <a:endParaRPr lang="en-US" dirty="0"/>
          </a:p>
          <a:p>
            <a:r>
              <a:rPr lang="id-ID" dirty="0"/>
              <a:t>Menurunkan biaya kepemilikan</a:t>
            </a:r>
            <a:endParaRPr lang="en-US" dirty="0"/>
          </a:p>
          <a:p>
            <a:r>
              <a:rPr lang="id-ID" dirty="0"/>
              <a:t>Fleksibel</a:t>
            </a:r>
            <a:endParaRPr lang="en-US" dirty="0"/>
          </a:p>
          <a:p>
            <a:r>
              <a:rPr lang="id-ID" dirty="0"/>
              <a:t>Scalable</a:t>
            </a:r>
            <a:br>
              <a:rPr lang="id-ID" dirty="0"/>
            </a:br>
            <a:endParaRPr lang="id-ID" dirty="0"/>
          </a:p>
        </p:txBody>
      </p:sp>
    </p:spTree>
    <p:extLst>
      <p:ext uri="{BB962C8B-B14F-4D97-AF65-F5344CB8AC3E}">
        <p14:creationId xmlns:p14="http://schemas.microsoft.com/office/powerpoint/2010/main" val="841221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Kekurangan</a:t>
            </a:r>
            <a:r>
              <a:rPr lang="en-US" dirty="0"/>
              <a:t> WLAN</a:t>
            </a:r>
            <a:endParaRPr lang="id-ID" dirty="0"/>
          </a:p>
        </p:txBody>
      </p:sp>
      <p:sp>
        <p:nvSpPr>
          <p:cNvPr id="3" name="Content Placeholder 2"/>
          <p:cNvSpPr>
            <a:spLocks noGrp="1"/>
          </p:cNvSpPr>
          <p:nvPr>
            <p:ph idx="1"/>
          </p:nvPr>
        </p:nvSpPr>
        <p:spPr/>
        <p:txBody>
          <a:bodyPr/>
          <a:lstStyle/>
          <a:p>
            <a:r>
              <a:rPr lang="id-ID" dirty="0"/>
              <a:t>Delay yang besar</a:t>
            </a:r>
            <a:endParaRPr lang="en-US" dirty="0"/>
          </a:p>
          <a:p>
            <a:r>
              <a:rPr lang="id-ID" dirty="0"/>
              <a:t>Biaya peralatan mahal</a:t>
            </a:r>
            <a:endParaRPr lang="en-US" dirty="0"/>
          </a:p>
          <a:p>
            <a:r>
              <a:rPr lang="id-ID" dirty="0"/>
              <a:t>Adanya masalah propagasi radio seperti terhalang, terpantul, </a:t>
            </a:r>
            <a:endParaRPr lang="en-US" dirty="0"/>
          </a:p>
          <a:p>
            <a:pPr marL="0" indent="0">
              <a:buNone/>
            </a:pPr>
            <a:r>
              <a:rPr lang="en-US" dirty="0"/>
              <a:t>	</a:t>
            </a:r>
            <a:r>
              <a:rPr lang="id-ID" dirty="0"/>
              <a:t>dan banyak sumber interferensi</a:t>
            </a:r>
            <a:endParaRPr lang="en-US" dirty="0"/>
          </a:p>
          <a:p>
            <a:r>
              <a:rPr lang="id-ID" dirty="0"/>
              <a:t>Kapasitas jaringan menghadapi keterbatasan spektrum</a:t>
            </a:r>
            <a:endParaRPr lang="en-US" dirty="0"/>
          </a:p>
          <a:p>
            <a:r>
              <a:rPr lang="id-ID" dirty="0"/>
              <a:t>Keamanan / kerahasiaan data kurang terjamin</a:t>
            </a:r>
          </a:p>
          <a:p>
            <a:endParaRPr lang="id-ID" dirty="0"/>
          </a:p>
        </p:txBody>
      </p:sp>
    </p:spTree>
    <p:extLst>
      <p:ext uri="{BB962C8B-B14F-4D97-AF65-F5344CB8AC3E}">
        <p14:creationId xmlns:p14="http://schemas.microsoft.com/office/powerpoint/2010/main" val="1699591853"/>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4A2318"/>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D7AA1D6E-F3E9-4763-A3BC-84DF2E02F60F}"/>
    </a:ext>
  </a:extLst>
</a:theme>
</file>

<file path=docProps/app.xml><?xml version="1.0" encoding="utf-8"?>
<Properties xmlns="http://schemas.openxmlformats.org/officeDocument/2006/extended-properties" xmlns:vt="http://schemas.openxmlformats.org/officeDocument/2006/docPropsVTypes">
  <Template>Crop</Template>
  <TotalTime>27</TotalTime>
  <Words>167</Words>
  <Application>Microsoft Office PowerPoint</Application>
  <PresentationFormat>On-screen Show (4:3)</PresentationFormat>
  <Paragraphs>85</Paragraphs>
  <Slides>13</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13</vt:i4>
      </vt:variant>
    </vt:vector>
  </HeadingPairs>
  <TitlesOfParts>
    <vt:vector size="15" baseType="lpstr">
      <vt:lpstr>Franklin Gothic Book</vt:lpstr>
      <vt:lpstr>Crop</vt:lpstr>
      <vt:lpstr>Wireless lan</vt:lpstr>
      <vt:lpstr>Pengertian WLAN</vt:lpstr>
      <vt:lpstr>Pengertian WLAN</vt:lpstr>
      <vt:lpstr>Pengertian WLAN</vt:lpstr>
      <vt:lpstr>Pengertian WLAN</vt:lpstr>
      <vt:lpstr>spesifikasi dari IEEE 802,11</vt:lpstr>
      <vt:lpstr>spesifikasi dari IEEE 802,11</vt:lpstr>
      <vt:lpstr>spesifikasi dari IEEE 802,11</vt:lpstr>
      <vt:lpstr>spesifikasi dari IEEE 802,11</vt:lpstr>
      <vt:lpstr>spesifikasi dari IEEE 802,11</vt:lpstr>
      <vt:lpstr>PowerPoint Presentation</vt:lpstr>
      <vt:lpstr>Kelebihan WLAN</vt:lpstr>
      <vt:lpstr>Kekurangan WLAN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Wireless lan</dc:title>
  <dc:creator>ning</dc:creator>
  <cp:lastModifiedBy>ning</cp:lastModifiedBy>
  <cp:revision>4</cp:revision>
  <dcterms:created xsi:type="dcterms:W3CDTF">2016-12-25T12:06:15Z</dcterms:created>
  <dcterms:modified xsi:type="dcterms:W3CDTF">2016-12-25T12:33:22Z</dcterms:modified>
</cp:coreProperties>
</file>