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0" r:id="rId3"/>
    <p:sldId id="258" r:id="rId4"/>
    <p:sldId id="259" r:id="rId5"/>
    <p:sldId id="262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6962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18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884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5660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6233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39500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1041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2110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652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81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1175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394D746-9F74-47D9-B2EB-6EC84CDF5F1E}" type="datetimeFigureOut">
              <a:rPr lang="id-ID" smtClean="0"/>
              <a:t>28/11/2017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B5943DE-D453-40CD-AA89-E16FEB75A9D1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478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69567" y="1071155"/>
            <a:ext cx="9968547" cy="1881052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567" y="1426376"/>
            <a:ext cx="9755187" cy="1353490"/>
          </a:xfrm>
        </p:spPr>
        <p:txBody>
          <a:bodyPr>
            <a:normAutofit/>
          </a:bodyPr>
          <a:lstStyle/>
          <a:p>
            <a:r>
              <a:rPr lang="id-ID" sz="8000" dirty="0" smtClean="0"/>
              <a:t>PEMBELAJARAN SASTRA DI SD</a:t>
            </a:r>
            <a:endParaRPr lang="id-ID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id-ID" sz="2000" b="1" dirty="0" smtClean="0">
                <a:solidFill>
                  <a:schemeClr val="tx1"/>
                </a:solidFill>
              </a:rPr>
              <a:t>Mira Azizah, S.P</a:t>
            </a:r>
            <a:r>
              <a:rPr lang="id-ID" sz="2000" b="1" cap="none" dirty="0" smtClean="0">
                <a:solidFill>
                  <a:schemeClr val="tx1"/>
                </a:solidFill>
              </a:rPr>
              <a:t>d</a:t>
            </a:r>
            <a:r>
              <a:rPr lang="id-ID" sz="2000" b="1" dirty="0" smtClean="0">
                <a:solidFill>
                  <a:schemeClr val="tx1"/>
                </a:solidFill>
              </a:rPr>
              <a:t>., M.P</a:t>
            </a:r>
            <a:r>
              <a:rPr lang="id-ID" sz="2000" b="1" cap="none" dirty="0" smtClean="0">
                <a:solidFill>
                  <a:schemeClr val="tx1"/>
                </a:solidFill>
              </a:rPr>
              <a:t>d</a:t>
            </a:r>
            <a:r>
              <a:rPr lang="id-ID" sz="2000" b="1" dirty="0" smtClean="0">
                <a:solidFill>
                  <a:schemeClr val="tx1"/>
                </a:solidFill>
              </a:rPr>
              <a:t>.</a:t>
            </a:r>
          </a:p>
          <a:p>
            <a:pPr algn="ctr">
              <a:spcBef>
                <a:spcPts val="0"/>
              </a:spcBef>
            </a:pPr>
            <a:r>
              <a:rPr lang="id-ID" sz="2000" b="1" dirty="0" smtClean="0">
                <a:solidFill>
                  <a:schemeClr val="tx1"/>
                </a:solidFill>
              </a:rPr>
              <a:t>PGSD Universitas PGRI Semarang</a:t>
            </a:r>
            <a:endParaRPr lang="id-ID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72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83771" y="1705978"/>
            <a:ext cx="5721532" cy="478626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Hakikat sastra anak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5272169" cy="4023360"/>
          </a:xfrm>
        </p:spPr>
        <p:txBody>
          <a:bodyPr>
            <a:normAutofit/>
          </a:bodyPr>
          <a:lstStyle/>
          <a:p>
            <a:pPr algn="just"/>
            <a:r>
              <a:rPr lang="id-ID" sz="3200" dirty="0" smtClean="0"/>
              <a:t>Santoso (2003) menjelaskan bahwa sastra anak adalah karya seni imajinatif menggunakan bahasa lisan atau tulisan yang mudah dipahami oleh anak-anak dan berisi tentang dunia anak-anak.</a:t>
            </a:r>
            <a:endParaRPr lang="id-ID" sz="3200" dirty="0"/>
          </a:p>
        </p:txBody>
      </p:sp>
      <p:pic>
        <p:nvPicPr>
          <p:cNvPr id="1026" name="Picture 2" descr="Hasil gambar untuk dongeg an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189" y="1705978"/>
            <a:ext cx="3616081" cy="25002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sil gambar untuk dongeg an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345" y="3382131"/>
            <a:ext cx="3489013" cy="23344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08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653143" y="2084832"/>
            <a:ext cx="10607040" cy="4655602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Rounded Rectangle 3"/>
          <p:cNvSpPr/>
          <p:nvPr/>
        </p:nvSpPr>
        <p:spPr>
          <a:xfrm>
            <a:off x="1024128" y="5133704"/>
            <a:ext cx="9720072" cy="1476102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Tujuan pembelajaran sastra di sd menurut huck dkk (1987)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325187"/>
            <a:ext cx="9720073" cy="4023361"/>
          </a:xfrm>
        </p:spPr>
        <p:txBody>
          <a:bodyPr>
            <a:noAutofit/>
          </a:bodyPr>
          <a:lstStyle/>
          <a:p>
            <a:r>
              <a:rPr lang="id-ID" sz="3200" dirty="0" smtClean="0"/>
              <a:t>1. Menumbuhkan kesenangan terhadap buku</a:t>
            </a:r>
          </a:p>
          <a:p>
            <a:r>
              <a:rPr lang="id-ID" sz="3200" dirty="0" smtClean="0"/>
              <a:t>2. Menginterpretasi bacaan sastra</a:t>
            </a:r>
          </a:p>
          <a:p>
            <a:r>
              <a:rPr lang="id-ID" sz="3200" dirty="0" smtClean="0"/>
              <a:t>3. Mengembangkan kesadaran bersastra</a:t>
            </a:r>
          </a:p>
          <a:p>
            <a:r>
              <a:rPr lang="id-ID" sz="3200" dirty="0" smtClean="0"/>
              <a:t>4. Mengembangkan apresiasi terhadap sastra</a:t>
            </a:r>
          </a:p>
          <a:p>
            <a:endParaRPr lang="id-ID" sz="3200" dirty="0"/>
          </a:p>
          <a:p>
            <a:r>
              <a:rPr lang="id-ID" sz="3200" dirty="0"/>
              <a:t>Apresiasi diartikan sebagai penilaian atau penghargaan terhadap karya sastra. </a:t>
            </a:r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31725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1337" y="770709"/>
            <a:ext cx="5408023" cy="96665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Ciri-ciri sastra anak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881051"/>
            <a:ext cx="9857232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id-ID" sz="3200" dirty="0" smtClean="0"/>
              <a:t>Memiliki tema-tema yang sesuai dengan dunia anak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3200" dirty="0" smtClean="0"/>
              <a:t>Mengandung amanat tentang perbuatan baik dan buruk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3200" dirty="0" smtClean="0"/>
              <a:t>Mengandung pengetahuan yang bermanfaat</a:t>
            </a:r>
            <a:endParaRPr lang="id-ID" sz="3200" dirty="0"/>
          </a:p>
        </p:txBody>
      </p:sp>
      <p:pic>
        <p:nvPicPr>
          <p:cNvPr id="1026" name="Picture 2" descr="Hasil gambar untuk buku cerita an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385" y="3722914"/>
            <a:ext cx="5905591" cy="292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3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3589" y="496390"/>
            <a:ext cx="6648994" cy="10972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379" y="284771"/>
            <a:ext cx="9720072" cy="1499616"/>
          </a:xfrm>
        </p:spPr>
        <p:txBody>
          <a:bodyPr/>
          <a:lstStyle/>
          <a:p>
            <a:r>
              <a:rPr lang="id-ID" dirty="0" smtClean="0"/>
              <a:t>Bahan Pembelajaran sastra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5" y="1935914"/>
            <a:ext cx="11116491" cy="402336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id-ID" sz="2800" dirty="0" smtClean="0">
                <a:solidFill>
                  <a:schemeClr val="accent1"/>
                </a:solidFill>
              </a:rPr>
              <a:t>Sastra anak dalam pembelajaran Bahasa Indonesia diantaranya:</a:t>
            </a:r>
            <a:endParaRPr lang="id-ID" sz="2800" dirty="0">
              <a:solidFill>
                <a:schemeClr val="accent1"/>
              </a:solidFill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Buku bergambar </a:t>
            </a:r>
            <a:r>
              <a:rPr lang="id-ID" sz="2800" dirty="0" smtClean="0"/>
              <a:t>(buku abjad, buku berhitung, buku konsep)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Buku cerita bergambar </a:t>
            </a:r>
            <a:r>
              <a:rPr lang="id-ID" sz="2800" dirty="0" smtClean="0"/>
              <a:t>(Gajah yang Usil, si Kancil dan Buaya)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Fiksi realistik </a:t>
            </a:r>
            <a:r>
              <a:rPr lang="id-ID" sz="2800" dirty="0" smtClean="0"/>
              <a:t>(Lawan Jadi Kawan, Prestasi Seorang Anak Asuh)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Fiksi Sejarah </a:t>
            </a:r>
            <a:r>
              <a:rPr lang="id-ID" sz="2800" dirty="0" smtClean="0"/>
              <a:t>(Pengalaman Masa Revolusi)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Fiksi Ilmu</a:t>
            </a:r>
            <a:r>
              <a:rPr lang="id-ID" sz="2800" i="1" dirty="0" smtClean="0"/>
              <a:t> </a:t>
            </a:r>
            <a:r>
              <a:rPr lang="id-ID" sz="2800" dirty="0" smtClean="0"/>
              <a:t>(Menuju Ruang Angkasa, Primata)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Fantasi</a:t>
            </a:r>
            <a:r>
              <a:rPr lang="id-ID" sz="2800" dirty="0" smtClean="0"/>
              <a:t>, misalnya cerita binatang, cerita petualangan)</a:t>
            </a:r>
          </a:p>
          <a:p>
            <a:pPr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Biografi</a:t>
            </a:r>
            <a:r>
              <a:rPr lang="id-ID" sz="2800" dirty="0" smtClean="0"/>
              <a:t> (Raden Wijaya Pendiri Kerajaan Majapahit, Imam Bonjol)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8550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Pemilihan bahan sastra untuk sd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5" y="2084832"/>
            <a:ext cx="11038114" cy="402336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Alurnya</a:t>
            </a:r>
            <a:r>
              <a:rPr lang="id-ID" sz="2800" dirty="0" smtClean="0"/>
              <a:t> tertata rapi, saling berkaitan, dan menarik.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Latar </a:t>
            </a:r>
            <a:r>
              <a:rPr lang="id-ID" sz="2800" dirty="0" smtClean="0"/>
              <a:t>cerita dipilih yang memiliki suasana hati yang menggugah kepekaan artistik anak, sesuatu yang baru, dan meyakinkan untuk dipercaya.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Tema</a:t>
            </a:r>
            <a:r>
              <a:rPr lang="id-ID" sz="2800" dirty="0" smtClean="0"/>
              <a:t> cerita untuk anak diantaranya nilai-nilai tentang kejujuran, ketulusan hati, keberanian, dll)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Tokoh</a:t>
            </a:r>
            <a:r>
              <a:rPr lang="id-ID" sz="2800" dirty="0" smtClean="0"/>
              <a:t> cerita dapat diidentifikasi dengan mudah.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Gaya (style) </a:t>
            </a:r>
            <a:r>
              <a:rPr lang="id-ID" sz="2800" dirty="0" smtClean="0"/>
              <a:t>cerita mencerminkan cerita dan latar belakang tokoh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Sudut pandang cerita (point of view) </a:t>
            </a:r>
            <a:r>
              <a:rPr lang="id-ID" sz="2800" dirty="0" smtClean="0"/>
              <a:t>yang disukai anak-anak biasanya sudut pandang orang ketiga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id-ID" sz="2800" dirty="0" smtClean="0">
                <a:solidFill>
                  <a:srgbClr val="FF0000"/>
                </a:solidFill>
              </a:rPr>
              <a:t>Ilustrasi dan format </a:t>
            </a:r>
            <a:r>
              <a:rPr lang="id-ID" sz="2800" dirty="0" smtClean="0"/>
              <a:t>buku dipilih sesuai usia anak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110481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1476103" y="5029200"/>
            <a:ext cx="799446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d-ID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TERIMA KASIH</a:t>
            </a:r>
            <a:endParaRPr lang="en-US" sz="6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76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 Resensi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1.Judul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2. Pengarang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3. Penerbit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4. Tahun terbit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5. Dimensi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6. Harga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7. Sinopsisnya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8. Penilaian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9. Penutup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9859802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TM02900720[[fn=Integral]]</Template>
  <TotalTime>193</TotalTime>
  <Words>319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 Cen MT</vt:lpstr>
      <vt:lpstr>Tw Cen MT Condensed</vt:lpstr>
      <vt:lpstr>Wingdings</vt:lpstr>
      <vt:lpstr>Wingdings 3</vt:lpstr>
      <vt:lpstr>Integral</vt:lpstr>
      <vt:lpstr>PEMBELAJARAN SASTRA DI SD</vt:lpstr>
      <vt:lpstr>Hakikat sastra anak</vt:lpstr>
      <vt:lpstr>Tujuan pembelajaran sastra di sd menurut huck dkk (1987)</vt:lpstr>
      <vt:lpstr>Ciri-ciri sastra anak</vt:lpstr>
      <vt:lpstr>Bahan Pembelajaran sastra</vt:lpstr>
      <vt:lpstr>Pemilihan bahan sastra untuk sd</vt:lpstr>
      <vt:lpstr>PowerPoint Presentation</vt:lpstr>
      <vt:lpstr>Tugas Resensi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PEMBELAJARAN SASTRA DI SD</dc:title>
  <dc:creator>mira</dc:creator>
  <cp:lastModifiedBy>mira</cp:lastModifiedBy>
  <cp:revision>21</cp:revision>
  <dcterms:created xsi:type="dcterms:W3CDTF">2017-11-22T07:01:55Z</dcterms:created>
  <dcterms:modified xsi:type="dcterms:W3CDTF">2017-11-28T03:50:24Z</dcterms:modified>
</cp:coreProperties>
</file>