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3" r:id="rId14"/>
    <p:sldId id="268" r:id="rId15"/>
    <p:sldId id="270" r:id="rId16"/>
    <p:sldId id="271" r:id="rId17"/>
    <p:sldId id="272" r:id="rId18"/>
    <p:sldId id="275" r:id="rId19"/>
    <p:sldId id="276" r:id="rId20"/>
    <p:sldId id="274"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94660"/>
  </p:normalViewPr>
  <p:slideViewPr>
    <p:cSldViewPr snapToGrid="0">
      <p:cViewPr varScale="1">
        <p:scale>
          <a:sx n="52" d="100"/>
          <a:sy n="52" d="100"/>
        </p:scale>
        <p:origin x="54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smtClean="0"/>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11/23/2017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11/23/2017</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id-ID" dirty="0" smtClean="0"/>
              <a:t>AKUNTANSI PAJAK PENGHASILAN</a:t>
            </a:r>
            <a:br>
              <a:rPr lang="id-ID" dirty="0" smtClean="0"/>
            </a:br>
            <a:endParaRPr lang="id-ID" dirty="0"/>
          </a:p>
        </p:txBody>
      </p:sp>
      <p:sp>
        <p:nvSpPr>
          <p:cNvPr id="3" name="Subtitle 2"/>
          <p:cNvSpPr>
            <a:spLocks noGrp="1"/>
          </p:cNvSpPr>
          <p:nvPr>
            <p:ph type="subTitle" idx="1"/>
          </p:nvPr>
        </p:nvSpPr>
        <p:spPr/>
        <p:txBody>
          <a:bodyPr/>
          <a:lstStyle/>
          <a:p>
            <a:r>
              <a:rPr lang="id-ID" dirty="0" smtClean="0"/>
              <a:t>Present By:</a:t>
            </a:r>
          </a:p>
          <a:p>
            <a:r>
              <a:rPr lang="id-ID" dirty="0" smtClean="0"/>
              <a:t>Wulan Indri Widiar</a:t>
            </a:r>
            <a:endParaRPr lang="id-ID" dirty="0"/>
          </a:p>
        </p:txBody>
      </p:sp>
    </p:spTree>
    <p:extLst>
      <p:ext uri="{BB962C8B-B14F-4D97-AF65-F5344CB8AC3E}">
        <p14:creationId xmlns:p14="http://schemas.microsoft.com/office/powerpoint/2010/main" val="1596579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MATERI KBM</a:t>
            </a:r>
            <a:endParaRPr lang="id-ID" dirty="0"/>
          </a:p>
        </p:txBody>
      </p:sp>
      <p:sp>
        <p:nvSpPr>
          <p:cNvPr id="3" name="Content Placeholder 2"/>
          <p:cNvSpPr>
            <a:spLocks noGrp="1"/>
          </p:cNvSpPr>
          <p:nvPr>
            <p:ph idx="1"/>
          </p:nvPr>
        </p:nvSpPr>
        <p:spPr/>
        <p:txBody>
          <a:bodyPr/>
          <a:lstStyle/>
          <a:p>
            <a:pPr marL="457200" indent="-457200">
              <a:buFont typeface="+mj-lt"/>
              <a:buAutoNum type="arabicPeriod"/>
            </a:pPr>
            <a:r>
              <a:rPr lang="id-ID" dirty="0" smtClean="0"/>
              <a:t>Akuntansi komersial atas penghasilan</a:t>
            </a:r>
          </a:p>
          <a:p>
            <a:pPr marL="457200" indent="-457200">
              <a:buFont typeface="+mj-lt"/>
              <a:buAutoNum type="arabicPeriod"/>
            </a:pPr>
            <a:r>
              <a:rPr lang="id-ID" dirty="0" smtClean="0"/>
              <a:t>Akuntansi atas PPh sesuai ketentuan stnadar akuntansi keuangan dan akuntansi pajak sesuai perundang-undangan pajak.</a:t>
            </a:r>
          </a:p>
          <a:p>
            <a:pPr marL="457200" indent="-457200">
              <a:buFont typeface="+mj-lt"/>
              <a:buAutoNum type="arabicPeriod"/>
            </a:pPr>
            <a:r>
              <a:rPr lang="id-ID" dirty="0" smtClean="0"/>
              <a:t>Akuntansi pajak meliputi PPh 21, PPh 22, PPh 23, PPh 24, PPh 25, PPh 26.</a:t>
            </a:r>
            <a:endParaRPr lang="id-ID" dirty="0"/>
          </a:p>
        </p:txBody>
      </p:sp>
    </p:spTree>
    <p:extLst>
      <p:ext uri="{BB962C8B-B14F-4D97-AF65-F5344CB8AC3E}">
        <p14:creationId xmlns:p14="http://schemas.microsoft.com/office/powerpoint/2010/main" val="22147275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dirty="0" smtClean="0"/>
              <a:t>PPh 21</a:t>
            </a:r>
            <a:endParaRPr lang="id-ID" sz="3200" dirty="0"/>
          </a:p>
        </p:txBody>
      </p:sp>
      <p:sp>
        <p:nvSpPr>
          <p:cNvPr id="3" name="Content Placeholder 2"/>
          <p:cNvSpPr>
            <a:spLocks noGrp="1"/>
          </p:cNvSpPr>
          <p:nvPr>
            <p:ph idx="1"/>
          </p:nvPr>
        </p:nvSpPr>
        <p:spPr/>
        <p:txBody>
          <a:bodyPr/>
          <a:lstStyle/>
          <a:p>
            <a:r>
              <a:rPr lang="id-ID" dirty="0" smtClean="0"/>
              <a:t>Sistem perpajakan di Indonesia menganut sistem self assesment yang memberikan kepercayaan sepenuhnya kepada wajib pajak untuk menghitung, memperhitungkan, menyetor, dan melapor sendiri pajak yang terutang.</a:t>
            </a:r>
          </a:p>
          <a:p>
            <a:r>
              <a:rPr lang="id-ID" dirty="0" smtClean="0"/>
              <a:t>Pada akuntansi pajak tuntutan tidak sekedar mencatat transaksi tetapi juga menganalisis jenis pajak apa sajakah dan siapakah yang dibebani pajak, sehingga dapat diketahui besarnya pajak terutang serta pajak yang lebih atau kurang dibayar pada akhir tahun pajak.</a:t>
            </a:r>
            <a:endParaRPr lang="id-ID" dirty="0"/>
          </a:p>
        </p:txBody>
      </p:sp>
    </p:spTree>
    <p:extLst>
      <p:ext uri="{BB962C8B-B14F-4D97-AF65-F5344CB8AC3E}">
        <p14:creationId xmlns:p14="http://schemas.microsoft.com/office/powerpoint/2010/main" val="2731984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Penghasilan Sebagai Objek Pajak Penghasilan</a:t>
            </a:r>
            <a:endParaRPr lang="id-ID" dirty="0"/>
          </a:p>
        </p:txBody>
      </p:sp>
      <p:sp>
        <p:nvSpPr>
          <p:cNvPr id="3" name="Content Placeholder 2"/>
          <p:cNvSpPr>
            <a:spLocks noGrp="1"/>
          </p:cNvSpPr>
          <p:nvPr>
            <p:ph idx="1"/>
          </p:nvPr>
        </p:nvSpPr>
        <p:spPr/>
        <p:txBody>
          <a:bodyPr/>
          <a:lstStyle/>
          <a:p>
            <a:r>
              <a:rPr lang="id-ID" dirty="0" smtClean="0"/>
              <a:t>Pengahasilan merupakan setiap tambahan kemampuan ekonomis yang diterima atau diperoleh Wajib Pajak. Berdasarkan akuntansi komersial dapat tercermin dalam transaksi yang memberikan penghasilan.</a:t>
            </a:r>
          </a:p>
          <a:p>
            <a:r>
              <a:rPr lang="id-ID" dirty="0" smtClean="0"/>
              <a:t>Sedangkan dalam akuntansi pajak tidak semua penghasilan dapat dikenakan pajak penghasilan. Pajak pengenaan pada penghasilan dikenakan atas setiap tambahan kemampuan ekonomis yang diterima matau diperoleh Wajib Pajakdari mana pun asalnya yang digunakan untuk konsumsi atau menambah kekayaan Wajib Pajak.</a:t>
            </a:r>
            <a:endParaRPr lang="id-ID" dirty="0"/>
          </a:p>
        </p:txBody>
      </p:sp>
    </p:spTree>
    <p:extLst>
      <p:ext uri="{BB962C8B-B14F-4D97-AF65-F5344CB8AC3E}">
        <p14:creationId xmlns:p14="http://schemas.microsoft.com/office/powerpoint/2010/main" val="2093697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Penghasilan Sebagai Objek Pajak Penghasilan</a:t>
            </a:r>
            <a:endParaRPr lang="id-ID" dirty="0"/>
          </a:p>
        </p:txBody>
      </p:sp>
      <p:sp>
        <p:nvSpPr>
          <p:cNvPr id="3" name="Content Placeholder 2"/>
          <p:cNvSpPr>
            <a:spLocks noGrp="1"/>
          </p:cNvSpPr>
          <p:nvPr>
            <p:ph idx="1"/>
          </p:nvPr>
        </p:nvSpPr>
        <p:spPr/>
        <p:txBody>
          <a:bodyPr/>
          <a:lstStyle/>
          <a:p>
            <a:r>
              <a:rPr lang="id-ID" dirty="0" smtClean="0"/>
              <a:t>Dengan memperhatikan tambahan kemampuan ekonomis kepada wajib pajak, penghasilan dapat dikelompokkan menjadi:</a:t>
            </a:r>
          </a:p>
          <a:p>
            <a:pPr marL="457200" indent="-457200">
              <a:buFont typeface="+mj-lt"/>
              <a:buAutoNum type="arabicPeriod"/>
            </a:pPr>
            <a:r>
              <a:rPr lang="id-ID" dirty="0" smtClean="0"/>
              <a:t>Penghasilan dari usaha dan kegiatan</a:t>
            </a:r>
          </a:p>
          <a:p>
            <a:pPr marL="457200" indent="-457200">
              <a:buFont typeface="+mj-lt"/>
              <a:buAutoNum type="arabicPeriod"/>
            </a:pPr>
            <a:r>
              <a:rPr lang="id-ID" dirty="0" smtClean="0"/>
              <a:t>Penghasilan dari pekerjaan dalam hubungan kerja dan pekerjaan bebas seperti gaji, penghasilan dari praktik dokter, akuntantan, pengacara, dan lain-lain</a:t>
            </a:r>
          </a:p>
          <a:p>
            <a:pPr marL="457200" indent="-457200">
              <a:buFont typeface="+mj-lt"/>
              <a:buAutoNum type="arabicPeriod"/>
            </a:pPr>
            <a:r>
              <a:rPr lang="id-ID" dirty="0" smtClean="0"/>
              <a:t>Bunga, dividen, royalti, sewa, keuntungan penjualan harta yang tidak digunakan untuk usaha, dll</a:t>
            </a:r>
          </a:p>
          <a:p>
            <a:pPr marL="457200" indent="-457200">
              <a:buFont typeface="+mj-lt"/>
              <a:buAutoNum type="arabicPeriod"/>
            </a:pPr>
            <a:r>
              <a:rPr lang="id-ID" dirty="0" smtClean="0"/>
              <a:t>Penghasilan lain-lain.</a:t>
            </a:r>
            <a:endParaRPr lang="id-ID" dirty="0"/>
          </a:p>
        </p:txBody>
      </p:sp>
    </p:spTree>
    <p:extLst>
      <p:ext uri="{BB962C8B-B14F-4D97-AF65-F5344CB8AC3E}">
        <p14:creationId xmlns:p14="http://schemas.microsoft.com/office/powerpoint/2010/main" val="2942558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Objek Pajak Penghasilan</a:t>
            </a:r>
            <a:endParaRPr lang="id-ID" dirty="0"/>
          </a:p>
        </p:txBody>
      </p:sp>
      <p:sp>
        <p:nvSpPr>
          <p:cNvPr id="3" name="Content Placeholder 2"/>
          <p:cNvSpPr>
            <a:spLocks noGrp="1"/>
          </p:cNvSpPr>
          <p:nvPr>
            <p:ph idx="1"/>
          </p:nvPr>
        </p:nvSpPr>
        <p:spPr/>
        <p:txBody>
          <a:bodyPr/>
          <a:lstStyle/>
          <a:p>
            <a:pPr marL="457200" indent="-457200">
              <a:buFont typeface="+mj-lt"/>
              <a:buAutoNum type="arabicPeriod"/>
            </a:pPr>
            <a:r>
              <a:rPr lang="id-ID" dirty="0" smtClean="0"/>
              <a:t>Gaji, upah, tunjangan, honorarium, komisi, bonus, gratifikasi, uang pensiun, atau imbalan dalam bentuk lainnya.</a:t>
            </a:r>
          </a:p>
          <a:p>
            <a:pPr marL="457200" indent="-457200">
              <a:buFont typeface="+mj-lt"/>
              <a:buAutoNum type="arabicPeriod"/>
            </a:pPr>
            <a:r>
              <a:rPr lang="id-ID" dirty="0" smtClean="0"/>
              <a:t>Premi asuransi.</a:t>
            </a:r>
          </a:p>
          <a:p>
            <a:pPr marL="457200" indent="-457200">
              <a:buFont typeface="+mj-lt"/>
              <a:buAutoNum type="arabicPeriod"/>
            </a:pPr>
            <a:r>
              <a:rPr lang="id-ID" dirty="0" smtClean="0"/>
              <a:t>Hadiah undian, pekerjaan, kegiatan, atau penghargaan.</a:t>
            </a:r>
          </a:p>
          <a:p>
            <a:pPr marL="457200" indent="-457200">
              <a:buFont typeface="+mj-lt"/>
              <a:buAutoNum type="arabicPeriod"/>
            </a:pPr>
            <a:r>
              <a:rPr lang="id-ID" dirty="0" smtClean="0"/>
              <a:t>Laba usaha.</a:t>
            </a:r>
          </a:p>
          <a:p>
            <a:pPr marL="457200" indent="-457200">
              <a:buFont typeface="+mj-lt"/>
              <a:buAutoNum type="arabicPeriod"/>
            </a:pPr>
            <a:r>
              <a:rPr lang="id-ID" dirty="0" smtClean="0"/>
              <a:t>Keuntungan karena penjualan atau karena pengalihan harta</a:t>
            </a:r>
          </a:p>
          <a:p>
            <a:pPr marL="457200" indent="-457200">
              <a:buFont typeface="+mj-lt"/>
              <a:buAutoNum type="arabicPeriod"/>
            </a:pPr>
            <a:r>
              <a:rPr lang="id-ID" dirty="0" smtClean="0"/>
              <a:t>Keuntungan karena pengalihan harta kepada pemegang saham, sekutu, atau anggota yang diperoleh perseroan, persekutuan.</a:t>
            </a:r>
          </a:p>
          <a:p>
            <a:pPr marL="457200" indent="-457200">
              <a:buFont typeface="+mj-lt"/>
              <a:buAutoNum type="arabicPeriod"/>
            </a:pPr>
            <a:r>
              <a:rPr lang="id-ID" dirty="0" smtClean="0"/>
              <a:t>Keuntungan karena likuidasi, penggabungan, peleburan, pemekaran, pemecahan, atau pengambilalihan usaha atau reorganisasi dengan nama dan dalam bentuk apa pun.</a:t>
            </a:r>
          </a:p>
        </p:txBody>
      </p:sp>
    </p:spTree>
    <p:extLst>
      <p:ext uri="{BB962C8B-B14F-4D97-AF65-F5344CB8AC3E}">
        <p14:creationId xmlns:p14="http://schemas.microsoft.com/office/powerpoint/2010/main" val="1816930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Penghasilan Tertentu </a:t>
            </a:r>
            <a:endParaRPr lang="id-ID" dirty="0"/>
          </a:p>
        </p:txBody>
      </p:sp>
      <p:sp>
        <p:nvSpPr>
          <p:cNvPr id="3" name="Content Placeholder 2"/>
          <p:cNvSpPr>
            <a:spLocks noGrp="1"/>
          </p:cNvSpPr>
          <p:nvPr>
            <p:ph idx="1"/>
          </p:nvPr>
        </p:nvSpPr>
        <p:spPr/>
        <p:txBody>
          <a:bodyPr/>
          <a:lstStyle/>
          <a:p>
            <a:r>
              <a:rPr lang="id-ID" dirty="0" smtClean="0"/>
              <a:t>Pendapatan yang dikenakan pajak bersifat final:</a:t>
            </a:r>
          </a:p>
          <a:p>
            <a:pPr marL="457200" indent="-457200">
              <a:buFont typeface="+mj-lt"/>
              <a:buAutoNum type="arabicPeriod"/>
            </a:pPr>
            <a:r>
              <a:rPr lang="id-ID" dirty="0" smtClean="0"/>
              <a:t>Penghasilan berupa bunga deposito dan tabungan lainnya, bunga obligasi dan surat utang negara, dan bungan simpanan yang dibayarkan oleh koperasi orang pribadi.</a:t>
            </a:r>
          </a:p>
          <a:p>
            <a:pPr marL="457200" indent="-457200">
              <a:buFont typeface="+mj-lt"/>
              <a:buAutoNum type="arabicPeriod"/>
            </a:pPr>
            <a:r>
              <a:rPr lang="id-ID" dirty="0" smtClean="0"/>
              <a:t>Penghasilan berupa hadiah undian.</a:t>
            </a:r>
          </a:p>
          <a:p>
            <a:pPr marL="457200" indent="-457200">
              <a:buFont typeface="+mj-lt"/>
              <a:buAutoNum type="arabicPeriod"/>
            </a:pPr>
            <a:r>
              <a:rPr lang="id-ID" dirty="0" smtClean="0"/>
              <a:t>Penghasilan dari transaksi penjualan saham atau pengalihan penyertaan modal pada perusahaan pasangan.</a:t>
            </a:r>
            <a:endParaRPr lang="id-ID" dirty="0"/>
          </a:p>
        </p:txBody>
      </p:sp>
    </p:spTree>
    <p:extLst>
      <p:ext uri="{BB962C8B-B14F-4D97-AF65-F5344CB8AC3E}">
        <p14:creationId xmlns:p14="http://schemas.microsoft.com/office/powerpoint/2010/main" val="3043779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Bukan Objek Pajak Penghasilan </a:t>
            </a:r>
            <a:endParaRPr lang="id-ID" dirty="0"/>
          </a:p>
        </p:txBody>
      </p:sp>
      <p:sp>
        <p:nvSpPr>
          <p:cNvPr id="3" name="Content Placeholder 2"/>
          <p:cNvSpPr>
            <a:spLocks noGrp="1"/>
          </p:cNvSpPr>
          <p:nvPr>
            <p:ph idx="1"/>
          </p:nvPr>
        </p:nvSpPr>
        <p:spPr/>
        <p:txBody>
          <a:bodyPr/>
          <a:lstStyle/>
          <a:p>
            <a:pPr marL="457200" indent="-457200">
              <a:buFont typeface="+mj-lt"/>
              <a:buAutoNum type="arabicPeriod"/>
            </a:pPr>
            <a:r>
              <a:rPr lang="id-ID" dirty="0" smtClean="0"/>
              <a:t>Bantuan atau sumbangan (zakat)</a:t>
            </a:r>
          </a:p>
          <a:p>
            <a:pPr marL="457200" indent="-457200">
              <a:buFont typeface="+mj-lt"/>
              <a:buAutoNum type="arabicPeriod"/>
            </a:pPr>
            <a:r>
              <a:rPr lang="id-ID" dirty="0" smtClean="0"/>
              <a:t>Hibah</a:t>
            </a:r>
          </a:p>
          <a:p>
            <a:pPr marL="457200" indent="-457200">
              <a:buFont typeface="+mj-lt"/>
              <a:buAutoNum type="arabicPeriod"/>
            </a:pPr>
            <a:r>
              <a:rPr lang="id-ID" dirty="0" smtClean="0"/>
              <a:t>Warisan</a:t>
            </a:r>
          </a:p>
        </p:txBody>
      </p:sp>
    </p:spTree>
    <p:extLst>
      <p:ext uri="{BB962C8B-B14F-4D97-AF65-F5344CB8AC3E}">
        <p14:creationId xmlns:p14="http://schemas.microsoft.com/office/powerpoint/2010/main" val="24175302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Pengahsilan Tidak Kena Pajak</a:t>
            </a:r>
            <a:endParaRPr lang="id-ID" dirty="0"/>
          </a:p>
        </p:txBody>
      </p:sp>
      <p:sp>
        <p:nvSpPr>
          <p:cNvPr id="3" name="Content Placeholder 2"/>
          <p:cNvSpPr>
            <a:spLocks noGrp="1"/>
          </p:cNvSpPr>
          <p:nvPr>
            <p:ph idx="1"/>
          </p:nvPr>
        </p:nvSpPr>
        <p:spPr/>
        <p:txBody>
          <a:bodyPr/>
          <a:lstStyle/>
          <a:p>
            <a:r>
              <a:rPr lang="id-ID" dirty="0" smtClean="0"/>
              <a:t>Besarnya PTKP mulai 1 Januari 2016 adalah:</a:t>
            </a:r>
          </a:p>
          <a:p>
            <a:pPr marL="457200" indent="-457200">
              <a:buFont typeface="+mj-lt"/>
              <a:buAutoNum type="arabicPeriod"/>
            </a:pPr>
            <a:r>
              <a:rPr lang="id-ID" dirty="0" smtClean="0"/>
              <a:t>Rp 54.000.000 untuk diri Wajib Pajak orang pribadi</a:t>
            </a:r>
          </a:p>
          <a:p>
            <a:pPr marL="457200" indent="-457200">
              <a:buFont typeface="+mj-lt"/>
              <a:buAutoNum type="arabicPeriod"/>
            </a:pPr>
            <a:r>
              <a:rPr lang="id-ID" dirty="0" smtClean="0"/>
              <a:t>Rp 4.500.000 tambahan untuk Wajib Pajak yang kawin</a:t>
            </a:r>
          </a:p>
          <a:p>
            <a:pPr marL="457200" indent="-457200">
              <a:buFont typeface="+mj-lt"/>
              <a:buAutoNum type="arabicPeriod"/>
            </a:pPr>
            <a:r>
              <a:rPr lang="id-ID" dirty="0" smtClean="0"/>
              <a:t>Rp 54.000.000 tambahan untuk seorang istri yang penghasilannya digabung dengan penghasilan suami, dengan syarat: (a) penghasilan istri tidak semata-mata diterima atau diperoleh dari satu pemberi kerja yang telah dipotong pajak berdasarkan ketentuan dalam Undang-undang PPh pasal 21, dan pekerjaan istri tidak ada hubungannya dengan usaha atau pekerjaan bebas suami atau anggota keluarga yang lain.</a:t>
            </a:r>
          </a:p>
          <a:p>
            <a:pPr marL="457200" indent="-457200">
              <a:buFont typeface="+mj-lt"/>
              <a:buAutoNum type="arabicPeriod"/>
            </a:pPr>
            <a:r>
              <a:rPr lang="id-ID" dirty="0" smtClean="0"/>
              <a:t>Rp 4.500.000 tambahan untuk setiap anggota keluarga sedarah dan keluarga semenda dalam garis keturunan lurus satu derajat serta anak yang menjadi tanggungan sepenuhnya (maks. 3 orang)</a:t>
            </a:r>
          </a:p>
        </p:txBody>
      </p:sp>
    </p:spTree>
    <p:extLst>
      <p:ext uri="{BB962C8B-B14F-4D97-AF65-F5344CB8AC3E}">
        <p14:creationId xmlns:p14="http://schemas.microsoft.com/office/powerpoint/2010/main" val="1259464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TARIF PAJAK</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35821946"/>
              </p:ext>
            </p:extLst>
          </p:nvPr>
        </p:nvGraphicFramePr>
        <p:xfrm>
          <a:off x="3777298" y="1123837"/>
          <a:ext cx="7315200" cy="2595880"/>
        </p:xfrm>
        <a:graphic>
          <a:graphicData uri="http://schemas.openxmlformats.org/drawingml/2006/table">
            <a:tbl>
              <a:tblPr firstRow="1" bandRow="1">
                <a:tableStyleId>{073A0DAA-6AF3-43AB-8588-CEC1D06C72B9}</a:tableStyleId>
              </a:tblPr>
              <a:tblGrid>
                <a:gridCol w="5293550"/>
                <a:gridCol w="2021650"/>
              </a:tblGrid>
              <a:tr h="370840">
                <a:tc>
                  <a:txBody>
                    <a:bodyPr/>
                    <a:lstStyle/>
                    <a:p>
                      <a:r>
                        <a:rPr lang="id-ID" dirty="0" smtClean="0"/>
                        <a:t>Lapisan</a:t>
                      </a:r>
                      <a:r>
                        <a:rPr lang="id-ID" baseline="0" dirty="0" smtClean="0"/>
                        <a:t> Penghasilan Kena Pajak</a:t>
                      </a:r>
                      <a:endParaRPr lang="id-ID" dirty="0"/>
                    </a:p>
                  </a:txBody>
                  <a:tcPr/>
                </a:tc>
                <a:tc>
                  <a:txBody>
                    <a:bodyPr/>
                    <a:lstStyle/>
                    <a:p>
                      <a:r>
                        <a:rPr lang="id-ID" dirty="0" smtClean="0"/>
                        <a:t>Tarif Pajak</a:t>
                      </a:r>
                      <a:endParaRPr lang="id-ID" dirty="0"/>
                    </a:p>
                  </a:txBody>
                  <a:tcPr/>
                </a:tc>
              </a:tr>
              <a:tr h="370840">
                <a:tc>
                  <a:txBody>
                    <a:bodyPr/>
                    <a:lstStyle/>
                    <a:p>
                      <a:r>
                        <a:rPr lang="id-ID" dirty="0" smtClean="0"/>
                        <a:t>Sampai dengan Rp 50.000.000</a:t>
                      </a:r>
                      <a:endParaRPr lang="id-ID" dirty="0"/>
                    </a:p>
                  </a:txBody>
                  <a:tcPr/>
                </a:tc>
                <a:tc>
                  <a:txBody>
                    <a:bodyPr/>
                    <a:lstStyle/>
                    <a:p>
                      <a:r>
                        <a:rPr lang="id-ID" dirty="0" smtClean="0"/>
                        <a:t>5%</a:t>
                      </a:r>
                      <a:endParaRPr lang="id-ID" dirty="0"/>
                    </a:p>
                  </a:txBody>
                  <a:tcPr/>
                </a:tc>
              </a:tr>
              <a:tr h="370840">
                <a:tc>
                  <a:txBody>
                    <a:bodyPr/>
                    <a:lstStyle/>
                    <a:p>
                      <a:r>
                        <a:rPr lang="id-ID" dirty="0" smtClean="0"/>
                        <a:t>Di atas Rp 50.000.000 s/d</a:t>
                      </a:r>
                      <a:r>
                        <a:rPr lang="id-ID" baseline="0" dirty="0" smtClean="0"/>
                        <a:t> Rp 250.000.000</a:t>
                      </a:r>
                      <a:endParaRPr lang="id-ID" dirty="0"/>
                    </a:p>
                  </a:txBody>
                  <a:tcPr/>
                </a:tc>
                <a:tc>
                  <a:txBody>
                    <a:bodyPr/>
                    <a:lstStyle/>
                    <a:p>
                      <a:r>
                        <a:rPr lang="id-ID" dirty="0" smtClean="0"/>
                        <a:t>15%</a:t>
                      </a:r>
                      <a:endParaRPr lang="id-ID" dirty="0"/>
                    </a:p>
                  </a:txBody>
                  <a:tcPr/>
                </a:tc>
              </a:tr>
              <a:tr h="370840">
                <a:tc>
                  <a:txBody>
                    <a:bodyPr/>
                    <a:lstStyle/>
                    <a:p>
                      <a:r>
                        <a:rPr lang="id-ID" dirty="0" smtClean="0"/>
                        <a:t>Di ata Rp 250.000.000</a:t>
                      </a:r>
                      <a:r>
                        <a:rPr lang="id-ID" baseline="0" dirty="0" smtClean="0"/>
                        <a:t> s/d Rp 500.000.000</a:t>
                      </a:r>
                      <a:endParaRPr lang="id-ID" dirty="0"/>
                    </a:p>
                  </a:txBody>
                  <a:tcPr/>
                </a:tc>
                <a:tc>
                  <a:txBody>
                    <a:bodyPr/>
                    <a:lstStyle/>
                    <a:p>
                      <a:r>
                        <a:rPr lang="id-ID" dirty="0" smtClean="0"/>
                        <a:t>25%</a:t>
                      </a:r>
                      <a:endParaRPr lang="id-ID" dirty="0"/>
                    </a:p>
                  </a:txBody>
                  <a:tcPr/>
                </a:tc>
              </a:tr>
              <a:tr h="370840">
                <a:tc>
                  <a:txBody>
                    <a:bodyPr/>
                    <a:lstStyle/>
                    <a:p>
                      <a:r>
                        <a:rPr lang="id-ID" dirty="0" smtClean="0"/>
                        <a:t>Di atas Rp 500.000.000 </a:t>
                      </a:r>
                      <a:endParaRPr lang="id-ID" dirty="0"/>
                    </a:p>
                  </a:txBody>
                  <a:tcPr/>
                </a:tc>
                <a:tc>
                  <a:txBody>
                    <a:bodyPr/>
                    <a:lstStyle/>
                    <a:p>
                      <a:r>
                        <a:rPr lang="id-ID" dirty="0" smtClean="0"/>
                        <a:t>30%</a:t>
                      </a:r>
                    </a:p>
                  </a:txBody>
                  <a:tcPr/>
                </a:tc>
              </a:tr>
              <a:tr h="370840">
                <a:tc>
                  <a:txBody>
                    <a:bodyPr/>
                    <a:lstStyle/>
                    <a:p>
                      <a:endParaRPr lang="id-ID" dirty="0"/>
                    </a:p>
                  </a:txBody>
                  <a:tcPr/>
                </a:tc>
                <a:tc>
                  <a:txBody>
                    <a:bodyPr/>
                    <a:lstStyle/>
                    <a:p>
                      <a:endParaRPr lang="id-ID" dirty="0" smtClean="0"/>
                    </a:p>
                  </a:txBody>
                  <a:tcPr/>
                </a:tc>
              </a:tr>
              <a:tr h="370840">
                <a:tc>
                  <a:txBody>
                    <a:bodyPr/>
                    <a:lstStyle/>
                    <a:p>
                      <a:r>
                        <a:rPr lang="id-ID" dirty="0" smtClean="0"/>
                        <a:t>Untuk Badan Usaha Tetap</a:t>
                      </a:r>
                      <a:endParaRPr lang="id-ID" dirty="0"/>
                    </a:p>
                  </a:txBody>
                  <a:tcPr/>
                </a:tc>
                <a:tc>
                  <a:txBody>
                    <a:bodyPr/>
                    <a:lstStyle/>
                    <a:p>
                      <a:r>
                        <a:rPr lang="id-ID" dirty="0" smtClean="0"/>
                        <a:t>25%</a:t>
                      </a:r>
                    </a:p>
                  </a:txBody>
                  <a:tcPr/>
                </a:tc>
              </a:tr>
            </a:tbl>
          </a:graphicData>
        </a:graphic>
      </p:graphicFrame>
    </p:spTree>
    <p:extLst>
      <p:ext uri="{BB962C8B-B14F-4D97-AF65-F5344CB8AC3E}">
        <p14:creationId xmlns:p14="http://schemas.microsoft.com/office/powerpoint/2010/main" val="36082270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Pajak Penghasilan Pasal 21</a:t>
            </a:r>
            <a:endParaRPr lang="id-ID" dirty="0"/>
          </a:p>
        </p:txBody>
      </p:sp>
      <p:sp>
        <p:nvSpPr>
          <p:cNvPr id="3" name="Content Placeholder 2"/>
          <p:cNvSpPr>
            <a:spLocks noGrp="1"/>
          </p:cNvSpPr>
          <p:nvPr>
            <p:ph idx="1"/>
          </p:nvPr>
        </p:nvSpPr>
        <p:spPr/>
        <p:txBody>
          <a:bodyPr/>
          <a:lstStyle/>
          <a:p>
            <a:r>
              <a:rPr lang="id-ID" dirty="0" smtClean="0"/>
              <a:t>PPh pasal 21 adalah pajak yang dikenakan atas penghasilan gaji, upah, honorarium, tunjangan, dan pembayaran lain dengan bentuk dan nama apa pun yang diterima atau diperoleh Wajib Pajak Orang Pribadi dalam negeri sehubungan dengan pekerjaan, jasa, atau kegiatan tsb yang dilakukan oleh WP pribadi.</a:t>
            </a:r>
            <a:endParaRPr lang="id-ID" dirty="0"/>
          </a:p>
        </p:txBody>
      </p:sp>
    </p:spTree>
    <p:extLst>
      <p:ext uri="{BB962C8B-B14F-4D97-AF65-F5344CB8AC3E}">
        <p14:creationId xmlns:p14="http://schemas.microsoft.com/office/powerpoint/2010/main" val="3503040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 Soal</a:t>
            </a:r>
            <a:br>
              <a:rPr lang="id-ID" dirty="0" smtClean="0"/>
            </a:br>
            <a:r>
              <a:rPr lang="id-ID" dirty="0" smtClean="0"/>
              <a:t>21.a</a:t>
            </a:r>
            <a:endParaRPr lang="id-ID" dirty="0"/>
          </a:p>
        </p:txBody>
      </p:sp>
      <p:sp>
        <p:nvSpPr>
          <p:cNvPr id="3" name="Content Placeholder 2"/>
          <p:cNvSpPr>
            <a:spLocks noGrp="1"/>
          </p:cNvSpPr>
          <p:nvPr>
            <p:ph idx="1"/>
          </p:nvPr>
        </p:nvSpPr>
        <p:spPr/>
        <p:txBody>
          <a:bodyPr/>
          <a:lstStyle/>
          <a:p>
            <a:r>
              <a:rPr lang="id-ID" dirty="0" smtClean="0"/>
              <a:t>Tn. Sulaiman adalah pegawai PT.Busan memperoleh penghasilan setiap bulan Rp 6.000.000. Kewajiban setiap bulan yang harus dibayar Tn.Sulaiman adalah iuran pensiun Rp 50.000,-. Berdasarkan data tersebut, hitunglah PPh terutang setiap buan yang harus dibayar apabila Tn.Sulaiman telah menikah, serta susunlah jurnal yang dicatat pemberi kerja dan penerima gaji.</a:t>
            </a:r>
            <a:endParaRPr lang="id-ID" dirty="0"/>
          </a:p>
        </p:txBody>
      </p:sp>
    </p:spTree>
    <p:extLst>
      <p:ext uri="{BB962C8B-B14F-4D97-AF65-F5344CB8AC3E}">
        <p14:creationId xmlns:p14="http://schemas.microsoft.com/office/powerpoint/2010/main" val="114149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Pencatatan Jurnal Akt </a:t>
            </a:r>
            <a:r>
              <a:rPr lang="id-ID" dirty="0" smtClean="0"/>
              <a:t>Pajak PPh 21</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76962473"/>
              </p:ext>
            </p:extLst>
          </p:nvPr>
        </p:nvGraphicFramePr>
        <p:xfrm>
          <a:off x="3868738" y="863600"/>
          <a:ext cx="7315200" cy="5191760"/>
        </p:xfrm>
        <a:graphic>
          <a:graphicData uri="http://schemas.openxmlformats.org/drawingml/2006/table">
            <a:tbl>
              <a:tblPr firstRow="1" bandRow="1">
                <a:tableStyleId>{5C22544A-7EE6-4342-B048-85BDC9FD1C3A}</a:tableStyleId>
              </a:tblPr>
              <a:tblGrid>
                <a:gridCol w="2438400"/>
                <a:gridCol w="2438400"/>
                <a:gridCol w="2438400"/>
              </a:tblGrid>
              <a:tr h="370840">
                <a:tc gridSpan="3">
                  <a:txBody>
                    <a:bodyPr/>
                    <a:lstStyle/>
                    <a:p>
                      <a:r>
                        <a:rPr lang="id-ID" dirty="0" smtClean="0"/>
                        <a:t>1. Saat perusahaan </a:t>
                      </a:r>
                      <a:r>
                        <a:rPr lang="id-ID" baseline="0" dirty="0" smtClean="0"/>
                        <a:t>membayar gaji Tn.Sulaiman setiap bulan</a:t>
                      </a:r>
                      <a:endParaRPr lang="id-ID" dirty="0"/>
                    </a:p>
                  </a:txBody>
                  <a:tcPr/>
                </a:tc>
                <a:tc hMerge="1">
                  <a:txBody>
                    <a:bodyPr/>
                    <a:lstStyle/>
                    <a:p>
                      <a:endParaRPr lang="id-ID" dirty="0"/>
                    </a:p>
                  </a:txBody>
                  <a:tcPr/>
                </a:tc>
                <a:tc hMerge="1">
                  <a:txBody>
                    <a:bodyPr/>
                    <a:lstStyle/>
                    <a:p>
                      <a:endParaRPr lang="id-ID" dirty="0"/>
                    </a:p>
                  </a:txBody>
                  <a:tcPr/>
                </a:tc>
              </a:tr>
              <a:tr h="370840">
                <a:tc>
                  <a:txBody>
                    <a:bodyPr/>
                    <a:lstStyle/>
                    <a:p>
                      <a:r>
                        <a:rPr lang="id-ID" dirty="0" smtClean="0"/>
                        <a:t>Beban</a:t>
                      </a:r>
                      <a:r>
                        <a:rPr lang="id-ID" baseline="0" dirty="0" smtClean="0"/>
                        <a:t> gaji</a:t>
                      </a:r>
                      <a:endParaRPr lang="id-ID" dirty="0"/>
                    </a:p>
                  </a:txBody>
                  <a:tcPr/>
                </a:tc>
                <a:tc>
                  <a:txBody>
                    <a:bodyPr/>
                    <a:lstStyle/>
                    <a:p>
                      <a:r>
                        <a:rPr lang="id-ID" dirty="0" smtClean="0"/>
                        <a:t>Rp 6.000.000</a:t>
                      </a:r>
                      <a:endParaRPr lang="id-ID" dirty="0"/>
                    </a:p>
                  </a:txBody>
                  <a:tcPr/>
                </a:tc>
                <a:tc>
                  <a:txBody>
                    <a:bodyPr/>
                    <a:lstStyle/>
                    <a:p>
                      <a:r>
                        <a:rPr lang="id-ID" dirty="0" smtClean="0"/>
                        <a:t>-</a:t>
                      </a:r>
                      <a:endParaRPr lang="id-ID" dirty="0"/>
                    </a:p>
                  </a:txBody>
                  <a:tcPr/>
                </a:tc>
              </a:tr>
              <a:tr h="370840">
                <a:tc>
                  <a:txBody>
                    <a:bodyPr/>
                    <a:lstStyle/>
                    <a:p>
                      <a:r>
                        <a:rPr lang="id-ID" dirty="0" smtClean="0"/>
                        <a:t>           Iuran pensiun</a:t>
                      </a:r>
                      <a:endParaRPr lang="id-ID" dirty="0"/>
                    </a:p>
                  </a:txBody>
                  <a:tcPr/>
                </a:tc>
                <a:tc>
                  <a:txBody>
                    <a:bodyPr/>
                    <a:lstStyle/>
                    <a:p>
                      <a:r>
                        <a:rPr lang="id-ID" dirty="0" smtClean="0"/>
                        <a:t>-</a:t>
                      </a:r>
                      <a:endParaRPr lang="id-ID" dirty="0"/>
                    </a:p>
                  </a:txBody>
                  <a:tcPr/>
                </a:tc>
                <a:tc>
                  <a:txBody>
                    <a:bodyPr/>
                    <a:lstStyle/>
                    <a:p>
                      <a:r>
                        <a:rPr lang="id-ID" dirty="0" smtClean="0"/>
                        <a:t>Rp 50.000</a:t>
                      </a:r>
                      <a:endParaRPr lang="id-ID" dirty="0"/>
                    </a:p>
                  </a:txBody>
                  <a:tcPr/>
                </a:tc>
              </a:tr>
              <a:tr h="370840">
                <a:tc>
                  <a:txBody>
                    <a:bodyPr/>
                    <a:lstStyle/>
                    <a:p>
                      <a:r>
                        <a:rPr lang="id-ID" dirty="0" smtClean="0"/>
                        <a:t>          PPh 21 terutang</a:t>
                      </a:r>
                      <a:endParaRPr lang="id-ID" dirty="0"/>
                    </a:p>
                  </a:txBody>
                  <a:tcPr/>
                </a:tc>
                <a:tc>
                  <a:txBody>
                    <a:bodyPr/>
                    <a:lstStyle/>
                    <a:p>
                      <a:r>
                        <a:rPr lang="id-ID" dirty="0" smtClean="0"/>
                        <a:t>-</a:t>
                      </a:r>
                      <a:endParaRPr lang="id-ID" dirty="0"/>
                    </a:p>
                  </a:txBody>
                  <a:tcPr/>
                </a:tc>
                <a:tc>
                  <a:txBody>
                    <a:bodyPr/>
                    <a:lstStyle/>
                    <a:p>
                      <a:r>
                        <a:rPr lang="id-ID" dirty="0" smtClean="0"/>
                        <a:t>Rp 38.750</a:t>
                      </a:r>
                      <a:endParaRPr lang="id-ID" dirty="0"/>
                    </a:p>
                  </a:txBody>
                  <a:tcPr/>
                </a:tc>
              </a:tr>
              <a:tr h="370840">
                <a:tc>
                  <a:txBody>
                    <a:bodyPr/>
                    <a:lstStyle/>
                    <a:p>
                      <a:r>
                        <a:rPr lang="id-ID" dirty="0" smtClean="0"/>
                        <a:t>          Kas</a:t>
                      </a:r>
                      <a:endParaRPr lang="id-ID" dirty="0"/>
                    </a:p>
                  </a:txBody>
                  <a:tcPr/>
                </a:tc>
                <a:tc>
                  <a:txBody>
                    <a:bodyPr/>
                    <a:lstStyle/>
                    <a:p>
                      <a:r>
                        <a:rPr lang="id-ID" dirty="0" smtClean="0"/>
                        <a:t>-</a:t>
                      </a:r>
                      <a:endParaRPr lang="id-ID" dirty="0"/>
                    </a:p>
                  </a:txBody>
                  <a:tcPr/>
                </a:tc>
                <a:tc>
                  <a:txBody>
                    <a:bodyPr/>
                    <a:lstStyle/>
                    <a:p>
                      <a:r>
                        <a:rPr lang="id-ID" dirty="0" smtClean="0"/>
                        <a:t>Rp 5.911.250</a:t>
                      </a:r>
                    </a:p>
                  </a:txBody>
                  <a:tcPr/>
                </a:tc>
              </a:tr>
              <a:tr h="370840">
                <a:tc gridSpan="3">
                  <a:txBody>
                    <a:bodyPr/>
                    <a:lstStyle/>
                    <a:p>
                      <a:r>
                        <a:rPr lang="id-ID" baseline="0" dirty="0" smtClean="0">
                          <a:solidFill>
                            <a:schemeClr val="tx1"/>
                          </a:solidFill>
                        </a:rPr>
                        <a:t>2. Saat perusahaan menyetor ke kas negara</a:t>
                      </a:r>
                    </a:p>
                  </a:txBody>
                  <a:tcPr/>
                </a:tc>
                <a:tc hMerge="1">
                  <a:txBody>
                    <a:bodyPr/>
                    <a:lstStyle/>
                    <a:p>
                      <a:endParaRPr lang="id-ID" dirty="0">
                        <a:solidFill>
                          <a:srgbClr val="00B0F0"/>
                        </a:solidFill>
                      </a:endParaRPr>
                    </a:p>
                  </a:txBody>
                  <a:tcPr/>
                </a:tc>
                <a:tc hMerge="1">
                  <a:txBody>
                    <a:bodyPr/>
                    <a:lstStyle/>
                    <a:p>
                      <a:endParaRPr lang="id-ID" dirty="0">
                        <a:solidFill>
                          <a:srgbClr val="00B0F0"/>
                        </a:solidFill>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baseline="0" dirty="0" smtClean="0">
                          <a:solidFill>
                            <a:schemeClr val="tx1"/>
                          </a:solidFill>
                        </a:rPr>
                        <a:t>PPh 21 terutang</a:t>
                      </a:r>
                      <a:endParaRPr lang="id-ID" dirty="0" smtClean="0">
                        <a:solidFill>
                          <a:schemeClr val="tx1"/>
                        </a:solidFill>
                      </a:endParaRPr>
                    </a:p>
                  </a:txBody>
                  <a:tcPr/>
                </a:tc>
                <a:tc>
                  <a:txBody>
                    <a:bodyPr/>
                    <a:lstStyle/>
                    <a:p>
                      <a:r>
                        <a:rPr lang="id-ID" dirty="0" smtClean="0"/>
                        <a:t>Rp 38.750</a:t>
                      </a:r>
                      <a:endParaRPr lang="id-ID" dirty="0"/>
                    </a:p>
                  </a:txBody>
                  <a:tcPr/>
                </a:tc>
                <a:tc>
                  <a:txBody>
                    <a:bodyPr/>
                    <a:lstStyle/>
                    <a:p>
                      <a:r>
                        <a:rPr lang="id-ID" dirty="0" smtClean="0"/>
                        <a:t>-</a:t>
                      </a:r>
                      <a:endParaRPr lang="id-ID" dirty="0"/>
                    </a:p>
                  </a:txBody>
                  <a:tcPr/>
                </a:tc>
              </a:tr>
              <a:tr h="370840">
                <a:tc>
                  <a:txBody>
                    <a:bodyPr/>
                    <a:lstStyle/>
                    <a:p>
                      <a:r>
                        <a:rPr lang="id-ID" dirty="0" smtClean="0"/>
                        <a:t>Iuran pensiun terutang</a:t>
                      </a:r>
                      <a:endParaRPr lang="id-ID" dirty="0"/>
                    </a:p>
                  </a:txBody>
                  <a:tcPr/>
                </a:tc>
                <a:tc>
                  <a:txBody>
                    <a:bodyPr/>
                    <a:lstStyle/>
                    <a:p>
                      <a:r>
                        <a:rPr lang="id-ID" dirty="0" smtClean="0"/>
                        <a:t>Rp</a:t>
                      </a:r>
                      <a:r>
                        <a:rPr lang="id-ID" baseline="0" dirty="0" smtClean="0"/>
                        <a:t> 50.000</a:t>
                      </a:r>
                      <a:endParaRPr lang="id-ID" dirty="0"/>
                    </a:p>
                  </a:txBody>
                  <a:tcPr/>
                </a:tc>
                <a:tc>
                  <a:txBody>
                    <a:bodyPr/>
                    <a:lstStyle/>
                    <a:p>
                      <a:r>
                        <a:rPr lang="id-ID" dirty="0" smtClean="0"/>
                        <a:t>-</a:t>
                      </a:r>
                      <a:endParaRPr lang="id-ID" dirty="0"/>
                    </a:p>
                  </a:txBody>
                  <a:tcPr/>
                </a:tc>
              </a:tr>
              <a:tr h="370840">
                <a:tc>
                  <a:txBody>
                    <a:bodyPr/>
                    <a:lstStyle/>
                    <a:p>
                      <a:r>
                        <a:rPr lang="id-ID" baseline="0" dirty="0" smtClean="0"/>
                        <a:t>            Kas</a:t>
                      </a:r>
                      <a:endParaRPr lang="id-ID" dirty="0"/>
                    </a:p>
                  </a:txBody>
                  <a:tcPr/>
                </a:tc>
                <a:tc>
                  <a:txBody>
                    <a:bodyPr/>
                    <a:lstStyle/>
                    <a:p>
                      <a:r>
                        <a:rPr lang="id-ID" dirty="0" smtClean="0"/>
                        <a:t>-</a:t>
                      </a:r>
                      <a:endParaRPr lang="id-ID" dirty="0"/>
                    </a:p>
                  </a:txBody>
                  <a:tcPr/>
                </a:tc>
                <a:tc>
                  <a:txBody>
                    <a:bodyPr/>
                    <a:lstStyle/>
                    <a:p>
                      <a:r>
                        <a:rPr lang="id-ID" dirty="0" smtClean="0"/>
                        <a:t>Rp 88.750</a:t>
                      </a:r>
                      <a:endParaRPr lang="id-ID" dirty="0"/>
                    </a:p>
                  </a:txBody>
                  <a:tcPr/>
                </a:tc>
              </a:tr>
              <a:tr h="370840">
                <a:tc gridSpan="3">
                  <a:txBody>
                    <a:bodyPr/>
                    <a:lstStyle/>
                    <a:p>
                      <a:r>
                        <a:rPr lang="id-ID" dirty="0" smtClean="0"/>
                        <a:t>3. Jurnal Tn. Sulaiman</a:t>
                      </a:r>
                      <a:endParaRPr lang="id-ID" dirty="0"/>
                    </a:p>
                  </a:txBody>
                  <a:tcPr/>
                </a:tc>
                <a:tc hMerge="1">
                  <a:txBody>
                    <a:bodyPr/>
                    <a:lstStyle/>
                    <a:p>
                      <a:endParaRPr lang="id-ID" dirty="0"/>
                    </a:p>
                  </a:txBody>
                  <a:tcPr/>
                </a:tc>
                <a:tc hMerge="1">
                  <a:txBody>
                    <a:bodyPr/>
                    <a:lstStyle/>
                    <a:p>
                      <a:endParaRPr lang="id-ID" dirty="0"/>
                    </a:p>
                  </a:txBody>
                  <a:tcPr/>
                </a:tc>
              </a:tr>
              <a:tr h="370840">
                <a:tc>
                  <a:txBody>
                    <a:bodyPr/>
                    <a:lstStyle/>
                    <a:p>
                      <a:r>
                        <a:rPr lang="id-ID" dirty="0" smtClean="0"/>
                        <a:t>Kas</a:t>
                      </a:r>
                      <a:endParaRPr lang="id-ID" dirty="0"/>
                    </a:p>
                  </a:txBody>
                  <a:tcPr/>
                </a:tc>
                <a:tc>
                  <a:txBody>
                    <a:bodyPr/>
                    <a:lstStyle/>
                    <a:p>
                      <a:r>
                        <a:rPr lang="id-ID" dirty="0" smtClean="0"/>
                        <a:t>Rp 5.911.250</a:t>
                      </a:r>
                      <a:endParaRPr lang="id-ID" dirty="0"/>
                    </a:p>
                  </a:txBody>
                  <a:tcPr/>
                </a:tc>
                <a:tc>
                  <a:txBody>
                    <a:bodyPr/>
                    <a:lstStyle/>
                    <a:p>
                      <a:r>
                        <a:rPr lang="id-ID" dirty="0" smtClean="0"/>
                        <a:t>-</a:t>
                      </a:r>
                      <a:endParaRPr lang="id-ID" dirty="0"/>
                    </a:p>
                  </a:txBody>
                  <a:tcPr/>
                </a:tc>
              </a:tr>
              <a:tr h="370840">
                <a:tc>
                  <a:txBody>
                    <a:bodyPr/>
                    <a:lstStyle/>
                    <a:p>
                      <a:r>
                        <a:rPr lang="id-ID" dirty="0" smtClean="0"/>
                        <a:t>Uang</a:t>
                      </a:r>
                      <a:r>
                        <a:rPr lang="id-ID" baseline="0" dirty="0" smtClean="0"/>
                        <a:t> muka PPh 21</a:t>
                      </a:r>
                      <a:endParaRPr lang="id-ID" dirty="0"/>
                    </a:p>
                  </a:txBody>
                  <a:tcPr/>
                </a:tc>
                <a:tc>
                  <a:txBody>
                    <a:bodyPr/>
                    <a:lstStyle/>
                    <a:p>
                      <a:r>
                        <a:rPr lang="id-ID" dirty="0" smtClean="0"/>
                        <a:t>Rp 38.750</a:t>
                      </a:r>
                      <a:endParaRPr lang="id-ID" dirty="0"/>
                    </a:p>
                  </a:txBody>
                  <a:tcPr/>
                </a:tc>
                <a:tc>
                  <a:txBody>
                    <a:bodyPr/>
                    <a:lstStyle/>
                    <a:p>
                      <a:r>
                        <a:rPr lang="id-ID" dirty="0" smtClean="0"/>
                        <a:t>-</a:t>
                      </a:r>
                      <a:endParaRPr lang="id-ID" dirty="0"/>
                    </a:p>
                  </a:txBody>
                  <a:tcPr/>
                </a:tc>
              </a:tr>
              <a:tr h="370840">
                <a:tc>
                  <a:txBody>
                    <a:bodyPr/>
                    <a:lstStyle/>
                    <a:p>
                      <a:r>
                        <a:rPr lang="id-ID" dirty="0" smtClean="0"/>
                        <a:t>Iuran pensiun</a:t>
                      </a:r>
                      <a:endParaRPr lang="id-ID" dirty="0"/>
                    </a:p>
                  </a:txBody>
                  <a:tcPr/>
                </a:tc>
                <a:tc>
                  <a:txBody>
                    <a:bodyPr/>
                    <a:lstStyle/>
                    <a:p>
                      <a:r>
                        <a:rPr lang="id-ID" dirty="0" smtClean="0"/>
                        <a:t>Rp 50.000</a:t>
                      </a:r>
                      <a:endParaRPr lang="id-ID" dirty="0"/>
                    </a:p>
                  </a:txBody>
                  <a:tcPr/>
                </a:tc>
                <a:tc>
                  <a:txBody>
                    <a:bodyPr/>
                    <a:lstStyle/>
                    <a:p>
                      <a:r>
                        <a:rPr lang="id-ID" dirty="0" smtClean="0"/>
                        <a:t>-</a:t>
                      </a:r>
                      <a:endParaRPr lang="id-ID" dirty="0"/>
                    </a:p>
                  </a:txBody>
                  <a:tcPr/>
                </a:tc>
              </a:tr>
              <a:tr h="370840">
                <a:tc>
                  <a:txBody>
                    <a:bodyPr/>
                    <a:lstStyle/>
                    <a:p>
                      <a:r>
                        <a:rPr lang="id-ID" dirty="0" smtClean="0"/>
                        <a:t>             Pendapatan</a:t>
                      </a:r>
                      <a:endParaRPr lang="id-ID" dirty="0"/>
                    </a:p>
                  </a:txBody>
                  <a:tcPr/>
                </a:tc>
                <a:tc>
                  <a:txBody>
                    <a:bodyPr/>
                    <a:lstStyle/>
                    <a:p>
                      <a:r>
                        <a:rPr lang="id-ID" dirty="0" smtClean="0"/>
                        <a:t>-</a:t>
                      </a:r>
                      <a:endParaRPr lang="id-ID" dirty="0"/>
                    </a:p>
                  </a:txBody>
                  <a:tcPr/>
                </a:tc>
                <a:tc>
                  <a:txBody>
                    <a:bodyPr/>
                    <a:lstStyle/>
                    <a:p>
                      <a:r>
                        <a:rPr lang="id-ID" dirty="0" smtClean="0"/>
                        <a:t>Rp 6.000.000</a:t>
                      </a:r>
                      <a:endParaRPr lang="id-ID" dirty="0"/>
                    </a:p>
                  </a:txBody>
                  <a:tcPr/>
                </a:tc>
              </a:tr>
            </a:tbl>
          </a:graphicData>
        </a:graphic>
      </p:graphicFrame>
    </p:spTree>
    <p:extLst>
      <p:ext uri="{BB962C8B-B14F-4D97-AF65-F5344CB8AC3E}">
        <p14:creationId xmlns:p14="http://schemas.microsoft.com/office/powerpoint/2010/main" val="20566816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Pajak Penghasilan Pasal 22 </a:t>
            </a:r>
            <a:endParaRPr lang="id-ID" dirty="0"/>
          </a:p>
        </p:txBody>
      </p:sp>
      <p:sp>
        <p:nvSpPr>
          <p:cNvPr id="3" name="Content Placeholder 2"/>
          <p:cNvSpPr>
            <a:spLocks noGrp="1"/>
          </p:cNvSpPr>
          <p:nvPr>
            <p:ph idx="1"/>
          </p:nvPr>
        </p:nvSpPr>
        <p:spPr/>
        <p:txBody>
          <a:bodyPr/>
          <a:lstStyle/>
          <a:p>
            <a:pPr marL="0" indent="0">
              <a:buNone/>
            </a:pPr>
            <a:r>
              <a:rPr lang="id-ID" dirty="0" smtClean="0"/>
              <a:t>Pembayaran Pajak Penghasilan dalam tahun berjalan yang dipungut oleh:</a:t>
            </a:r>
          </a:p>
          <a:p>
            <a:pPr marL="457200" indent="-457200">
              <a:buFont typeface="+mj-lt"/>
              <a:buAutoNum type="arabicPeriod"/>
            </a:pPr>
            <a:r>
              <a:rPr lang="id-ID" dirty="0" smtClean="0"/>
              <a:t>Bendahara pemerintah, termasuk bendahara pada pemerintah pusat, pemerintah daerah, instansi atau lembaga pemerintah, dan lembaga-lembaga negara lainnya.</a:t>
            </a:r>
          </a:p>
          <a:p>
            <a:pPr marL="457200" indent="-457200">
              <a:buFont typeface="+mj-lt"/>
              <a:buAutoNum type="arabicPeriod"/>
            </a:pPr>
            <a:r>
              <a:rPr lang="id-ID" dirty="0" smtClean="0"/>
              <a:t>Badan-badan tertentu, baik badan pemerintah maupun swasta, berkenaan dengan kegiatan di bidang impor atau kegiatan usaha di bidang lain, seperti kegiatan usaha produksi barang ttt antara lain otomotif dan semen</a:t>
            </a:r>
          </a:p>
          <a:p>
            <a:pPr marL="457200" indent="-457200">
              <a:buFont typeface="+mj-lt"/>
              <a:buAutoNum type="arabicPeriod"/>
            </a:pPr>
            <a:r>
              <a:rPr lang="id-ID" dirty="0" smtClean="0"/>
              <a:t>WP badan ttt untuk memungut pajak dari pembeli atas penjualan barang yang tergolong sangat mewah. </a:t>
            </a:r>
            <a:endParaRPr lang="id-ID" dirty="0"/>
          </a:p>
        </p:txBody>
      </p:sp>
    </p:spTree>
    <p:extLst>
      <p:ext uri="{BB962C8B-B14F-4D97-AF65-F5344CB8AC3E}">
        <p14:creationId xmlns:p14="http://schemas.microsoft.com/office/powerpoint/2010/main" val="36751196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Objek Pajak PPh pasal 22</a:t>
            </a:r>
            <a:endParaRPr lang="id-ID" dirty="0"/>
          </a:p>
        </p:txBody>
      </p:sp>
      <p:sp>
        <p:nvSpPr>
          <p:cNvPr id="3" name="Content Placeholder 2"/>
          <p:cNvSpPr>
            <a:spLocks noGrp="1"/>
          </p:cNvSpPr>
          <p:nvPr>
            <p:ph idx="1"/>
          </p:nvPr>
        </p:nvSpPr>
        <p:spPr/>
        <p:txBody>
          <a:bodyPr/>
          <a:lstStyle/>
          <a:p>
            <a:r>
              <a:rPr lang="id-ID" dirty="0" smtClean="0"/>
              <a:t>Atas impor:</a:t>
            </a:r>
          </a:p>
          <a:p>
            <a:pPr marL="457200" indent="-457200">
              <a:buFont typeface="+mj-lt"/>
              <a:buAutoNum type="arabicPeriod"/>
            </a:pPr>
            <a:r>
              <a:rPr lang="id-ID" dirty="0" smtClean="0"/>
              <a:t>Barang yang mengunakan Angka Pengenal Impor (API), besar pungutan PPh pasal 22 sebesar 2,5% kecualai atas impor kedelai, gandum, tepung terigu sebesar 0,5%</a:t>
            </a:r>
          </a:p>
          <a:p>
            <a:pPr marL="457200" indent="-457200">
              <a:buFont typeface="+mj-lt"/>
              <a:buAutoNum type="arabicPeriod"/>
            </a:pPr>
            <a:r>
              <a:rPr lang="id-ID" dirty="0" smtClean="0"/>
              <a:t>Barang yang tidak menggunakan API, besar pungutan 7,5% dari nilai impor.</a:t>
            </a:r>
          </a:p>
          <a:p>
            <a:pPr marL="457200" indent="-457200">
              <a:buFont typeface="+mj-lt"/>
              <a:buAutoNum type="arabicPeriod"/>
            </a:pPr>
            <a:r>
              <a:rPr lang="id-ID" dirty="0" smtClean="0"/>
              <a:t>Yang tidak dikuasai besar pungutan PPh pasal 22 sebesar 7,5% dari harga jual lelang.</a:t>
            </a:r>
          </a:p>
          <a:p>
            <a:pPr marL="0" indent="0">
              <a:buNone/>
            </a:pPr>
            <a:r>
              <a:rPr lang="id-ID" dirty="0" smtClean="0"/>
              <a:t>Nilai impor adalah nilai berupa uang yang menjadi dasar perhitungan bea masuk yaitu</a:t>
            </a:r>
            <a:r>
              <a:rPr lang="id-ID" i="1" dirty="0" smtClean="0"/>
              <a:t> Cost Insuranse and Freight (CIF) </a:t>
            </a:r>
            <a:r>
              <a:rPr lang="id-ID" dirty="0" smtClean="0"/>
              <a:t>ditambah dengan bea masuk dan pungutan lainnya yang dikenakan berdasarkan ketentuan peraturan perundang-undangan kepabean di bidang impor.</a:t>
            </a:r>
            <a:endParaRPr lang="id-ID" dirty="0"/>
          </a:p>
        </p:txBody>
      </p:sp>
    </p:spTree>
    <p:extLst>
      <p:ext uri="{BB962C8B-B14F-4D97-AF65-F5344CB8AC3E}">
        <p14:creationId xmlns:p14="http://schemas.microsoft.com/office/powerpoint/2010/main" val="40570054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Objek Pajak PPh pasal 22</a:t>
            </a:r>
          </a:p>
        </p:txBody>
      </p:sp>
      <p:sp>
        <p:nvSpPr>
          <p:cNvPr id="3" name="Content Placeholder 2"/>
          <p:cNvSpPr>
            <a:spLocks noGrp="1"/>
          </p:cNvSpPr>
          <p:nvPr>
            <p:ph idx="1"/>
          </p:nvPr>
        </p:nvSpPr>
        <p:spPr/>
        <p:txBody>
          <a:bodyPr/>
          <a:lstStyle/>
          <a:p>
            <a:r>
              <a:rPr lang="id-ID" dirty="0" smtClean="0"/>
              <a:t>Penjualan bahan bakar minyak, gas dan pelumas oleh produsen atau importir bahan bakar minyak gas dan pelumas.</a:t>
            </a:r>
          </a:p>
          <a:p>
            <a:r>
              <a:rPr lang="id-ID" dirty="0" smtClean="0"/>
              <a:t>Bahan bakar minyak sebesar:</a:t>
            </a:r>
          </a:p>
          <a:p>
            <a:pPr marL="457200" indent="-457200">
              <a:buFont typeface="+mj-lt"/>
              <a:buAutoNum type="arabicPeriod"/>
            </a:pPr>
            <a:r>
              <a:rPr lang="id-ID" dirty="0" smtClean="0"/>
              <a:t>0,25% dari Penjualan tidak termasuk Pajak Pertambahan Nilai untuk Penjualan kepada SPBU Pertamina;</a:t>
            </a:r>
          </a:p>
          <a:p>
            <a:pPr marL="457200" indent="-457200">
              <a:buFont typeface="+mj-lt"/>
              <a:buAutoNum type="arabicPeriod"/>
            </a:pPr>
            <a:r>
              <a:rPr lang="id-ID" dirty="0" smtClean="0"/>
              <a:t>0,3% dari penjualan tidak termasuk Pajak Pertambahan Nilai untuk Penjualan kepada SPBU bukan Pertamina dan Non-SPBU</a:t>
            </a:r>
          </a:p>
          <a:p>
            <a:r>
              <a:rPr lang="id-ID" dirty="0" smtClean="0"/>
              <a:t>Bahan bakar gas sebesar 0,3% dari penjulan tidak termasuk Pajak Pertambahan Nilai </a:t>
            </a:r>
          </a:p>
          <a:p>
            <a:r>
              <a:rPr lang="id-ID" dirty="0" smtClean="0"/>
              <a:t>Pelumas sebesar 0,3% dari penjualan tidak termasuk Pajak Pertambahan Nilai.</a:t>
            </a:r>
            <a:endParaRPr lang="id-ID" dirty="0"/>
          </a:p>
        </p:txBody>
      </p:sp>
    </p:spTree>
    <p:extLst>
      <p:ext uri="{BB962C8B-B14F-4D97-AF65-F5344CB8AC3E}">
        <p14:creationId xmlns:p14="http://schemas.microsoft.com/office/powerpoint/2010/main" val="991203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Objek Pajak PPh pasal 22</a:t>
            </a:r>
          </a:p>
        </p:txBody>
      </p:sp>
      <p:sp>
        <p:nvSpPr>
          <p:cNvPr id="3" name="Content Placeholder 2"/>
          <p:cNvSpPr>
            <a:spLocks noGrp="1"/>
          </p:cNvSpPr>
          <p:nvPr>
            <p:ph idx="1"/>
          </p:nvPr>
        </p:nvSpPr>
        <p:spPr/>
        <p:txBody>
          <a:bodyPr>
            <a:normAutofit lnSpcReduction="10000"/>
          </a:bodyPr>
          <a:lstStyle/>
          <a:p>
            <a:r>
              <a:rPr lang="id-ID" dirty="0" smtClean="0"/>
              <a:t>Penjualan hasil produksi di dalam negeri oleh badan usaha yang bergerak dalam bidang usaha industri semen, kertas, baja, dan industri otomotif</a:t>
            </a:r>
          </a:p>
          <a:p>
            <a:pPr marL="457200" indent="-457200">
              <a:buFont typeface="+mj-lt"/>
              <a:buAutoNum type="arabicPeriod"/>
            </a:pPr>
            <a:r>
              <a:rPr lang="id-ID" dirty="0" smtClean="0"/>
              <a:t>Penjualan kertas di dalam negeri sebesar 0,1% dari dasar pengenaan pajak Pajak Pertambahan Nilai.</a:t>
            </a:r>
          </a:p>
          <a:p>
            <a:pPr marL="457200" indent="-457200">
              <a:buFont typeface="+mj-lt"/>
              <a:buAutoNum type="arabicPeriod"/>
            </a:pPr>
            <a:r>
              <a:rPr lang="id-ID" dirty="0" smtClean="0"/>
              <a:t>Penjualan semua jenis semen di dalam negeri sebesar 0,25% dari pasar pengenaan pajak Pajak Pertambahan Nilai </a:t>
            </a:r>
          </a:p>
          <a:p>
            <a:pPr marL="457200" indent="-457200">
              <a:buFont typeface="+mj-lt"/>
              <a:buAutoNum type="arabicPeriod"/>
            </a:pPr>
            <a:r>
              <a:rPr lang="id-ID" dirty="0" smtClean="0"/>
              <a:t>Penjualan semua jenis kendaraan bermotorberoda dua atau lebih di dalam negeri sebesar 0,455 dari dasar pengenaan pajak Pajak Pertambahan Nilai.</a:t>
            </a:r>
          </a:p>
          <a:p>
            <a:pPr marL="457200" indent="-457200">
              <a:buFont typeface="+mj-lt"/>
              <a:buAutoNum type="arabicPeriod"/>
            </a:pPr>
            <a:r>
              <a:rPr lang="id-ID" dirty="0" smtClean="0"/>
              <a:t>Penjualan baja di dalam negeri sebesar 0,3% dari dasar pengenaan pajak Pajak Pertambahan Nilai.</a:t>
            </a:r>
          </a:p>
          <a:p>
            <a:r>
              <a:rPr lang="id-ID" smtClean="0"/>
              <a:t>Ekspor oleh badan usaha industri atau eksportir yang bergerak dalam sektor kehutanan, perkebunan, pertanian, yang ditunjuk sebagai pemungut Pajak Penghasilan Pasal 22 dari pedagang pengumpul sebesar 0,25%.</a:t>
            </a:r>
            <a:endParaRPr lang="id-ID" dirty="0"/>
          </a:p>
        </p:txBody>
      </p:sp>
    </p:spTree>
    <p:extLst>
      <p:ext uri="{BB962C8B-B14F-4D97-AF65-F5344CB8AC3E}">
        <p14:creationId xmlns:p14="http://schemas.microsoft.com/office/powerpoint/2010/main" val="1443592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 Soal PPh 22</a:t>
            </a:r>
            <a:endParaRPr lang="id-ID" dirty="0"/>
          </a:p>
        </p:txBody>
      </p:sp>
      <p:sp>
        <p:nvSpPr>
          <p:cNvPr id="3" name="Content Placeholder 2"/>
          <p:cNvSpPr>
            <a:spLocks noGrp="1"/>
          </p:cNvSpPr>
          <p:nvPr>
            <p:ph idx="1"/>
          </p:nvPr>
        </p:nvSpPr>
        <p:spPr/>
        <p:txBody>
          <a:bodyPr/>
          <a:lstStyle/>
          <a:p>
            <a:r>
              <a:rPr lang="id-ID" dirty="0" smtClean="0"/>
              <a:t>PT . Wahana adalah distributor tunggal  semen Tiga Roda menjual semen kepada PT. Amanda seharga Rp 500.000.000 secara tunai. Tarif PPh pasal 22 sebesar 0,25% dari DPP PPN.</a:t>
            </a:r>
            <a:endParaRPr lang="id-ID" dirty="0"/>
          </a:p>
        </p:txBody>
      </p:sp>
    </p:spTree>
    <p:extLst>
      <p:ext uri="{BB962C8B-B14F-4D97-AF65-F5344CB8AC3E}">
        <p14:creationId xmlns:p14="http://schemas.microsoft.com/office/powerpoint/2010/main" val="1345742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Jurnal </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45821429"/>
              </p:ext>
            </p:extLst>
          </p:nvPr>
        </p:nvGraphicFramePr>
        <p:xfrm>
          <a:off x="3868738" y="406400"/>
          <a:ext cx="7315200" cy="5933440"/>
        </p:xfrm>
        <a:graphic>
          <a:graphicData uri="http://schemas.openxmlformats.org/drawingml/2006/table">
            <a:tbl>
              <a:tblPr firstRow="1" bandRow="1">
                <a:tableStyleId>{5C22544A-7EE6-4342-B048-85BDC9FD1C3A}</a:tableStyleId>
              </a:tblPr>
              <a:tblGrid>
                <a:gridCol w="2438400"/>
                <a:gridCol w="2438400"/>
                <a:gridCol w="2438400"/>
              </a:tblGrid>
              <a:tr h="370840">
                <a:tc gridSpan="3">
                  <a:txBody>
                    <a:bodyPr/>
                    <a:lstStyle/>
                    <a:p>
                      <a:r>
                        <a:rPr lang="id-ID" dirty="0" smtClean="0"/>
                        <a:t>Jurnal</a:t>
                      </a:r>
                      <a:r>
                        <a:rPr lang="id-ID" baseline="0" dirty="0" smtClean="0"/>
                        <a:t> PT Wahana</a:t>
                      </a:r>
                      <a:endParaRPr lang="id-ID" dirty="0"/>
                    </a:p>
                  </a:txBody>
                  <a:tcPr/>
                </a:tc>
                <a:tc hMerge="1">
                  <a:txBody>
                    <a:bodyPr/>
                    <a:lstStyle/>
                    <a:p>
                      <a:endParaRPr lang="id-ID" dirty="0"/>
                    </a:p>
                  </a:txBody>
                  <a:tcPr/>
                </a:tc>
                <a:tc hMerge="1">
                  <a:txBody>
                    <a:bodyPr/>
                    <a:lstStyle/>
                    <a:p>
                      <a:endParaRPr lang="id-ID" dirty="0"/>
                    </a:p>
                  </a:txBody>
                  <a:tcPr/>
                </a:tc>
              </a:tr>
              <a:tr h="370840">
                <a:tc>
                  <a:txBody>
                    <a:bodyPr/>
                    <a:lstStyle/>
                    <a:p>
                      <a:r>
                        <a:rPr lang="id-ID" dirty="0" smtClean="0"/>
                        <a:t>1. Saat transaksi</a:t>
                      </a:r>
                      <a:endParaRPr lang="id-ID" dirty="0"/>
                    </a:p>
                  </a:txBody>
                  <a:tcPr/>
                </a:tc>
                <a:tc>
                  <a:txBody>
                    <a:bodyPr/>
                    <a:lstStyle/>
                    <a:p>
                      <a:endParaRPr lang="id-ID"/>
                    </a:p>
                  </a:txBody>
                  <a:tcPr/>
                </a:tc>
                <a:tc>
                  <a:txBody>
                    <a:bodyPr/>
                    <a:lstStyle/>
                    <a:p>
                      <a:endParaRPr lang="id-ID"/>
                    </a:p>
                  </a:txBody>
                  <a:tcPr/>
                </a:tc>
              </a:tr>
              <a:tr h="370840">
                <a:tc>
                  <a:txBody>
                    <a:bodyPr/>
                    <a:lstStyle/>
                    <a:p>
                      <a:r>
                        <a:rPr lang="id-ID" dirty="0" smtClean="0"/>
                        <a:t>Kas</a:t>
                      </a:r>
                      <a:endParaRPr lang="id-ID" dirty="0"/>
                    </a:p>
                  </a:txBody>
                  <a:tcPr/>
                </a:tc>
                <a:tc>
                  <a:txBody>
                    <a:bodyPr/>
                    <a:lstStyle/>
                    <a:p>
                      <a:r>
                        <a:rPr lang="id-ID" dirty="0" smtClean="0"/>
                        <a:t>Rp</a:t>
                      </a:r>
                      <a:endParaRPr lang="id-ID" dirty="0"/>
                    </a:p>
                  </a:txBody>
                  <a:tcPr/>
                </a:tc>
                <a:tc>
                  <a:txBody>
                    <a:bodyPr/>
                    <a:lstStyle/>
                    <a:p>
                      <a:r>
                        <a:rPr lang="id-ID" dirty="0" smtClean="0"/>
                        <a:t>-</a:t>
                      </a:r>
                      <a:endParaRPr lang="id-ID" dirty="0"/>
                    </a:p>
                  </a:txBody>
                  <a:tcPr/>
                </a:tc>
              </a:tr>
              <a:tr h="370840">
                <a:tc>
                  <a:txBody>
                    <a:bodyPr/>
                    <a:lstStyle/>
                    <a:p>
                      <a:r>
                        <a:rPr lang="id-ID" dirty="0" smtClean="0"/>
                        <a:t>       PPh 22 terutang</a:t>
                      </a:r>
                      <a:endParaRPr lang="id-ID" dirty="0"/>
                    </a:p>
                  </a:txBody>
                  <a:tcPr/>
                </a:tc>
                <a:tc>
                  <a:txBody>
                    <a:bodyPr/>
                    <a:lstStyle/>
                    <a:p>
                      <a:r>
                        <a:rPr lang="id-ID" dirty="0" smtClean="0"/>
                        <a:t>-</a:t>
                      </a:r>
                      <a:endParaRPr lang="id-ID" dirty="0"/>
                    </a:p>
                  </a:txBody>
                  <a:tcPr/>
                </a:tc>
                <a:tc>
                  <a:txBody>
                    <a:bodyPr/>
                    <a:lstStyle/>
                    <a:p>
                      <a:r>
                        <a:rPr lang="id-ID" dirty="0" smtClean="0"/>
                        <a:t>Rp</a:t>
                      </a:r>
                      <a:endParaRPr lang="id-ID" dirty="0"/>
                    </a:p>
                  </a:txBody>
                  <a:tcPr/>
                </a:tc>
              </a:tr>
              <a:tr h="370840">
                <a:tc>
                  <a:txBody>
                    <a:bodyPr/>
                    <a:lstStyle/>
                    <a:p>
                      <a:r>
                        <a:rPr lang="id-ID" dirty="0" smtClean="0"/>
                        <a:t>       Penjualan</a:t>
                      </a:r>
                      <a:endParaRPr lang="id-ID" dirty="0"/>
                    </a:p>
                  </a:txBody>
                  <a:tcPr/>
                </a:tc>
                <a:tc>
                  <a:txBody>
                    <a:bodyPr/>
                    <a:lstStyle/>
                    <a:p>
                      <a:r>
                        <a:rPr lang="id-ID" dirty="0" smtClean="0"/>
                        <a:t>-</a:t>
                      </a:r>
                      <a:endParaRPr lang="id-ID" dirty="0"/>
                    </a:p>
                  </a:txBody>
                  <a:tcPr/>
                </a:tc>
                <a:tc>
                  <a:txBody>
                    <a:bodyPr/>
                    <a:lstStyle/>
                    <a:p>
                      <a:r>
                        <a:rPr lang="id-ID" dirty="0" smtClean="0"/>
                        <a:t>Rp</a:t>
                      </a:r>
                      <a:endParaRPr lang="id-ID" dirty="0"/>
                    </a:p>
                  </a:txBody>
                  <a:tcPr/>
                </a:tc>
              </a:tr>
              <a:tr h="370840">
                <a:tc>
                  <a:txBody>
                    <a:bodyPr/>
                    <a:lstStyle/>
                    <a:p>
                      <a:r>
                        <a:rPr lang="id-ID" dirty="0" smtClean="0"/>
                        <a:t>2. Saat penyetoran</a:t>
                      </a:r>
                      <a:endParaRPr lang="id-ID" dirty="0"/>
                    </a:p>
                  </a:txBody>
                  <a:tcPr/>
                </a:tc>
                <a:tc>
                  <a:txBody>
                    <a:bodyPr/>
                    <a:lstStyle/>
                    <a:p>
                      <a:endParaRPr lang="id-ID"/>
                    </a:p>
                  </a:txBody>
                  <a:tcPr/>
                </a:tc>
                <a:tc>
                  <a:txBody>
                    <a:bodyPr/>
                    <a:lstStyle/>
                    <a:p>
                      <a:endParaRPr lang="id-ID"/>
                    </a:p>
                  </a:txBody>
                  <a:tcPr/>
                </a:tc>
              </a:tr>
              <a:tr h="370840">
                <a:tc>
                  <a:txBody>
                    <a:bodyPr/>
                    <a:lstStyle/>
                    <a:p>
                      <a:r>
                        <a:rPr lang="id-ID" dirty="0" smtClean="0"/>
                        <a:t>PPh</a:t>
                      </a:r>
                      <a:r>
                        <a:rPr lang="id-ID" baseline="0" dirty="0" smtClean="0"/>
                        <a:t> 22 terutang</a:t>
                      </a:r>
                      <a:endParaRPr lang="id-ID" dirty="0"/>
                    </a:p>
                  </a:txBody>
                  <a:tcPr/>
                </a:tc>
                <a:tc>
                  <a:txBody>
                    <a:bodyPr/>
                    <a:lstStyle/>
                    <a:p>
                      <a:r>
                        <a:rPr lang="id-ID" dirty="0" smtClean="0"/>
                        <a:t>Rp</a:t>
                      </a:r>
                      <a:endParaRPr lang="id-ID" dirty="0"/>
                    </a:p>
                  </a:txBody>
                  <a:tcPr/>
                </a:tc>
                <a:tc>
                  <a:txBody>
                    <a:bodyPr/>
                    <a:lstStyle/>
                    <a:p>
                      <a:endParaRPr lang="id-ID"/>
                    </a:p>
                  </a:txBody>
                  <a:tcPr/>
                </a:tc>
              </a:tr>
              <a:tr h="370840">
                <a:tc>
                  <a:txBody>
                    <a:bodyPr/>
                    <a:lstStyle/>
                    <a:p>
                      <a:r>
                        <a:rPr lang="id-ID" dirty="0" smtClean="0"/>
                        <a:t>       Kas</a:t>
                      </a:r>
                      <a:endParaRPr lang="id-ID" dirty="0"/>
                    </a:p>
                  </a:txBody>
                  <a:tcPr/>
                </a:tc>
                <a:tc>
                  <a:txBody>
                    <a:bodyPr/>
                    <a:lstStyle/>
                    <a:p>
                      <a:endParaRPr lang="id-ID"/>
                    </a:p>
                  </a:txBody>
                  <a:tcPr/>
                </a:tc>
                <a:tc>
                  <a:txBody>
                    <a:bodyPr/>
                    <a:lstStyle/>
                    <a:p>
                      <a:r>
                        <a:rPr lang="id-ID" dirty="0" smtClean="0"/>
                        <a:t>Rp</a:t>
                      </a:r>
                      <a:endParaRPr lang="id-ID" dirty="0"/>
                    </a:p>
                  </a:txBody>
                  <a:tcPr/>
                </a:tc>
              </a:tr>
              <a:tr h="370840">
                <a:tc>
                  <a:txBody>
                    <a:bodyPr/>
                    <a:lstStyle/>
                    <a:p>
                      <a:r>
                        <a:rPr lang="id-ID" dirty="0" smtClean="0"/>
                        <a:t>Jurnal</a:t>
                      </a:r>
                      <a:r>
                        <a:rPr lang="id-ID" baseline="0" dirty="0" smtClean="0"/>
                        <a:t> PT. Ananda</a:t>
                      </a:r>
                      <a:endParaRPr lang="id-ID" dirty="0"/>
                    </a:p>
                  </a:txBody>
                  <a:tcPr/>
                </a:tc>
                <a:tc>
                  <a:txBody>
                    <a:bodyPr/>
                    <a:lstStyle/>
                    <a:p>
                      <a:endParaRPr lang="id-ID"/>
                    </a:p>
                  </a:txBody>
                  <a:tcPr/>
                </a:tc>
                <a:tc>
                  <a:txBody>
                    <a:bodyPr/>
                    <a:lstStyle/>
                    <a:p>
                      <a:endParaRPr lang="id-ID" dirty="0"/>
                    </a:p>
                  </a:txBody>
                  <a:tcPr/>
                </a:tc>
              </a:tr>
              <a:tr h="370840">
                <a:tc>
                  <a:txBody>
                    <a:bodyPr/>
                    <a:lstStyle/>
                    <a:p>
                      <a:r>
                        <a:rPr lang="id-ID" dirty="0" smtClean="0"/>
                        <a:t>1. Saat transaksi</a:t>
                      </a:r>
                      <a:endParaRPr lang="id-ID" dirty="0"/>
                    </a:p>
                  </a:txBody>
                  <a:tcPr/>
                </a:tc>
                <a:tc>
                  <a:txBody>
                    <a:bodyPr/>
                    <a:lstStyle/>
                    <a:p>
                      <a:endParaRPr lang="id-ID"/>
                    </a:p>
                  </a:txBody>
                  <a:tcPr/>
                </a:tc>
                <a:tc>
                  <a:txBody>
                    <a:bodyPr/>
                    <a:lstStyle/>
                    <a:p>
                      <a:endParaRPr lang="id-ID" dirty="0"/>
                    </a:p>
                  </a:txBody>
                  <a:tcPr/>
                </a:tc>
              </a:tr>
              <a:tr h="370840">
                <a:tc>
                  <a:txBody>
                    <a:bodyPr/>
                    <a:lstStyle/>
                    <a:p>
                      <a:r>
                        <a:rPr lang="id-ID" dirty="0" smtClean="0"/>
                        <a:t>Pembelian</a:t>
                      </a:r>
                      <a:endParaRPr lang="id-ID" dirty="0"/>
                    </a:p>
                  </a:txBody>
                  <a:tcPr/>
                </a:tc>
                <a:tc>
                  <a:txBody>
                    <a:bodyPr/>
                    <a:lstStyle/>
                    <a:p>
                      <a:r>
                        <a:rPr lang="id-ID" dirty="0" smtClean="0"/>
                        <a:t>Rp</a:t>
                      </a:r>
                      <a:endParaRPr lang="id-ID" dirty="0"/>
                    </a:p>
                  </a:txBody>
                  <a:tcPr/>
                </a:tc>
                <a:tc>
                  <a:txBody>
                    <a:bodyPr/>
                    <a:lstStyle/>
                    <a:p>
                      <a:endParaRPr lang="id-ID" dirty="0"/>
                    </a:p>
                  </a:txBody>
                  <a:tcPr/>
                </a:tc>
              </a:tr>
              <a:tr h="370840">
                <a:tc>
                  <a:txBody>
                    <a:bodyPr/>
                    <a:lstStyle/>
                    <a:p>
                      <a:r>
                        <a:rPr lang="id-ID" dirty="0" smtClean="0"/>
                        <a:t>PPh</a:t>
                      </a:r>
                      <a:r>
                        <a:rPr lang="id-ID" baseline="0" dirty="0" smtClean="0"/>
                        <a:t> 22</a:t>
                      </a:r>
                      <a:endParaRPr lang="id-ID" dirty="0"/>
                    </a:p>
                  </a:txBody>
                  <a:tcPr/>
                </a:tc>
                <a:tc>
                  <a:txBody>
                    <a:bodyPr/>
                    <a:lstStyle/>
                    <a:p>
                      <a:r>
                        <a:rPr lang="id-ID" dirty="0" smtClean="0"/>
                        <a:t>Rp</a:t>
                      </a:r>
                      <a:endParaRPr lang="id-ID" dirty="0"/>
                    </a:p>
                  </a:txBody>
                  <a:tcPr/>
                </a:tc>
                <a:tc>
                  <a:txBody>
                    <a:bodyPr/>
                    <a:lstStyle/>
                    <a:p>
                      <a:endParaRPr lang="id-ID" dirty="0"/>
                    </a:p>
                  </a:txBody>
                  <a:tcPr/>
                </a:tc>
              </a:tr>
              <a:tr h="370840">
                <a:tc>
                  <a:txBody>
                    <a:bodyPr/>
                    <a:lstStyle/>
                    <a:p>
                      <a:r>
                        <a:rPr lang="id-ID" dirty="0" smtClean="0"/>
                        <a:t>       Kas</a:t>
                      </a:r>
                      <a:endParaRPr lang="id-ID" dirty="0"/>
                    </a:p>
                  </a:txBody>
                  <a:tcPr/>
                </a:tc>
                <a:tc>
                  <a:txBody>
                    <a:bodyPr/>
                    <a:lstStyle/>
                    <a:p>
                      <a:endParaRPr lang="id-ID"/>
                    </a:p>
                  </a:txBody>
                  <a:tcPr/>
                </a:tc>
                <a:tc>
                  <a:txBody>
                    <a:bodyPr/>
                    <a:lstStyle/>
                    <a:p>
                      <a:r>
                        <a:rPr lang="id-ID" dirty="0" smtClean="0"/>
                        <a:t>Rp</a:t>
                      </a:r>
                      <a:endParaRPr lang="id-ID" dirty="0"/>
                    </a:p>
                  </a:txBody>
                  <a:tcPr/>
                </a:tc>
              </a:tr>
              <a:tr h="370840">
                <a:tc gridSpan="3">
                  <a:txBody>
                    <a:bodyPr/>
                    <a:lstStyle/>
                    <a:p>
                      <a:r>
                        <a:rPr lang="id-ID" dirty="0" smtClean="0"/>
                        <a:t>3. Saat pengkreditan</a:t>
                      </a:r>
                      <a:r>
                        <a:rPr lang="id-ID" baseline="0" dirty="0" smtClean="0"/>
                        <a:t> pajak</a:t>
                      </a:r>
                      <a:endParaRPr lang="id-ID" dirty="0"/>
                    </a:p>
                  </a:txBody>
                  <a:tcPr/>
                </a:tc>
                <a:tc hMerge="1">
                  <a:txBody>
                    <a:bodyPr/>
                    <a:lstStyle/>
                    <a:p>
                      <a:endParaRPr lang="id-ID" dirty="0"/>
                    </a:p>
                  </a:txBody>
                  <a:tcPr/>
                </a:tc>
                <a:tc hMerge="1">
                  <a:txBody>
                    <a:bodyPr/>
                    <a:lstStyle/>
                    <a:p>
                      <a:endParaRPr lang="id-ID" dirty="0"/>
                    </a:p>
                  </a:txBody>
                  <a:tcPr/>
                </a:tc>
              </a:tr>
              <a:tr h="370840">
                <a:tc>
                  <a:txBody>
                    <a:bodyPr/>
                    <a:lstStyle/>
                    <a:p>
                      <a:r>
                        <a:rPr lang="id-ID" dirty="0" smtClean="0"/>
                        <a:t>PPh terutang </a:t>
                      </a:r>
                      <a:endParaRPr lang="id-ID" dirty="0"/>
                    </a:p>
                  </a:txBody>
                  <a:tcPr/>
                </a:tc>
                <a:tc>
                  <a:txBody>
                    <a:bodyPr/>
                    <a:lstStyle/>
                    <a:p>
                      <a:r>
                        <a:rPr lang="id-ID" dirty="0" smtClean="0"/>
                        <a:t>Rp</a:t>
                      </a:r>
                      <a:endParaRPr lang="id-ID" dirty="0"/>
                    </a:p>
                  </a:txBody>
                  <a:tcPr/>
                </a:tc>
                <a:tc>
                  <a:txBody>
                    <a:bodyPr/>
                    <a:lstStyle/>
                    <a:p>
                      <a:endParaRPr lang="id-ID" dirty="0"/>
                    </a:p>
                  </a:txBody>
                  <a:tcPr/>
                </a:tc>
              </a:tr>
              <a:tr h="370840">
                <a:tc>
                  <a:txBody>
                    <a:bodyPr/>
                    <a:lstStyle/>
                    <a:p>
                      <a:r>
                        <a:rPr lang="id-ID" dirty="0" smtClean="0"/>
                        <a:t>       PPh</a:t>
                      </a:r>
                      <a:r>
                        <a:rPr lang="id-ID" baseline="0" dirty="0" smtClean="0"/>
                        <a:t> 22</a:t>
                      </a:r>
                      <a:endParaRPr lang="id-ID" dirty="0"/>
                    </a:p>
                  </a:txBody>
                  <a:tcPr/>
                </a:tc>
                <a:tc>
                  <a:txBody>
                    <a:bodyPr/>
                    <a:lstStyle/>
                    <a:p>
                      <a:endParaRPr lang="id-ID"/>
                    </a:p>
                  </a:txBody>
                  <a:tcPr/>
                </a:tc>
                <a:tc>
                  <a:txBody>
                    <a:bodyPr/>
                    <a:lstStyle/>
                    <a:p>
                      <a:r>
                        <a:rPr lang="id-ID" dirty="0" smtClean="0"/>
                        <a:t>Rp</a:t>
                      </a:r>
                      <a:endParaRPr lang="id-ID" dirty="0"/>
                    </a:p>
                  </a:txBody>
                  <a:tcPr/>
                </a:tc>
              </a:tr>
            </a:tbl>
          </a:graphicData>
        </a:graphic>
      </p:graphicFrame>
    </p:spTree>
    <p:extLst>
      <p:ext uri="{BB962C8B-B14F-4D97-AF65-F5344CB8AC3E}">
        <p14:creationId xmlns:p14="http://schemas.microsoft.com/office/powerpoint/2010/main" val="3878566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mtClean="0"/>
              <a:t>Latihan PPh 21 &amp; 22</a:t>
            </a:r>
            <a:endParaRPr lang="id-ID" dirty="0"/>
          </a:p>
        </p:txBody>
      </p:sp>
      <p:sp>
        <p:nvSpPr>
          <p:cNvPr id="3" name="Content Placeholder 2"/>
          <p:cNvSpPr>
            <a:spLocks noGrp="1"/>
          </p:cNvSpPr>
          <p:nvPr>
            <p:ph idx="1"/>
          </p:nvPr>
        </p:nvSpPr>
        <p:spPr>
          <a:xfrm>
            <a:off x="3767328" y="864108"/>
            <a:ext cx="7417140" cy="5536692"/>
          </a:xfrm>
        </p:spPr>
        <p:txBody>
          <a:bodyPr/>
          <a:lstStyle/>
          <a:p>
            <a:r>
              <a:rPr lang="id-ID" dirty="0" smtClean="0"/>
              <a:t>1. Bapak Rijal bekerja pada PT. MINO dengan gaji Rp 12.000.000 per bulan dan membayar iuran pensiun sebesar Rp 150.000 per bulan. Rijal telah menikah memiliki 1 anak, dan di rumahnya tinggal ibu dan adiknya yang bekerja sebagai asisten rumah tangga. Hitunglah PPh sebulan yang harus dipotong PT. MINO terhadap penghasilan Rijal, serta catatlah jurnal untuk Rijal dan PT. MINO.</a:t>
            </a:r>
          </a:p>
          <a:p>
            <a:r>
              <a:rPr lang="id-ID" dirty="0"/>
              <a:t>2. PT. Semen Beres adalah sebuah perusahaan semen skala nasional. Pada tanggal 15 Mei 2013 menjula 1000 sak semen kepada CV. Karya Dunia secara tunai. Harga jual semen adalah Rp 45.000 per sak.</a:t>
            </a:r>
          </a:p>
          <a:p>
            <a:pPr marL="457200" indent="-457200">
              <a:buFont typeface="+mj-lt"/>
              <a:buAutoNum type="alphaLcParenR"/>
            </a:pPr>
            <a:r>
              <a:rPr lang="id-ID" dirty="0"/>
              <a:t>Hitung PPh pasal 22 yang harus dibayar jika PPh 22 terdapat potongan penjualan sebesar 5% bagi pembeli.</a:t>
            </a:r>
          </a:p>
          <a:p>
            <a:pPr marL="457200" indent="-457200">
              <a:buFont typeface="+mj-lt"/>
              <a:buAutoNum type="alphaLcParenR"/>
            </a:pPr>
            <a:r>
              <a:rPr lang="id-ID" dirty="0"/>
              <a:t>Buatlah jurnal untuk PT. Semen Beres dan CV. Karya Dunia</a:t>
            </a:r>
          </a:p>
          <a:p>
            <a:endParaRPr lang="id-ID" dirty="0"/>
          </a:p>
        </p:txBody>
      </p:sp>
    </p:spTree>
    <p:extLst>
      <p:ext uri="{BB962C8B-B14F-4D97-AF65-F5344CB8AC3E}">
        <p14:creationId xmlns:p14="http://schemas.microsoft.com/office/powerpoint/2010/main" val="34482425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PPh pasal 23</a:t>
            </a:r>
            <a:endParaRPr lang="id-ID" dirty="0"/>
          </a:p>
        </p:txBody>
      </p:sp>
      <p:sp>
        <p:nvSpPr>
          <p:cNvPr id="3" name="Content Placeholder 2"/>
          <p:cNvSpPr>
            <a:spLocks noGrp="1"/>
          </p:cNvSpPr>
          <p:nvPr>
            <p:ph idx="1"/>
          </p:nvPr>
        </p:nvSpPr>
        <p:spPr/>
        <p:txBody>
          <a:bodyPr/>
          <a:lstStyle/>
          <a:p>
            <a:r>
              <a:rPr lang="id-ID" dirty="0" smtClean="0"/>
              <a:t>Ketentuan dalam pasal 23 UU Ph mengatur pajak atas penghasilan yang diterima atau diperoleh Wajib Pajak dalam negeri dan Bentuk Usaha Tetap yang berasal dari modal, penyerahan jasa, atau penyelenggaraan kegiatan selain yang telah dipotong Pajak Penghasilan Pasal 21, yang dibayarkan, disediakan untuk dibayarkan, atau telah jayuh tempo pembayarannya oleh badan pemerintah, subjek pajak badan dalam negeri, penyelenggara kegiatan, bentuk usaha tetap, atau perwakilan perusahaan luar negeri lainnya.</a:t>
            </a:r>
            <a:endParaRPr lang="id-ID" dirty="0"/>
          </a:p>
        </p:txBody>
      </p:sp>
    </p:spTree>
    <p:extLst>
      <p:ext uri="{BB962C8B-B14F-4D97-AF65-F5344CB8AC3E}">
        <p14:creationId xmlns:p14="http://schemas.microsoft.com/office/powerpoint/2010/main" val="1715887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Pemotong PPh Pasal 23</a:t>
            </a:r>
            <a:endParaRPr lang="id-ID" dirty="0"/>
          </a:p>
        </p:txBody>
      </p:sp>
      <p:sp>
        <p:nvSpPr>
          <p:cNvPr id="3" name="Content Placeholder 2"/>
          <p:cNvSpPr>
            <a:spLocks noGrp="1"/>
          </p:cNvSpPr>
          <p:nvPr>
            <p:ph idx="1"/>
          </p:nvPr>
        </p:nvSpPr>
        <p:spPr/>
        <p:txBody>
          <a:bodyPr>
            <a:normAutofit lnSpcReduction="10000"/>
          </a:bodyPr>
          <a:lstStyle/>
          <a:p>
            <a:r>
              <a:rPr lang="id-ID" dirty="0" smtClean="0"/>
              <a:t>Pemotong PPh pasal 23 adalah pihak-pihak yang membayarkan penghasilan, yang terdiri atas:</a:t>
            </a:r>
          </a:p>
          <a:p>
            <a:pPr marL="457200" indent="-457200">
              <a:buFont typeface="+mj-lt"/>
              <a:buAutoNum type="arabicPeriod"/>
            </a:pPr>
            <a:r>
              <a:rPr lang="id-ID" dirty="0" smtClean="0"/>
              <a:t>Badan pemerintah</a:t>
            </a:r>
          </a:p>
          <a:p>
            <a:pPr marL="457200" indent="-457200">
              <a:buFont typeface="+mj-lt"/>
              <a:buAutoNum type="arabicPeriod"/>
            </a:pPr>
            <a:r>
              <a:rPr lang="id-ID" dirty="0" smtClean="0"/>
              <a:t>Subjek pajak badan dalam negeri</a:t>
            </a:r>
          </a:p>
          <a:p>
            <a:pPr marL="457200" indent="-457200">
              <a:buFont typeface="+mj-lt"/>
              <a:buAutoNum type="arabicPeriod"/>
            </a:pPr>
            <a:r>
              <a:rPr lang="id-ID" dirty="0" smtClean="0"/>
              <a:t>Penyelenggara kegiatan</a:t>
            </a:r>
          </a:p>
          <a:p>
            <a:pPr marL="457200" indent="-457200">
              <a:buFont typeface="+mj-lt"/>
              <a:buAutoNum type="arabicPeriod"/>
            </a:pPr>
            <a:r>
              <a:rPr lang="id-ID" dirty="0" smtClean="0"/>
              <a:t>Bentuk usaha tetap</a:t>
            </a:r>
          </a:p>
          <a:p>
            <a:pPr marL="457200" indent="-457200">
              <a:buFont typeface="+mj-lt"/>
              <a:buAutoNum type="arabicPeriod"/>
            </a:pPr>
            <a:r>
              <a:rPr lang="id-ID" dirty="0" smtClean="0"/>
              <a:t>Perwakilan perusahaan luar negeri lainnya.</a:t>
            </a:r>
          </a:p>
          <a:p>
            <a:pPr marL="457200" indent="-457200">
              <a:buFont typeface="+mj-lt"/>
              <a:buAutoNum type="arabicPeriod"/>
            </a:pPr>
            <a:r>
              <a:rPr lang="id-ID" dirty="0" smtClean="0"/>
              <a:t>Orang pribadi sebagai wajib pajak dalam negeri yang telah mendapat penunjukkan dari Direktur Jenderal Pajak untuk memotong pajak PPh pasal 23, yang meliputi:</a:t>
            </a:r>
          </a:p>
          <a:p>
            <a:pPr marL="457200" indent="-457200">
              <a:buFont typeface="+mj-lt"/>
              <a:buAutoNum type="alphaLcParenR"/>
            </a:pPr>
            <a:r>
              <a:rPr lang="id-ID" dirty="0" smtClean="0"/>
              <a:t>Akuntan, arsitek, dokter, notaris, Pejabat Pembuat Akta Tanah (PPAT) kecuali PPAT tsb adalah camat, pengacara, dan konsultan, yang melakukan pekerjaan bebas.</a:t>
            </a:r>
          </a:p>
          <a:p>
            <a:pPr marL="457200" indent="-457200">
              <a:buFont typeface="+mj-lt"/>
              <a:buAutoNum type="alphaLcParenR"/>
            </a:pPr>
            <a:r>
              <a:rPr lang="id-ID" dirty="0" smtClean="0"/>
              <a:t>Orang pribadi yang menjalankan usaha yang menyelenggarakan pembukuan</a:t>
            </a:r>
            <a:endParaRPr lang="id-ID" dirty="0"/>
          </a:p>
        </p:txBody>
      </p:sp>
    </p:spTree>
    <p:extLst>
      <p:ext uri="{BB962C8B-B14F-4D97-AF65-F5344CB8AC3E}">
        <p14:creationId xmlns:p14="http://schemas.microsoft.com/office/powerpoint/2010/main" val="2711938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Objek Pemotong PPh pasal 23</a:t>
            </a:r>
            <a:endParaRPr lang="id-ID" dirty="0"/>
          </a:p>
        </p:txBody>
      </p:sp>
      <p:sp>
        <p:nvSpPr>
          <p:cNvPr id="3" name="Content Placeholder 2"/>
          <p:cNvSpPr>
            <a:spLocks noGrp="1"/>
          </p:cNvSpPr>
          <p:nvPr>
            <p:ph idx="1"/>
          </p:nvPr>
        </p:nvSpPr>
        <p:spPr/>
        <p:txBody>
          <a:bodyPr/>
          <a:lstStyle/>
          <a:p>
            <a:pPr marL="457200" indent="-457200">
              <a:buFont typeface="+mj-lt"/>
              <a:buAutoNum type="arabicPeriod"/>
            </a:pPr>
            <a:r>
              <a:rPr lang="id-ID" dirty="0" smtClean="0"/>
              <a:t>Dividen</a:t>
            </a:r>
          </a:p>
          <a:p>
            <a:pPr marL="457200" indent="-457200">
              <a:buFont typeface="+mj-lt"/>
              <a:buAutoNum type="arabicPeriod"/>
            </a:pPr>
            <a:r>
              <a:rPr lang="id-ID" dirty="0" smtClean="0"/>
              <a:t>Bunga termasuk premium, diskonto, dan imbalan karena jaminan pengembalian utang</a:t>
            </a:r>
          </a:p>
          <a:p>
            <a:pPr marL="457200" indent="-457200">
              <a:buFont typeface="+mj-lt"/>
              <a:buAutoNum type="arabicPeriod"/>
            </a:pPr>
            <a:r>
              <a:rPr lang="id-ID" dirty="0" smtClean="0"/>
              <a:t>Royalti</a:t>
            </a:r>
          </a:p>
          <a:p>
            <a:pPr marL="457200" indent="-457200">
              <a:buFont typeface="+mj-lt"/>
              <a:buAutoNum type="arabicPeriod"/>
            </a:pPr>
            <a:r>
              <a:rPr lang="id-ID" dirty="0" smtClean="0"/>
              <a:t>Hadiah, penghargaan, bonus, dan sejenisnya selain yang telah dipotong Pajak Penghasilan sebagaimana dimaksud dalam PPh 21 </a:t>
            </a:r>
          </a:p>
          <a:p>
            <a:pPr marL="457200" indent="-457200">
              <a:buFont typeface="+mj-lt"/>
              <a:buAutoNum type="arabicPeriod"/>
            </a:pPr>
            <a:r>
              <a:rPr lang="id-ID" dirty="0" smtClean="0"/>
              <a:t>Sewa dan penghasilan lain sehubungan dengan penggunaan harat, kecuali sewa tanah dan/atau bangunan</a:t>
            </a:r>
          </a:p>
          <a:p>
            <a:pPr marL="457200" indent="-457200">
              <a:buFont typeface="+mj-lt"/>
              <a:buAutoNum type="arabicPeriod"/>
            </a:pPr>
            <a:r>
              <a:rPr lang="id-ID" dirty="0" smtClean="0"/>
              <a:t>Imbalan sehubungan dengan jasa teknik, jasa manajemen, jasa konstruksi, jasa konsultan, dan jasa lain selain jasa yang telah dipotong Pajak Penghasilan sebagaimana dimaksud dalam Pasal 21</a:t>
            </a:r>
            <a:endParaRPr lang="id-ID" dirty="0"/>
          </a:p>
        </p:txBody>
      </p:sp>
    </p:spTree>
    <p:extLst>
      <p:ext uri="{BB962C8B-B14F-4D97-AF65-F5344CB8AC3E}">
        <p14:creationId xmlns:p14="http://schemas.microsoft.com/office/powerpoint/2010/main" val="34414210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Tarif Pemotongan</a:t>
            </a:r>
            <a:endParaRPr lang="id-ID" dirty="0"/>
          </a:p>
        </p:txBody>
      </p:sp>
      <p:sp>
        <p:nvSpPr>
          <p:cNvPr id="3" name="Content Placeholder 2"/>
          <p:cNvSpPr>
            <a:spLocks noGrp="1"/>
          </p:cNvSpPr>
          <p:nvPr>
            <p:ph idx="1"/>
          </p:nvPr>
        </p:nvSpPr>
        <p:spPr/>
        <p:txBody>
          <a:bodyPr/>
          <a:lstStyle/>
          <a:p>
            <a:pPr>
              <a:buFont typeface="Arial" panose="020B0604020202020204" pitchFamily="34" charset="0"/>
              <a:buChar char="•"/>
            </a:pPr>
            <a:r>
              <a:rPr lang="id-ID" dirty="0" smtClean="0"/>
              <a:t>Sebesar 15% dari jumlah bruto atas:</a:t>
            </a:r>
          </a:p>
          <a:p>
            <a:pPr marL="457200" indent="-457200">
              <a:buFont typeface="+mj-lt"/>
              <a:buAutoNum type="arabicPeriod"/>
            </a:pPr>
            <a:r>
              <a:rPr lang="id-ID" dirty="0" smtClean="0"/>
              <a:t>Dividen</a:t>
            </a:r>
          </a:p>
          <a:p>
            <a:pPr marL="457200" indent="-457200">
              <a:buFont typeface="+mj-lt"/>
              <a:buAutoNum type="arabicPeriod"/>
            </a:pPr>
            <a:r>
              <a:rPr lang="id-ID" dirty="0" smtClean="0"/>
              <a:t>Bunga termasuk premium, diskonto, dan imbalan karena jaminan pengembalian utang</a:t>
            </a:r>
          </a:p>
          <a:p>
            <a:pPr marL="457200" indent="-457200">
              <a:buFont typeface="+mj-lt"/>
              <a:buAutoNum type="arabicPeriod"/>
            </a:pPr>
            <a:r>
              <a:rPr lang="id-ID" dirty="0" smtClean="0"/>
              <a:t>Royalti</a:t>
            </a:r>
          </a:p>
          <a:p>
            <a:pPr marL="457200" indent="-457200">
              <a:buFont typeface="+mj-lt"/>
              <a:buAutoNum type="arabicPeriod"/>
            </a:pPr>
            <a:r>
              <a:rPr lang="id-ID" dirty="0" smtClean="0"/>
              <a:t>Hadiah, penghargaan, bonus, dan sejenisnya selain yang telah dipotongpajak penghasilan pasal 21</a:t>
            </a:r>
          </a:p>
          <a:p>
            <a:r>
              <a:rPr lang="id-ID" dirty="0" smtClean="0"/>
              <a:t>Sebesar 2% dari jumlah bruto atas:</a:t>
            </a:r>
          </a:p>
          <a:p>
            <a:pPr marL="457200" indent="-457200">
              <a:buFont typeface="+mj-lt"/>
              <a:buAutoNum type="arabicPeriod"/>
            </a:pPr>
            <a:r>
              <a:rPr lang="id-ID" dirty="0" smtClean="0"/>
              <a:t>Sewa dan penghasilan lain sehubungan dengan penggunaan harta, kecuali sewa tanah dan/atau bangunan</a:t>
            </a:r>
          </a:p>
          <a:p>
            <a:pPr marL="457200" indent="-457200">
              <a:buFont typeface="+mj-lt"/>
              <a:buAutoNum type="arabicPeriod"/>
            </a:pPr>
            <a:r>
              <a:rPr lang="id-ID" dirty="0" smtClean="0"/>
              <a:t>Imbalan sehubungan dengan jasa teknik, jasa manajemen, jasa konstruksi, jasa konsultan, dan jasa lain selain jasa yang telah dipotong Pajak Penghasilan Pasal 21.</a:t>
            </a:r>
          </a:p>
          <a:p>
            <a:pPr marL="457200" indent="-457200">
              <a:buFont typeface="+mj-lt"/>
              <a:buAutoNum type="alphaLcParenR"/>
            </a:pPr>
            <a:endParaRPr lang="id-ID" dirty="0"/>
          </a:p>
        </p:txBody>
      </p:sp>
    </p:spTree>
    <p:extLst>
      <p:ext uri="{BB962C8B-B14F-4D97-AF65-F5344CB8AC3E}">
        <p14:creationId xmlns:p14="http://schemas.microsoft.com/office/powerpoint/2010/main" val="20374379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 Soal PPh 23</a:t>
            </a:r>
            <a:endParaRPr lang="id-ID" dirty="0"/>
          </a:p>
        </p:txBody>
      </p:sp>
      <p:sp>
        <p:nvSpPr>
          <p:cNvPr id="3" name="Content Placeholder 2"/>
          <p:cNvSpPr>
            <a:spLocks noGrp="1"/>
          </p:cNvSpPr>
          <p:nvPr>
            <p:ph idx="1"/>
          </p:nvPr>
        </p:nvSpPr>
        <p:spPr/>
        <p:txBody>
          <a:bodyPr/>
          <a:lstStyle/>
          <a:p>
            <a:pPr marL="457200" indent="-457200">
              <a:buFont typeface="+mj-lt"/>
              <a:buAutoNum type="arabicPeriod"/>
            </a:pPr>
            <a:r>
              <a:rPr lang="id-ID" dirty="0" smtClean="0"/>
              <a:t>PT. Doraemon menandatangani sebuah kontrak untuk melaksanakan pengolahan limbah dengan teknik sanitary landfill di 12 lokasi dengan imbalan jasa sebesar Rp 40.000.000. Berapakah besar PPh 23 yang dipotong oleh klien terhadap PT. Doraemon serta buatlah jurnal bagi kedua pihak saat pembayarannya.</a:t>
            </a:r>
          </a:p>
          <a:p>
            <a:pPr marL="457200" indent="-457200">
              <a:buFont typeface="+mj-lt"/>
              <a:buAutoNum type="arabicPeriod"/>
            </a:pPr>
            <a:r>
              <a:rPr lang="id-ID" dirty="0" smtClean="0"/>
              <a:t>PT. Khing membayarkan dividen kepada CV. Hero sebesar Rp 200.000.000. Hitunglah PPh 23 yang dipotong PT. Khing kepada CV. Hero dan buatlah jurnal untuk kedua pihak saat pembayaran dividen beserta PPh 23.</a:t>
            </a:r>
          </a:p>
          <a:p>
            <a:pPr marL="457200" indent="-457200">
              <a:buFont typeface="+mj-lt"/>
              <a:buAutoNum type="arabicPeriod"/>
            </a:pPr>
            <a:endParaRPr lang="id-ID" dirty="0" smtClean="0"/>
          </a:p>
          <a:p>
            <a:endParaRPr lang="id-ID" dirty="0"/>
          </a:p>
        </p:txBody>
      </p:sp>
    </p:spTree>
    <p:extLst>
      <p:ext uri="{BB962C8B-B14F-4D97-AF65-F5344CB8AC3E}">
        <p14:creationId xmlns:p14="http://schemas.microsoft.com/office/powerpoint/2010/main" val="2491365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PPh Pasal 24</a:t>
            </a:r>
            <a:endParaRPr lang="id-ID" dirty="0"/>
          </a:p>
        </p:txBody>
      </p:sp>
      <p:sp>
        <p:nvSpPr>
          <p:cNvPr id="3" name="Content Placeholder 2"/>
          <p:cNvSpPr>
            <a:spLocks noGrp="1"/>
          </p:cNvSpPr>
          <p:nvPr>
            <p:ph idx="1"/>
          </p:nvPr>
        </p:nvSpPr>
        <p:spPr/>
        <p:txBody>
          <a:bodyPr/>
          <a:lstStyle/>
          <a:p>
            <a:r>
              <a:rPr lang="id-ID" dirty="0" smtClean="0"/>
              <a:t>Pajak Penghasilan Pasal 24 merupakan pajak yang terutang atau dibayarkan di luar negeri atas penghasilan yang diterima atau diperoleh dari luar negeri yang boleh dikreditkan terhadap pajak penghasilan yang terutang atas seluruh penghasilan Wajib Pajak dalam negeri.</a:t>
            </a:r>
            <a:endParaRPr lang="id-ID" dirty="0"/>
          </a:p>
        </p:txBody>
      </p:sp>
    </p:spTree>
    <p:extLst>
      <p:ext uri="{BB962C8B-B14F-4D97-AF65-F5344CB8AC3E}">
        <p14:creationId xmlns:p14="http://schemas.microsoft.com/office/powerpoint/2010/main" val="698265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Penggabungan Penghasilan</a:t>
            </a:r>
            <a:endParaRPr lang="id-ID" dirty="0"/>
          </a:p>
        </p:txBody>
      </p:sp>
      <p:sp>
        <p:nvSpPr>
          <p:cNvPr id="3" name="Content Placeholder 2"/>
          <p:cNvSpPr>
            <a:spLocks noGrp="1"/>
          </p:cNvSpPr>
          <p:nvPr>
            <p:ph idx="1"/>
          </p:nvPr>
        </p:nvSpPr>
        <p:spPr/>
        <p:txBody>
          <a:bodyPr/>
          <a:lstStyle/>
          <a:p>
            <a:r>
              <a:rPr lang="id-ID" dirty="0" smtClean="0"/>
              <a:t>Untuk menghitung Pajak Penghasilan yang terutang atas seluruh penghasilan yang diterima atau diperoleh Wajib Pajak dalam negeri, baik dari dalam negeri maupun dari luar negeri, maka seluruh penghasilan Wajib Pajak tersebut digabungkan.</a:t>
            </a:r>
          </a:p>
          <a:p>
            <a:r>
              <a:rPr lang="id-ID" dirty="0" smtClean="0"/>
              <a:t>Penggabungan Penghasilan yang berasal dari luar negeri dilakukan sebagai berikut:</a:t>
            </a:r>
          </a:p>
          <a:p>
            <a:pPr marL="457200" indent="-457200">
              <a:buFont typeface="+mj-lt"/>
              <a:buAutoNum type="arabicPeriod"/>
            </a:pPr>
            <a:r>
              <a:rPr lang="id-ID" dirty="0" smtClean="0"/>
              <a:t>Penggabungan penghasilan dari usaha dilakukan dalam tahun pajak diperolehnya penghasilan tersebut (</a:t>
            </a:r>
            <a:r>
              <a:rPr lang="id-ID" i="1" dirty="0" smtClean="0"/>
              <a:t>accrual basis).</a:t>
            </a:r>
          </a:p>
          <a:p>
            <a:pPr marL="457200" indent="-457200">
              <a:buFont typeface="+mj-lt"/>
              <a:buAutoNum type="arabicPeriod"/>
            </a:pPr>
            <a:r>
              <a:rPr lang="id-ID" dirty="0" smtClean="0"/>
              <a:t>Penggabungan penghasilan lainnya dilakukan dalam tahun pajak diterimanya penghasilan tersebut (</a:t>
            </a:r>
            <a:r>
              <a:rPr lang="id-ID" i="1" dirty="0" smtClean="0"/>
              <a:t>cash basis).</a:t>
            </a:r>
          </a:p>
          <a:p>
            <a:pPr marL="457200" indent="-457200">
              <a:buFont typeface="+mj-lt"/>
              <a:buAutoNum type="arabicPeriod"/>
            </a:pPr>
            <a:r>
              <a:rPr lang="id-ID" dirty="0" smtClean="0"/>
              <a:t>Penggabungan penghasilan berupa dividen , yaitu dilakukan dalam tahun pajak pada saat perolehan dividen tersebut ditetapkan sesuai dengan Keputusan Menteri Keuangan.</a:t>
            </a:r>
            <a:endParaRPr lang="id-ID" dirty="0"/>
          </a:p>
        </p:txBody>
      </p:sp>
    </p:spTree>
    <p:extLst>
      <p:ext uri="{BB962C8B-B14F-4D97-AF65-F5344CB8AC3E}">
        <p14:creationId xmlns:p14="http://schemas.microsoft.com/office/powerpoint/2010/main" val="17216103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Batas Maksimum Kredit Pajak </a:t>
            </a:r>
            <a:endParaRPr lang="id-ID" dirty="0"/>
          </a:p>
        </p:txBody>
      </p:sp>
      <p:sp>
        <p:nvSpPr>
          <p:cNvPr id="3" name="Content Placeholder 2"/>
          <p:cNvSpPr>
            <a:spLocks noGrp="1"/>
          </p:cNvSpPr>
          <p:nvPr>
            <p:ph idx="1"/>
          </p:nvPr>
        </p:nvSpPr>
        <p:spPr/>
        <p:txBody>
          <a:bodyPr>
            <a:normAutofit lnSpcReduction="10000"/>
          </a:bodyPr>
          <a:lstStyle/>
          <a:p>
            <a:pPr marL="457200" indent="-457200">
              <a:buFont typeface="+mj-lt"/>
              <a:buAutoNum type="arabicPeriod"/>
            </a:pPr>
            <a:r>
              <a:rPr lang="id-ID" dirty="0" smtClean="0"/>
              <a:t>Penghasilan dari saham dan sekuritas lainnya serta keuntungan dari penghasilan saham dan sekuritas lainnya</a:t>
            </a:r>
          </a:p>
          <a:p>
            <a:pPr marL="457200" indent="-457200">
              <a:buFont typeface="+mj-lt"/>
              <a:buAutoNum type="arabicPeriod"/>
            </a:pPr>
            <a:r>
              <a:rPr lang="id-ID" dirty="0" smtClean="0"/>
              <a:t>Penghasilan berupa bunga, royalti, dan sewa sehubungan dengan penggunaan harta gerak</a:t>
            </a:r>
          </a:p>
          <a:p>
            <a:pPr marL="457200" indent="-457200">
              <a:buFont typeface="+mj-lt"/>
              <a:buAutoNum type="arabicPeriod"/>
            </a:pPr>
            <a:r>
              <a:rPr lang="id-ID" dirty="0" smtClean="0"/>
              <a:t>Penghasilan berupa sewa sehubungan dengan penggunaan harta tak bergerak.</a:t>
            </a:r>
          </a:p>
          <a:p>
            <a:pPr marL="457200" indent="-457200">
              <a:buFont typeface="+mj-lt"/>
              <a:buAutoNum type="arabicPeriod"/>
            </a:pPr>
            <a:r>
              <a:rPr lang="id-ID" dirty="0" smtClean="0"/>
              <a:t>Penghasilan berupa imbalan sehubungan dengan jasa, pekerjaan.</a:t>
            </a:r>
          </a:p>
          <a:p>
            <a:pPr marL="457200" indent="-457200">
              <a:buFont typeface="+mj-lt"/>
              <a:buAutoNum type="arabicPeriod"/>
            </a:pPr>
            <a:r>
              <a:rPr lang="id-ID" dirty="0" smtClean="0"/>
              <a:t>Penghasilan bentuk usaha tetap</a:t>
            </a:r>
          </a:p>
          <a:p>
            <a:pPr marL="457200" indent="-457200">
              <a:buFont typeface="+mj-lt"/>
              <a:buAutoNum type="arabicPeriod"/>
            </a:pPr>
            <a:r>
              <a:rPr lang="id-ID" dirty="0" smtClean="0"/>
              <a:t>Penghasilan dari pengalihan sebagian atau seluruh hak penambangan atau tanda turur serta dalam pembiayaan atau permodalan dalam perusahaan pertambangan </a:t>
            </a:r>
          </a:p>
          <a:p>
            <a:pPr marL="457200" indent="-457200">
              <a:buFont typeface="+mj-lt"/>
              <a:buAutoNum type="arabicPeriod"/>
            </a:pPr>
            <a:r>
              <a:rPr lang="id-ID" dirty="0" smtClean="0"/>
              <a:t>Keuntungan karena pengalihan harta tetap</a:t>
            </a:r>
          </a:p>
          <a:p>
            <a:pPr marL="457200" indent="-457200">
              <a:buFont typeface="+mj-lt"/>
              <a:buAutoNum type="arabicPeriod"/>
            </a:pPr>
            <a:r>
              <a:rPr lang="id-ID" dirty="0" smtClean="0"/>
              <a:t>Keuntungan karena pengalihan harta yang menjadi bagian dari suatu bentuk usaha tetap.</a:t>
            </a:r>
            <a:endParaRPr lang="id-ID" dirty="0"/>
          </a:p>
        </p:txBody>
      </p:sp>
    </p:spTree>
    <p:extLst>
      <p:ext uri="{BB962C8B-B14F-4D97-AF65-F5344CB8AC3E}">
        <p14:creationId xmlns:p14="http://schemas.microsoft.com/office/powerpoint/2010/main" val="33686461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Perhitungan PPh pasal 24</a:t>
            </a:r>
            <a:endParaRPr lang="id-ID" dirty="0"/>
          </a:p>
        </p:txBody>
      </p:sp>
      <p:sp>
        <p:nvSpPr>
          <p:cNvPr id="3" name="Content Placeholder 2"/>
          <p:cNvSpPr>
            <a:spLocks noGrp="1"/>
          </p:cNvSpPr>
          <p:nvPr>
            <p:ph idx="1"/>
          </p:nvPr>
        </p:nvSpPr>
        <p:spPr/>
        <p:txBody>
          <a:bodyPr/>
          <a:lstStyle/>
          <a:p>
            <a:r>
              <a:rPr lang="id-ID" dirty="0" smtClean="0"/>
              <a:t>Batas Maksimum Kredit Pajak adalah nilai yang terendah dari unsur 3 perhitungan berikut:</a:t>
            </a:r>
          </a:p>
          <a:p>
            <a:pPr marL="457200" indent="-457200">
              <a:buFont typeface="+mj-lt"/>
              <a:buAutoNum type="arabicPeriod"/>
            </a:pPr>
            <a:r>
              <a:rPr lang="id-ID" dirty="0" smtClean="0"/>
              <a:t>Jumlah pajak terutang / dibayar di luar negeri</a:t>
            </a:r>
          </a:p>
          <a:p>
            <a:pPr marL="457200" indent="-457200">
              <a:buFont typeface="+mj-lt"/>
              <a:buAutoNum type="arabicPeriod"/>
            </a:pPr>
            <a:r>
              <a:rPr lang="id-ID" dirty="0" smtClean="0"/>
              <a:t>Jumlah </a:t>
            </a:r>
            <a:r>
              <a:rPr lang="id-ID" dirty="0"/>
              <a:t>pajak terutang untuk seluruh penghasilan </a:t>
            </a:r>
            <a:endParaRPr lang="id-ID" dirty="0" smtClean="0"/>
          </a:p>
          <a:p>
            <a:pPr marL="457200" indent="-457200">
              <a:buFont typeface="+mj-lt"/>
              <a:buAutoNum type="arabicPeriod"/>
            </a:pPr>
            <a:r>
              <a:rPr lang="id-ID" dirty="0"/>
              <a:t>(Penghasilan luar negeri : seluruh penghasilan Kena Pajak ) x PPh terutang atas seluruh penghasilan dikenakan tarif ps 17</a:t>
            </a:r>
            <a:r>
              <a:rPr lang="id-ID" dirty="0" smtClean="0"/>
              <a:t>.</a:t>
            </a:r>
            <a:endParaRPr lang="id-ID" dirty="0"/>
          </a:p>
        </p:txBody>
      </p:sp>
    </p:spTree>
    <p:extLst>
      <p:ext uri="{BB962C8B-B14F-4D97-AF65-F5344CB8AC3E}">
        <p14:creationId xmlns:p14="http://schemas.microsoft.com/office/powerpoint/2010/main" val="7883570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 Soal PPh 24</a:t>
            </a:r>
            <a:endParaRPr lang="id-ID" dirty="0"/>
          </a:p>
        </p:txBody>
      </p:sp>
      <p:sp>
        <p:nvSpPr>
          <p:cNvPr id="3" name="Content Placeholder 2"/>
          <p:cNvSpPr>
            <a:spLocks noGrp="1"/>
          </p:cNvSpPr>
          <p:nvPr>
            <p:ph idx="1"/>
          </p:nvPr>
        </p:nvSpPr>
        <p:spPr/>
        <p:txBody>
          <a:bodyPr/>
          <a:lstStyle/>
          <a:p>
            <a:pPr marL="0" indent="0">
              <a:buNone/>
            </a:pPr>
            <a:r>
              <a:rPr lang="id-ID" b="1" dirty="0" smtClean="0"/>
              <a:t>PERHITUNGAN KREDIT PAJAK LUAR NEGERI WP BADAN</a:t>
            </a:r>
          </a:p>
          <a:p>
            <a:r>
              <a:rPr lang="id-ID" dirty="0" smtClean="0"/>
              <a:t>PT. VAPE memperoleh penghasilan neto tahun 2014 sebagai berikut:</a:t>
            </a:r>
          </a:p>
          <a:p>
            <a:pPr marL="457200" indent="-457200">
              <a:buFont typeface="+mj-lt"/>
              <a:buAutoNum type="alphaLcParenR"/>
            </a:pPr>
            <a:r>
              <a:rPr lang="id-ID" dirty="0" smtClean="0"/>
              <a:t>Penghasilan dari luar negeri Rp 5.000.000.000 dengan tarif pajak 40%</a:t>
            </a:r>
          </a:p>
          <a:p>
            <a:pPr marL="457200" indent="-457200">
              <a:buFont typeface="+mj-lt"/>
              <a:buAutoNum type="alphaLcParenR"/>
            </a:pPr>
            <a:r>
              <a:rPr lang="id-ID" dirty="0" smtClean="0"/>
              <a:t>Penghasilan usaha di Indonesia Rp 4.000.000.000</a:t>
            </a:r>
          </a:p>
          <a:p>
            <a:r>
              <a:rPr lang="id-ID" dirty="0" smtClean="0"/>
              <a:t>Dari data diatas hitunglah:</a:t>
            </a:r>
          </a:p>
          <a:p>
            <a:pPr marL="457200" indent="-457200">
              <a:buFont typeface="+mj-lt"/>
              <a:buAutoNum type="alphaLcParenR"/>
            </a:pPr>
            <a:r>
              <a:rPr lang="id-ID" dirty="0" smtClean="0"/>
              <a:t>Jumlah penghasilan neto PT. Vape</a:t>
            </a:r>
          </a:p>
          <a:p>
            <a:pPr marL="457200" indent="-457200">
              <a:buFont typeface="+mj-lt"/>
              <a:buAutoNum type="alphaLcParenR"/>
            </a:pPr>
            <a:r>
              <a:rPr lang="id-ID" dirty="0" smtClean="0"/>
              <a:t>PPh 24 yang boleh dikreditkan</a:t>
            </a:r>
          </a:p>
        </p:txBody>
      </p:sp>
    </p:spTree>
    <p:extLst>
      <p:ext uri="{BB962C8B-B14F-4D97-AF65-F5344CB8AC3E}">
        <p14:creationId xmlns:p14="http://schemas.microsoft.com/office/powerpoint/2010/main" val="27313836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Latihan PPh 24</a:t>
            </a:r>
            <a:endParaRPr lang="id-ID" dirty="0"/>
          </a:p>
        </p:txBody>
      </p:sp>
      <p:sp>
        <p:nvSpPr>
          <p:cNvPr id="3" name="Content Placeholder 2"/>
          <p:cNvSpPr>
            <a:spLocks noGrp="1"/>
          </p:cNvSpPr>
          <p:nvPr>
            <p:ph idx="1"/>
          </p:nvPr>
        </p:nvSpPr>
        <p:spPr/>
        <p:txBody>
          <a:bodyPr/>
          <a:lstStyle/>
          <a:p>
            <a:pPr marL="0" indent="0">
              <a:buNone/>
            </a:pPr>
            <a:r>
              <a:rPr lang="id-ID" dirty="0" smtClean="0"/>
              <a:t>1. Pada tahun 2014 PT. PSYCOS mendapat penghasilan sebagai berikut:</a:t>
            </a:r>
          </a:p>
          <a:p>
            <a:pPr marL="457200" indent="-457200">
              <a:buFont typeface="+mj-lt"/>
              <a:buAutoNum type="alphaLcParenR"/>
            </a:pPr>
            <a:r>
              <a:rPr lang="id-ID" dirty="0" smtClean="0"/>
              <a:t>Penghasilan usaha di Indonesia Rp 450.000.000 </a:t>
            </a:r>
          </a:p>
          <a:p>
            <a:pPr marL="457200" indent="-457200">
              <a:buFont typeface="+mj-lt"/>
              <a:buAutoNum type="alphaLcParenR"/>
            </a:pPr>
            <a:r>
              <a:rPr lang="id-ID" dirty="0" smtClean="0"/>
              <a:t>Penghasilan di negara Singapura Rp 500.000.000 (pajak 20%)</a:t>
            </a:r>
          </a:p>
          <a:p>
            <a:pPr marL="457200" indent="-457200">
              <a:buFont typeface="+mj-lt"/>
              <a:buAutoNum type="alphaLcParenR"/>
            </a:pPr>
            <a:r>
              <a:rPr lang="id-ID" dirty="0" smtClean="0"/>
              <a:t>Penghasilan di negara Thailand Rp 400.000.000 (pajak 25%)</a:t>
            </a:r>
          </a:p>
          <a:p>
            <a:pPr marL="457200" indent="-457200">
              <a:buFont typeface="+mj-lt"/>
              <a:buAutoNum type="alphaLcParenR"/>
            </a:pPr>
            <a:r>
              <a:rPr lang="id-ID" dirty="0" smtClean="0"/>
              <a:t>Di negara Filiphina mengalami kerugian Rp 100.000.000</a:t>
            </a:r>
          </a:p>
          <a:p>
            <a:pPr marL="0" indent="0">
              <a:buNone/>
            </a:pPr>
            <a:r>
              <a:rPr lang="id-ID" dirty="0" smtClean="0"/>
              <a:t>Hitunglah pajak luar negeri (PPh 24) yang dikreditkan.</a:t>
            </a:r>
          </a:p>
          <a:p>
            <a:pPr marL="0" indent="0">
              <a:buNone/>
            </a:pPr>
            <a:r>
              <a:rPr lang="id-ID" dirty="0" smtClean="0"/>
              <a:t>2. Pada tahun 2015 PT. DONALD mendapat penghasilan sebagai berikut:</a:t>
            </a:r>
          </a:p>
          <a:p>
            <a:pPr marL="457200" indent="-457200">
              <a:buFont typeface="+mj-lt"/>
              <a:buAutoNum type="alphaLcParenR"/>
            </a:pPr>
            <a:r>
              <a:rPr lang="id-ID" dirty="0" smtClean="0"/>
              <a:t>Penghasilan negara Korea Rp 500.000.000 (pajak 30%)</a:t>
            </a:r>
          </a:p>
          <a:p>
            <a:pPr marL="457200" indent="-457200">
              <a:buFont typeface="+mj-lt"/>
              <a:buAutoNum type="alphaLcParenR"/>
            </a:pPr>
            <a:r>
              <a:rPr lang="id-ID" dirty="0" smtClean="0"/>
              <a:t>Penghasilan negara Jepang Rp 350.000.000 (pajak 30%)</a:t>
            </a:r>
          </a:p>
          <a:p>
            <a:pPr marL="457200" indent="-457200">
              <a:buFont typeface="+mj-lt"/>
              <a:buAutoNum type="alphaLcParenR"/>
            </a:pPr>
            <a:r>
              <a:rPr lang="id-ID" dirty="0" smtClean="0"/>
              <a:t>Rugi dalam negeri Rp 50.000.000</a:t>
            </a:r>
          </a:p>
          <a:p>
            <a:pPr marL="457200" indent="-457200">
              <a:buFont typeface="+mj-lt"/>
              <a:buAutoNum type="alphaLcParenR"/>
            </a:pPr>
            <a:endParaRPr lang="id-ID" dirty="0" smtClean="0"/>
          </a:p>
          <a:p>
            <a:pPr marL="0" indent="0">
              <a:buNone/>
            </a:pPr>
            <a:endParaRPr lang="id-ID" dirty="0"/>
          </a:p>
        </p:txBody>
      </p:sp>
    </p:spTree>
    <p:extLst>
      <p:ext uri="{BB962C8B-B14F-4D97-AF65-F5344CB8AC3E}">
        <p14:creationId xmlns:p14="http://schemas.microsoft.com/office/powerpoint/2010/main" val="13680273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PPh pasal 25</a:t>
            </a:r>
            <a:endParaRPr lang="id-ID" dirty="0"/>
          </a:p>
        </p:txBody>
      </p:sp>
      <p:sp>
        <p:nvSpPr>
          <p:cNvPr id="3" name="Content Placeholder 2"/>
          <p:cNvSpPr>
            <a:spLocks noGrp="1"/>
          </p:cNvSpPr>
          <p:nvPr>
            <p:ph idx="1"/>
          </p:nvPr>
        </p:nvSpPr>
        <p:spPr/>
        <p:txBody>
          <a:bodyPr/>
          <a:lstStyle/>
          <a:p>
            <a:pPr algn="just"/>
            <a:r>
              <a:rPr lang="id-ID" dirty="0" smtClean="0"/>
              <a:t>PPh pasal 25 adalah angsuran Pajak Penghasilan yang harus dibayar sendiri oleh Wajib Pajak setiap bulan dalam tahun pajak berjalan.</a:t>
            </a:r>
          </a:p>
          <a:p>
            <a:pPr algn="just"/>
            <a:r>
              <a:rPr lang="id-ID" dirty="0" smtClean="0"/>
              <a:t>Besarnya angsuran pajak PPh pasal 25 digunakan sebagai kredit pajak terhadap pajak yang terutang atas seluruh penghasilan Wajib Pajak pada akhir tahun pajak yang dilaporkan dalam Surat Pemberitahuan (SPT) Tahunan Pajak Penghasilan.</a:t>
            </a:r>
          </a:p>
        </p:txBody>
      </p:sp>
    </p:spTree>
    <p:extLst>
      <p:ext uri="{BB962C8B-B14F-4D97-AF65-F5344CB8AC3E}">
        <p14:creationId xmlns:p14="http://schemas.microsoft.com/office/powerpoint/2010/main" val="27222225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Cara Perhitungan PPh 25</a:t>
            </a:r>
            <a:endParaRPr lang="id-ID" dirty="0"/>
          </a:p>
        </p:txBody>
      </p:sp>
      <p:sp>
        <p:nvSpPr>
          <p:cNvPr id="3" name="Content Placeholder 2"/>
          <p:cNvSpPr>
            <a:spLocks noGrp="1"/>
          </p:cNvSpPr>
          <p:nvPr>
            <p:ph idx="1"/>
          </p:nvPr>
        </p:nvSpPr>
        <p:spPr/>
        <p:txBody>
          <a:bodyPr/>
          <a:lstStyle/>
          <a:p>
            <a:r>
              <a:rPr lang="id-ID" dirty="0" smtClean="0"/>
              <a:t>PPh terutang menurut SPT Tahunan PPh tahun lalu dikurangi dengan PPh yang dipotong dan/ataudipungut serta PPh yang dibayar atau terutang di luar negeri yang boleh dikreditkan (Pasal 21, 22, 23, 24) selanjutnya dibagi 12 atau banyaknya bulan dalam bagian tahun pajak</a:t>
            </a:r>
            <a:endParaRPr lang="id-ID" dirty="0"/>
          </a:p>
        </p:txBody>
      </p:sp>
    </p:spTree>
    <p:extLst>
      <p:ext uri="{BB962C8B-B14F-4D97-AF65-F5344CB8AC3E}">
        <p14:creationId xmlns:p14="http://schemas.microsoft.com/office/powerpoint/2010/main" val="23148273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 Soal Pph pasal 25</a:t>
            </a:r>
            <a:endParaRPr lang="id-ID" dirty="0"/>
          </a:p>
        </p:txBody>
      </p:sp>
      <p:sp>
        <p:nvSpPr>
          <p:cNvPr id="3" name="Content Placeholder 2"/>
          <p:cNvSpPr>
            <a:spLocks noGrp="1"/>
          </p:cNvSpPr>
          <p:nvPr>
            <p:ph idx="1"/>
          </p:nvPr>
        </p:nvSpPr>
        <p:spPr/>
        <p:txBody>
          <a:bodyPr/>
          <a:lstStyle/>
          <a:p>
            <a:pPr marL="0" indent="0">
              <a:buNone/>
            </a:pPr>
            <a:r>
              <a:rPr lang="id-ID" dirty="0" smtClean="0"/>
              <a:t>1. Pajak Penghasilan Terutang berdasarkan SPT Tahunan Tn. Andre (WP op)</a:t>
            </a:r>
          </a:p>
          <a:p>
            <a:r>
              <a:rPr lang="id-ID" dirty="0" smtClean="0"/>
              <a:t>Pajak Penghasilan tahun 2012	Rp 30.000.000</a:t>
            </a:r>
          </a:p>
          <a:p>
            <a:r>
              <a:rPr lang="id-ID" dirty="0" smtClean="0"/>
              <a:t>PPh yang terutang tahun 2012</a:t>
            </a:r>
          </a:p>
          <a:p>
            <a:r>
              <a:rPr lang="id-ID" dirty="0" smtClean="0"/>
              <a:t>PPh 21		Rp 7.200.000</a:t>
            </a:r>
          </a:p>
          <a:p>
            <a:r>
              <a:rPr lang="id-ID" dirty="0" smtClean="0"/>
              <a:t>PPh 22		Rp 2.200.000</a:t>
            </a:r>
          </a:p>
          <a:p>
            <a:r>
              <a:rPr lang="id-ID" dirty="0" smtClean="0"/>
              <a:t>PPh 23		Rp 2.000.000</a:t>
            </a:r>
          </a:p>
          <a:p>
            <a:pPr marL="0" indent="0">
              <a:buNone/>
            </a:pPr>
            <a:r>
              <a:rPr lang="id-ID" dirty="0" smtClean="0"/>
              <a:t>Hitunglah PPh 25 tahun pajak 2013 setiap bulan yang harus dibayar Tn. Andre</a:t>
            </a:r>
            <a:endParaRPr lang="id-ID" dirty="0"/>
          </a:p>
        </p:txBody>
      </p:sp>
    </p:spTree>
    <p:extLst>
      <p:ext uri="{BB962C8B-B14F-4D97-AF65-F5344CB8AC3E}">
        <p14:creationId xmlns:p14="http://schemas.microsoft.com/office/powerpoint/2010/main" val="20419868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mtClean="0"/>
              <a:t>PPh 25</a:t>
            </a:r>
            <a:endParaRPr lang="id-ID" dirty="0"/>
          </a:p>
        </p:txBody>
      </p:sp>
      <p:sp>
        <p:nvSpPr>
          <p:cNvPr id="3" name="Content Placeholder 2"/>
          <p:cNvSpPr>
            <a:spLocks noGrp="1"/>
          </p:cNvSpPr>
          <p:nvPr>
            <p:ph idx="1"/>
          </p:nvPr>
        </p:nvSpPr>
        <p:spPr/>
        <p:txBody>
          <a:bodyPr/>
          <a:lstStyle/>
          <a:p>
            <a:pPr marL="0" indent="0">
              <a:buNone/>
            </a:pPr>
            <a:r>
              <a:rPr lang="id-ID" dirty="0" smtClean="0"/>
              <a:t>2. Penghasilan PT. ANWAR tahun 2016 sebesar Rp 200.000.000. Sisa kerugian tahun 2013 yang masih dapat dikompensasikan adalah Rp 100.000.000. Sisa kerugian yang belum dikompensasikan Rp 35.000.000. Pada tahun 2015 PPh yang dipotongatau dipungut pihakk lain adalah sebesar Rp </a:t>
            </a:r>
            <a:r>
              <a:rPr lang="id-ID" dirty="0"/>
              <a:t>5</a:t>
            </a:r>
            <a:r>
              <a:rPr lang="id-ID" dirty="0" smtClean="0"/>
              <a:t>.250.000</a:t>
            </a:r>
            <a:r>
              <a:rPr lang="id-ID" dirty="0" smtClean="0"/>
              <a:t>. Hitunglah PPh 25 PT. ANWAR.</a:t>
            </a:r>
          </a:p>
          <a:p>
            <a:pPr marL="0" indent="0">
              <a:buNone/>
            </a:pPr>
            <a:r>
              <a:rPr lang="id-ID" dirty="0" smtClean="0"/>
              <a:t>3. Pada tahun 2014 , Emon adalah pegawai perusahaan swasta dengan memperoleh penghasilan </a:t>
            </a:r>
            <a:r>
              <a:rPr lang="id-ID" dirty="0" smtClean="0"/>
              <a:t>tetap (neto) </a:t>
            </a:r>
            <a:r>
              <a:rPr lang="id-ID" dirty="0" smtClean="0"/>
              <a:t>sebesar Rp 60.000.000 per tahun. Sedangkan penghasilan tidak teratur Emon sebesar Rp 18.000.000. Berapakah PPh pasal 25 tahun 2015 yang harus Emon bayar per bulan?</a:t>
            </a:r>
          </a:p>
          <a:p>
            <a:pPr marL="0" indent="0">
              <a:buNone/>
            </a:pPr>
            <a:endParaRPr lang="id-ID" dirty="0" smtClean="0"/>
          </a:p>
        </p:txBody>
      </p:sp>
    </p:spTree>
    <p:extLst>
      <p:ext uri="{BB962C8B-B14F-4D97-AF65-F5344CB8AC3E}">
        <p14:creationId xmlns:p14="http://schemas.microsoft.com/office/powerpoint/2010/main" val="19466238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PPh 26</a:t>
            </a:r>
            <a:endParaRPr lang="id-ID" dirty="0"/>
          </a:p>
        </p:txBody>
      </p:sp>
      <p:sp>
        <p:nvSpPr>
          <p:cNvPr id="3" name="Content Placeholder 2"/>
          <p:cNvSpPr>
            <a:spLocks noGrp="1"/>
          </p:cNvSpPr>
          <p:nvPr>
            <p:ph idx="1"/>
          </p:nvPr>
        </p:nvSpPr>
        <p:spPr/>
        <p:txBody>
          <a:bodyPr/>
          <a:lstStyle/>
          <a:p>
            <a:pPr marL="0" indent="0">
              <a:buNone/>
            </a:pPr>
            <a:r>
              <a:rPr lang="id-ID" dirty="0" smtClean="0"/>
              <a:t>Penghasilan yang diterima atau diperoleh Wajib Pajak luar negeri dari Indonesia, selain penghasilan usaha yang diperoleh melalui bentuk usaha tetap di Indonesia, dipotong PPh 26 .</a:t>
            </a:r>
          </a:p>
          <a:p>
            <a:pPr marL="0" indent="0">
              <a:buNone/>
            </a:pPr>
            <a:endParaRPr lang="id-ID" dirty="0"/>
          </a:p>
        </p:txBody>
      </p:sp>
    </p:spTree>
    <p:extLst>
      <p:ext uri="{BB962C8B-B14F-4D97-AF65-F5344CB8AC3E}">
        <p14:creationId xmlns:p14="http://schemas.microsoft.com/office/powerpoint/2010/main" val="18101902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Objek Pajak PPh 26</a:t>
            </a:r>
            <a:endParaRPr lang="id-ID" dirty="0"/>
          </a:p>
        </p:txBody>
      </p:sp>
      <p:sp>
        <p:nvSpPr>
          <p:cNvPr id="3" name="Content Placeholder 2"/>
          <p:cNvSpPr>
            <a:spLocks noGrp="1"/>
          </p:cNvSpPr>
          <p:nvPr>
            <p:ph idx="1"/>
          </p:nvPr>
        </p:nvSpPr>
        <p:spPr/>
        <p:txBody>
          <a:bodyPr/>
          <a:lstStyle/>
          <a:p>
            <a:r>
              <a:rPr lang="id-ID" dirty="0" smtClean="0"/>
              <a:t>Penghasilan yang dipotong PPh 26 adalah:</a:t>
            </a:r>
          </a:p>
          <a:p>
            <a:pPr marL="457200" indent="-457200">
              <a:buFont typeface="+mj-lt"/>
              <a:buAutoNum type="arabicPeriod"/>
            </a:pPr>
            <a:r>
              <a:rPr lang="id-ID" dirty="0" smtClean="0"/>
              <a:t>Dividen </a:t>
            </a:r>
          </a:p>
          <a:p>
            <a:pPr marL="457200" indent="-457200">
              <a:buFont typeface="+mj-lt"/>
              <a:buAutoNum type="arabicPeriod"/>
            </a:pPr>
            <a:r>
              <a:rPr lang="id-ID" dirty="0" smtClean="0"/>
              <a:t>Bunga termasuk premium, diskonto, dan imbalan sehubungan dengan jaminan pengembalian utang.</a:t>
            </a:r>
          </a:p>
          <a:p>
            <a:pPr marL="457200" indent="-457200">
              <a:buFont typeface="+mj-lt"/>
              <a:buAutoNum type="arabicPeriod"/>
            </a:pPr>
            <a:r>
              <a:rPr lang="id-ID" dirty="0" smtClean="0"/>
              <a:t>Royalti, sewa, dan penghasilan lain sehubungan dengan penggunaan harta</a:t>
            </a:r>
          </a:p>
          <a:p>
            <a:pPr marL="457200" indent="-457200">
              <a:buFont typeface="+mj-lt"/>
              <a:buAutoNum type="arabicPeriod"/>
            </a:pPr>
            <a:r>
              <a:rPr lang="id-ID" dirty="0" smtClean="0"/>
              <a:t>Hadiah dan penghargaan </a:t>
            </a:r>
          </a:p>
          <a:p>
            <a:pPr marL="457200" indent="-457200">
              <a:buFont typeface="+mj-lt"/>
              <a:buAutoNum type="arabicPeriod"/>
            </a:pPr>
            <a:r>
              <a:rPr lang="id-ID" dirty="0" smtClean="0"/>
              <a:t>Pensiun dan pembayaran berkala lainnya.</a:t>
            </a:r>
          </a:p>
          <a:p>
            <a:pPr marL="457200" indent="-457200">
              <a:buFont typeface="+mj-lt"/>
              <a:buAutoNum type="arabicPeriod"/>
            </a:pPr>
            <a:r>
              <a:rPr lang="id-ID" dirty="0" smtClean="0"/>
              <a:t>Premi swapdan transaksi lindung nilai lainnya, dan/ atau</a:t>
            </a:r>
          </a:p>
          <a:p>
            <a:pPr marL="457200" indent="-457200">
              <a:buFont typeface="+mj-lt"/>
              <a:buAutoNum type="arabicPeriod"/>
            </a:pPr>
            <a:r>
              <a:rPr lang="id-ID" dirty="0" smtClean="0"/>
              <a:t>Keuntungan karena pembebasan utang</a:t>
            </a:r>
            <a:endParaRPr lang="id-ID" dirty="0"/>
          </a:p>
        </p:txBody>
      </p:sp>
    </p:spTree>
    <p:extLst>
      <p:ext uri="{BB962C8B-B14F-4D97-AF65-F5344CB8AC3E}">
        <p14:creationId xmlns:p14="http://schemas.microsoft.com/office/powerpoint/2010/main" val="10847343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Pemotong Pajak</a:t>
            </a:r>
            <a:endParaRPr lang="id-ID" dirty="0"/>
          </a:p>
        </p:txBody>
      </p:sp>
      <p:sp>
        <p:nvSpPr>
          <p:cNvPr id="3" name="Content Placeholder 2"/>
          <p:cNvSpPr>
            <a:spLocks noGrp="1"/>
          </p:cNvSpPr>
          <p:nvPr>
            <p:ph idx="1"/>
          </p:nvPr>
        </p:nvSpPr>
        <p:spPr/>
        <p:txBody>
          <a:bodyPr/>
          <a:lstStyle/>
          <a:p>
            <a:r>
              <a:rPr lang="id-ID" dirty="0" smtClean="0"/>
              <a:t>Pemotong pajak berdasarkan ketentuan pasal 26 wajib dilakukan oleh:</a:t>
            </a:r>
          </a:p>
          <a:p>
            <a:pPr marL="457200" indent="-457200">
              <a:buFont typeface="+mj-lt"/>
              <a:buAutoNum type="arabicPeriod"/>
            </a:pPr>
            <a:r>
              <a:rPr lang="id-ID" dirty="0" smtClean="0"/>
              <a:t>Badan pemerintah</a:t>
            </a:r>
          </a:p>
          <a:p>
            <a:pPr marL="457200" indent="-457200">
              <a:buFont typeface="+mj-lt"/>
              <a:buAutoNum type="arabicPeriod"/>
            </a:pPr>
            <a:r>
              <a:rPr lang="id-ID" dirty="0" smtClean="0"/>
              <a:t>Subjek pajak dalam negeri </a:t>
            </a:r>
          </a:p>
          <a:p>
            <a:pPr marL="457200" indent="-457200">
              <a:buFont typeface="+mj-lt"/>
              <a:buAutoNum type="arabicPeriod"/>
            </a:pPr>
            <a:r>
              <a:rPr lang="id-ID" dirty="0" smtClean="0"/>
              <a:t>Penyelenggara kegiatan </a:t>
            </a:r>
          </a:p>
          <a:p>
            <a:pPr marL="457200" indent="-457200">
              <a:buFont typeface="+mj-lt"/>
              <a:buAutoNum type="arabicPeriod"/>
            </a:pPr>
            <a:r>
              <a:rPr lang="id-ID" dirty="0" smtClean="0"/>
              <a:t>Bentuk usaha tetap </a:t>
            </a:r>
          </a:p>
          <a:p>
            <a:pPr marL="457200" indent="-457200">
              <a:buFont typeface="+mj-lt"/>
              <a:buAutoNum type="arabicPeriod"/>
            </a:pPr>
            <a:r>
              <a:rPr lang="id-ID" dirty="0" smtClean="0"/>
              <a:t>Perwakilan perusahaan luar negeri lainnya.</a:t>
            </a:r>
          </a:p>
          <a:p>
            <a:pPr marL="457200" indent="-457200">
              <a:buFont typeface="+mj-lt"/>
              <a:buAutoNum type="arabicPeriod"/>
            </a:pPr>
            <a:r>
              <a:rPr lang="id-ID" dirty="0" smtClean="0"/>
              <a:t>Pembeli yang ditunjuk sebagai pemotong PPh pasal 26</a:t>
            </a:r>
            <a:endParaRPr lang="id-ID" dirty="0"/>
          </a:p>
        </p:txBody>
      </p:sp>
    </p:spTree>
    <p:extLst>
      <p:ext uri="{BB962C8B-B14F-4D97-AF65-F5344CB8AC3E}">
        <p14:creationId xmlns:p14="http://schemas.microsoft.com/office/powerpoint/2010/main" val="198119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Perhitungan PPh 26 </a:t>
            </a:r>
            <a:endParaRPr lang="id-ID" dirty="0"/>
          </a:p>
        </p:txBody>
      </p:sp>
      <p:sp>
        <p:nvSpPr>
          <p:cNvPr id="3" name="Content Placeholder 2"/>
          <p:cNvSpPr>
            <a:spLocks noGrp="1"/>
          </p:cNvSpPr>
          <p:nvPr>
            <p:ph sz="half" idx="1"/>
          </p:nvPr>
        </p:nvSpPr>
        <p:spPr/>
        <p:txBody>
          <a:bodyPr/>
          <a:lstStyle/>
          <a:p>
            <a:r>
              <a:rPr lang="id-ID" dirty="0" smtClean="0"/>
              <a:t>PPh 26 = Penghasilan bruto x 20%</a:t>
            </a:r>
          </a:p>
          <a:p>
            <a:pPr marL="0" indent="0">
              <a:buNone/>
            </a:pPr>
            <a:r>
              <a:rPr lang="id-ID" dirty="0" smtClean="0"/>
              <a:t>Atas penghasilan berupa:</a:t>
            </a:r>
          </a:p>
          <a:p>
            <a:pPr marL="457200" indent="-457200">
              <a:buFont typeface="+mj-lt"/>
              <a:buAutoNum type="arabicPeriod"/>
            </a:pPr>
            <a:r>
              <a:rPr lang="id-ID" dirty="0" smtClean="0"/>
              <a:t>Dividen</a:t>
            </a:r>
          </a:p>
          <a:p>
            <a:pPr marL="457200" indent="-457200">
              <a:buFont typeface="+mj-lt"/>
              <a:buAutoNum type="arabicPeriod"/>
            </a:pPr>
            <a:r>
              <a:rPr lang="id-ID" dirty="0" smtClean="0"/>
              <a:t>Bunga, diskonto, imbalan sehubungan dengan jaminan pengembalian utang</a:t>
            </a:r>
          </a:p>
          <a:p>
            <a:pPr marL="457200" indent="-457200">
              <a:buFont typeface="+mj-lt"/>
              <a:buAutoNum type="arabicPeriod"/>
            </a:pPr>
            <a:r>
              <a:rPr lang="id-ID" dirty="0" smtClean="0"/>
              <a:t>Royalti, sewa, dan penghasilan lain sehubungan dengan penggunaan harta</a:t>
            </a:r>
          </a:p>
          <a:p>
            <a:pPr marL="457200" indent="-457200">
              <a:buFont typeface="+mj-lt"/>
              <a:buAutoNum type="arabicPeriod"/>
            </a:pPr>
            <a:r>
              <a:rPr lang="id-ID" smtClean="0"/>
              <a:t>Imbalan </a:t>
            </a:r>
            <a:r>
              <a:rPr lang="id-ID" smtClean="0"/>
              <a:t>jasa, pekerjaan.</a:t>
            </a:r>
            <a:endParaRPr lang="id-ID" dirty="0"/>
          </a:p>
        </p:txBody>
      </p:sp>
      <p:sp>
        <p:nvSpPr>
          <p:cNvPr id="4" name="Content Placeholder 3"/>
          <p:cNvSpPr>
            <a:spLocks noGrp="1"/>
          </p:cNvSpPr>
          <p:nvPr>
            <p:ph sz="half" idx="2"/>
          </p:nvPr>
        </p:nvSpPr>
        <p:spPr/>
        <p:txBody>
          <a:bodyPr/>
          <a:lstStyle/>
          <a:p>
            <a:r>
              <a:rPr lang="id-ID" dirty="0" smtClean="0"/>
              <a:t>PPh 26 = (Penghasilan bruto x perkiraan penghasilan neto) x 20%</a:t>
            </a:r>
          </a:p>
          <a:p>
            <a:pPr marL="0" indent="0">
              <a:buNone/>
            </a:pPr>
            <a:r>
              <a:rPr lang="id-ID" dirty="0" smtClean="0"/>
              <a:t>Atas penghasilan yang berupa:</a:t>
            </a:r>
          </a:p>
          <a:p>
            <a:pPr marL="457200" indent="-457200">
              <a:buFont typeface="+mj-lt"/>
              <a:buAutoNum type="arabicPeriod"/>
            </a:pPr>
            <a:r>
              <a:rPr lang="id-ID" dirty="0" smtClean="0"/>
              <a:t>Penghasilan dari penjualan harta di Indonesia</a:t>
            </a:r>
          </a:p>
          <a:p>
            <a:pPr marL="457200" indent="-457200">
              <a:buFont typeface="+mj-lt"/>
              <a:buAutoNum type="arabicPeriod"/>
            </a:pPr>
            <a:r>
              <a:rPr lang="id-ID" dirty="0" smtClean="0"/>
              <a:t>Premi asuransi yang dibayarkan kepad perusahaan asuransi luar negeri.</a:t>
            </a:r>
            <a:endParaRPr lang="id-ID" dirty="0"/>
          </a:p>
        </p:txBody>
      </p:sp>
    </p:spTree>
    <p:extLst>
      <p:ext uri="{BB962C8B-B14F-4D97-AF65-F5344CB8AC3E}">
        <p14:creationId xmlns:p14="http://schemas.microsoft.com/office/powerpoint/2010/main" val="35450655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 Soal</a:t>
            </a:r>
            <a:endParaRPr lang="id-ID" dirty="0"/>
          </a:p>
        </p:txBody>
      </p:sp>
      <p:sp>
        <p:nvSpPr>
          <p:cNvPr id="5" name="Content Placeholder 4"/>
          <p:cNvSpPr>
            <a:spLocks noGrp="1"/>
          </p:cNvSpPr>
          <p:nvPr>
            <p:ph idx="1"/>
          </p:nvPr>
        </p:nvSpPr>
        <p:spPr/>
        <p:txBody>
          <a:bodyPr/>
          <a:lstStyle/>
          <a:p>
            <a:pPr marL="457200" indent="-457200">
              <a:buFont typeface="+mj-lt"/>
              <a:buAutoNum type="arabicPeriod"/>
            </a:pPr>
            <a:r>
              <a:rPr lang="id-ID" dirty="0" smtClean="0"/>
              <a:t>PT. JAFRA membayar premi asuransi kepada Hello Corporation Ltd. Sebesar Rp 30.000.000 dengan perkiraan penghasilan neto sesuai Keputusan Menteri Keuangan sebesar 60%. BerapakahPPh 26 yang dipotong PT. JAFRA ?</a:t>
            </a:r>
          </a:p>
          <a:p>
            <a:pPr marL="457200" indent="-457200">
              <a:buFont typeface="+mj-lt"/>
              <a:buAutoNum type="arabicPeriod"/>
            </a:pPr>
            <a:r>
              <a:rPr lang="id-ID" dirty="0" smtClean="0"/>
              <a:t>Zeed adalah karyawan asing pada perusahaan PT. Coffe Java. Zeed bertempat tinggal kurang dari 183 hari. Zeed sudah beristri , dan mempunyai anak. Dalam bulan April 2015, Zeed memperoleh gaji US$ 5.000 sebulan. Kurs yang berlaku adalah Rp 12.250 per US$ 1. </a:t>
            </a:r>
            <a:r>
              <a:rPr lang="id-ID" smtClean="0"/>
              <a:t>Hitunglah </a:t>
            </a:r>
            <a:r>
              <a:rPr lang="id-ID" dirty="0" smtClean="0"/>
              <a:t>PPh pasal 26</a:t>
            </a:r>
          </a:p>
        </p:txBody>
      </p:sp>
    </p:spTree>
    <p:extLst>
      <p:ext uri="{BB962C8B-B14F-4D97-AF65-F5344CB8AC3E}">
        <p14:creationId xmlns:p14="http://schemas.microsoft.com/office/powerpoint/2010/main" val="1579573293"/>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TM03457475[[fn=Frame]]</Template>
  <TotalTime>1804</TotalTime>
  <Words>2825</Words>
  <Application>Microsoft Office PowerPoint</Application>
  <PresentationFormat>Widescreen</PresentationFormat>
  <Paragraphs>279</Paragraphs>
  <Slides>40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Corbel</vt:lpstr>
      <vt:lpstr>Wingdings 2</vt:lpstr>
      <vt:lpstr>Frame</vt:lpstr>
      <vt:lpstr>AKUNTANSI PAJAK PENGHASILAN </vt:lpstr>
      <vt:lpstr>MATERI KBM</vt:lpstr>
      <vt:lpstr>PPh 21</vt:lpstr>
      <vt:lpstr>Penghasilan Sebagai Objek Pajak Penghasilan</vt:lpstr>
      <vt:lpstr>Penghasilan Sebagai Objek Pajak Penghasilan</vt:lpstr>
      <vt:lpstr>Objek Pajak Penghasilan</vt:lpstr>
      <vt:lpstr>Penghasilan Tertentu </vt:lpstr>
      <vt:lpstr>Bukan Objek Pajak Penghasilan </vt:lpstr>
      <vt:lpstr>Pengahsilan Tidak Kena Pajak</vt:lpstr>
      <vt:lpstr>TARIF PAJAK</vt:lpstr>
      <vt:lpstr>Pajak Penghasilan Pasal 21</vt:lpstr>
      <vt:lpstr>Contoh Soal 21.a</vt:lpstr>
      <vt:lpstr>Pencatatan Jurnal Akt Pajak PPh 21</vt:lpstr>
      <vt:lpstr>Pajak Penghasilan Pasal 22 </vt:lpstr>
      <vt:lpstr>Objek Pajak PPh pasal 22</vt:lpstr>
      <vt:lpstr>Objek Pajak PPh pasal 22</vt:lpstr>
      <vt:lpstr>Objek Pajak PPh pasal 22</vt:lpstr>
      <vt:lpstr>Contoh Soal PPh 22</vt:lpstr>
      <vt:lpstr>Jurnal </vt:lpstr>
      <vt:lpstr>Latihan PPh 21 &amp; 22</vt:lpstr>
      <vt:lpstr>PPh pasal 23</vt:lpstr>
      <vt:lpstr>Pemotong PPh Pasal 23</vt:lpstr>
      <vt:lpstr>Objek Pemotong PPh pasal 23</vt:lpstr>
      <vt:lpstr>Tarif Pemotongan</vt:lpstr>
      <vt:lpstr>Contoh Soal PPh 23</vt:lpstr>
      <vt:lpstr>PPh Pasal 24</vt:lpstr>
      <vt:lpstr>Penggabungan Penghasilan</vt:lpstr>
      <vt:lpstr>Batas Maksimum Kredit Pajak </vt:lpstr>
      <vt:lpstr>Perhitungan PPh pasal 24</vt:lpstr>
      <vt:lpstr>Contoh Soal PPh 24</vt:lpstr>
      <vt:lpstr>Latihan PPh 24</vt:lpstr>
      <vt:lpstr>PPh pasal 25</vt:lpstr>
      <vt:lpstr>Cara Perhitungan PPh 25</vt:lpstr>
      <vt:lpstr>Contoh Soal Pph pasal 25</vt:lpstr>
      <vt:lpstr>PPh 25</vt:lpstr>
      <vt:lpstr>PPh 26</vt:lpstr>
      <vt:lpstr>Objek Pajak PPh 26</vt:lpstr>
      <vt:lpstr>Pemotong Pajak</vt:lpstr>
      <vt:lpstr>Perhitungan PPh 26 </vt:lpstr>
      <vt:lpstr>Contoh Soal</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AKUNTANSI PAJAK PENGHASILAN</dc:title>
  <dc:creator>Acer</dc:creator>
  <cp:lastModifiedBy>Acer</cp:lastModifiedBy>
  <cp:revision>82</cp:revision>
  <dcterms:created xsi:type="dcterms:W3CDTF">2017-10-24T02:15:07Z</dcterms:created>
  <dcterms:modified xsi:type="dcterms:W3CDTF">2017-11-23T16:09:12Z</dcterms:modified>
</cp:coreProperties>
</file>