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7" r:id="rId30"/>
    <p:sldId id="288" r:id="rId31"/>
    <p:sldId id="284" r:id="rId32"/>
    <p:sldId id="285" r:id="rId33"/>
    <p:sldId id="286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F716A-E017-463C-836B-2B3104F68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77BDF-4AA0-4E9E-8C79-F77A1BE30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7DD02-AF45-4578-AE4F-D03F657A4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2FE0D-D349-4655-960C-4EE128750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83F2B-A1B3-4514-9B96-487B29FE2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0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18AE-097B-4250-B8C2-DE20D9F4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8984C-4242-4FAE-A370-244BDCACD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615EB-861B-4AAA-937D-72D3E023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D1091-847D-42C7-A0E2-712EC1B8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F2E8C-CDB3-4A49-B6FB-27846444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3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CC8DF-EE83-4900-B617-052EAE0D4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79940-3CC4-4561-B464-D3BCEC8B5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C3FA5-B2CA-4CD7-B8AC-15E105CD5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39035-3BD6-43D7-90C0-1719C6959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B870B-C359-4ACF-8E33-ACB1A6D04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67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8F6C-DA53-4C00-AD6A-41676E75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7870F-ACFA-4027-AF20-95E9972423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793FBA-39F3-481B-BE13-C74E43513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4D36C-20C2-469C-96BF-E121026E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38568-573C-485D-BFCF-9A8DAE13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92F88-3E7D-42B7-AC04-71AB2EFDE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2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42C33-5A73-42E6-AAA9-BA5479620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1D90F-038C-47DC-A8F2-6D5F82E46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EB705-6F41-4B65-A1A4-DF757ADE4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C6FBB6-8F7E-4C3F-B382-690ED4971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A4B1B4-B8AC-4A53-8F39-1468FA4FE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B9A722-8CB9-4635-8418-7616D0DE8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B15AD-BDD5-41FF-A86A-E247A30A8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FE32B0-3297-4238-9E52-B6111041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8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DD9A2-7187-4384-8D6B-D1D4FCB99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392D56-2B22-4425-86A6-BAAA13CB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21D33B-2F8B-4D8B-86E3-4F129598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63D20-403A-40F9-9007-8D6A11BF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4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98ABCD-DB86-4F59-A515-7A2ACCA42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994F7-3F0C-48F2-9C33-10FAC24CA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E6503-7573-43D2-813D-4924CED5D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0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5B659-F183-4857-A56B-9E723BACA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9B68F-10BD-4E0C-B006-21832779A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38F04-97B6-463B-A9AA-B84A30285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81750-966C-46F7-B9D8-06789055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AEB30-4628-404D-A015-2BDDC896C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0F5F9-86B3-4BFE-B39E-187A4A47F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37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66169-C30E-495F-9D0B-33C99620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413266-C0D8-476F-9444-E0DD4FAF80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C2EA5-7401-4398-B760-71CA815EC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36A96-313C-4F0C-893F-60A50701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E1676-D22D-43C0-84E0-2447E3A8A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4E285-C2E8-4DDC-B703-36B5F79AC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07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682F1-D89F-4690-86C1-5FEF9B15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A6BDD-6F2F-40D7-A3F8-1B08BCB159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2A955-E27E-4969-ADEC-988133CA6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FDFB2-2A22-4F1F-8AB7-465CE0F5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B4678-8C06-4B7E-90A1-D9CC46CA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725218-CCD4-4473-85EA-91901A37F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17D51-2442-420B-B9AA-A0FD22716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DA13F-14D1-478A-BB3E-9A1E00290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B2E2E-400F-4669-AB91-48AD0829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8A2C7-DD6F-4CCA-A4D5-BFBDC7F3A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31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F4B056-CD88-44A0-90D9-FF26427F0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60B59-DDD2-430A-A694-DEB7F5BBA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E6113-75F1-4F7F-B6E0-6C5C93EBF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32C20-EBC8-445C-BCD0-08D8C2C64FCB}" type="datetimeFigureOut">
              <a:rPr lang="en-US" smtClean="0"/>
              <a:t>5/1/2021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45012-594D-4A24-AA09-A8C97D3CA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27A16-75DF-4415-9EFD-8124E4563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0C52B-E2B1-4EAA-8A85-48A2F1C36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4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79653E03-BE67-4253-89D9-CB8B1515DC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73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7E16E-B3AF-4990-B65E-777733191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RANGKAIAN SATU FASE DAN TIGA FASE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22F09-11A8-43C5-8A6F-E1F601CFD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TEKNIK TENAGA LISTRIK PERT 7</a:t>
            </a:r>
          </a:p>
        </p:txBody>
      </p:sp>
    </p:spTree>
    <p:extLst>
      <p:ext uri="{BB962C8B-B14F-4D97-AF65-F5344CB8AC3E}">
        <p14:creationId xmlns:p14="http://schemas.microsoft.com/office/powerpoint/2010/main" val="958452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5723-6948-4AC3-9AC9-713A8937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RANGKAIAN SATU FASE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7E1BC-4309-4F9A-BD0E-DF0A5FDD7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ac pada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perkalian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</a:t>
            </a:r>
            <a:r>
              <a:rPr lang="en-US" b="1" dirty="0" err="1"/>
              <a:t>sefase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rata-rata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perkalian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efektif</a:t>
            </a:r>
            <a:endParaRPr lang="en-US" dirty="0"/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reaktansi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, </a:t>
            </a:r>
            <a:r>
              <a:rPr lang="en-US" dirty="0" err="1"/>
              <a:t>arus</a:t>
            </a:r>
            <a:r>
              <a:rPr lang="en-US" dirty="0"/>
              <a:t> dan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sefase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siklusnya</a:t>
            </a:r>
            <a:r>
              <a:rPr lang="en-US" dirty="0"/>
              <a:t> bias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arusnya</a:t>
            </a:r>
            <a:r>
              <a:rPr lang="en-US" dirty="0"/>
              <a:t> negative </a:t>
            </a:r>
            <a:r>
              <a:rPr lang="en-US" dirty="0" err="1"/>
              <a:t>seraya</a:t>
            </a:r>
            <a:r>
              <a:rPr lang="en-US" dirty="0"/>
              <a:t> </a:t>
            </a:r>
            <a:r>
              <a:rPr lang="en-US" dirty="0" err="1"/>
              <a:t>tegangannya</a:t>
            </a:r>
            <a:r>
              <a:rPr lang="en-US" dirty="0"/>
              <a:t> </a:t>
            </a:r>
            <a:r>
              <a:rPr lang="en-US" dirty="0" err="1"/>
              <a:t>positif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perkalian</a:t>
            </a:r>
            <a:r>
              <a:rPr lang="en-US" dirty="0"/>
              <a:t> I dan V</a:t>
            </a:r>
          </a:p>
        </p:txBody>
      </p:sp>
    </p:spTree>
    <p:extLst>
      <p:ext uri="{BB962C8B-B14F-4D97-AF65-F5344CB8AC3E}">
        <p14:creationId xmlns:p14="http://schemas.microsoft.com/office/powerpoint/2010/main" val="1955733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0FAAA-CCB3-4BC6-BBA1-1B72CB042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DAYA DAN FAKTOR DAYA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DD35D4-4282-42F4-99F0-B5344603A1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Perkalian </a:t>
                </a:r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dan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ac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b="1" dirty="0"/>
                  <a:t>voltampere (VA) </a:t>
                </a:r>
              </a:p>
              <a:p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berguna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nyata</a:t>
                </a:r>
                <a:r>
                  <a:rPr lang="en-US" dirty="0"/>
                  <a:t> </a:t>
                </a:r>
                <a:r>
                  <a:rPr lang="en-US" dirty="0" err="1"/>
                  <a:t>diukur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watt dan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voltampere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dikalikan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factor </a:t>
                </a:r>
                <a:r>
                  <a:rPr lang="en-US" dirty="0" err="1"/>
                  <a:t>daya</a:t>
                </a:r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𝑑𝑎𝑙𝑎𝑚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𝑤𝑎𝑡𝑡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𝑉𝐼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DD35D4-4282-42F4-99F0-B5344603A1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301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8A98AA-3EF6-4517-9B76-64DED7BB94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37322"/>
                <a:ext cx="10515600" cy="573964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Arus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ac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dianggap</a:t>
                </a:r>
                <a:r>
                  <a:rPr lang="en-US" dirty="0"/>
                  <a:t> </a:t>
                </a:r>
                <a:r>
                  <a:rPr lang="en-US" dirty="0" err="1"/>
                  <a:t>terdiri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komponen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  <a:r>
                  <a:rPr lang="en-US" b="1" dirty="0" err="1"/>
                  <a:t>komponen</a:t>
                </a:r>
                <a:r>
                  <a:rPr lang="en-US" b="1" dirty="0"/>
                  <a:t> yang </a:t>
                </a:r>
                <a:r>
                  <a:rPr lang="en-US" b="1" dirty="0" err="1"/>
                  <a:t>sefase</a:t>
                </a:r>
                <a:r>
                  <a:rPr lang="en-US" b="1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dan </a:t>
                </a:r>
                <a:r>
                  <a:rPr lang="en-US" b="1" dirty="0" err="1"/>
                  <a:t>komponen</a:t>
                </a:r>
                <a:r>
                  <a:rPr lang="en-US" b="1" dirty="0"/>
                  <a:t> yang </a:t>
                </a:r>
                <a:r>
                  <a:rPr lang="en-US" b="1" dirty="0" err="1"/>
                  <a:t>berbeda</a:t>
                </a:r>
                <a:r>
                  <a:rPr lang="en-US" b="1" dirty="0"/>
                  <a:t> </a:t>
                </a:r>
                <a:r>
                  <a:rPr lang="en-US" b="1" dirty="0" err="1"/>
                  <a:t>fase</a:t>
                </a:r>
                <a:r>
                  <a:rPr lang="en-US" b="1" dirty="0"/>
                  <a:t> </a:t>
                </a:r>
                <a:r>
                  <a:rPr lang="en-US" dirty="0"/>
                  <a:t>(90</a:t>
                </a:r>
                <a:r>
                  <a:rPr lang="en-US" baseline="30000" dirty="0"/>
                  <a:t>o</a:t>
                </a:r>
                <a:r>
                  <a:rPr lang="en-US" dirty="0"/>
                  <a:t>)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endParaRPr lang="en-US" dirty="0"/>
              </a:p>
              <a:p>
                <a:r>
                  <a:rPr lang="en-US" dirty="0" err="1"/>
                  <a:t>Komponen</a:t>
                </a:r>
                <a:r>
                  <a:rPr lang="en-US" dirty="0"/>
                  <a:t> yang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b="1" dirty="0" err="1"/>
                  <a:t>komponen</a:t>
                </a:r>
                <a:r>
                  <a:rPr lang="en-US" b="1" dirty="0"/>
                  <a:t> </a:t>
                </a:r>
                <a:r>
                  <a:rPr lang="en-US" b="1" dirty="0" err="1"/>
                  <a:t>aktif</a:t>
                </a:r>
                <a:r>
                  <a:rPr lang="en-US" b="1" dirty="0"/>
                  <a:t> </a:t>
                </a:r>
                <a:r>
                  <a:rPr lang="en-US" dirty="0"/>
                  <a:t>(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dikalikan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memberikan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nyata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) dan </a:t>
                </a:r>
                <a:r>
                  <a:rPr lang="en-US" dirty="0" err="1"/>
                  <a:t>komponen</a:t>
                </a:r>
                <a:r>
                  <a:rPr lang="en-US" dirty="0"/>
                  <a:t> yang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b="1" dirty="0" err="1"/>
                  <a:t>komponen</a:t>
                </a:r>
                <a:r>
                  <a:rPr lang="en-US" b="1" dirty="0"/>
                  <a:t> </a:t>
                </a:r>
                <a:r>
                  <a:rPr lang="en-US" b="1" dirty="0" err="1"/>
                  <a:t>reaktif</a:t>
                </a:r>
                <a:r>
                  <a:rPr lang="en-US" b="1" dirty="0"/>
                  <a:t> </a:t>
                </a:r>
                <a:r>
                  <a:rPr lang="en-US" dirty="0"/>
                  <a:t>(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ikut</a:t>
                </a:r>
                <a:r>
                  <a:rPr lang="en-US" dirty="0"/>
                  <a:t> </a:t>
                </a:r>
                <a:r>
                  <a:rPr lang="en-US" dirty="0" err="1"/>
                  <a:t>andil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nyata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)</a:t>
                </a:r>
              </a:p>
              <a:p>
                <a:r>
                  <a:rPr lang="en-US" dirty="0" err="1"/>
                  <a:t>Perkalian</a:t>
                </a:r>
                <a:r>
                  <a:rPr lang="en-US" dirty="0"/>
                  <a:t> </a:t>
                </a:r>
                <a:r>
                  <a:rPr lang="en-US" dirty="0" err="1"/>
                  <a:t>komponen</a:t>
                </a:r>
                <a:r>
                  <a:rPr lang="en-US" dirty="0"/>
                  <a:t> </a:t>
                </a:r>
                <a:r>
                  <a:rPr lang="en-US" dirty="0" err="1"/>
                  <a:t>reaktif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dan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b="1" dirty="0" err="1"/>
                  <a:t>daya</a:t>
                </a:r>
                <a:r>
                  <a:rPr lang="en-US" b="1" dirty="0"/>
                  <a:t> </a:t>
                </a:r>
                <a:r>
                  <a:rPr lang="en-US" b="1" dirty="0" err="1"/>
                  <a:t>reaktif</a:t>
                </a:r>
                <a:r>
                  <a:rPr lang="en-US" b="1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b="1" dirty="0"/>
                  <a:t>voltampere </a:t>
                </a:r>
                <a:r>
                  <a:rPr lang="en-US" b="1" dirty="0" err="1"/>
                  <a:t>reaktif</a:t>
                </a:r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𝒄𝒐𝒔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𝑰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𝒂𝒌𝒕𝒊𝒇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𝑰</m:t>
                        </m:r>
                      </m:den>
                    </m:f>
                  </m:oMath>
                </a14:m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𝒂𝒌𝒕𝒊𝒇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𝒄𝒐𝒔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b="1" dirty="0" err="1"/>
                  <a:t>Maka</a:t>
                </a:r>
                <a:r>
                  <a:rPr lang="en-US" b="1" dirty="0"/>
                  <a:t> </a:t>
                </a:r>
                <a:r>
                  <a:rPr lang="en-US" b="1" dirty="0" err="1"/>
                  <a:t>daya</a:t>
                </a:r>
                <a:r>
                  <a:rPr lang="en-US" b="1" dirty="0"/>
                  <a:t> </a:t>
                </a:r>
                <a:r>
                  <a:rPr lang="en-US" b="1" dirty="0" err="1"/>
                  <a:t>nyata</a:t>
                </a:r>
                <a:r>
                  <a:rPr lang="en-US" b="1" dirty="0"/>
                  <a:t> </a:t>
                </a:r>
                <a:r>
                  <a:rPr lang="en-US" b="1" dirty="0" err="1"/>
                  <a:t>adalah</a:t>
                </a:r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𝒂𝒌𝒕𝒊𝒇</m:t>
                    </m:r>
                  </m:oMath>
                </a14:m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𝑽𝑰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𝒄𝒐𝒔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endParaRPr lang="en-US" b="1" dirty="0"/>
              </a:p>
              <a:p>
                <a:r>
                  <a:rPr lang="en-US" b="1" dirty="0" err="1"/>
                  <a:t>Faktor</a:t>
                </a:r>
                <a:r>
                  <a:rPr lang="en-US" b="1" dirty="0"/>
                  <a:t> </a:t>
                </a:r>
                <a:r>
                  <a:rPr lang="en-US" b="1" dirty="0" err="1"/>
                  <a:t>daya</a:t>
                </a:r>
                <a:r>
                  <a:rPr lang="en-US" b="1" dirty="0"/>
                  <a:t> </a:t>
                </a:r>
                <a:r>
                  <a:rPr lang="en-US" b="1" dirty="0" err="1"/>
                  <a:t>dari</a:t>
                </a:r>
                <a:r>
                  <a:rPr lang="en-US" b="1" dirty="0"/>
                  <a:t> </a:t>
                </a:r>
                <a:r>
                  <a:rPr lang="en-US" b="1" dirty="0" err="1"/>
                  <a:t>rangkaian</a:t>
                </a:r>
                <a:r>
                  <a:rPr lang="en-US" b="1" dirty="0"/>
                  <a:t> ac </a:t>
                </a:r>
                <a:r>
                  <a:rPr lang="en-US" b="1" dirty="0" err="1"/>
                  <a:t>sama</a:t>
                </a:r>
                <a:r>
                  <a:rPr lang="en-US" b="1" dirty="0"/>
                  <a:t> </a:t>
                </a:r>
                <a:r>
                  <a:rPr lang="en-US" b="1" dirty="0" err="1"/>
                  <a:t>dengan</a:t>
                </a:r>
                <a:r>
                  <a:rPr lang="en-US" b="1" dirty="0"/>
                  <a:t> </a:t>
                </a:r>
                <a:r>
                  <a:rPr lang="en-US" b="1" dirty="0" err="1"/>
                  <a:t>kosinus</a:t>
                </a:r>
                <a:r>
                  <a:rPr lang="en-US" b="1" dirty="0"/>
                  <a:t> </a:t>
                </a:r>
                <a:r>
                  <a:rPr lang="en-US" b="1" dirty="0" err="1"/>
                  <a:t>dari</a:t>
                </a:r>
                <a:r>
                  <a:rPr lang="en-US" b="1" dirty="0"/>
                  <a:t> </a:t>
                </a:r>
                <a:r>
                  <a:rPr lang="en-US" b="1" dirty="0" err="1"/>
                  <a:t>sudut</a:t>
                </a:r>
                <a:r>
                  <a:rPr lang="en-US" b="1" dirty="0"/>
                  <a:t> </a:t>
                </a:r>
                <a:r>
                  <a:rPr lang="en-US" b="1" dirty="0" err="1"/>
                  <a:t>fase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8A98AA-3EF6-4517-9B76-64DED7BB94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37322"/>
                <a:ext cx="10515600" cy="5739641"/>
              </a:xfrm>
              <a:blipFill>
                <a:blip r:embed="rId2"/>
                <a:stretch>
                  <a:fillRect l="-928" t="-2232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13159DC-5572-49C0-8A50-5910385B3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063" y="3549926"/>
            <a:ext cx="3136624" cy="189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8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BFEA2C-D286-442F-A7B3-3CC41704A1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77078"/>
                <a:ext cx="10515600" cy="5699885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Hubungan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watt, voltampere dan voltampere </a:t>
                </a:r>
                <a:r>
                  <a:rPr lang="en-US" dirty="0" err="1"/>
                  <a:t>reaktif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𝑣𝑜𝑙𝑡𝑎𝑚𝑝𝑒𝑟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𝑛𝑦𝑎𝑡𝑎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𝑟𝑒𝑎𝑘𝑡𝑖𝑓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 err="1"/>
                  <a:t>Daya</a:t>
                </a:r>
                <a:r>
                  <a:rPr lang="en-US" dirty="0"/>
                  <a:t> juga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</a:t>
                </a:r>
                <a:r>
                  <a:rPr lang="en-US" dirty="0" err="1"/>
                  <a:t>kuadrat</a:t>
                </a:r>
                <a:r>
                  <a:rPr lang="en-US" dirty="0"/>
                  <a:t> </a:t>
                </a:r>
                <a:r>
                  <a:rPr lang="en-US" dirty="0" err="1"/>
                  <a:t>dikalikan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BFEA2C-D286-442F-A7B3-3CC41704A1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77078"/>
                <a:ext cx="10515600" cy="5699885"/>
              </a:xfrm>
              <a:blipFill>
                <a:blip r:embed="rId2"/>
                <a:stretch>
                  <a:fillRect l="-928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E5B7962-A665-423A-912F-236727FB0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319" y="1401211"/>
            <a:ext cx="2560568" cy="198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4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21A4-401C-45CF-B91F-5EED1D63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ARUS DAN TEGANGAN DALAM RANGKAIAN SERI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84529-8513-4634-8CC5-FDE22DDDC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ac,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berharga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pada </a:t>
            </a:r>
            <a:r>
              <a:rPr lang="en-US" dirty="0" err="1"/>
              <a:t>semuabagian</a:t>
            </a:r>
            <a:r>
              <a:rPr lang="en-US" dirty="0"/>
              <a:t> </a:t>
            </a:r>
            <a:r>
              <a:rPr lang="en-US" dirty="0" err="1"/>
              <a:t>rangkaian</a:t>
            </a:r>
            <a:endParaRPr lang="en-US" dirty="0"/>
          </a:p>
          <a:p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ac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tegangan-tegangan</a:t>
            </a:r>
            <a:r>
              <a:rPr lang="en-US" dirty="0"/>
              <a:t> pada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rangkaian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5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5F633-0B6B-4D1A-B8FC-F25BDA4B4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TAHANAN DAN INDUKTANSI DALAM HUBUNGAN SERI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D56C41-BA44-4AE6-89EC-4D74AF945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Karena </a:t>
                </a:r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𝐼𝑅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digambarkan</a:t>
                </a:r>
                <a:r>
                  <a:rPr lang="en-US" dirty="0"/>
                  <a:t> </a:t>
                </a:r>
                <a:r>
                  <a:rPr lang="en-US" dirty="0" err="1"/>
                  <a:t>sepanjang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induktansi</a:t>
                </a:r>
                <a:r>
                  <a:rPr lang="en-US" dirty="0"/>
                  <a:t>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90</a:t>
                </a:r>
                <a:r>
                  <a:rPr lang="en-US" baseline="30000" dirty="0"/>
                  <a:t>o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𝐼𝑅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𝐼𝑍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D56C41-BA44-4AE6-89EC-4D74AF945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AACC2029-A402-4234-A890-DBB8C1543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32" y="1690688"/>
            <a:ext cx="4552536" cy="213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82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1C69-8B9E-4783-9CBA-7D868241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80149-CB33-4568-9F4E-16308BB3B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6 Ohm yang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0,0212H,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catu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120 V 60Hz. </a:t>
            </a:r>
            <a:r>
              <a:rPr lang="en-US" dirty="0" err="1"/>
              <a:t>Tentukan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impedansi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endParaRPr lang="en-US" dirty="0"/>
          </a:p>
          <a:p>
            <a:pPr lvl="1"/>
            <a:r>
              <a:rPr lang="en-US" dirty="0" err="1"/>
              <a:t>tegangan</a:t>
            </a:r>
            <a:r>
              <a:rPr lang="en-US" dirty="0"/>
              <a:t> pada </a:t>
            </a:r>
            <a:r>
              <a:rPr lang="en-US" dirty="0" err="1"/>
              <a:t>tahanan</a:t>
            </a:r>
            <a:endParaRPr lang="en-US" dirty="0"/>
          </a:p>
          <a:p>
            <a:pPr lvl="1"/>
            <a:r>
              <a:rPr lang="en-US" dirty="0" err="1"/>
              <a:t>Tegangan</a:t>
            </a:r>
            <a:r>
              <a:rPr lang="en-US" dirty="0"/>
              <a:t> pada </a:t>
            </a:r>
            <a:r>
              <a:rPr lang="en-US" dirty="0" err="1"/>
              <a:t>induktansi</a:t>
            </a:r>
            <a:endParaRPr lang="en-US" dirty="0"/>
          </a:p>
          <a:p>
            <a:pPr lvl="1"/>
            <a:r>
              <a:rPr lang="en-US" dirty="0"/>
              <a:t>factor </a:t>
            </a:r>
            <a:r>
              <a:rPr lang="en-US" dirty="0" err="1"/>
              <a:t>daya</a:t>
            </a:r>
            <a:endParaRPr lang="en-US" dirty="0"/>
          </a:p>
          <a:p>
            <a:pPr lvl="1"/>
            <a:r>
              <a:rPr lang="en-US" dirty="0" err="1"/>
              <a:t>daya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852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6135D6-6FFA-45DB-B248-C0037833F0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36104"/>
                <a:ext cx="10515600" cy="5540859"/>
              </a:xfrm>
            </p:spPr>
            <p:txBody>
              <a:bodyPr/>
              <a:lstStyle/>
              <a:p>
                <a:r>
                  <a:rPr lang="en-US" b="0" i="1" dirty="0">
                    <a:latin typeface="Cambria Math" panose="02040503050406030204" pitchFamily="18" charset="0"/>
                  </a:rPr>
                  <a:t>Jawab: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𝑅𝑒𝑎𝑘𝑡𝑎𝑛𝑠𝑖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𝐼𝑛𝑑𝑢𝑘𝑠𝑖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3.14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0.0212=8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𝑖𝑚𝑝𝑒𝑑𝑎𝑛𝑠𝑖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𝐴𝑚𝑝𝑒𝑟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6=72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8=96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96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=120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=0.6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0.6=864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6=864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6135D6-6FFA-45DB-B248-C0037833F0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36104"/>
                <a:ext cx="10515600" cy="5540859"/>
              </a:xfrm>
              <a:blipFill>
                <a:blip r:embed="rId2"/>
                <a:stretch>
                  <a:fillRect l="-1043" t="-1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2799A11-7C99-459B-B915-BD8672259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384" y="3497952"/>
            <a:ext cx="4658574" cy="267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03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908E-56A9-46F1-95B6-41DF2761E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TAHANAN DAN KAPASITANSI DALAM HUBUNGAN SERI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624526-AE34-4EB2-A26D-1749A9C812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Fasor yang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 err="1"/>
                  <a:t>digambarkan</a:t>
                </a:r>
                <a:r>
                  <a:rPr lang="en-US" dirty="0"/>
                  <a:t>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kapasitansi</a:t>
                </a:r>
                <a:r>
                  <a:rPr lang="en-US" dirty="0"/>
                  <a:t> </a:t>
                </a:r>
                <a:r>
                  <a:rPr lang="en-US" dirty="0" err="1"/>
                  <a:t>mendahului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beda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90</a:t>
                </a:r>
                <a:r>
                  <a:rPr lang="en-US" baseline="30000" dirty="0"/>
                  <a:t>o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624526-AE34-4EB2-A26D-1749A9C812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B133527-5E29-43C8-9048-B7A724CE1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9" y="3578159"/>
            <a:ext cx="4776374" cy="259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6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9A791-21F1-418C-A7F4-14822DA4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9B78B-07FE-49A9-AC22-E016B4FF60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Tahanan 80 Ohm yang </a:t>
                </a:r>
                <a:r>
                  <a:rPr lang="en-US" dirty="0" err="1"/>
                  <a:t>seri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kapasitor</a:t>
                </a:r>
                <a:r>
                  <a:rPr lang="en-US" dirty="0"/>
                  <a:t> 50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err="1"/>
                  <a:t>dihubungkan</a:t>
                </a:r>
                <a:r>
                  <a:rPr lang="en-US" dirty="0"/>
                  <a:t> pada </a:t>
                </a:r>
                <a:r>
                  <a:rPr lang="en-US" dirty="0" err="1"/>
                  <a:t>sumber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120V 60Hz. </a:t>
                </a:r>
                <a:r>
                  <a:rPr lang="en-US" dirty="0" err="1"/>
                  <a:t>Tentukan</a:t>
                </a:r>
                <a:endParaRPr lang="en-US" dirty="0"/>
              </a:p>
              <a:p>
                <a:pPr lvl="1"/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endParaRPr lang="en-US" dirty="0"/>
              </a:p>
              <a:p>
                <a:pPr lvl="1"/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endParaRPr lang="en-US" dirty="0"/>
              </a:p>
              <a:p>
                <a:pPr lvl="1"/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tahanan</a:t>
                </a:r>
                <a:endParaRPr lang="en-US" dirty="0"/>
              </a:p>
              <a:p>
                <a:pPr lvl="1"/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kapasitor</a:t>
                </a:r>
                <a:endParaRPr lang="en-US" dirty="0"/>
              </a:p>
              <a:p>
                <a:pPr lvl="1"/>
                <a:r>
                  <a:rPr lang="en-US" dirty="0" err="1"/>
                  <a:t>Faktor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endParaRPr lang="en-US" dirty="0"/>
              </a:p>
              <a:p>
                <a:pPr lvl="1"/>
                <a:r>
                  <a:rPr lang="en-US" dirty="0" err="1"/>
                  <a:t>daya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9B78B-07FE-49A9-AC22-E016B4FF60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6732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B49222-37B0-4A9D-A13B-22DA488ACC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43339"/>
                <a:ext cx="10515600" cy="5633624"/>
              </a:xfrm>
            </p:spPr>
            <p:txBody>
              <a:bodyPr/>
              <a:lstStyle/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𝑓𝑐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3.14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=53.1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53.1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=96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=1.25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𝐴𝑚𝑝𝑒𝑟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=1.25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80=100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=1.25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53.1=66.4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66.4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=120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=0.833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=120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0.833=125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𝑤𝑎𝑡𝑡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1.25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80=125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B49222-37B0-4A9D-A13B-22DA488ACC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43339"/>
                <a:ext cx="10515600" cy="5633624"/>
              </a:xfrm>
              <a:blipFill>
                <a:blip r:embed="rId2"/>
                <a:stretch>
                  <a:fillRect l="-1043" t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6ADCB2F-71BF-4DC0-844E-E5B5372DC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544" y="899284"/>
            <a:ext cx="4537616" cy="241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05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83CCE-ED12-4531-8C23-73E0D26EA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TAHANAN, INDUKTANSI DAN KAPASITANSI DALAM HUBUNGAN SERI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EF5EE-BD76-46CD-B359-BD4FF01812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Dalam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seri</a:t>
                </a:r>
                <a:r>
                  <a:rPr lang="en-US" dirty="0"/>
                  <a:t>,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acuan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dasar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semua</a:t>
                </a:r>
                <a:r>
                  <a:rPr lang="en-US" dirty="0"/>
                  <a:t> </a:t>
                </a:r>
                <a:r>
                  <a:rPr lang="en-US" dirty="0" err="1"/>
                  <a:t>elemen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endParaRPr lang="en-US" dirty="0"/>
              </a:p>
              <a:p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𝐼𝑅</m:t>
                    </m:r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dan </a:t>
                </a:r>
                <a:r>
                  <a:rPr lang="en-US" dirty="0" err="1"/>
                  <a:t>fasornya</a:t>
                </a:r>
                <a:r>
                  <a:rPr lang="en-US" dirty="0"/>
                  <a:t> </a:t>
                </a:r>
                <a:r>
                  <a:rPr lang="en-US" dirty="0" err="1"/>
                  <a:t>digambarkan</a:t>
                </a:r>
                <a:r>
                  <a:rPr lang="en-US" dirty="0"/>
                  <a:t> </a:t>
                </a:r>
                <a:r>
                  <a:rPr lang="en-US" dirty="0" err="1"/>
                  <a:t>berimpit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Fasor</a:t>
                </a:r>
                <a:r>
                  <a:rPr lang="en-US" dirty="0"/>
                  <a:t> yang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induktansi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) dan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kapasitansi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digambarkan</a:t>
                </a:r>
                <a:r>
                  <a:rPr lang="en-US" dirty="0"/>
                  <a:t> </a:t>
                </a:r>
                <a:r>
                  <a:rPr lang="en-US" dirty="0" err="1"/>
                  <a:t>berturut-urut</a:t>
                </a:r>
                <a:r>
                  <a:rPr lang="en-US" dirty="0"/>
                  <a:t> 90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mendahului</a:t>
                </a:r>
                <a:r>
                  <a:rPr lang="en-US" dirty="0"/>
                  <a:t> dan 90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tertinggal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endParaRPr lang="en-US" dirty="0"/>
              </a:p>
              <a:p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V yang </a:t>
                </a:r>
                <a:r>
                  <a:rPr lang="en-US" dirty="0" err="1"/>
                  <a:t>diberikan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EF5EE-BD76-46CD-B359-BD4FF01812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638" b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104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E61F-482C-4A39-93F9-D4351FFB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23E2DE-39F8-4D8E-BA2C-A14A5A56A7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Suatu </a:t>
                </a:r>
                <a:r>
                  <a:rPr lang="en-US" dirty="0" err="1"/>
                  <a:t>rangkaian</a:t>
                </a:r>
                <a:r>
                  <a:rPr lang="en-US" dirty="0"/>
                  <a:t> AC </a:t>
                </a:r>
                <a:r>
                  <a:rPr lang="en-US" dirty="0" err="1"/>
                  <a:t>memiliki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20 </a:t>
                </a:r>
                <a:r>
                  <a:rPr lang="en-US" dirty="0" err="1"/>
                  <a:t>Ohm,induktansi</a:t>
                </a:r>
                <a:r>
                  <a:rPr lang="en-US" dirty="0"/>
                  <a:t> 0.10H dan </a:t>
                </a:r>
                <a:r>
                  <a:rPr lang="en-US" dirty="0" err="1"/>
                  <a:t>kapasitor</a:t>
                </a:r>
                <a:r>
                  <a:rPr lang="en-US" dirty="0"/>
                  <a:t> 100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yang </a:t>
                </a:r>
                <a:r>
                  <a:rPr lang="en-US" dirty="0" err="1"/>
                  <a:t>semuanya</a:t>
                </a:r>
                <a:r>
                  <a:rPr lang="en-US" dirty="0"/>
                  <a:t> </a:t>
                </a:r>
                <a:r>
                  <a:rPr lang="en-US" dirty="0" err="1"/>
                  <a:t>terhubung</a:t>
                </a:r>
                <a:r>
                  <a:rPr lang="en-US" dirty="0"/>
                  <a:t> </a:t>
                </a:r>
                <a:r>
                  <a:rPr lang="en-US" dirty="0" err="1"/>
                  <a:t>seri</a:t>
                </a:r>
                <a:r>
                  <a:rPr lang="en-US" dirty="0"/>
                  <a:t>.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r>
                  <a:rPr lang="en-US" dirty="0"/>
                  <a:t> 240V 60Hz. </a:t>
                </a:r>
                <a:r>
                  <a:rPr lang="en-US" dirty="0" err="1"/>
                  <a:t>Tentukan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endParaRPr lang="en-US" dirty="0"/>
              </a:p>
              <a:p>
                <a:pPr lvl="1"/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endParaRPr lang="en-US" dirty="0"/>
              </a:p>
              <a:p>
                <a:pPr lvl="1"/>
                <a:r>
                  <a:rPr lang="en-US" dirty="0" err="1"/>
                  <a:t>Tegangan</a:t>
                </a:r>
                <a:r>
                  <a:rPr lang="en-US" dirty="0"/>
                  <a:t> pada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komponen</a:t>
                </a:r>
                <a:endParaRPr lang="en-US" dirty="0"/>
              </a:p>
              <a:p>
                <a:pPr lvl="1"/>
                <a:r>
                  <a:rPr lang="en-US" dirty="0" err="1"/>
                  <a:t>Faktor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Voltampere</a:t>
                </a:r>
              </a:p>
              <a:p>
                <a:pPr lvl="1"/>
                <a:r>
                  <a:rPr lang="en-US" dirty="0" err="1"/>
                  <a:t>daya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23E2DE-39F8-4D8E-BA2C-A14A5A56A7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466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769B50-334D-4D07-9BB7-E22EA6D8B3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56591"/>
                <a:ext cx="10515600" cy="5620372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3.14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0.10=37.7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𝑓𝑐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=26.5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=11.2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𝑜h𝑚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=22.9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𝑜h𝑚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22.9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=10.48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𝑎𝑚𝑝𝑒𝑟𝑒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=209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=395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=278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=240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=0.873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𝑣𝑜𝑙𝑡𝑎𝑚𝑝𝑒𝑟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=240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10.48=2515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𝑉𝐴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=2515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0.873=2195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𝑤𝑎𝑡𝑡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769B50-334D-4D07-9BB7-E22EA6D8B3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56591"/>
                <a:ext cx="10515600" cy="5620372"/>
              </a:xfrm>
              <a:blipFill>
                <a:blip r:embed="rId2"/>
                <a:stretch>
                  <a:fillRect l="-928" t="-1627" b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35D67D2-D553-4DCD-A926-204FDA24C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52978"/>
            <a:ext cx="5104157" cy="316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04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7CEF-E683-4E1E-B67C-D465EE2B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RESONANSI SERI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FCD073-443E-48D1-8013-7B4870D4CA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Rangkaian </a:t>
                </a:r>
                <a:r>
                  <a:rPr lang="en-US" dirty="0" err="1"/>
                  <a:t>seri</a:t>
                </a:r>
                <a:r>
                  <a:rPr lang="en-US" dirty="0"/>
                  <a:t> </a:t>
                </a:r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:r>
                  <a:rPr lang="en-US" dirty="0" err="1"/>
                  <a:t>reaktansi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dan </a:t>
                </a:r>
                <a:r>
                  <a:rPr lang="en-US" dirty="0" err="1"/>
                  <a:t>kapasitifnya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dikatakan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resonansi</a:t>
                </a:r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𝑓𝐶</m:t>
                        </m:r>
                      </m:den>
                    </m:f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𝐿𝐶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FCD073-443E-48D1-8013-7B4870D4CA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2046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67B7-D55C-4390-9D53-F23E7864E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RANGKAIAN PARALEL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3C045-8132-427C-8B38-2B9F1E036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prakteknya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penerangan</a:t>
            </a:r>
            <a:r>
              <a:rPr lang="en-US" dirty="0"/>
              <a:t> dan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bertegangan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bebanya</a:t>
            </a:r>
            <a:r>
              <a:rPr lang="en-US" dirty="0"/>
              <a:t> yang </a:t>
            </a:r>
            <a:r>
              <a:rPr lang="en-US" dirty="0" err="1"/>
              <a:t>dihubungkan</a:t>
            </a:r>
            <a:r>
              <a:rPr lang="en-US" dirty="0"/>
              <a:t> parallel</a:t>
            </a:r>
          </a:p>
          <a:p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pada </a:t>
            </a:r>
            <a:r>
              <a:rPr lang="en-US" dirty="0" err="1"/>
              <a:t>rangkaian</a:t>
            </a:r>
            <a:r>
              <a:rPr lang="en-US" dirty="0"/>
              <a:t> dc parallel, </a:t>
            </a:r>
            <a:r>
              <a:rPr lang="en-US" dirty="0" err="1"/>
              <a:t>tegangan</a:t>
            </a:r>
            <a:r>
              <a:rPr lang="en-US" dirty="0"/>
              <a:t> pada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ac parallel juga </a:t>
            </a:r>
            <a:r>
              <a:rPr lang="en-US" dirty="0" err="1"/>
              <a:t>sama</a:t>
            </a:r>
            <a:endParaRPr lang="en-US" dirty="0"/>
          </a:p>
          <a:p>
            <a:r>
              <a:rPr lang="en-US" dirty="0" err="1"/>
              <a:t>Arus</a:t>
            </a:r>
            <a:r>
              <a:rPr lang="en-US" dirty="0"/>
              <a:t> total yang </a:t>
            </a:r>
            <a:r>
              <a:rPr lang="en-US" dirty="0" err="1"/>
              <a:t>dicatukan</a:t>
            </a:r>
            <a:r>
              <a:rPr lang="en-US" dirty="0"/>
              <a:t> pada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fasor</a:t>
            </a:r>
            <a:r>
              <a:rPr lang="en-US" dirty="0"/>
              <a:t> </a:t>
            </a:r>
            <a:r>
              <a:rPr lang="en-US" dirty="0" err="1"/>
              <a:t>arus-arus</a:t>
            </a:r>
            <a:r>
              <a:rPr lang="en-US" dirty="0"/>
              <a:t> </a:t>
            </a:r>
            <a:r>
              <a:rPr lang="en-US" dirty="0" err="1"/>
              <a:t>cabang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339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F611D1-093B-4CF5-94DC-CBA896B47F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63826"/>
                <a:ext cx="10515600" cy="5713137"/>
              </a:xfrm>
            </p:spPr>
            <p:txBody>
              <a:bodyPr/>
              <a:lstStyle/>
              <a:p>
                <a:r>
                  <a:rPr lang="en-US" dirty="0" err="1"/>
                  <a:t>Contoh</a:t>
                </a:r>
                <a:r>
                  <a:rPr lang="en-US" dirty="0"/>
                  <a:t> 1:</a:t>
                </a:r>
              </a:p>
              <a:p>
                <a:r>
                  <a:rPr lang="en-US" dirty="0" err="1"/>
                  <a:t>Kumparan</a:t>
                </a:r>
                <a:r>
                  <a:rPr lang="en-US" dirty="0"/>
                  <a:t> </a:t>
                </a:r>
                <a:r>
                  <a:rPr lang="en-US" dirty="0" err="1"/>
                  <a:t>induktansi</a:t>
                </a:r>
                <a:r>
                  <a:rPr lang="en-US" dirty="0"/>
                  <a:t> 0.06H yang </a:t>
                </a:r>
                <a:r>
                  <a:rPr lang="en-US" dirty="0" err="1"/>
                  <a:t>tahanannya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diabaikan</a:t>
                </a:r>
                <a:r>
                  <a:rPr lang="en-US" dirty="0"/>
                  <a:t>, </a:t>
                </a:r>
                <a:r>
                  <a:rPr lang="en-US" dirty="0" err="1"/>
                  <a:t>dihubungkan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parallel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30 Ohm.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120V 60Hz,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, factor </a:t>
                </a:r>
                <a:r>
                  <a:rPr lang="en-US" dirty="0" err="1"/>
                  <a:t>daya</a:t>
                </a:r>
                <a:r>
                  <a:rPr lang="en-US" dirty="0"/>
                  <a:t> dan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diambil</a:t>
                </a:r>
                <a:r>
                  <a:rPr lang="en-US" dirty="0"/>
                  <a:t> oleh </a:t>
                </a:r>
                <a:r>
                  <a:rPr lang="en-US" dirty="0" err="1"/>
                  <a:t>rangkaian</a:t>
                </a:r>
                <a:endParaRPr lang="en-US" dirty="0"/>
              </a:p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3.14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0.06=22.62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22.62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=5.3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parallel,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acuan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semuacabang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parallel, </a:t>
                </a:r>
                <a:r>
                  <a:rPr lang="en-US" dirty="0" err="1"/>
                  <a:t>tegangannya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endParaRPr lang="en-US" dirty="0"/>
              </a:p>
              <a:p>
                <a:pPr lvl="1"/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sefase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(</a:t>
                </a:r>
                <a:r>
                  <a:rPr lang="en-US" dirty="0" err="1"/>
                  <a:t>karena</a:t>
                </a:r>
                <a:r>
                  <a:rPr lang="en-US" dirty="0"/>
                  <a:t> R)</a:t>
                </a:r>
              </a:p>
              <a:p>
                <a:pPr lvl="1"/>
                <a:r>
                  <a:rPr lang="en-US" dirty="0" err="1"/>
                  <a:t>Arus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tertinggal</a:t>
                </a:r>
                <a:r>
                  <a:rPr lang="en-US" dirty="0"/>
                  <a:t> 90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(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Induktansi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F611D1-093B-4CF5-94DC-CBA896B47F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63826"/>
                <a:ext cx="10515600" cy="5713137"/>
              </a:xfrm>
              <a:blipFill>
                <a:blip r:embed="rId2"/>
                <a:stretch>
                  <a:fillRect l="-1043" t="-1708" b="-1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8199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B8DA3-5080-47FB-923A-D9757B33A6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10817"/>
                <a:ext cx="10515600" cy="5766146"/>
              </a:xfrm>
            </p:spPr>
            <p:txBody>
              <a:bodyPr/>
              <a:lstStyle/>
              <a:p>
                <a:pPr lvl="1"/>
                <a:r>
                  <a:rPr lang="en-US" dirty="0"/>
                  <a:t>Arus total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 dan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5.3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=6.57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𝐴𝑚𝑝𝑒𝑟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 err="1"/>
                  <a:t>Arus</a:t>
                </a:r>
                <a:r>
                  <a:rPr lang="en-US" dirty="0"/>
                  <a:t> total I </a:t>
                </a:r>
                <a:r>
                  <a:rPr lang="en-US" dirty="0" err="1"/>
                  <a:t>tertinggal</a:t>
                </a:r>
                <a:r>
                  <a:rPr lang="en-US" dirty="0"/>
                  <a:t> di </a:t>
                </a:r>
                <a:r>
                  <a:rPr lang="en-US" dirty="0" err="1"/>
                  <a:t>belakang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sebesar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maka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6.57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=0.609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diserap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=120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6.57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0.609=480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FB8DA3-5080-47FB-923A-D9757B33A6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10817"/>
                <a:ext cx="10515600" cy="5766146"/>
              </a:xfrm>
              <a:blipFill>
                <a:blip r:embed="rId2"/>
                <a:stretch>
                  <a:fillRect t="-14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4DF9123-AEF3-42D2-B86D-6D07B3892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65" y="3514779"/>
            <a:ext cx="5478117" cy="293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6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7B4F98-6565-4BB0-B750-B74FA67C8E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16835"/>
                <a:ext cx="10515600" cy="566012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Contoh 2:</a:t>
                </a:r>
              </a:p>
              <a:p>
                <a:r>
                  <a:rPr lang="en-US" dirty="0" err="1"/>
                  <a:t>Tahanan</a:t>
                </a:r>
                <a:r>
                  <a:rPr lang="en-US" dirty="0"/>
                  <a:t> 80 Ohm, </a:t>
                </a:r>
                <a:r>
                  <a:rPr lang="en-US" dirty="0" err="1"/>
                  <a:t>induktansi</a:t>
                </a:r>
                <a:r>
                  <a:rPr lang="en-US" dirty="0"/>
                  <a:t> 0.15H dan </a:t>
                </a:r>
                <a:r>
                  <a:rPr lang="en-US" dirty="0" err="1"/>
                  <a:t>kapasitor</a:t>
                </a:r>
                <a:r>
                  <a:rPr lang="en-US" dirty="0"/>
                  <a:t> 25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 err="1"/>
                  <a:t>dihubungkan</a:t>
                </a:r>
                <a:r>
                  <a:rPr lang="en-US" dirty="0"/>
                  <a:t> parallel dan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240V 60Hz.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, factor </a:t>
                </a:r>
                <a:r>
                  <a:rPr lang="en-US" dirty="0" err="1"/>
                  <a:t>daya</a:t>
                </a:r>
                <a:r>
                  <a:rPr lang="en-US" dirty="0"/>
                  <a:t>,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diserap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dan </a:t>
                </a:r>
                <a:r>
                  <a:rPr lang="en-US" dirty="0" err="1"/>
                  <a:t>impedansi</a:t>
                </a:r>
                <a:r>
                  <a:rPr lang="en-US" dirty="0"/>
                  <a:t> </a:t>
                </a:r>
                <a:r>
                  <a:rPr lang="en-US" dirty="0" err="1"/>
                  <a:t>gabungan</a:t>
                </a:r>
                <a:endParaRPr lang="en-US" dirty="0"/>
              </a:p>
              <a:p>
                <a:r>
                  <a:rPr lang="en-US" dirty="0"/>
                  <a:t>Jawab: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3.14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0.15=56.55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56.55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=4.24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𝑓𝐶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3.14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=106.1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106.1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Arus</a:t>
                </a:r>
                <a:r>
                  <a:rPr lang="en-US" dirty="0"/>
                  <a:t> total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tiap</a:t>
                </a:r>
                <a:r>
                  <a:rPr lang="en-US" dirty="0"/>
                  <a:t> </a:t>
                </a:r>
                <a:r>
                  <a:rPr lang="en-US" dirty="0" err="1"/>
                  <a:t>cabang</a:t>
                </a:r>
                <a:endParaRPr lang="en-US" dirty="0"/>
              </a:p>
              <a:p>
                <a:pPr lvl="1"/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menggabungkan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/>
                  <a:t> yang </a:t>
                </a:r>
                <a:r>
                  <a:rPr lang="en-US" dirty="0" err="1"/>
                  <a:t>arahnya</a:t>
                </a:r>
                <a:r>
                  <a:rPr lang="en-US" dirty="0"/>
                  <a:t> </a:t>
                </a:r>
                <a:r>
                  <a:rPr lang="en-US" dirty="0" err="1"/>
                  <a:t>berlawanan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: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7B4F98-6565-4BB0-B750-B74FA67C8E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16835"/>
                <a:ext cx="10515600" cy="5660128"/>
              </a:xfrm>
              <a:blipFill>
                <a:blip r:embed="rId2"/>
                <a:stretch>
                  <a:fillRect l="-1043" t="-2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199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AB3776-7228-4314-9F8C-65FB8EC39F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24070"/>
                <a:ext cx="10515600" cy="5752893"/>
              </a:xfrm>
            </p:spPr>
            <p:txBody>
              <a:bodyPr/>
              <a:lstStyle/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=4.24−2.26=1.98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1.98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=3.6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3.6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=0.833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diserap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𝑉𝐼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=240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3.6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0.833=720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𝑖𝑚𝑝𝑒𝑑𝑎𝑛𝑠𝑖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3.6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=66.7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𝑂h𝑚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AB3776-7228-4314-9F8C-65FB8EC39F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24070"/>
                <a:ext cx="10515600" cy="5752893"/>
              </a:xfrm>
              <a:blipFill>
                <a:blip r:embed="rId2"/>
                <a:stretch>
                  <a:fillRect t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D3040FC-7726-4CE9-9A14-F2528588A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017" y="3440167"/>
            <a:ext cx="5244548" cy="299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7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F858-D668-4FFE-A756-65162164A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RESONANSI RANGKAIAN PARALEL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A933CF-EF80-403C-8EC6-9442344F37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Resonansi</a:t>
                </a:r>
                <a:r>
                  <a:rPr lang="en-US" dirty="0"/>
                  <a:t> </a:t>
                </a:r>
                <a:r>
                  <a:rPr lang="en-US" dirty="0" err="1"/>
                  <a:t>terjadi</a:t>
                </a:r>
                <a:r>
                  <a:rPr lang="en-US" dirty="0"/>
                  <a:t> pada </a:t>
                </a:r>
                <a:r>
                  <a:rPr lang="en-US" dirty="0" err="1"/>
                  <a:t>rangkaian</a:t>
                </a:r>
                <a:r>
                  <a:rPr lang="en-US" dirty="0"/>
                  <a:t> parallel </a:t>
                </a:r>
                <a:r>
                  <a:rPr lang="en-US" dirty="0" err="1"/>
                  <a:t>bila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reaktif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cabang</a:t>
                </a:r>
                <a:r>
                  <a:rPr lang="en-US" dirty="0"/>
                  <a:t> </a:t>
                </a:r>
                <a:r>
                  <a:rPr lang="en-US" dirty="0" err="1"/>
                  <a:t>induktif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reaktif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cabang</a:t>
                </a:r>
                <a:r>
                  <a:rPr lang="en-US" dirty="0"/>
                  <a:t> </a:t>
                </a:r>
                <a:r>
                  <a:rPr lang="en-US" dirty="0" err="1"/>
                  <a:t>kapasitif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𝑓𝐶</m:t>
                        </m:r>
                      </m:den>
                    </m:f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𝐿𝐶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A933CF-EF80-403C-8EC6-9442344F37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273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BB086-D24D-4EC8-B040-2CBE5290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KOREKSI FAKTOR DAYA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381D7-E692-4EC7-9297-E41B830C3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mencatu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kilowatttertentu</a:t>
            </a:r>
            <a:r>
              <a:rPr lang="en-US" dirty="0"/>
              <a:t> pada factor-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factor </a:t>
            </a:r>
            <a:r>
              <a:rPr lang="en-US" dirty="0" err="1"/>
              <a:t>dayanya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. </a:t>
            </a:r>
          </a:p>
          <a:p>
            <a:r>
              <a:rPr lang="en-US" dirty="0"/>
              <a:t>Karena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dan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mencatu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,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factor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dan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mengirimkan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kilowatt </a:t>
            </a:r>
            <a:r>
              <a:rPr lang="en-US" dirty="0" err="1"/>
              <a:t>tertentu</a:t>
            </a:r>
            <a:endParaRPr lang="en-US" dirty="0"/>
          </a:p>
          <a:p>
            <a:r>
              <a:rPr lang="en-US" dirty="0"/>
              <a:t>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system </a:t>
            </a:r>
            <a:r>
              <a:rPr lang="en-US" dirty="0" err="1"/>
              <a:t>tenaga</a:t>
            </a:r>
            <a:r>
              <a:rPr lang="en-US" dirty="0"/>
              <a:t> modern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motor </a:t>
            </a:r>
            <a:r>
              <a:rPr lang="en-US" dirty="0" err="1"/>
              <a:t>induksi</a:t>
            </a:r>
            <a:r>
              <a:rPr lang="en-US" dirty="0"/>
              <a:t> dan </a:t>
            </a:r>
            <a:r>
              <a:rPr lang="en-US" dirty="0" err="1"/>
              <a:t>alat-alat</a:t>
            </a:r>
            <a:r>
              <a:rPr lang="en-US" dirty="0"/>
              <a:t> </a:t>
            </a:r>
            <a:r>
              <a:rPr lang="en-US" dirty="0" err="1"/>
              <a:t>induktif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factor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kebanyakan</a:t>
            </a:r>
            <a:r>
              <a:rPr lang="en-US" dirty="0"/>
              <a:t> system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dan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terasa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kapasitor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pengoreksi</a:t>
            </a:r>
            <a:r>
              <a:rPr lang="en-US" dirty="0"/>
              <a:t> factor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system.</a:t>
            </a:r>
          </a:p>
        </p:txBody>
      </p:sp>
    </p:spTree>
    <p:extLst>
      <p:ext uri="{BB962C8B-B14F-4D97-AF65-F5344CB8AC3E}">
        <p14:creationId xmlns:p14="http://schemas.microsoft.com/office/powerpoint/2010/main" val="3209198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8D95EF-C933-494A-9223-415215A953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49357"/>
                <a:ext cx="10515600" cy="5527606"/>
              </a:xfrm>
            </p:spPr>
            <p:txBody>
              <a:bodyPr/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600 kVA pada factor </a:t>
                </a:r>
                <a:r>
                  <a:rPr lang="en-US" dirty="0" err="1"/>
                  <a:t>daya</a:t>
                </a:r>
                <a:r>
                  <a:rPr lang="en-US" dirty="0"/>
                  <a:t> 75%. </a:t>
                </a:r>
                <a:r>
                  <a:rPr lang="en-US" dirty="0" err="1"/>
                  <a:t>Jika</a:t>
                </a:r>
                <a:r>
                  <a:rPr lang="en-US" dirty="0"/>
                  <a:t> pada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ditambah</a:t>
                </a:r>
                <a:r>
                  <a:rPr lang="en-US" dirty="0"/>
                  <a:t> </a:t>
                </a:r>
                <a:r>
                  <a:rPr lang="en-US" dirty="0" err="1"/>
                  <a:t>kapasitor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memperbaiki</a:t>
                </a:r>
                <a:r>
                  <a:rPr lang="en-US" dirty="0"/>
                  <a:t> factor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100% </a:t>
                </a:r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kapasitor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kvar</a:t>
                </a:r>
                <a:r>
                  <a:rPr lang="en-US" dirty="0"/>
                  <a:t>?</a:t>
                </a:r>
              </a:p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𝑟𝑎𝑛𝑔𝑘𝑎𝑖𝑎𝑛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𝑘𝑉𝐴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=600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0.75=450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𝑘𝑉𝐴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𝑘𝑣𝑎𝑟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𝑘𝑣𝑎𝑟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𝑘𝑉𝐴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𝑘𝑊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600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450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=397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𝑘𝑣𝑎𝑟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8D95EF-C933-494A-9223-415215A953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49357"/>
                <a:ext cx="10515600" cy="5527606"/>
              </a:xfrm>
              <a:blipFill>
                <a:blip r:embed="rId2"/>
                <a:stretch>
                  <a:fillRect l="-1043" t="-1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347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49D0E-380A-4D7C-BDDD-00639130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RANGKAIAN TIGA FASA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F8B5D-2C7A-47AB-B64D-B4129C2EB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fasa</a:t>
            </a:r>
            <a:endParaRPr lang="en-US" dirty="0"/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dayanya</a:t>
            </a:r>
            <a:r>
              <a:rPr lang="en-US" dirty="0"/>
              <a:t> </a:t>
            </a:r>
            <a:r>
              <a:rPr lang="en-US" dirty="0" err="1"/>
              <a:t>berdenyut</a:t>
            </a:r>
            <a:r>
              <a:rPr lang="en-US" dirty="0"/>
              <a:t>.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, </a:t>
            </a:r>
            <a:r>
              <a:rPr lang="en-US" dirty="0" err="1"/>
              <a:t>walaupun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dicatukan</a:t>
            </a:r>
            <a:r>
              <a:rPr lang="en-US" dirty="0"/>
              <a:t> pada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berdenyut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dibuktikan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yang </a:t>
            </a:r>
            <a:r>
              <a:rPr lang="en-US" dirty="0" err="1"/>
              <a:t>dicatukan</a:t>
            </a:r>
            <a:r>
              <a:rPr lang="en-US" dirty="0"/>
              <a:t> pada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seimbang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konstan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053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CE78A-695B-456B-975A-208A9D02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PEMBANGKITAN GGL TIGA FASA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29A2B-04A3-4606-907E-179073C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oleh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dan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120</a:t>
            </a:r>
            <a:r>
              <a:rPr lang="en-US" baseline="30000" dirty="0"/>
              <a:t> 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pasang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yang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generator ac</a:t>
            </a:r>
          </a:p>
          <a:p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pasang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120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pada </a:t>
            </a:r>
            <a:r>
              <a:rPr lang="en-US" dirty="0" err="1"/>
              <a:t>jangkar</a:t>
            </a:r>
            <a:r>
              <a:rPr lang="en-US" dirty="0"/>
              <a:t> generator</a:t>
            </a:r>
          </a:p>
          <a:p>
            <a:r>
              <a:rPr lang="en-US" dirty="0"/>
              <a:t>Ujung-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generator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tunggal</a:t>
            </a:r>
            <a:r>
              <a:rPr lang="en-US" dirty="0"/>
              <a:t> yang </a:t>
            </a:r>
            <a:r>
              <a:rPr lang="en-US" dirty="0" err="1"/>
              <a:t>terpisah</a:t>
            </a:r>
            <a:endParaRPr lang="en-US" dirty="0"/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kumparannya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system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kawat-tiga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kawat-empat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53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FDEDB-A4A6-445C-8AE3-DD965E56B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6835"/>
            <a:ext cx="10515600" cy="566012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generator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 dan </a:t>
            </a:r>
            <a:r>
              <a:rPr lang="en-US" dirty="0" err="1"/>
              <a:t>hubungan</a:t>
            </a:r>
            <a:r>
              <a:rPr lang="en-US" dirty="0"/>
              <a:t> delta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636D4-A432-4BF9-B2B4-13027AE2E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516835"/>
            <a:ext cx="685800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56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676D-CAD5-42B3-A9B6-AD70A4CA6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TEGANGAN DALAM GENERATOR HUBUNGAN 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DF8B6-F14B-4730-B045-CC4885D4B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30078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Lilitan-lilitan</a:t>
            </a:r>
            <a:r>
              <a:rPr lang="en-US" dirty="0"/>
              <a:t> </a:t>
            </a:r>
            <a:r>
              <a:rPr lang="en-US" dirty="0" err="1"/>
              <a:t>diletakkan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dibangkitkannya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120</a:t>
            </a:r>
            <a:r>
              <a:rPr lang="en-US" baseline="30000" dirty="0"/>
              <a:t>o</a:t>
            </a:r>
            <a:endParaRPr lang="en-US" dirty="0"/>
          </a:p>
          <a:p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kumpran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S dan F (Start dan Finish)</a:t>
            </a:r>
          </a:p>
          <a:p>
            <a:r>
              <a:rPr lang="en-US" dirty="0"/>
              <a:t>Ujung </a:t>
            </a:r>
            <a:r>
              <a:rPr lang="en-US" dirty="0" err="1"/>
              <a:t>kumparan</a:t>
            </a:r>
            <a:r>
              <a:rPr lang="en-US" dirty="0"/>
              <a:t>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S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Bersama N (</a:t>
            </a:r>
            <a:r>
              <a:rPr lang="en-US" dirty="0" err="1"/>
              <a:t>Netral</a:t>
            </a:r>
            <a:r>
              <a:rPr lang="en-US" dirty="0"/>
              <a:t>) dan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yang </a:t>
            </a:r>
            <a:r>
              <a:rPr lang="en-US" dirty="0" err="1"/>
              <a:t>bertanda</a:t>
            </a:r>
            <a:r>
              <a:rPr lang="en-US" dirty="0"/>
              <a:t> F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terminal </a:t>
            </a:r>
            <a:r>
              <a:rPr lang="en-US" dirty="0" err="1"/>
              <a:t>saluran</a:t>
            </a:r>
            <a:r>
              <a:rPr lang="en-US" dirty="0"/>
              <a:t> A, B, C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catu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.</a:t>
            </a:r>
          </a:p>
          <a:p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2CB5EED-54A7-44DD-904B-D411F0175B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" r="7755" b="7141"/>
          <a:stretch/>
        </p:blipFill>
        <p:spPr>
          <a:xfrm>
            <a:off x="6414051" y="1229485"/>
            <a:ext cx="5319591" cy="2771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749A1A-9E84-43B0-A330-94F5EC2A7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227" y="4001294"/>
            <a:ext cx="2628234" cy="250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10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C286DC-EB91-4FD1-908B-2273CCF94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22852"/>
                <a:ext cx="10515600" cy="555411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Tegangan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generator ac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𝑎𝑡𝑎𝑢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sambungan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r>
                  <a:rPr lang="en-US" dirty="0"/>
                  <a:t> </a:t>
                </a:r>
                <a:r>
                  <a:rPr lang="en-US" dirty="0" err="1"/>
                  <a:t>dikeluarkan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generator,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masing-masing</a:t>
                </a:r>
                <a:r>
                  <a:rPr lang="en-US" dirty="0"/>
                  <a:t> terminal A, B dan C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sambungan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r>
                  <a:rPr lang="en-US" dirty="0"/>
                  <a:t> N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endParaRPr lang="en-US" dirty="0"/>
              </a:p>
              <a:p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ketiga</a:t>
                </a:r>
                <a:r>
                  <a:rPr lang="en-US" dirty="0"/>
                  <a:t> terminal </a:t>
                </a:r>
                <a:r>
                  <a:rPr lang="en-US" dirty="0" err="1"/>
                  <a:t>saluran</a:t>
                </a:r>
                <a:r>
                  <a:rPr lang="en-US" dirty="0"/>
                  <a:t> A, B dan C </a:t>
                </a:r>
                <a:r>
                  <a:rPr lang="en-US" dirty="0" err="1"/>
                  <a:t>disebut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endParaRPr lang="en-US" dirty="0"/>
              </a:p>
              <a:p>
                <a:r>
                  <a:rPr lang="en-US" dirty="0" err="1"/>
                  <a:t>Urutan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ditentukan</a:t>
                </a:r>
                <a:r>
                  <a:rPr lang="en-US" dirty="0"/>
                  <a:t> oleh </a:t>
                </a:r>
                <a:r>
                  <a:rPr lang="en-US" dirty="0" err="1"/>
                  <a:t>arah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generator, </a:t>
                </a:r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dibalik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menukarkan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ketiga</a:t>
                </a:r>
                <a:r>
                  <a:rPr lang="en-US" dirty="0"/>
                  <a:t> </a:t>
                </a:r>
                <a:r>
                  <a:rPr lang="en-US" dirty="0" err="1"/>
                  <a:t>kawat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endParaRPr lang="en-US" dirty="0"/>
              </a:p>
              <a:p>
                <a:r>
                  <a:rPr lang="en-US" dirty="0"/>
                  <a:t>Diagram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menunjukan</a:t>
                </a:r>
                <a:r>
                  <a:rPr lang="en-US" dirty="0"/>
                  <a:t> </a:t>
                </a:r>
                <a:r>
                  <a:rPr lang="en-US" dirty="0" err="1"/>
                  <a:t>ketiga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𝐶𝑁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berbeda</a:t>
                </a:r>
                <a:r>
                  <a:rPr lang="en-US" dirty="0"/>
                  <a:t> 120</a:t>
                </a:r>
                <a:r>
                  <a:rPr lang="en-US" baseline="30000" dirty="0"/>
                  <a:t>o</a:t>
                </a:r>
                <a:endParaRPr lang="en-US" dirty="0"/>
              </a:p>
              <a:p>
                <a:r>
                  <a:rPr lang="en-US" dirty="0" err="1"/>
                  <a:t>Haruslah</a:t>
                </a:r>
                <a:r>
                  <a:rPr lang="en-US" dirty="0"/>
                  <a:t> </a:t>
                </a:r>
                <a:r>
                  <a:rPr lang="en-US" dirty="0" err="1"/>
                  <a:t>diperhatikan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setengah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</a:t>
                </a:r>
                <a:r>
                  <a:rPr lang="en-US" dirty="0" err="1"/>
                  <a:t>positif</a:t>
                </a:r>
                <a:r>
                  <a:rPr lang="en-US" dirty="0"/>
                  <a:t> </a:t>
                </a:r>
                <a:r>
                  <a:rPr lang="en-US" dirty="0" err="1"/>
                  <a:t>ditentukan</a:t>
                </a:r>
                <a:r>
                  <a:rPr lang="en-US" dirty="0"/>
                  <a:t> </a:t>
                </a:r>
                <a:r>
                  <a:rPr lang="en-US" dirty="0" err="1"/>
                  <a:t>polaritas</a:t>
                </a:r>
                <a:r>
                  <a:rPr lang="en-US" dirty="0"/>
                  <a:t> </a:t>
                </a:r>
                <a:r>
                  <a:rPr lang="en-US" dirty="0" err="1"/>
                  <a:t>titik</a:t>
                </a:r>
                <a:r>
                  <a:rPr lang="en-US" dirty="0"/>
                  <a:t> A </a:t>
                </a:r>
                <a:r>
                  <a:rPr lang="en-US" dirty="0" err="1"/>
                  <a:t>terhadan</a:t>
                </a:r>
                <a:r>
                  <a:rPr lang="en-US" dirty="0"/>
                  <a:t> 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𝐴𝑁</m:t>
                        </m:r>
                      </m:sub>
                    </m:sSub>
                  </m:oMath>
                </a14:m>
                <a:r>
                  <a:rPr lang="en-US" dirty="0"/>
                  <a:t>),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𝑁𝐴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pada diagram </a:t>
                </a:r>
                <a:r>
                  <a:rPr lang="en-US" dirty="0" err="1"/>
                  <a:t>fasor</a:t>
                </a:r>
                <a:r>
                  <a:rPr lang="en-US" dirty="0"/>
                  <a:t> yang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haruslah</a:t>
                </a:r>
                <a:r>
                  <a:rPr lang="en-US" dirty="0"/>
                  <a:t> Digambar </a:t>
                </a:r>
                <a:r>
                  <a:rPr lang="en-US" dirty="0" err="1"/>
                  <a:t>berlawanan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berbeda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180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𝐴𝑁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C286DC-EB91-4FD1-908B-2273CCF94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22852"/>
                <a:ext cx="10515600" cy="5554111"/>
              </a:xfrm>
              <a:blipFill>
                <a:blip r:embed="rId2"/>
                <a:stretch>
                  <a:fillRect l="-928" t="-2195" r="-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926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41FC06-B65F-4493-9B4E-A1F4AC8A48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50574"/>
                <a:ext cx="10515600" cy="5726389"/>
              </a:xfrm>
            </p:spPr>
            <p:txBody>
              <a:bodyPr/>
              <a:lstStyle/>
              <a:p>
                <a:r>
                  <a:rPr lang="en-US" dirty="0"/>
                  <a:t>Tegangan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terminal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generator yang </a:t>
                </a:r>
                <a:r>
                  <a:rPr lang="en-US" dirty="0" err="1"/>
                  <a:t>terhubung</a:t>
                </a:r>
                <a:r>
                  <a:rPr lang="en-US" dirty="0"/>
                  <a:t> Y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selisih</a:t>
                </a:r>
                <a:r>
                  <a:rPr lang="en-US" dirty="0"/>
                  <a:t> </a:t>
                </a:r>
                <a:r>
                  <a:rPr lang="en-US" dirty="0" err="1"/>
                  <a:t>potensial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terminal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endParaRPr lang="en-US" dirty="0"/>
              </a:p>
              <a:p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A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𝐴𝑁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dikurangi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B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mengurangkan</a:t>
                </a:r>
                <a:r>
                  <a:rPr lang="en-US" dirty="0"/>
                  <a:t> </a:t>
                </a:r>
                <a:r>
                  <a:rPr lang="en-US" dirty="0" err="1"/>
                  <a:t>perlu</a:t>
                </a:r>
                <a:r>
                  <a:rPr lang="en-US" dirty="0"/>
                  <a:t> </a:t>
                </a:r>
                <a:r>
                  <a:rPr lang="en-US" dirty="0" err="1"/>
                  <a:t>membalik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𝑁𝐵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kemudian</a:t>
                </a:r>
                <a:r>
                  <a:rPr lang="en-US" dirty="0"/>
                  <a:t> </a:t>
                </a:r>
                <a:r>
                  <a:rPr lang="en-US" dirty="0" err="1"/>
                  <a:t>menjumlahkan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𝐴𝑁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60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</a:p>
              <a:p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itu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Y yang </a:t>
                </a:r>
                <a:r>
                  <a:rPr lang="en-US" dirty="0" err="1"/>
                  <a:t>seimbang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=1.73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41FC06-B65F-4493-9B4E-A1F4AC8A48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50574"/>
                <a:ext cx="10515600" cy="5726389"/>
              </a:xfrm>
              <a:blipFill>
                <a:blip r:embed="rId2"/>
                <a:stretch>
                  <a:fillRect l="-1043" t="-1810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613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74B1-746D-48FC-93D0-70ED0B828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ARUS DALAM GENERATOR HUBUNGAN 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4DA93C-BC9D-4D53-96F9-9FC3113607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390322" cy="4351338"/>
              </a:xfrm>
            </p:spPr>
            <p:txBody>
              <a:bodyPr/>
              <a:lstStyle/>
              <a:p>
                <a:r>
                  <a:rPr lang="en-US" dirty="0"/>
                  <a:t>Arus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keluar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kawat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terminal generator A, B, C </a:t>
                </a:r>
                <a:r>
                  <a:rPr lang="en-US" dirty="0" err="1"/>
                  <a:t>harus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titik</a:t>
                </a:r>
                <a:r>
                  <a:rPr lang="en-US" dirty="0"/>
                  <a:t> </a:t>
                </a:r>
                <a:r>
                  <a:rPr lang="en-US" dirty="0" err="1"/>
                  <a:t>netral</a:t>
                </a:r>
                <a:r>
                  <a:rPr lang="en-US" dirty="0"/>
                  <a:t> N </a:t>
                </a:r>
                <a:r>
                  <a:rPr lang="en-US" dirty="0" err="1"/>
                  <a:t>keluar</a:t>
                </a:r>
                <a:r>
                  <a:rPr lang="en-US" dirty="0"/>
                  <a:t>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kumparan</a:t>
                </a:r>
                <a:r>
                  <a:rPr lang="en-US" dirty="0"/>
                  <a:t> generator</a:t>
                </a:r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kawat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harus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Y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4DA93C-BC9D-4D53-96F9-9FC3113607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390322" cy="4351338"/>
              </a:xfrm>
              <a:blipFill>
                <a:blip r:embed="rId2"/>
                <a:stretch>
                  <a:fillRect l="-203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3B513E2-B1A8-4CD1-9C0D-E428FD902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817" y="1825625"/>
            <a:ext cx="4519983" cy="430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91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4A3D7-3271-44AF-865A-F157C026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TEGANGAN DALAM GENERATOR HUBUNGAN DELTA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4921F7A-41A3-4163-84A9-61365EEE86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615609" cy="4351338"/>
              </a:xfrm>
            </p:spPr>
            <p:txBody>
              <a:bodyPr/>
              <a:lstStyle/>
              <a:p>
                <a:r>
                  <a:rPr lang="en-US" dirty="0"/>
                  <a:t>Hubungan delta </a:t>
                </a:r>
                <a:r>
                  <a:rPr lang="en-US" dirty="0" err="1"/>
                  <a:t>dibentuk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menghubungkan</a:t>
                </a:r>
                <a:r>
                  <a:rPr lang="en-US" dirty="0"/>
                  <a:t> terminal S </a:t>
                </a:r>
                <a:r>
                  <a:rPr lang="en-US" dirty="0" err="1"/>
                  <a:t>darisatu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terminal F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tetangganya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dibuat</a:t>
                </a:r>
                <a:r>
                  <a:rPr lang="en-US" dirty="0"/>
                  <a:t> pada </a:t>
                </a:r>
                <a:r>
                  <a:rPr lang="en-US" dirty="0" err="1"/>
                  <a:t>titik</a:t>
                </a:r>
                <a:r>
                  <a:rPr lang="en-US" dirty="0"/>
                  <a:t> Bersama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endParaRPr lang="en-US" dirty="0"/>
              </a:p>
              <a:p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jugamerupakan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kawat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4921F7A-41A3-4163-84A9-61365EEE86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615609" cy="4351338"/>
              </a:xfrm>
              <a:blipFill>
                <a:blip r:embed="rId2"/>
                <a:stretch>
                  <a:fillRect l="-1954" t="-2241" r="-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7E193F99-E78C-49BD-AE2F-E29DD9FAB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09" y="1527486"/>
            <a:ext cx="5486400" cy="259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68A824-F343-4AD9-8CBB-E3A9EE0B5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598" y="4118286"/>
            <a:ext cx="1770821" cy="258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56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06E5-1363-4200-97F0-ED8F3764F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ARUS DALAM GENERATOR HUBUNGAN DELTA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1EBA54-F3B3-4D26-AAFA-5C028DB0B4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463748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Untuk </a:t>
                </a:r>
                <a:r>
                  <a:rPr lang="en-US" dirty="0" err="1"/>
                  <a:t>menentukan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kawat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, </a:t>
                </a:r>
                <a:r>
                  <a:rPr lang="en-US" dirty="0" err="1"/>
                  <a:t>perlu</a:t>
                </a:r>
                <a:r>
                  <a:rPr lang="en-US" dirty="0"/>
                  <a:t> </a:t>
                </a:r>
                <a:r>
                  <a:rPr lang="en-US" dirty="0" err="1"/>
                  <a:t>menjumlahkan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:r>
                  <a:rPr lang="en-US" dirty="0" err="1"/>
                  <a:t>kawat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dihubungkan</a:t>
                </a:r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+(−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Karena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fasor</a:t>
                </a:r>
                <a:r>
                  <a:rPr lang="en-US" dirty="0"/>
                  <a:t> yang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dan </a:t>
                </a:r>
                <a:r>
                  <a:rPr lang="en-US" dirty="0" err="1"/>
                  <a:t>berbeda</a:t>
                </a:r>
                <a:r>
                  <a:rPr lang="en-US" dirty="0"/>
                  <a:t> 60</a:t>
                </a:r>
                <a:r>
                  <a:rPr lang="en-US" baseline="30000" dirty="0"/>
                  <a:t>o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fasornya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1.73 kali </a:t>
                </a:r>
                <a:r>
                  <a:rPr lang="en-US" dirty="0" err="1"/>
                  <a:t>harga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=1.73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1EBA54-F3B3-4D26-AAFA-5C028DB0B4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463748" cy="4351338"/>
              </a:xfrm>
              <a:blipFill>
                <a:blip r:embed="rId2"/>
                <a:stretch>
                  <a:fillRect l="-1509" t="-2101" r="-2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50739E5-138B-4EC4-933B-8B258B58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26" y="1690688"/>
            <a:ext cx="3048001" cy="445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39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6F034-05A8-4318-810A-B8A42EC5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DAYA DALAM RANGKAIAN TIGA FASE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222F42-E629-4D4A-87E4-5A14F92990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Dari </a:t>
                </a:r>
                <a:r>
                  <a:rPr lang="en-US" dirty="0" err="1"/>
                  <a:t>rumus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,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baik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delta </a:t>
                </a:r>
                <a:r>
                  <a:rPr lang="en-US" dirty="0" err="1"/>
                  <a:t>maupun</a:t>
                </a:r>
                <a:r>
                  <a:rPr lang="en-US" dirty="0"/>
                  <a:t> Y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dan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seimbang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222F42-E629-4D4A-87E4-5A14F92990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9551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6A39A0-5638-40F8-8302-1D44E82118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24070"/>
                <a:ext cx="10515600" cy="5752893"/>
              </a:xfrm>
            </p:spPr>
            <p:txBody>
              <a:bodyPr/>
              <a:lstStyle/>
              <a:p>
                <a:r>
                  <a:rPr lang="en-US" dirty="0"/>
                  <a:t>Dalam </a:t>
                </a:r>
                <a:r>
                  <a:rPr lang="en-US" dirty="0" err="1"/>
                  <a:t>hubungan</a:t>
                </a:r>
                <a:r>
                  <a:rPr lang="en-US" dirty="0"/>
                  <a:t> Y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system </a:t>
                </a:r>
                <a:r>
                  <a:rPr lang="en-US" dirty="0" err="1"/>
                  <a:t>hubungan</a:t>
                </a:r>
                <a:r>
                  <a:rPr lang="en-US" dirty="0"/>
                  <a:t> Y yang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dan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delta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system </a:t>
                </a:r>
                <a:r>
                  <a:rPr lang="en-US" dirty="0" err="1"/>
                  <a:t>hubungan</a:t>
                </a:r>
                <a:r>
                  <a:rPr lang="en-US" dirty="0"/>
                  <a:t> delta yang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dan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=3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1.73 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6A39A0-5638-40F8-8302-1D44E82118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24070"/>
                <a:ext cx="10515600" cy="5752893"/>
              </a:xfrm>
              <a:blipFill>
                <a:blip r:embed="rId2"/>
                <a:stretch>
                  <a:fillRect l="-1043" t="-318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615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9FC2B8-F503-4969-8CF6-D88BC1E772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50574"/>
                <a:ext cx="10515600" cy="5726389"/>
              </a:xfrm>
            </p:spPr>
            <p:txBody>
              <a:bodyPr/>
              <a:lstStyle/>
              <a:p>
                <a:r>
                  <a:rPr lang="en-US" dirty="0"/>
                  <a:t>Jika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watt,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voltampere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</a:p>
              <a:p>
                <a:r>
                  <a:rPr lang="en-US" dirty="0" err="1"/>
                  <a:t>Maka</a:t>
                </a:r>
                <a:r>
                  <a:rPr lang="en-US" dirty="0"/>
                  <a:t> voltampere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 atau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Faktor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system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seimbang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Y </a:t>
                </a:r>
                <a:r>
                  <a:rPr lang="en-US" dirty="0" err="1"/>
                  <a:t>maupun</a:t>
                </a:r>
                <a:r>
                  <a:rPr lang="en-US" dirty="0"/>
                  <a:t> delta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9FC2B8-F503-4969-8CF6-D88BC1E772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50574"/>
                <a:ext cx="10515600" cy="5726389"/>
              </a:xfrm>
              <a:blipFill>
                <a:blip r:embed="rId2"/>
                <a:stretch>
                  <a:fillRect l="-1043" t="-1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4953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1697F-62DA-4461-90F4-6FE016EAF2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10817"/>
                <a:ext cx="10515600" cy="5766146"/>
              </a:xfrm>
            </p:spPr>
            <p:txBody>
              <a:bodyPr/>
              <a:lstStyle/>
              <a:p>
                <a:r>
                  <a:rPr lang="en-US" dirty="0" err="1"/>
                  <a:t>Contoh</a:t>
                </a:r>
                <a:r>
                  <a:rPr lang="en-US" dirty="0"/>
                  <a:t> 1:</a:t>
                </a:r>
              </a:p>
              <a:p>
                <a:r>
                  <a:rPr lang="en-US" dirty="0"/>
                  <a:t>Generator </a:t>
                </a:r>
                <a:r>
                  <a:rPr lang="en-US" dirty="0" err="1"/>
                  <a:t>hubungan</a:t>
                </a:r>
                <a:r>
                  <a:rPr lang="en-US" dirty="0"/>
                  <a:t> Y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terminal 480 volt dan </a:t>
                </a:r>
                <a:r>
                  <a:rPr lang="en-US" dirty="0" err="1"/>
                  <a:t>memberikan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300A </a:t>
                </a:r>
                <a:r>
                  <a:rPr lang="en-US" dirty="0" err="1"/>
                  <a:t>setiap</a:t>
                </a:r>
                <a:r>
                  <a:rPr lang="en-US" dirty="0"/>
                  <a:t> terminal pada factor </a:t>
                </a:r>
                <a:r>
                  <a:rPr lang="en-US" dirty="0" err="1"/>
                  <a:t>daya</a:t>
                </a:r>
                <a:r>
                  <a:rPr lang="en-US" dirty="0"/>
                  <a:t> 75% </a:t>
                </a:r>
                <a:r>
                  <a:rPr lang="en-US" dirty="0" err="1"/>
                  <a:t>tertinggal</a:t>
                </a:r>
                <a:r>
                  <a:rPr lang="en-US" dirty="0"/>
                  <a:t>.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,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</a:t>
                </a:r>
                <a:r>
                  <a:rPr lang="en-US" dirty="0" err="1"/>
                  <a:t>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, rating </a:t>
                </a:r>
                <a:r>
                  <a:rPr lang="en-US" dirty="0" err="1"/>
                  <a:t>kilovoltampere</a:t>
                </a:r>
                <a:r>
                  <a:rPr lang="en-US" dirty="0"/>
                  <a:t>,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kilo watt</a:t>
                </a:r>
              </a:p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=277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𝑘𝑉𝐴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480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=249.1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𝑘𝑉𝐴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𝑘𝑊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𝑓𝑎𝑘𝑡𝑜𝑟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𝑑𝑎𝑦𝑎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=249.1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0.75=186.8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𝑘𝑊𝑎𝑡𝑡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81697F-62DA-4461-90F4-6FE016EAF2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10817"/>
                <a:ext cx="10515600" cy="5766146"/>
              </a:xfrm>
              <a:blipFill>
                <a:blip r:embed="rId2"/>
                <a:stretch>
                  <a:fillRect l="-1043" t="-1691" r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2461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7FCB04-6AB9-4CBD-B165-0B5B202322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83096"/>
                <a:ext cx="10515600" cy="5593867"/>
              </a:xfrm>
            </p:spPr>
            <p:txBody>
              <a:bodyPr/>
              <a:lstStyle/>
              <a:p>
                <a:r>
                  <a:rPr lang="en-US" dirty="0"/>
                  <a:t>Contoh 2:</a:t>
                </a:r>
              </a:p>
              <a:p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generator </a:t>
                </a:r>
                <a:r>
                  <a:rPr lang="en-US" dirty="0" err="1"/>
                  <a:t>hubungan</a:t>
                </a:r>
                <a:r>
                  <a:rPr lang="en-US" dirty="0"/>
                  <a:t> delta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mencatu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penuh</a:t>
                </a:r>
                <a:r>
                  <a:rPr lang="en-US" dirty="0"/>
                  <a:t> 100A pada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240V dan factor </a:t>
                </a:r>
                <a:r>
                  <a:rPr lang="en-US" dirty="0" err="1"/>
                  <a:t>daya</a:t>
                </a:r>
                <a:r>
                  <a:rPr lang="en-US" dirty="0"/>
                  <a:t> 0.6 </a:t>
                </a:r>
                <a:r>
                  <a:rPr lang="en-US" dirty="0" err="1"/>
                  <a:t>tertinggal</a:t>
                </a:r>
                <a:r>
                  <a:rPr lang="en-US" dirty="0"/>
                  <a:t>. </a:t>
                </a: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,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saluran</a:t>
                </a:r>
                <a:r>
                  <a:rPr lang="en-US" dirty="0"/>
                  <a:t>, </a:t>
                </a:r>
                <a:r>
                  <a:rPr lang="en-US" dirty="0" err="1"/>
                  <a:t>kilovoltamper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dan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tiga</a:t>
                </a:r>
                <a:r>
                  <a:rPr lang="en-US" dirty="0"/>
                  <a:t> </a:t>
                </a:r>
                <a:r>
                  <a:rPr lang="en-US" dirty="0" err="1"/>
                  <a:t>fase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kilowatt</a:t>
                </a:r>
              </a:p>
              <a:p>
                <a:r>
                  <a:rPr lang="en-US" dirty="0"/>
                  <a:t>Jawab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=240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=1.73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=1.73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100=173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𝑘𝑉𝐴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1.73 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240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173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=72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𝑘𝑉𝐴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𝑘𝑉𝐴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𝑓𝑎𝑘𝑡𝑜𝑟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=72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0.6=43.2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7FCB04-6AB9-4CBD-B165-0B5B202322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83096"/>
                <a:ext cx="10515600" cy="5593867"/>
              </a:xfrm>
              <a:blipFill>
                <a:blip r:embed="rId2"/>
                <a:stretch>
                  <a:fillRect l="-1043" t="-1854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7717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83D8-5C16-42D1-9A16-53111A92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B8C4E-9682-4D5B-84E9-FE2F02C96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generator </a:t>
            </a:r>
            <a:r>
              <a:rPr lang="en-US" dirty="0" err="1"/>
              <a:t>hubungan</a:t>
            </a:r>
            <a:r>
              <a:rPr lang="en-US" dirty="0"/>
              <a:t> Y </a:t>
            </a:r>
            <a:r>
              <a:rPr lang="en-US" dirty="0" err="1"/>
              <a:t>adalah</a:t>
            </a:r>
            <a:r>
              <a:rPr lang="en-US" dirty="0"/>
              <a:t> 120V, </a:t>
            </a: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saluranya</a:t>
            </a:r>
            <a:endParaRPr lang="en-US" dirty="0"/>
          </a:p>
          <a:p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delta </a:t>
            </a:r>
            <a:r>
              <a:rPr lang="en-US" dirty="0" err="1"/>
              <a:t>adalah</a:t>
            </a:r>
            <a:r>
              <a:rPr lang="en-US" dirty="0"/>
              <a:t> 40A, </a:t>
            </a:r>
            <a:r>
              <a:rPr lang="en-US" dirty="0" err="1"/>
              <a:t>berapakjah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fasenya</a:t>
            </a:r>
            <a:endParaRPr lang="en-US" dirty="0"/>
          </a:p>
          <a:p>
            <a:r>
              <a:rPr lang="en-US" dirty="0"/>
              <a:t>Pada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generator </a:t>
            </a:r>
            <a:r>
              <a:rPr lang="en-US" dirty="0" err="1"/>
              <a:t>hubungan</a:t>
            </a:r>
            <a:r>
              <a:rPr lang="en-US" dirty="0"/>
              <a:t> Y </a:t>
            </a:r>
            <a:r>
              <a:rPr lang="en-US" dirty="0" err="1"/>
              <a:t>memberikan</a:t>
            </a:r>
            <a:r>
              <a:rPr lang="en-US" dirty="0"/>
              <a:t> 150A pada 1329V pada factor </a:t>
            </a:r>
            <a:r>
              <a:rPr lang="en-US" dirty="0" err="1"/>
              <a:t>daya</a:t>
            </a:r>
            <a:r>
              <a:rPr lang="en-US" dirty="0"/>
              <a:t> 75%, </a:t>
            </a:r>
            <a:r>
              <a:rPr lang="en-US" dirty="0" err="1"/>
              <a:t>arusnya</a:t>
            </a:r>
            <a:r>
              <a:rPr lang="en-US" dirty="0"/>
              <a:t> </a:t>
            </a:r>
            <a:r>
              <a:rPr lang="en-US" dirty="0" err="1"/>
              <a:t>tertinggal</a:t>
            </a:r>
            <a:r>
              <a:rPr lang="en-US" dirty="0"/>
              <a:t>. </a:t>
            </a:r>
            <a:r>
              <a:rPr lang="en-US" dirty="0" err="1"/>
              <a:t>Tentukan</a:t>
            </a:r>
            <a:r>
              <a:rPr lang="en-US" dirty="0"/>
              <a:t> (a)</a:t>
            </a:r>
            <a:r>
              <a:rPr lang="en-US" dirty="0" err="1"/>
              <a:t>nilai</a:t>
            </a:r>
            <a:r>
              <a:rPr lang="en-US" dirty="0"/>
              <a:t> rating </a:t>
            </a:r>
            <a:r>
              <a:rPr lang="en-US" dirty="0" err="1"/>
              <a:t>tegangan</a:t>
            </a:r>
            <a:r>
              <a:rPr lang="en-US" dirty="0"/>
              <a:t> terminal, (b) rating </a:t>
            </a:r>
            <a:r>
              <a:rPr lang="en-US" dirty="0" err="1"/>
              <a:t>kilovoltampere</a:t>
            </a:r>
            <a:r>
              <a:rPr lang="en-US" dirty="0"/>
              <a:t> dan (c) </a:t>
            </a:r>
            <a:r>
              <a:rPr lang="en-US" dirty="0" err="1"/>
              <a:t>nilai</a:t>
            </a:r>
            <a:r>
              <a:rPr lang="en-US" dirty="0"/>
              <a:t> rating kilowatt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399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2434</Words>
  <Application>Microsoft Office PowerPoint</Application>
  <PresentationFormat>Widescreen</PresentationFormat>
  <Paragraphs>251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Office Theme</vt:lpstr>
      <vt:lpstr>RANGKAIAN SATU FASE DAN TIGA FASE</vt:lpstr>
      <vt:lpstr>RANGKAIAN SATU FASE</vt:lpstr>
      <vt:lpstr>DAYA DAN FAKTOR DAYA</vt:lpstr>
      <vt:lpstr>PowerPoint Presentation</vt:lpstr>
      <vt:lpstr>PowerPoint Presentation</vt:lpstr>
      <vt:lpstr>HUBUNGAN ARUS DAN TEGANGAN DALAM RANGKAIAN SERI</vt:lpstr>
      <vt:lpstr>TAHANAN DAN INDUKTANSI DALAM HUBUNGAN SERI</vt:lpstr>
      <vt:lpstr>Contoh:</vt:lpstr>
      <vt:lpstr>PowerPoint Presentation</vt:lpstr>
      <vt:lpstr>TAHANAN DAN KAPASITANSI DALAM HUBUNGAN SERI</vt:lpstr>
      <vt:lpstr>Contoh:</vt:lpstr>
      <vt:lpstr>PowerPoint Presentation</vt:lpstr>
      <vt:lpstr>TAHANAN, INDUKTANSI DAN KAPASITANSI DALAM HUBUNGAN SERI</vt:lpstr>
      <vt:lpstr>Contoh:</vt:lpstr>
      <vt:lpstr>PowerPoint Presentation</vt:lpstr>
      <vt:lpstr>RESONANSI SERI</vt:lpstr>
      <vt:lpstr>RANGKAIAN PARALEL</vt:lpstr>
      <vt:lpstr>PowerPoint Presentation</vt:lpstr>
      <vt:lpstr>PowerPoint Presentation</vt:lpstr>
      <vt:lpstr>PowerPoint Presentation</vt:lpstr>
      <vt:lpstr>PowerPoint Presentation</vt:lpstr>
      <vt:lpstr>RESONANSI RANGKAIAN PARALEL</vt:lpstr>
      <vt:lpstr>KOREKSI FAKTOR DAYA</vt:lpstr>
      <vt:lpstr>PowerPoint Presentation</vt:lpstr>
      <vt:lpstr>RANGKAIAN TIGA FASA</vt:lpstr>
      <vt:lpstr>PEMBANGKITAN GGL TIGA FASA</vt:lpstr>
      <vt:lpstr>PowerPoint Presentation</vt:lpstr>
      <vt:lpstr>HUBUNGAN TEGANGAN DALAM GENERATOR HUBUNGAN Y</vt:lpstr>
      <vt:lpstr>PowerPoint Presentation</vt:lpstr>
      <vt:lpstr>PowerPoint Presentation</vt:lpstr>
      <vt:lpstr>HUBUNGAN ARUS DALAM GENERATOR HUBUNGAN Y</vt:lpstr>
      <vt:lpstr>HUBUNGAN TEGANGAN DALAM GENERATOR HUBUNGAN DELTA</vt:lpstr>
      <vt:lpstr>HUBUNGAN ARUS DALAM GENERATOR HUBUNGAN DELTA</vt:lpstr>
      <vt:lpstr>DAYA DALAM RANGKAIAN TIGA FASE</vt:lpstr>
      <vt:lpstr>PowerPoint Presentation</vt:lpstr>
      <vt:lpstr>PowerPoint Presentation</vt:lpstr>
      <vt:lpstr>PowerPoint Presentation</vt:lpstr>
      <vt:lpstr>PowerPoint Presentation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RANGKAIAN SATU FASE DAN TIGA FASE</dc:title>
  <dc:creator>User</dc:creator>
  <cp:lastModifiedBy>User</cp:lastModifiedBy>
  <cp:revision>62</cp:revision>
  <dcterms:created xsi:type="dcterms:W3CDTF">2021-04-22T03:54:16Z</dcterms:created>
  <dcterms:modified xsi:type="dcterms:W3CDTF">2021-05-01T04:52:14Z</dcterms:modified>
</cp:coreProperties>
</file>