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-648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5EE24-B8BD-4B0F-A55A-17F1CF305676}" type="datetimeFigureOut">
              <a:rPr lang="id-ID" smtClean="0"/>
              <a:t>01/11/2017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98C46-8B90-4115-8CB6-1F9F0534CF6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3800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E5DBA6-2A15-4029-A404-C7A566C3FC83}" type="slidenum">
              <a:rPr lang="en-US" smtClean="0">
                <a:latin typeface="Arial" pitchFamily="34" charset="0"/>
              </a:rPr>
              <a:pPr/>
              <a:t>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41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999B17-488B-42D7-8934-B7DF4FF761B2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212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A3414F-D1B6-4E7A-9AFE-0323C8707BAB}" type="slidenum">
              <a:rPr lang="en-US" smtClean="0">
                <a:latin typeface="Arial" pitchFamily="34" charset="0"/>
              </a:rPr>
              <a:pPr/>
              <a:t>9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18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9A9A-B4B0-4B32-B8CD-2E25E95134C4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E21DC-8981-44E6-BC8C-2BA8F673FFBB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9C5D3-0140-4E75-8D7F-C0623D06DFD7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666F9-5B40-48E0-8DFD-99EF944CDD22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98D6B-2C72-4E21-9893-A649C6E2A47D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811C9-A66C-49F0-970E-F7B68D9109A0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1AE78-96A2-4A23-B183-3B6DB4374FE7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0757-B101-4811-9189-10EB2F458E2D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C078-589F-40E3-816C-EE21D62B5BBA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518A9-B687-4302-9395-2322403C6656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9A684-0CB7-41E9-A4DF-5D1C2CA5BF6F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D7C35-9E19-4518-A4B2-3B09CD8CC756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96DA8-8897-4DDF-BFB6-5D83863C837A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BA708-C5F0-412D-90E2-1919F0D196AE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8F8FA-EF43-4642-9368-3F4E33039BD9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1E721-B01C-4D5D-A3CA-2E5518383F10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513FEF9-69D0-4F8C-A336-59491FBEDC47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04436-CA73-4D53-89B4-2A5C7347BF2F}" type="datetimeFigureOut">
              <a:rPr lang="en-US" dirty="0"/>
              <a:t>11/1/2017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\Users\Desi_M\Movies\human%20development\baby%20learning%20to%20walk.mp4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FASE (TAHAP) DAN </a:t>
            </a:r>
            <a:br>
              <a:rPr lang="id-ID" dirty="0" smtClean="0"/>
            </a:br>
            <a:r>
              <a:rPr lang="id-ID" dirty="0" smtClean="0"/>
              <a:t>TUGAS PERKEMBANGAN 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FARIKHA WAHYU LESTARI DAN TIM PPD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6894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761" y="828541"/>
            <a:ext cx="8596668" cy="652530"/>
          </a:xfrm>
        </p:spPr>
        <p:txBody>
          <a:bodyPr/>
          <a:lstStyle/>
          <a:p>
            <a:r>
              <a:rPr lang="id-ID" dirty="0" smtClean="0"/>
              <a:t>TAHAP PERKEMBANGAN  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1" y="1584101"/>
            <a:ext cx="9543245" cy="497124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d-ID" sz="2400" dirty="0" smtClean="0">
                <a:effectLst/>
              </a:rPr>
              <a:t>Pembagian tahap rentang kehidupan (Chr. Hari Soetjiningsih, 2012):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pra lahir (mulai konsepsi dan berlangsungnya 280 hari)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bayi ( 0 – 2 tahun)</a:t>
            </a:r>
          </a:p>
          <a:p>
            <a:pPr algn="just">
              <a:buFont typeface="+mj-lt"/>
              <a:buAutoNum type="arabicPeriod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anak (2 -12 tahun) dibagi menjadi: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anak awal  (2- 6 tahun ) dan masa anak akhir ( 6 – 12 tahun)</a:t>
            </a:r>
          </a:p>
          <a:p>
            <a:pPr marL="457200" indent="-457200" algn="just">
              <a:buFont typeface="+mj-lt"/>
              <a:buAutoNum type="arabicParenR" startAt="4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remaja (12- 21 tahun), dibagi menjadi 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awal (kira – kira 12 – 15 tahun)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tengah (15 – 18 tahun ) dan 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masa remaja akhir (18 – 21 tahun).</a:t>
            </a:r>
          </a:p>
          <a:p>
            <a:pPr marL="457200" indent="-457200" algn="just">
              <a:buFont typeface="+mj-lt"/>
              <a:buAutoNum type="arabicParenR" startAt="4"/>
            </a:pPr>
            <a:r>
              <a:rPr lang="id-ID" sz="2400" dirty="0" smtClean="0">
                <a:solidFill>
                  <a:schemeClr val="bg1"/>
                </a:solidFill>
                <a:effectLst/>
              </a:rPr>
              <a:t>Masa dewasa (21 tahun – selanjutnya) dibagi menjadi: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awal (21-40 tahun),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madya (40 – 65 tahun ) dan</a:t>
            </a:r>
          </a:p>
          <a:p>
            <a:pPr marL="457200" lvl="1" indent="0" algn="just">
              <a:buNone/>
            </a:pPr>
            <a:r>
              <a:rPr lang="id-ID" sz="2000" dirty="0" smtClean="0">
                <a:solidFill>
                  <a:schemeClr val="bg1"/>
                </a:solidFill>
                <a:effectLst/>
              </a:rPr>
              <a:t> masa dewasa akhir/lanjut usia (65 tahun ke atas)</a:t>
            </a:r>
            <a:endParaRPr lang="id-ID" sz="20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50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74638"/>
            <a:ext cx="8229600" cy="1143000"/>
          </a:xfrm>
        </p:spPr>
        <p:txBody>
          <a:bodyPr anchor="b"/>
          <a:lstStyle/>
          <a:p>
            <a:pPr algn="ctr" eaLnBrk="1" hangingPunct="1">
              <a:defRPr/>
            </a:pPr>
            <a:r>
              <a:rPr lang="en-US" sz="4000" dirty="0">
                <a:solidFill>
                  <a:srgbClr val="000000"/>
                </a:solidFill>
              </a:rPr>
              <a:t>TUGAS PERKEMBANGAN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1" y="1600201"/>
            <a:ext cx="9388698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Suatu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tugas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muncul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periode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tertentu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dalam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rentang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kehidupan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individu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Berhasil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dituntaskan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id-ID" sz="2800" dirty="0" smtClean="0">
                <a:solidFill>
                  <a:schemeClr val="bg1"/>
                </a:solidFill>
              </a:rPr>
              <a:t>    </a:t>
            </a:r>
            <a:r>
              <a:rPr lang="en-US" sz="2800" dirty="0" err="1" smtClean="0">
                <a:solidFill>
                  <a:schemeClr val="bg1"/>
                </a:solidFill>
              </a:rPr>
              <a:t>membawa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kebahagiaan</a:t>
            </a:r>
            <a:endParaRPr lang="en-US" sz="2800" dirty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>
                <a:solidFill>
                  <a:schemeClr val="bg1"/>
                </a:solidFill>
              </a:rPr>
              <a:t>Gagal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ketidakbahagiaan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id-ID" sz="2800" dirty="0" smtClean="0">
                <a:solidFill>
                  <a:schemeClr val="bg1"/>
                </a:solidFill>
                <a:sym typeface="Wingdings" pitchFamily="2" charset="2"/>
              </a:rPr>
              <a:t>   </a:t>
            </a:r>
            <a:r>
              <a:rPr lang="en-US" sz="2800" dirty="0" smtClean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penolakan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masyarakat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&amp;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kesulitan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dalam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menuntaskan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tugas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perkembangan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en-US" sz="2800" dirty="0" err="1">
                <a:solidFill>
                  <a:schemeClr val="bg1"/>
                </a:solidFill>
                <a:sym typeface="Wingdings" pitchFamily="2" charset="2"/>
              </a:rPr>
              <a:t>berikutnya</a:t>
            </a:r>
            <a:r>
              <a:rPr lang="en-US" sz="2800" dirty="0">
                <a:solidFill>
                  <a:schemeClr val="bg1"/>
                </a:solidFill>
                <a:sym typeface="Wingdings" pitchFamily="2" charset="2"/>
              </a:rPr>
              <a:t>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4610636" y="2537139"/>
            <a:ext cx="283335" cy="4250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ight Arrow 2"/>
          <p:cNvSpPr/>
          <p:nvPr/>
        </p:nvSpPr>
        <p:spPr>
          <a:xfrm>
            <a:off x="5299657" y="3103810"/>
            <a:ext cx="309093" cy="3477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885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732" y="2110042"/>
            <a:ext cx="9697792" cy="462560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ClrTx/>
              <a:buFont typeface="Wingdings" pitchFamily="2" charset="2"/>
              <a:buChar char="q"/>
            </a:pP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Petunjuk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bagi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individu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untuk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mengetahui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harapan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masyarakat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dari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mereka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pada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usia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–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usia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tertentu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Memberi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motivasi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kepada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individu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untuk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melakukan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tugas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tsb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pPr algn="just">
              <a:buClrTx/>
              <a:buFont typeface="Wingdings" pitchFamily="2" charset="2"/>
              <a:buChar char="q"/>
            </a:pP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Menunjukkan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ttg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hal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–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hal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yang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akan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dihadapi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tindakannya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yang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diharapkan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muncul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dari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individu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tersebut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di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tingkat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perkembangan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selanjutnya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en-US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84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40665" y="686762"/>
            <a:ext cx="91440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 err="1">
                <a:solidFill>
                  <a:srgbClr val="000000"/>
                </a:solidFill>
              </a:rPr>
              <a:t>Faktor</a:t>
            </a:r>
            <a:r>
              <a:rPr lang="en-US" sz="4000" dirty="0">
                <a:solidFill>
                  <a:srgbClr val="000000"/>
                </a:solidFill>
              </a:rPr>
              <a:t>-</a:t>
            </a:r>
            <a:r>
              <a:rPr lang="en-US" sz="4000" dirty="0" err="1">
                <a:solidFill>
                  <a:srgbClr val="000000"/>
                </a:solidFill>
              </a:rPr>
              <a:t>faktor</a:t>
            </a:r>
            <a:r>
              <a:rPr lang="en-US" sz="4000" dirty="0">
                <a:solidFill>
                  <a:srgbClr val="000000"/>
                </a:solidFill>
              </a:rPr>
              <a:t> </a:t>
            </a:r>
            <a:r>
              <a:rPr lang="en-US" sz="4000" dirty="0" err="1">
                <a:solidFill>
                  <a:srgbClr val="000000"/>
                </a:solidFill>
              </a:rPr>
              <a:t>munculnya</a:t>
            </a:r>
            <a:r>
              <a:rPr lang="en-US" sz="4000" dirty="0">
                <a:solidFill>
                  <a:srgbClr val="000000"/>
                </a:solidFill>
              </a:rPr>
              <a:t> </a:t>
            </a:r>
            <a:br>
              <a:rPr lang="en-US" sz="4000" dirty="0">
                <a:solidFill>
                  <a:srgbClr val="000000"/>
                </a:solidFill>
              </a:rPr>
            </a:br>
            <a:r>
              <a:rPr lang="en-US" sz="4000" dirty="0" err="1">
                <a:solidFill>
                  <a:srgbClr val="000000"/>
                </a:solidFill>
              </a:rPr>
              <a:t>tugas</a:t>
            </a:r>
            <a:r>
              <a:rPr lang="en-US" sz="4000" dirty="0">
                <a:solidFill>
                  <a:srgbClr val="000000"/>
                </a:solidFill>
              </a:rPr>
              <a:t> </a:t>
            </a:r>
            <a:r>
              <a:rPr lang="en-US" sz="4000" dirty="0" err="1">
                <a:solidFill>
                  <a:srgbClr val="000000"/>
                </a:solidFill>
              </a:rPr>
              <a:t>perkembangan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7707" y="2179751"/>
            <a:ext cx="9626958" cy="4525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ClrTx/>
              <a:defRPr/>
            </a:pPr>
            <a:r>
              <a:rPr lang="en-US" dirty="0" err="1" smtClean="0">
                <a:solidFill>
                  <a:srgbClr val="000000"/>
                </a:solidFill>
              </a:rPr>
              <a:t>Kematangan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fisik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dirty="0" err="1">
                <a:solidFill>
                  <a:srgbClr val="000000"/>
                </a:solidFill>
              </a:rPr>
              <a:t>belajar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jln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krn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kematangan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otot</a:t>
            </a:r>
            <a:r>
              <a:rPr lang="en-US" dirty="0">
                <a:solidFill>
                  <a:srgbClr val="000000"/>
                </a:solidFill>
              </a:rPr>
              <a:t> kaki, </a:t>
            </a:r>
            <a:r>
              <a:rPr lang="en-US" dirty="0" err="1">
                <a:solidFill>
                  <a:srgbClr val="000000"/>
                </a:solidFill>
              </a:rPr>
              <a:t>belajar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bergaul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dgn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lawan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jenis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krn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kematangan</a:t>
            </a:r>
            <a:r>
              <a:rPr lang="en-US" dirty="0">
                <a:solidFill>
                  <a:srgbClr val="000000"/>
                </a:solidFill>
              </a:rPr>
              <a:t> organ </a:t>
            </a:r>
            <a:r>
              <a:rPr lang="en-US" dirty="0" err="1">
                <a:solidFill>
                  <a:srgbClr val="000000"/>
                </a:solidFill>
              </a:rPr>
              <a:t>seksual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rgbClr val="000000"/>
                </a:solidFill>
              </a:rPr>
              <a:t>Tuntutan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masyarakat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dirty="0" err="1">
                <a:solidFill>
                  <a:srgbClr val="000000"/>
                </a:solidFill>
              </a:rPr>
              <a:t>Belajar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membaca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menulis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berhitung,berorganisasi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rgbClr val="000000"/>
                </a:solidFill>
              </a:rPr>
              <a:t>Tuntutan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dari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dorongan</a:t>
            </a:r>
            <a:r>
              <a:rPr lang="en-US" dirty="0" smtClean="0">
                <a:solidFill>
                  <a:srgbClr val="000000"/>
                </a:solidFill>
              </a:rPr>
              <a:t> &amp; </a:t>
            </a:r>
            <a:r>
              <a:rPr lang="en-US" dirty="0" err="1" smtClean="0">
                <a:solidFill>
                  <a:srgbClr val="000000"/>
                </a:solidFill>
              </a:rPr>
              <a:t>cita-cita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individu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sendiri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dirty="0" err="1">
                <a:solidFill>
                  <a:srgbClr val="000000"/>
                </a:solidFill>
              </a:rPr>
              <a:t>memilih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pekerjaan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memilih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teman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hidup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buClrTx/>
              <a:defRPr/>
            </a:pPr>
            <a:r>
              <a:rPr lang="en-US" dirty="0" err="1" smtClean="0">
                <a:solidFill>
                  <a:srgbClr val="000000"/>
                </a:solidFill>
              </a:rPr>
              <a:t>Tuntutan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norma</a:t>
            </a:r>
            <a:r>
              <a:rPr lang="en-US" dirty="0" smtClean="0">
                <a:solidFill>
                  <a:srgbClr val="000000"/>
                </a:solidFill>
              </a:rPr>
              <a:t> agama 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dirty="0" err="1">
                <a:solidFill>
                  <a:srgbClr val="000000"/>
                </a:solidFill>
              </a:rPr>
              <a:t>taat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beribadah,berbuat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baik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kpd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sesama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manusia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160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Bahaya potensial berkaitan dengan tugas perkembangan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>
                <a:solidFill>
                  <a:srgbClr val="0D1505"/>
                </a:solidFill>
              </a:rPr>
              <a:t>Adanya harapan yang kurang tepat baik dari individu sendiri maupun dari lingkuangannya.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Melangkahi tahap tertentu dalam perkembangan sebagai akibat kegagalan menguasai tugas perkembangan ttt.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Keharusan menguasai tugas perkembangan karena dapat memunculkan ketegangan pada individu. </a:t>
            </a:r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73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>
          <a:xfrm>
            <a:off x="1120462" y="635247"/>
            <a:ext cx="9318938" cy="1143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b">
            <a:normAutofit/>
          </a:bodyPr>
          <a:lstStyle/>
          <a:p>
            <a:pPr algn="ctr" eaLnBrk="1" hangingPunct="1">
              <a:defRPr/>
            </a:pPr>
            <a:r>
              <a:rPr lang="en-US" sz="2800" dirty="0" err="1">
                <a:solidFill>
                  <a:srgbClr val="000000"/>
                </a:solidFill>
              </a:rPr>
              <a:t>Faktor-faktor</a:t>
            </a:r>
            <a:r>
              <a:rPr lang="en-US" sz="2800" dirty="0">
                <a:solidFill>
                  <a:srgbClr val="000000"/>
                </a:solidFill>
              </a:rPr>
              <a:t> yang </a:t>
            </a:r>
            <a:r>
              <a:rPr lang="en-US" sz="2800" dirty="0" err="1" smtClean="0">
                <a:solidFill>
                  <a:srgbClr val="000000"/>
                </a:solidFill>
              </a:rPr>
              <a:t>mempengaruhi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penguasaan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id-ID" sz="2800" dirty="0" smtClean="0">
                <a:solidFill>
                  <a:srgbClr val="000000"/>
                </a:solidFill>
              </a:rPr>
              <a:t/>
            </a:r>
            <a:br>
              <a:rPr lang="id-ID" sz="2800" dirty="0" smtClean="0">
                <a:solidFill>
                  <a:srgbClr val="000000"/>
                </a:solidFill>
              </a:rPr>
            </a:br>
            <a:r>
              <a:rPr lang="en-US" sz="2800" dirty="0" err="1" smtClean="0">
                <a:solidFill>
                  <a:srgbClr val="000000"/>
                </a:solidFill>
              </a:rPr>
              <a:t>tugas-tugas</a:t>
            </a:r>
            <a:r>
              <a:rPr lang="en-US" sz="2800" dirty="0" smtClean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perkembangan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33795" name="Content Placeholder 2"/>
          <p:cNvSpPr>
            <a:spLocks noGrp="1"/>
          </p:cNvSpPr>
          <p:nvPr>
            <p:ph idx="4294967295"/>
          </p:nvPr>
        </p:nvSpPr>
        <p:spPr>
          <a:xfrm>
            <a:off x="1120462" y="1986566"/>
            <a:ext cx="9318938" cy="4495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en-US" sz="2400" u="sng" dirty="0">
                <a:solidFill>
                  <a:srgbClr val="0D1505"/>
                </a:solidFill>
              </a:rPr>
              <a:t>Yang </a:t>
            </a:r>
            <a:r>
              <a:rPr lang="en-US" sz="2400" u="sng" dirty="0" err="1">
                <a:solidFill>
                  <a:srgbClr val="0D1505"/>
                </a:solidFill>
              </a:rPr>
              <a:t>menghambat</a:t>
            </a:r>
            <a:endParaRPr lang="en-US" sz="2400" u="sng" dirty="0">
              <a:solidFill>
                <a:srgbClr val="0D1505"/>
              </a:solidFill>
            </a:endParaRP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Kelambatan tingkat perkembangan,fisik/mental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Kesehatan buruk </a:t>
            </a:r>
            <a:r>
              <a:rPr lang="id-ID" sz="2400" dirty="0" smtClean="0">
                <a:solidFill>
                  <a:srgbClr val="0D1505"/>
                </a:solidFill>
                <a:latin typeface="Arial" charset="0"/>
              </a:rPr>
              <a:t>     </a:t>
            </a:r>
            <a:r>
              <a:rPr lang="sv-SE" sz="2400" dirty="0" smtClean="0">
                <a:solidFill>
                  <a:srgbClr val="0D1505"/>
                </a:solidFill>
                <a:latin typeface="Arial" charset="0"/>
              </a:rPr>
              <a:t>energi </a:t>
            </a:r>
            <a:r>
              <a:rPr lang="sv-SE" sz="2400" dirty="0">
                <a:solidFill>
                  <a:srgbClr val="0D1505"/>
                </a:solidFill>
                <a:latin typeface="Arial" charset="0"/>
              </a:rPr>
              <a:t>rendah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Cacat tubuh yang mengganggu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Tidak ada kesempatan untuk belajar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Tidak ada bimbingan untuk belajar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Tidak ada motivasi untuk belajar</a:t>
            </a:r>
          </a:p>
          <a:p>
            <a:pPr lvl="1" eaLnBrk="1" hangingPunct="1">
              <a:defRPr/>
            </a:pPr>
            <a:r>
              <a:rPr lang="sv-SE" sz="2400" dirty="0">
                <a:solidFill>
                  <a:srgbClr val="0D1505"/>
                </a:solidFill>
                <a:latin typeface="Arial" charset="0"/>
              </a:rPr>
              <a:t>Rasa takut untuk berbeda</a:t>
            </a:r>
            <a:endParaRPr lang="en-US" sz="2400" dirty="0">
              <a:solidFill>
                <a:srgbClr val="0D1505"/>
              </a:solidFill>
              <a:latin typeface="Arial" charset="0"/>
            </a:endParaRP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endParaRPr lang="en-US" sz="2400" dirty="0">
              <a:solidFill>
                <a:srgbClr val="0D1505"/>
              </a:solidFill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4327301" y="2846232"/>
            <a:ext cx="334851" cy="3090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689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….</a:t>
            </a:r>
            <a:r>
              <a:rPr lang="en-US" dirty="0" err="1" smtClean="0"/>
              <a:t>lanjutan</a:t>
            </a:r>
            <a:endParaRPr lang="en-US" dirty="0" smtClean="0"/>
          </a:p>
        </p:txBody>
      </p:sp>
      <p:sp>
        <p:nvSpPr>
          <p:cNvPr id="291843" name="Rectangle 3"/>
          <p:cNvSpPr>
            <a:spLocks noGrp="1" noChangeArrowheads="1"/>
          </p:cNvSpPr>
          <p:nvPr>
            <p:ph idx="1"/>
          </p:nvPr>
        </p:nvSpPr>
        <p:spPr>
          <a:xfrm>
            <a:off x="916546" y="1950076"/>
            <a:ext cx="7866888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u="sng" dirty="0" smtClean="0">
                <a:solidFill>
                  <a:srgbClr val="FFFF00"/>
                </a:solidFill>
              </a:rPr>
              <a:t>Yang </a:t>
            </a:r>
            <a:r>
              <a:rPr lang="en-US" u="sng" dirty="0" err="1" smtClean="0">
                <a:solidFill>
                  <a:srgbClr val="FFFF00"/>
                </a:solidFill>
              </a:rPr>
              <a:t>membantu</a:t>
            </a:r>
            <a:endParaRPr lang="en-US" u="sng" dirty="0" smtClean="0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916546" y="2368696"/>
            <a:ext cx="9541142" cy="310854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Kekuatan dan energi diatas rata-rata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Perkembangan fisik yang dipercepat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Kecerdasan diatas rata-rata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Lingkungan memberi kesempatan untuk belajar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Bimbingan belajar orang tua dan guru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Motivasi kuat untuk belajar</a:t>
            </a:r>
          </a:p>
          <a:p>
            <a:pPr lvl="1">
              <a:buFontTx/>
              <a:buChar char="•"/>
            </a:pPr>
            <a:r>
              <a:rPr lang="sv-SE" sz="2800" dirty="0">
                <a:solidFill>
                  <a:schemeClr val="bg1"/>
                </a:solidFill>
              </a:rPr>
              <a:t>Kreativitas kuat untuk belajar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9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4710" y="635246"/>
            <a:ext cx="9441289" cy="1096962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anchor="b">
            <a:normAutofit/>
          </a:bodyPr>
          <a:lstStyle/>
          <a:p>
            <a:pPr algn="ctr" eaLnBrk="1" hangingPunct="1">
              <a:defRPr/>
            </a:pPr>
            <a:r>
              <a:rPr lang="en-US" sz="2800" dirty="0" err="1">
                <a:solidFill>
                  <a:schemeClr val="bg1"/>
                </a:solidFill>
              </a:rPr>
              <a:t>Tugas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perkembangan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masa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bayi</a:t>
            </a:r>
            <a:r>
              <a:rPr lang="en-US" sz="2800" dirty="0">
                <a:solidFill>
                  <a:schemeClr val="bg1"/>
                </a:solidFill>
              </a:rPr>
              <a:t> &amp; </a:t>
            </a:r>
            <a:r>
              <a:rPr lang="id-ID" sz="2800" dirty="0">
                <a:solidFill>
                  <a:schemeClr val="bg1"/>
                </a:solidFill>
              </a:rPr>
              <a:t>awal masa anak</a:t>
            </a:r>
            <a:r>
              <a:rPr lang="en-US" sz="2800" dirty="0">
                <a:solidFill>
                  <a:schemeClr val="bg1"/>
                </a:solidFill>
              </a:rPr>
              <a:t/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dirty="0">
                <a:solidFill>
                  <a:schemeClr val="bg1"/>
                </a:solidFill>
              </a:rPr>
              <a:t>(0-6 </a:t>
            </a:r>
            <a:r>
              <a:rPr lang="en-US" sz="2800" dirty="0" err="1">
                <a:solidFill>
                  <a:schemeClr val="bg1"/>
                </a:solidFill>
              </a:rPr>
              <a:t>th</a:t>
            </a:r>
            <a:r>
              <a:rPr lang="en-US" sz="28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4710" y="1987641"/>
            <a:ext cx="9441289" cy="47544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berjalan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(9-15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bln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—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tulang,otot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susunan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syaraf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matang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berjalan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memakan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makanan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padat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sist.alat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pencernaan&amp;alat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pengunyah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telah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matang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berbicara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buang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air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kecil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buang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air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besar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mengenal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perbedaan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jenis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kelamin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mell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pengamatan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thd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tk.laku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bntuk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fisik,pakaian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yg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berbeda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eaLnBrk="1" hangingPunct="1">
              <a:lnSpc>
                <a:spcPct val="150000"/>
              </a:lnSpc>
              <a:buNone/>
              <a:defRPr/>
            </a:pP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0" y="1987641"/>
            <a:ext cx="2286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baby-crawling-clip-art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0" y="3184584"/>
            <a:ext cx="2286000" cy="18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baby learning to walk.mp4" descr="/Users/Desi_M/Movies/human development/baby learning to walk.mp4">
            <a:hlinkClick r:id="" action="ppaction://media"/>
          </p:cNvPr>
          <p:cNvPicPr>
            <a:picLocks noChangeAspect="1" noChangeArrowheads="1"/>
          </p:cNvPicPr>
          <p:nvPr>
            <a:videoFile r:link="rId1"/>
          </p:nvPr>
        </p:nvPicPr>
        <p:blipFill>
          <a:blip r:embed="rId6"/>
          <a:srcRect/>
          <a:stretch>
            <a:fillRect/>
          </a:stretch>
        </p:blipFill>
        <p:spPr>
          <a:xfrm>
            <a:off x="9906000" y="4893971"/>
            <a:ext cx="22860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40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092" y="2047741"/>
            <a:ext cx="10650829" cy="468147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err="1">
                <a:solidFill>
                  <a:srgbClr val="0D1505"/>
                </a:solidFill>
              </a:rPr>
              <a:t>Mencapai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kestabilan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jasmaniah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fisiologis</a:t>
            </a:r>
            <a:r>
              <a:rPr lang="en-US" sz="2000" dirty="0">
                <a:solidFill>
                  <a:srgbClr val="0D1505"/>
                </a:solidFill>
              </a:rPr>
              <a:t> (</a:t>
            </a:r>
            <a:r>
              <a:rPr lang="en-US" sz="2000" dirty="0" err="1">
                <a:solidFill>
                  <a:srgbClr val="0D1505"/>
                </a:solidFill>
              </a:rPr>
              <a:t>peka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perbedaan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suhu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temperatur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bdn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mdh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berubah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perbedaan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variasi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makanan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yg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diberikan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berpeng.pd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kadar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garam</a:t>
            </a:r>
            <a:r>
              <a:rPr lang="en-US" sz="2000" dirty="0">
                <a:solidFill>
                  <a:srgbClr val="0D1505"/>
                </a:solidFill>
              </a:rPr>
              <a:t> &amp;</a:t>
            </a:r>
            <a:r>
              <a:rPr lang="en-US" sz="2000" dirty="0" err="1">
                <a:solidFill>
                  <a:srgbClr val="0D1505"/>
                </a:solidFill>
              </a:rPr>
              <a:t>gula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dlm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darah&amp;air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dlm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tubuh</a:t>
            </a:r>
            <a:r>
              <a:rPr lang="en-US" sz="2000" dirty="0">
                <a:solidFill>
                  <a:srgbClr val="0D1505"/>
                </a:solidFill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err="1">
                <a:solidFill>
                  <a:srgbClr val="0D1505"/>
                </a:solidFill>
              </a:rPr>
              <a:t>Membentuk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konsep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sederhana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kenyataan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sosial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dan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alam</a:t>
            </a:r>
            <a:r>
              <a:rPr lang="en-US" sz="2000" dirty="0">
                <a:solidFill>
                  <a:srgbClr val="0D1505"/>
                </a:solidFill>
              </a:rPr>
              <a:t> ( </a:t>
            </a:r>
            <a:r>
              <a:rPr lang="en-US" sz="2000" dirty="0" err="1">
                <a:solidFill>
                  <a:srgbClr val="0D1505"/>
                </a:solidFill>
              </a:rPr>
              <a:t>melihat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dunia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komplek</a:t>
            </a:r>
            <a:r>
              <a:rPr lang="en-US" sz="2000" dirty="0">
                <a:solidFill>
                  <a:srgbClr val="0D1505"/>
                </a:solidFill>
              </a:rPr>
              <a:t> &amp; </a:t>
            </a:r>
            <a:r>
              <a:rPr lang="en-US" sz="2000" dirty="0" err="1">
                <a:solidFill>
                  <a:srgbClr val="0D1505"/>
                </a:solidFill>
              </a:rPr>
              <a:t>membingungkan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perlu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kematangan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syaraf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pengalaman</a:t>
            </a:r>
            <a:r>
              <a:rPr lang="en-US" sz="2000" dirty="0">
                <a:solidFill>
                  <a:srgbClr val="0D1505"/>
                </a:solidFill>
              </a:rPr>
              <a:t> &amp; </a:t>
            </a:r>
            <a:r>
              <a:rPr lang="en-US" sz="2000" dirty="0" err="1">
                <a:solidFill>
                  <a:srgbClr val="0D1505"/>
                </a:solidFill>
              </a:rPr>
              <a:t>bimb.orttu</a:t>
            </a:r>
            <a:r>
              <a:rPr lang="en-US" sz="2000" dirty="0">
                <a:solidFill>
                  <a:srgbClr val="0D1505"/>
                </a:solidFill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err="1">
                <a:solidFill>
                  <a:srgbClr val="0D1505"/>
                </a:solidFill>
              </a:rPr>
              <a:t>Belajar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mengadakan</a:t>
            </a:r>
            <a:r>
              <a:rPr lang="en-US" sz="2000" dirty="0">
                <a:solidFill>
                  <a:srgbClr val="0D1505"/>
                </a:solidFill>
              </a:rPr>
              <a:t> hub </a:t>
            </a:r>
            <a:r>
              <a:rPr lang="en-US" sz="2000" dirty="0" err="1">
                <a:solidFill>
                  <a:srgbClr val="0D1505"/>
                </a:solidFill>
              </a:rPr>
              <a:t>emosional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dengan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orang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tua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saudara</a:t>
            </a:r>
            <a:r>
              <a:rPr lang="en-US" sz="2000" dirty="0">
                <a:solidFill>
                  <a:srgbClr val="0D1505"/>
                </a:solidFill>
              </a:rPr>
              <a:t> &amp; </a:t>
            </a:r>
            <a:r>
              <a:rPr lang="en-US" sz="2000" dirty="0" err="1">
                <a:solidFill>
                  <a:srgbClr val="0D1505"/>
                </a:solidFill>
              </a:rPr>
              <a:t>orang</a:t>
            </a:r>
            <a:r>
              <a:rPr lang="en-US" sz="2000" dirty="0">
                <a:solidFill>
                  <a:srgbClr val="0D1505"/>
                </a:solidFill>
              </a:rPr>
              <a:t> lain (</a:t>
            </a:r>
            <a:r>
              <a:rPr lang="en-US" sz="2000" dirty="0" err="1">
                <a:solidFill>
                  <a:srgbClr val="0D1505"/>
                </a:solidFill>
              </a:rPr>
              <a:t>cara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yg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didpt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bljr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mengadakan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hub.emosional</a:t>
            </a:r>
            <a:r>
              <a:rPr lang="en-US" sz="2000" dirty="0">
                <a:solidFill>
                  <a:srgbClr val="0D1505"/>
                </a:solidFill>
              </a:rPr>
              <a:t>, </a:t>
            </a:r>
            <a:r>
              <a:rPr lang="en-US" sz="2000" dirty="0" err="1">
                <a:solidFill>
                  <a:srgbClr val="0D1505"/>
                </a:solidFill>
              </a:rPr>
              <a:t>menentukan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sikapnya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dikemudian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hari</a:t>
            </a:r>
            <a:r>
              <a:rPr lang="en-US" sz="2000" dirty="0">
                <a:solidFill>
                  <a:srgbClr val="0D1505"/>
                </a:solidFill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err="1">
                <a:solidFill>
                  <a:srgbClr val="0D1505"/>
                </a:solidFill>
              </a:rPr>
              <a:t>Belajar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mengadakan</a:t>
            </a:r>
            <a:r>
              <a:rPr lang="en-US" sz="2000" dirty="0">
                <a:solidFill>
                  <a:srgbClr val="0D1505"/>
                </a:solidFill>
              </a:rPr>
              <a:t> hub </a:t>
            </a:r>
            <a:r>
              <a:rPr lang="en-US" sz="2000" dirty="0" err="1">
                <a:solidFill>
                  <a:srgbClr val="0D1505"/>
                </a:solidFill>
              </a:rPr>
              <a:t>baik</a:t>
            </a:r>
            <a:r>
              <a:rPr lang="en-US" sz="2000" dirty="0">
                <a:solidFill>
                  <a:srgbClr val="0D1505"/>
                </a:solidFill>
              </a:rPr>
              <a:t> &amp; </a:t>
            </a:r>
            <a:r>
              <a:rPr lang="en-US" sz="2000" dirty="0" err="1">
                <a:solidFill>
                  <a:srgbClr val="0D1505"/>
                </a:solidFill>
              </a:rPr>
              <a:t>buruk</a:t>
            </a:r>
            <a:r>
              <a:rPr lang="en-US" sz="2000" dirty="0">
                <a:solidFill>
                  <a:srgbClr val="0D1505"/>
                </a:solidFill>
              </a:rPr>
              <a:t> yang </a:t>
            </a:r>
            <a:r>
              <a:rPr lang="en-US" sz="2000" dirty="0" err="1">
                <a:solidFill>
                  <a:srgbClr val="0D1505"/>
                </a:solidFill>
              </a:rPr>
              <a:t>berarti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mengembangkan</a:t>
            </a:r>
            <a:r>
              <a:rPr lang="en-US" sz="2000" dirty="0">
                <a:solidFill>
                  <a:srgbClr val="0D1505"/>
                </a:solidFill>
              </a:rPr>
              <a:t> kata </a:t>
            </a:r>
            <a:r>
              <a:rPr lang="en-US" sz="2000" dirty="0" err="1">
                <a:solidFill>
                  <a:srgbClr val="0D1505"/>
                </a:solidFill>
              </a:rPr>
              <a:t>hati</a:t>
            </a:r>
            <a:r>
              <a:rPr lang="en-US" sz="2000" dirty="0">
                <a:solidFill>
                  <a:srgbClr val="0D1505"/>
                </a:solidFill>
              </a:rPr>
              <a:t>.(</a:t>
            </a:r>
            <a:r>
              <a:rPr lang="en-US" sz="2000" dirty="0" err="1">
                <a:solidFill>
                  <a:srgbClr val="0D1505"/>
                </a:solidFill>
              </a:rPr>
              <a:t>dipengaruhi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pendidikan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>
                <a:solidFill>
                  <a:srgbClr val="0D1505"/>
                </a:solidFill>
              </a:rPr>
              <a:t>yg</a:t>
            </a:r>
            <a:r>
              <a:rPr lang="en-US" sz="2000" dirty="0">
                <a:solidFill>
                  <a:srgbClr val="0D1505"/>
                </a:solidFill>
              </a:rPr>
              <a:t> </a:t>
            </a:r>
            <a:r>
              <a:rPr lang="en-US" sz="2000" dirty="0" err="1" smtClean="0">
                <a:solidFill>
                  <a:srgbClr val="0D1505"/>
                </a:solidFill>
              </a:rPr>
              <a:t>diperolehnya</a:t>
            </a:r>
            <a:r>
              <a:rPr lang="id-ID" sz="2000" dirty="0" smtClean="0">
                <a:solidFill>
                  <a:srgbClr val="0D1505"/>
                </a:solidFill>
              </a:rPr>
              <a:t>)</a:t>
            </a:r>
            <a:endParaRPr lang="en-US" sz="2000" dirty="0">
              <a:solidFill>
                <a:srgbClr val="0D1505"/>
              </a:solidFill>
            </a:endParaRPr>
          </a:p>
        </p:txBody>
      </p:sp>
      <p:pic>
        <p:nvPicPr>
          <p:cNvPr id="4" name="Content Placeholder 3" descr="PP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4715" y="2047741"/>
            <a:ext cx="1774893" cy="1372072"/>
          </a:xfrm>
          <a:prstGeom prst="rect">
            <a:avLst/>
          </a:prstGeom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Content Placeholder 3" descr="little-girl-watering-flow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0663" y="681036"/>
            <a:ext cx="2005428" cy="1219672"/>
          </a:xfrm>
          <a:prstGeom prst="rect">
            <a:avLst/>
          </a:prstGeom>
          <a:ln w="127000" cap="sq">
            <a:solidFill>
              <a:srgbClr val="000000"/>
            </a:solidFill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450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 idx="4294967295"/>
          </p:nvPr>
        </p:nvSpPr>
        <p:spPr>
          <a:xfrm>
            <a:off x="283335" y="577562"/>
            <a:ext cx="10088451" cy="86836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>
            <a:normAutofit/>
          </a:bodyPr>
          <a:lstStyle/>
          <a:p>
            <a:pPr algn="ctr" eaLnBrk="1" hangingPunct="1">
              <a:defRPr/>
            </a:pPr>
            <a:r>
              <a:rPr lang="en-US" sz="2800" dirty="0" err="1">
                <a:solidFill>
                  <a:schemeClr val="tx2">
                    <a:lumMod val="10000"/>
                  </a:schemeClr>
                </a:solidFill>
              </a:rPr>
              <a:t>Tugas</a:t>
            </a:r>
            <a:r>
              <a:rPr lang="en-US" sz="28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10000"/>
                  </a:schemeClr>
                </a:solidFill>
              </a:rPr>
              <a:t>perkembangan</a:t>
            </a:r>
            <a:r>
              <a:rPr lang="en-US" sz="28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10000"/>
                  </a:schemeClr>
                </a:solidFill>
              </a:rPr>
              <a:t>pada</a:t>
            </a:r>
            <a:r>
              <a:rPr lang="en-US" sz="28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id-ID" sz="2800" dirty="0">
                <a:solidFill>
                  <a:schemeClr val="tx2">
                    <a:lumMod val="10000"/>
                  </a:schemeClr>
                </a:solidFill>
              </a:rPr>
              <a:t>akhir masa </a:t>
            </a:r>
            <a:r>
              <a:rPr lang="en-US" sz="2800" dirty="0" err="1">
                <a:solidFill>
                  <a:schemeClr val="tx2">
                    <a:lumMod val="10000"/>
                  </a:schemeClr>
                </a:solidFill>
              </a:rPr>
              <a:t>anak</a:t>
            </a:r>
            <a:r>
              <a:rPr lang="en-US" sz="28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id-ID" sz="2800" dirty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id-ID" sz="28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id-ID" sz="2800" dirty="0" smtClean="0">
                <a:solidFill>
                  <a:schemeClr val="tx2">
                    <a:lumMod val="10000"/>
                  </a:schemeClr>
                </a:solidFill>
              </a:rPr>
              <a:t>(</a:t>
            </a:r>
            <a:r>
              <a:rPr lang="en-US" sz="2800" dirty="0" err="1" smtClean="0">
                <a:solidFill>
                  <a:schemeClr val="tx2">
                    <a:lumMod val="10000"/>
                  </a:schemeClr>
                </a:solidFill>
              </a:rPr>
              <a:t>usia</a:t>
            </a:r>
            <a:r>
              <a:rPr lang="en-US" sz="2800" dirty="0" smtClean="0">
                <a:solidFill>
                  <a:schemeClr val="tx2">
                    <a:lumMod val="10000"/>
                  </a:schemeClr>
                </a:solidFill>
              </a:rPr>
              <a:t> 6-12</a:t>
            </a:r>
            <a:r>
              <a:rPr lang="id-ID" sz="2800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en-US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83335" y="1524000"/>
            <a:ext cx="7489065" cy="5334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memperoleh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keterampilan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fisik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melakukan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permainan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membentuk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sikap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sehat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pada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dirinya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sendiri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makhluk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biologis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bergaul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teman-temannya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sebaya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memainkan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peran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sesuai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jenis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kelamin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keterampilan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dasar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membaca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menulis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berhitung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Belajar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menggambar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konsep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sendiri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Mengembangkan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kata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hati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Tugas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memperoleh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kebebasan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bersifat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pribadi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Mengembangkan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sikap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positif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terhadap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kelompok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sosial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chemeClr val="tx2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lembaga</a:t>
            </a: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defRPr/>
            </a:pPr>
            <a:endParaRPr lang="en-US" dirty="0">
              <a:solidFill>
                <a:schemeClr val="tx2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7" descr="PH03425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5456" y="2659910"/>
            <a:ext cx="2743200" cy="2452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2400" y="1524001"/>
            <a:ext cx="2756256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4883" y="5076205"/>
            <a:ext cx="2733773" cy="178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5674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Perkembangan Remaja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248" y="2112135"/>
            <a:ext cx="9620518" cy="4288666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dirty="0" smtClean="0">
                <a:solidFill>
                  <a:srgbClr val="0D1505"/>
                </a:solidFill>
              </a:rPr>
              <a:t>Menerima keadaan fisik dan menggunakannya secara efektif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Mengembangkan hubungan baru yg lebih matang dengan teman sebaya baik laki – laki maupun perempuan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Mencapai peran sosial pria dan wanita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Mecapai perilaku sosial yang bertaggung jawab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Mencapai kemandirian emosional dari ortu dan orang dewasa lainya.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Mempersiapkan karir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Mempersiapakan perkawinan dan keluarga</a:t>
            </a:r>
          </a:p>
          <a:p>
            <a:pPr algn="just"/>
            <a:r>
              <a:rPr lang="id-ID" dirty="0" smtClean="0">
                <a:solidFill>
                  <a:srgbClr val="0D1505"/>
                </a:solidFill>
              </a:rPr>
              <a:t>Mempunyai perangkat nilai dan sistem etis sebagai pegangan untuk berperilaku yag adekuat.</a:t>
            </a:r>
          </a:p>
          <a:p>
            <a:pPr algn="just"/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18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Tugas Perkembangan Masa dewasa awal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099256"/>
            <a:ext cx="9777324" cy="4301545"/>
          </a:xfrm>
        </p:spPr>
        <p:txBody>
          <a:bodyPr>
            <a:normAutofit/>
          </a:bodyPr>
          <a:lstStyle/>
          <a:p>
            <a:r>
              <a:rPr lang="id-ID" dirty="0" smtClean="0">
                <a:solidFill>
                  <a:srgbClr val="0D1505"/>
                </a:solidFill>
              </a:rPr>
              <a:t>Menemukan relasi dengan teman sebaya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Menyesuaikan diri degan peran sosial secara luwes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Mulai bekerja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Memilih pasagan hidup dan membentuk keluarga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Belajar hidup sebagai suami/istri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Mengasuh aak dan mengelola keluarga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Bertanggung jawab sebagai warga egara yang baik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Mencari kelompok sosial yang sesuai/menyenangkan</a:t>
            </a:r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909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Tugas perkembangan masa dewasa madya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>
                <a:solidFill>
                  <a:srgbClr val="0D1505"/>
                </a:solidFill>
              </a:rPr>
              <a:t>Menerima da menyesuaikan diri terhadap perubahan fisik.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Membantu remaja menjadi dewasa yang bertanggung jawab da bahagia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Menghargai pasangan sebagai perso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Mencapai prestasi dalam karir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Mengembangkan kegiatan waktu senggang yag sesuai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Mecapai tanggung jawab sosial dan warga negara secara penuh.</a:t>
            </a:r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771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Tugas perkembangan dewasa akhir/lanjut usia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>
                <a:solidFill>
                  <a:srgbClr val="0D1505"/>
                </a:solidFill>
              </a:rPr>
              <a:t>Menyesuiakan dengan kekuatan fisik dan kesehatan yag menurun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Penyesuaian degan masa pensiun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Penyesuaian degan kematian pasangan hidup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Membina hubungan dengan orang – orang yang seusia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Menyesuaikan diri dengan peran sosial secara luwes.</a:t>
            </a:r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4394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Akibat tidak dicapainya tugas perkembangan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id-ID" dirty="0" smtClean="0">
                <a:solidFill>
                  <a:srgbClr val="0D1505"/>
                </a:solidFill>
              </a:rPr>
              <a:t>Agar perkembangan berlangsung dengan optimal, setiap individu harus berusaha mencapai tugas perkembanganya. Namun adakalanya tugas perkembangan ttt tdk dapat di capai.</a:t>
            </a:r>
          </a:p>
          <a:p>
            <a:r>
              <a:rPr lang="id-ID" dirty="0" smtClean="0">
                <a:solidFill>
                  <a:srgbClr val="0D1505"/>
                </a:solidFill>
              </a:rPr>
              <a:t>Hurlock (1980) menjelaskaan akan berefek pada:</a:t>
            </a:r>
          </a:p>
          <a:p>
            <a:pPr marL="633222" indent="-514350">
              <a:buAutoNum type="alphaLcPeriod"/>
            </a:pPr>
            <a:r>
              <a:rPr lang="id-ID" dirty="0" smtClean="0">
                <a:solidFill>
                  <a:srgbClr val="0D1505"/>
                </a:solidFill>
              </a:rPr>
              <a:t>Penilaian yg kurang menyenangkan dari lingkungan sosialnya, yaitu dianggap kurang atau belum matang  yg dpt mempengaruhi konsep diri yg kurang menyenangkan.</a:t>
            </a:r>
          </a:p>
          <a:p>
            <a:pPr marL="633222" indent="-514350" algn="just">
              <a:buAutoNum type="alphaLcPeriod"/>
            </a:pPr>
            <a:r>
              <a:rPr lang="id-ID" dirty="0" smtClean="0">
                <a:solidFill>
                  <a:srgbClr val="0D1505"/>
                </a:solidFill>
              </a:rPr>
              <a:t>Dasar untuk penguasaan tugas perkembangan berikutnya menjadi tidak adekuat shg indiv dpt tertinggal terus dari klp sebayanya, yg makin memperkuat penilaian lingkungan bahwa diriya belum matang. </a:t>
            </a:r>
            <a:endParaRPr lang="id-ID" dirty="0">
              <a:solidFill>
                <a:srgbClr val="0D15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010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Jadi</a:t>
            </a:r>
            <a:r>
              <a:rPr lang="en-US" dirty="0" smtClean="0"/>
              <a:t>…..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Apa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kesimpulan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yang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anda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peroleh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pada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materi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kita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 kali </a:t>
            </a:r>
            <a:r>
              <a:rPr lang="en-US" dirty="0" err="1" smtClean="0">
                <a:solidFill>
                  <a:schemeClr val="tx2">
                    <a:lumMod val="10000"/>
                  </a:schemeClr>
                </a:solidFill>
              </a:rPr>
              <a:t>ini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?</a:t>
            </a:r>
          </a:p>
          <a:p>
            <a:pPr>
              <a:buNone/>
            </a:pPr>
            <a:endParaRPr lang="en-US" dirty="0" smtClean="0">
              <a:solidFill>
                <a:schemeClr val="tx2">
                  <a:lumMod val="10000"/>
                </a:schemeClr>
              </a:solidFill>
            </a:endParaRPr>
          </a:p>
          <a:p>
            <a:endParaRPr lang="en-US" dirty="0" smtClean="0">
              <a:solidFill>
                <a:schemeClr val="tx2">
                  <a:lumMod val="10000"/>
                </a:schemeClr>
              </a:solidFill>
            </a:endParaRPr>
          </a:p>
          <a:p>
            <a:pPr>
              <a:buNone/>
            </a:pPr>
            <a:endParaRPr lang="en-US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6" name="Picture 2" descr="C:\template\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7019" y="2659589"/>
            <a:ext cx="4038600" cy="3276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205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erlin" id="{7B5DBA9E-B069-418E-9360-A61BDD0615A4}" vid="{B587E4A9-1405-4B4F-8BC3-512EE08D2E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97</TotalTime>
  <Words>925</Words>
  <Application>Microsoft Office PowerPoint</Application>
  <PresentationFormat>Custom</PresentationFormat>
  <Paragraphs>113</Paragraphs>
  <Slides>17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Berlin</vt:lpstr>
      <vt:lpstr>FASE (TAHAP) DAN  TUGAS PERKEMBANGAN </vt:lpstr>
      <vt:lpstr>TAHAP PERKEMBANGAN  :</vt:lpstr>
      <vt:lpstr>TUGAS PERKEMBANGAN</vt:lpstr>
      <vt:lpstr>Tujuan tugas perkembangan</vt:lpstr>
      <vt:lpstr>Faktor-faktor munculnya  tugas perkembangan </vt:lpstr>
      <vt:lpstr>Bahaya potensial berkaitan dengan tugas perkembangan</vt:lpstr>
      <vt:lpstr>Faktor-faktor yang mempengaruhi penguasaan  tugas-tugas perkembangan</vt:lpstr>
      <vt:lpstr>….lanjutan</vt:lpstr>
      <vt:lpstr>Tugas perkembangan masa bayi &amp; awal masa anak (0-6 th)</vt:lpstr>
      <vt:lpstr>PowerPoint Presentation</vt:lpstr>
      <vt:lpstr>Tugas perkembangan pada akhir masa anak  (usia 6-12)</vt:lpstr>
      <vt:lpstr>Tugas Perkembangan Remaja </vt:lpstr>
      <vt:lpstr>Tugas Perkembangan Masa dewasa awal</vt:lpstr>
      <vt:lpstr>Tugas perkembangan masa dewasa madya</vt:lpstr>
      <vt:lpstr>Tugas perkembangan dewasa akhir/lanjut usia</vt:lpstr>
      <vt:lpstr>Akibat tidak dicapainya tugas perkembangan </vt:lpstr>
      <vt:lpstr>Jadi…..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FASE DAN  TUGAS PERKEMBANGAN</dc:title>
  <dc:creator>dhy</dc:creator>
  <cp:lastModifiedBy>Rika</cp:lastModifiedBy>
  <cp:revision>8</cp:revision>
  <dcterms:created xsi:type="dcterms:W3CDTF">2013-10-17T12:29:35Z</dcterms:created>
  <dcterms:modified xsi:type="dcterms:W3CDTF">2017-11-01T06:25:03Z</dcterms:modified>
</cp:coreProperties>
</file>