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jpg" ContentType="image/jp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</p:sldIdLst>
  <p:sldSz cx="12192000" cy="6858000"/>
  <p:notesSz cx="12192000" cy="6858000"/>
  <p:defaultTextStyle>
    <a:defPPr>
      <a:defRPr lang="id-ID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1" d="100"/>
          <a:sy n="71" d="100"/>
        </p:scale>
        <p:origin x="372" y="6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1018870" y="913841"/>
            <a:ext cx="10154259" cy="75755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 u="sng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800" b="0" i="0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62A4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k object 18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k object 19"/>
          <p:cNvSpPr/>
          <p:nvPr/>
        </p:nvSpPr>
        <p:spPr>
          <a:xfrm>
            <a:off x="1961388" y="286511"/>
            <a:ext cx="7322819" cy="5707379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k object 16"/>
          <p:cNvSpPr/>
          <p:nvPr/>
        </p:nvSpPr>
        <p:spPr>
          <a:xfrm>
            <a:off x="0" y="6400799"/>
            <a:ext cx="12192000" cy="457200"/>
          </a:xfrm>
          <a:custGeom>
            <a:avLst/>
            <a:gdLst/>
            <a:ahLst/>
            <a:cxnLst/>
            <a:rect l="l" t="t" r="r" b="b"/>
            <a:pathLst>
              <a:path w="12192000" h="457200">
                <a:moveTo>
                  <a:pt x="0" y="457199"/>
                </a:moveTo>
                <a:lnTo>
                  <a:pt x="12192000" y="457199"/>
                </a:lnTo>
                <a:lnTo>
                  <a:pt x="12192000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62A4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k object 17"/>
          <p:cNvSpPr/>
          <p:nvPr/>
        </p:nvSpPr>
        <p:spPr>
          <a:xfrm>
            <a:off x="0" y="6333744"/>
            <a:ext cx="12192000" cy="67310"/>
          </a:xfrm>
          <a:custGeom>
            <a:avLst/>
            <a:gdLst/>
            <a:ahLst/>
            <a:cxnLst/>
            <a:rect l="l" t="t" r="r" b="b"/>
            <a:pathLst>
              <a:path w="12192000" h="67310">
                <a:moveTo>
                  <a:pt x="0" y="67055"/>
                </a:moveTo>
                <a:lnTo>
                  <a:pt x="12192000" y="67055"/>
                </a:lnTo>
                <a:lnTo>
                  <a:pt x="12192000" y="0"/>
                </a:lnTo>
                <a:lnTo>
                  <a:pt x="0" y="0"/>
                </a:lnTo>
                <a:lnTo>
                  <a:pt x="0" y="67055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018870" y="292353"/>
            <a:ext cx="10154259" cy="137922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800" b="0" i="0">
                <a:solidFill>
                  <a:srgbClr val="404040"/>
                </a:solidFill>
                <a:latin typeface="Calibri Light"/>
                <a:cs typeface="Calibri Ligh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054430" y="1822830"/>
            <a:ext cx="10083139" cy="3918585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rgbClr val="404040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8/27/2019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4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4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47" y="6400799"/>
            <a:ext cx="12189460" cy="457200"/>
          </a:xfrm>
          <a:custGeom>
            <a:avLst/>
            <a:gdLst/>
            <a:ahLst/>
            <a:cxnLst/>
            <a:rect l="l" t="t" r="r" b="b"/>
            <a:pathLst>
              <a:path w="12189460" h="457200">
                <a:moveTo>
                  <a:pt x="0" y="457199"/>
                </a:moveTo>
                <a:lnTo>
                  <a:pt x="12188952" y="457199"/>
                </a:lnTo>
                <a:lnTo>
                  <a:pt x="12188952" y="0"/>
                </a:lnTo>
                <a:lnTo>
                  <a:pt x="0" y="0"/>
                </a:lnTo>
                <a:lnTo>
                  <a:pt x="0" y="457199"/>
                </a:lnTo>
                <a:close/>
              </a:path>
            </a:pathLst>
          </a:custGeom>
          <a:solidFill>
            <a:srgbClr val="62A43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0" y="6333744"/>
            <a:ext cx="12189460" cy="64135"/>
          </a:xfrm>
          <a:custGeom>
            <a:avLst/>
            <a:gdLst/>
            <a:ahLst/>
            <a:cxnLst/>
            <a:rect l="l" t="t" r="r" b="b"/>
            <a:pathLst>
              <a:path w="12189460" h="64135">
                <a:moveTo>
                  <a:pt x="0" y="64007"/>
                </a:moveTo>
                <a:lnTo>
                  <a:pt x="12188952" y="64007"/>
                </a:lnTo>
                <a:lnTo>
                  <a:pt x="12188952" y="0"/>
                </a:lnTo>
                <a:lnTo>
                  <a:pt x="0" y="0"/>
                </a:lnTo>
                <a:lnTo>
                  <a:pt x="0" y="64007"/>
                </a:lnTo>
                <a:close/>
              </a:path>
            </a:pathLst>
          </a:custGeom>
          <a:solidFill>
            <a:srgbClr val="99CA38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1207008" y="4343400"/>
            <a:ext cx="9875520" cy="0"/>
          </a:xfrm>
          <a:custGeom>
            <a:avLst/>
            <a:gdLst/>
            <a:ahLst/>
            <a:cxnLst/>
            <a:rect l="l" t="t" r="r" b="b"/>
            <a:pathLst>
              <a:path w="9875520">
                <a:moveTo>
                  <a:pt x="0" y="0"/>
                </a:moveTo>
                <a:lnTo>
                  <a:pt x="987552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1176324" y="2534234"/>
            <a:ext cx="9034780" cy="1717675"/>
          </a:xfrm>
          <a:prstGeom prst="rect">
            <a:avLst/>
          </a:prstGeom>
        </p:spPr>
        <p:txBody>
          <a:bodyPr vert="horz" wrap="square" lIns="0" tIns="153035" rIns="0" bIns="0" rtlCol="0">
            <a:spAutoFit/>
          </a:bodyPr>
          <a:lstStyle/>
          <a:p>
            <a:pPr marL="12700" marR="5080">
              <a:lnSpc>
                <a:spcPts val="6120"/>
              </a:lnSpc>
              <a:spcBef>
                <a:spcPts val="1205"/>
              </a:spcBef>
            </a:pPr>
            <a:r>
              <a:rPr sz="6000" spc="-90" dirty="0">
                <a:solidFill>
                  <a:srgbClr val="252525"/>
                </a:solidFill>
              </a:rPr>
              <a:t>Perancangan </a:t>
            </a:r>
            <a:r>
              <a:rPr sz="6000" spc="-80" dirty="0">
                <a:solidFill>
                  <a:srgbClr val="252525"/>
                </a:solidFill>
              </a:rPr>
              <a:t>Data Warehouse  </a:t>
            </a:r>
            <a:r>
              <a:rPr sz="6000" spc="-55" dirty="0">
                <a:solidFill>
                  <a:srgbClr val="252525"/>
                </a:solidFill>
              </a:rPr>
              <a:t>(Logical </a:t>
            </a:r>
            <a:r>
              <a:rPr sz="6000" spc="-35" dirty="0">
                <a:solidFill>
                  <a:srgbClr val="252525"/>
                </a:solidFill>
              </a:rPr>
              <a:t>dan</a:t>
            </a:r>
            <a:r>
              <a:rPr sz="6000" spc="-170" dirty="0">
                <a:solidFill>
                  <a:srgbClr val="252525"/>
                </a:solidFill>
              </a:rPr>
              <a:t> </a:t>
            </a:r>
            <a:r>
              <a:rPr sz="6000" spc="-75" dirty="0">
                <a:solidFill>
                  <a:srgbClr val="252525"/>
                </a:solidFill>
              </a:rPr>
              <a:t>Physical)</a:t>
            </a:r>
            <a:endParaRPr sz="6000"/>
          </a:p>
        </p:txBody>
      </p:sp>
      <p:sp>
        <p:nvSpPr>
          <p:cNvPr id="6" name="object 6"/>
          <p:cNvSpPr txBox="1"/>
          <p:nvPr/>
        </p:nvSpPr>
        <p:spPr>
          <a:xfrm>
            <a:off x="1179066" y="4433442"/>
            <a:ext cx="2402333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0" spc="170" dirty="0">
                <a:solidFill>
                  <a:srgbClr val="455F51"/>
                </a:solidFill>
                <a:latin typeface="Calibri Light"/>
                <a:cs typeface="Calibri Light"/>
              </a:rPr>
              <a:t>PERTEMUAN</a:t>
            </a:r>
            <a:r>
              <a:rPr sz="2400" b="0" spc="265" dirty="0">
                <a:solidFill>
                  <a:srgbClr val="455F51"/>
                </a:solidFill>
                <a:latin typeface="Calibri Light"/>
                <a:cs typeface="Calibri Light"/>
              </a:rPr>
              <a:t> </a:t>
            </a:r>
            <a:r>
              <a:rPr sz="2400" b="0" spc="265" dirty="0" smtClean="0">
                <a:solidFill>
                  <a:srgbClr val="455F51"/>
                </a:solidFill>
                <a:latin typeface="Calibri Light"/>
                <a:cs typeface="Calibri Light"/>
              </a:rPr>
              <a:t>10</a:t>
            </a:r>
            <a:endParaRPr sz="2400" dirty="0">
              <a:latin typeface="Calibri Light"/>
              <a:cs typeface="Calibri Light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Outline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3809"/>
            <a:ext cx="1594485" cy="401891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Logical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Design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0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40" dirty="0">
                <a:solidFill>
                  <a:srgbClr val="404040"/>
                </a:solidFill>
                <a:latin typeface="Calibri"/>
                <a:cs typeface="Calibri"/>
              </a:rPr>
              <a:t>OLTP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Agregasi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5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Physical</a:t>
            </a:r>
            <a:r>
              <a:rPr sz="20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Design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9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40" dirty="0">
                <a:solidFill>
                  <a:srgbClr val="404040"/>
                </a:solidFill>
                <a:latin typeface="Calibri"/>
                <a:cs typeface="Calibri"/>
              </a:rPr>
              <a:t>OLTP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20" dirty="0">
                <a:solidFill>
                  <a:srgbClr val="404040"/>
                </a:solidFill>
                <a:latin typeface="Calibri"/>
                <a:cs typeface="Calibri"/>
              </a:rPr>
              <a:t>DW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OLAP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4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1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Agregasi</a:t>
            </a:r>
            <a:endParaRPr sz="1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0" dirty="0"/>
              <a:t>Logical</a:t>
            </a:r>
            <a:r>
              <a:rPr spc="-220" dirty="0"/>
              <a:t> </a:t>
            </a:r>
            <a:r>
              <a:rPr spc="-40" dirty="0"/>
              <a:t>Design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22830"/>
            <a:ext cx="897318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Berisi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mengenai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keterangan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entitas,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atribut, primary </a:t>
            </a:r>
            <a:r>
              <a:rPr sz="2400" spc="-65" dirty="0">
                <a:solidFill>
                  <a:srgbClr val="404040"/>
                </a:solidFill>
                <a:latin typeface="Calibri"/>
                <a:cs typeface="Calibri"/>
              </a:rPr>
              <a:t>key,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foreign</a:t>
            </a:r>
            <a:r>
              <a:rPr sz="24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key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50" dirty="0">
                <a:uFill>
                  <a:solidFill>
                    <a:srgbClr val="7E7E7E"/>
                  </a:solidFill>
                </a:uFill>
              </a:rPr>
              <a:t>Logical</a:t>
            </a:r>
            <a:r>
              <a:rPr u="sng" spc="-22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0" dirty="0">
                <a:uFill>
                  <a:solidFill>
                    <a:srgbClr val="7E7E7E"/>
                  </a:solidFill>
                </a:uFill>
              </a:rPr>
              <a:t>Design	</a:t>
            </a:r>
          </a:p>
        </p:txBody>
      </p:sp>
      <p:sp>
        <p:nvSpPr>
          <p:cNvPr id="3" name="object 3"/>
          <p:cNvSpPr/>
          <p:nvPr/>
        </p:nvSpPr>
        <p:spPr>
          <a:xfrm>
            <a:off x="5169408" y="286511"/>
            <a:ext cx="6227064" cy="59161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0" dirty="0"/>
              <a:t>Logical </a:t>
            </a:r>
            <a:r>
              <a:rPr spc="-45" dirty="0"/>
              <a:t>Design:</a:t>
            </a:r>
            <a:r>
              <a:rPr spc="-240" dirty="0"/>
              <a:t> </a:t>
            </a:r>
            <a:r>
              <a:rPr spc="-125" dirty="0"/>
              <a:t>OLTP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22830"/>
            <a:ext cx="9422765" cy="7207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400" spc="-105" dirty="0">
                <a:solidFill>
                  <a:srgbClr val="404040"/>
                </a:solidFill>
                <a:latin typeface="Calibri"/>
                <a:cs typeface="Calibri"/>
              </a:rPr>
              <a:t>OLTP,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desain logical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hanya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mencakup kebutuhan-kebutuhan 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perusahaan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bersifat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transaksional</a:t>
            </a:r>
            <a:r>
              <a:rPr sz="24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saja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76324" y="965657"/>
            <a:ext cx="9996805" cy="1379855"/>
          </a:xfrm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2700" marR="5080">
              <a:lnSpc>
                <a:spcPts val="4900"/>
              </a:lnSpc>
              <a:spcBef>
                <a:spcPts val="980"/>
              </a:spcBef>
              <a:tabLst>
                <a:tab pos="9983470" algn="l"/>
              </a:tabLst>
            </a:pPr>
            <a:r>
              <a:rPr u="sng" spc="-50" dirty="0">
                <a:uFill>
                  <a:solidFill>
                    <a:srgbClr val="7E7E7E"/>
                  </a:solidFill>
                </a:uFill>
              </a:rPr>
              <a:t>Logical</a:t>
            </a:r>
            <a:r>
              <a:rPr u="sng" spc="-22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0" dirty="0">
                <a:uFill>
                  <a:solidFill>
                    <a:srgbClr val="7E7E7E"/>
                  </a:solidFill>
                </a:uFill>
              </a:rPr>
              <a:t>Design </a:t>
            </a:r>
            <a:r>
              <a:rPr u="sng" dirty="0">
                <a:uFill>
                  <a:solidFill>
                    <a:srgbClr val="7E7E7E"/>
                  </a:solidFill>
                </a:uFill>
              </a:rPr>
              <a:t>	</a:t>
            </a:r>
            <a:r>
              <a:rPr dirty="0"/>
              <a:t> </a:t>
            </a:r>
            <a:r>
              <a:rPr spc="-125" dirty="0"/>
              <a:t>                                                  </a:t>
            </a:r>
            <a:r>
              <a:rPr spc="819" dirty="0"/>
              <a:t> </a:t>
            </a:r>
            <a:r>
              <a:rPr spc="-125" dirty="0"/>
              <a:t>OLTP</a:t>
            </a:r>
          </a:p>
        </p:txBody>
      </p:sp>
      <p:sp>
        <p:nvSpPr>
          <p:cNvPr id="3" name="object 3"/>
          <p:cNvSpPr/>
          <p:nvPr/>
        </p:nvSpPr>
        <p:spPr>
          <a:xfrm>
            <a:off x="5169408" y="286511"/>
            <a:ext cx="6227064" cy="5916167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60" dirty="0"/>
              <a:t> </a:t>
            </a:r>
            <a:r>
              <a:rPr spc="-40" dirty="0"/>
              <a:t>DW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84580" y="1822830"/>
            <a:ext cx="9868535" cy="7207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Logical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Design dalam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Perancangan Data Warehouse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ditinjau dari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mart-data 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mart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dibutuhkan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 pembangunan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50" dirty="0">
                <a:uFill>
                  <a:solidFill>
                    <a:srgbClr val="7E7E7E"/>
                  </a:solidFill>
                </a:uFill>
              </a:rPr>
              <a:t>Logical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50" dirty="0">
                <a:uFill>
                  <a:solidFill>
                    <a:srgbClr val="7E7E7E"/>
                  </a:solidFill>
                </a:uFill>
              </a:rPr>
              <a:t>Dimensional</a:t>
            </a:r>
            <a:r>
              <a:rPr u="sng" spc="-24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Modelling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13686"/>
            <a:ext cx="4892675" cy="272288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Perubahan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pada tabel</a:t>
            </a:r>
            <a:r>
              <a:rPr sz="2800" spc="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0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Dimensi berubah </a:t>
            </a:r>
            <a:r>
              <a:rPr sz="2600" spc="-15" dirty="0">
                <a:solidFill>
                  <a:srgbClr val="404040"/>
                </a:solidFill>
                <a:latin typeface="Calibri"/>
                <a:cs typeface="Calibri"/>
              </a:rPr>
              <a:t>secara</a:t>
            </a:r>
            <a:r>
              <a:rPr sz="2600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lambat</a:t>
            </a:r>
            <a:endParaRPr sz="26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9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Tipe-tipe</a:t>
            </a:r>
            <a:r>
              <a:rPr sz="26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perubahan</a:t>
            </a:r>
            <a:endParaRPr sz="26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250"/>
              </a:spcBef>
            </a:pP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r>
              <a:rPr sz="28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lain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0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600" spc="-15" dirty="0">
                <a:solidFill>
                  <a:srgbClr val="404040"/>
                </a:solidFill>
                <a:latin typeface="Calibri"/>
                <a:cs typeface="Calibri"/>
              </a:rPr>
              <a:t>Ukuran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dimensi </a:t>
            </a:r>
            <a:r>
              <a:rPr sz="26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600" spc="-15" dirty="0">
                <a:solidFill>
                  <a:srgbClr val="404040"/>
                </a:solidFill>
                <a:latin typeface="Calibri"/>
                <a:cs typeface="Calibri"/>
              </a:rPr>
              <a:t>sangat</a:t>
            </a:r>
            <a:r>
              <a:rPr sz="26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besar</a:t>
            </a:r>
            <a:endParaRPr sz="26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9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r>
              <a:rPr sz="26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sampah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Dimensi Berubah </a:t>
            </a:r>
            <a:r>
              <a:rPr u="sng" spc="-70" dirty="0">
                <a:uFill>
                  <a:solidFill>
                    <a:srgbClr val="7E7E7E"/>
                  </a:solidFill>
                </a:uFill>
              </a:rPr>
              <a:t>Secara</a:t>
            </a:r>
            <a:r>
              <a:rPr u="sng" spc="-25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50" dirty="0">
                <a:uFill>
                  <a:solidFill>
                    <a:srgbClr val="7E7E7E"/>
                  </a:solidFill>
                </a:uFill>
              </a:rPr>
              <a:t>Lambat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5850"/>
            <a:ext cx="8572500" cy="3836670"/>
          </a:xfrm>
          <a:prstGeom prst="rect">
            <a:avLst/>
          </a:prstGeom>
        </p:spPr>
        <p:txBody>
          <a:bodyPr vert="horz" wrap="square" lIns="0" tIns="393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10"/>
              </a:spcBef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Dimensi-dimensi pada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umumnya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konstan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Contoh: lokasi,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departemen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perusahaan,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dst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25"/>
              </a:spcBef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Beberapa dimensi bisa berubah </a:t>
            </a:r>
            <a:r>
              <a:rPr sz="2200" spc="-20" dirty="0">
                <a:solidFill>
                  <a:srgbClr val="404040"/>
                </a:solidFill>
                <a:latin typeface="Calibri"/>
                <a:cs typeface="Calibri"/>
              </a:rPr>
              <a:t>secara</a:t>
            </a:r>
            <a:r>
              <a:rPr sz="2200" spc="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lambat</a:t>
            </a:r>
            <a:endParaRPr sz="2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21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Contoh: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penambahan departemen, penambahan</a:t>
            </a:r>
            <a:r>
              <a:rPr sz="18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cabang</a:t>
            </a:r>
            <a:endParaRPr sz="18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345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Product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produk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tidak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berubah</a:t>
            </a:r>
            <a:endParaRPr sz="2000">
              <a:latin typeface="Calibri"/>
              <a:cs typeface="Calibri"/>
            </a:endParaRPr>
          </a:p>
          <a:p>
            <a:pPr marL="12700" marR="2605405">
              <a:lnSpc>
                <a:spcPct val="148500"/>
              </a:lnSpc>
              <a:spcBef>
                <a:spcPts val="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Deskripsi dan atribut lain bisa berubah namun lambat  Dalam sumber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sistem </a:t>
            </a:r>
            <a:r>
              <a:rPr sz="2000" spc="-85" dirty="0">
                <a:solidFill>
                  <a:srgbClr val="404040"/>
                </a:solidFill>
                <a:latin typeface="Calibri"/>
                <a:cs typeface="Calibri"/>
              </a:rPr>
              <a:t>OLTP,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nilai baru menimpa nilai</a:t>
            </a:r>
            <a:r>
              <a:rPr sz="2000" spc="1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lama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50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Perubahan di tabel dimensi harus memperhitungkan nilai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lama dan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000" spc="114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baru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Pengubahan pada tabel dimensi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bergantung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pada jenis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50" dirty="0"/>
              <a:t>Tipe-tipe</a:t>
            </a:r>
            <a:r>
              <a:rPr spc="-140" dirty="0"/>
              <a:t> </a:t>
            </a:r>
            <a:r>
              <a:rPr spc="-45" dirty="0"/>
              <a:t>perubahan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332549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(Sudah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dibahas di pertemuan</a:t>
            </a:r>
            <a:r>
              <a:rPr sz="20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6)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Dimensi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lain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76882"/>
            <a:ext cx="6391910" cy="2915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786380">
              <a:lnSpc>
                <a:spcPct val="126299"/>
              </a:lnSpc>
              <a:spcBef>
                <a:spcPts val="100"/>
              </a:spcBef>
            </a:pPr>
            <a:r>
              <a:rPr sz="3200" spc="-5" dirty="0">
                <a:solidFill>
                  <a:srgbClr val="404040"/>
                </a:solidFill>
                <a:latin typeface="Calibri"/>
                <a:cs typeface="Calibri"/>
              </a:rPr>
              <a:t>Dimensi </a:t>
            </a:r>
            <a:r>
              <a:rPr sz="3200" spc="-20" dirty="0">
                <a:solidFill>
                  <a:srgbClr val="404040"/>
                </a:solidFill>
                <a:latin typeface="Calibri"/>
                <a:cs typeface="Calibri"/>
              </a:rPr>
              <a:t>ukuran </a:t>
            </a:r>
            <a:r>
              <a:rPr sz="3200" spc="-5" dirty="0">
                <a:solidFill>
                  <a:srgbClr val="404040"/>
                </a:solidFill>
                <a:latin typeface="Calibri"/>
                <a:cs typeface="Calibri"/>
              </a:rPr>
              <a:t>besar  </a:t>
            </a:r>
            <a:r>
              <a:rPr sz="3200" spc="-15" dirty="0">
                <a:solidFill>
                  <a:srgbClr val="404040"/>
                </a:solidFill>
                <a:latin typeface="Calibri"/>
                <a:cs typeface="Calibri"/>
              </a:rPr>
              <a:t>Contoh:</a:t>
            </a:r>
            <a:endParaRPr sz="3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Customer</a:t>
            </a:r>
            <a:endParaRPr sz="28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4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Sangat banyak,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20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juta</a:t>
            </a:r>
            <a:r>
              <a:rPr sz="24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baris</a:t>
            </a:r>
            <a:endParaRPr sz="24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1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Memiliki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atribut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sangat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lebar +-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150</a:t>
            </a:r>
            <a:r>
              <a:rPr sz="24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kolom</a:t>
            </a:r>
            <a:endParaRPr sz="24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1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Bisa memiliki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hierarki</a:t>
            </a:r>
            <a:r>
              <a:rPr sz="24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jamak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Dimensi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lain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76882"/>
            <a:ext cx="6483350" cy="291528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2877820">
              <a:lnSpc>
                <a:spcPct val="126299"/>
              </a:lnSpc>
              <a:spcBef>
                <a:spcPts val="100"/>
              </a:spcBef>
            </a:pPr>
            <a:r>
              <a:rPr sz="3200" spc="-5" dirty="0">
                <a:solidFill>
                  <a:srgbClr val="404040"/>
                </a:solidFill>
                <a:latin typeface="Calibri"/>
                <a:cs typeface="Calibri"/>
              </a:rPr>
              <a:t>Dimensi </a:t>
            </a:r>
            <a:r>
              <a:rPr sz="3200" spc="-20" dirty="0">
                <a:solidFill>
                  <a:srgbClr val="404040"/>
                </a:solidFill>
                <a:latin typeface="Calibri"/>
                <a:cs typeface="Calibri"/>
              </a:rPr>
              <a:t>ukuran </a:t>
            </a:r>
            <a:r>
              <a:rPr sz="3200" spc="-5" dirty="0">
                <a:solidFill>
                  <a:srgbClr val="404040"/>
                </a:solidFill>
                <a:latin typeface="Calibri"/>
                <a:cs typeface="Calibri"/>
              </a:rPr>
              <a:t>besar  </a:t>
            </a:r>
            <a:r>
              <a:rPr sz="3200" spc="-15" dirty="0">
                <a:solidFill>
                  <a:srgbClr val="404040"/>
                </a:solidFill>
                <a:latin typeface="Calibri"/>
                <a:cs typeface="Calibri"/>
              </a:rPr>
              <a:t>Contoh:</a:t>
            </a:r>
            <a:endParaRPr sz="3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8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Produk</a:t>
            </a:r>
            <a:endParaRPr sz="28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4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Sangat banyak,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dari 100k jenis</a:t>
            </a:r>
            <a:r>
              <a:rPr sz="24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produk</a:t>
            </a:r>
            <a:endParaRPr sz="24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1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Memiliki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atribut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lebar,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dari 100</a:t>
            </a:r>
            <a:r>
              <a:rPr sz="24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kolom</a:t>
            </a:r>
            <a:endParaRPr sz="24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1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Bisa memiliki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hierarki</a:t>
            </a:r>
            <a:r>
              <a:rPr sz="2400" spc="-6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jamak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Dimensi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lain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77186"/>
            <a:ext cx="8133715" cy="193928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146050">
              <a:lnSpc>
                <a:spcPct val="131800"/>
              </a:lnSpc>
              <a:spcBef>
                <a:spcPts val="100"/>
              </a:spcBef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dimensi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tersebut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sangat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optimal 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kekhususan: hierarki</a:t>
            </a:r>
            <a:r>
              <a:rPr sz="28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jamak: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3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tersebut dapat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memiliki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garis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lebih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dari</a:t>
            </a:r>
            <a:r>
              <a:rPr sz="2400" spc="-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1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1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Tergantung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pada perspektif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tersebut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Dimensi</a:t>
            </a:r>
            <a:r>
              <a:rPr u="sng" spc="-17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Sampah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22830"/>
            <a:ext cx="9316085" cy="260921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beberapa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atribut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mungkin tidak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berguna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dalam struktur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85" dirty="0">
                <a:solidFill>
                  <a:srgbClr val="404040"/>
                </a:solidFill>
                <a:latin typeface="Calibri"/>
                <a:cs typeface="Calibri"/>
              </a:rPr>
              <a:t>DW. 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Seperti: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Flag ya/tidak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Kode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(seperti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produk dengan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kode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tertentu)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Informasi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teks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bebas (deskripsi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produk,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komentar)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  <a:spcBef>
                <a:spcPts val="1295"/>
              </a:spcBef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Beberapa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informasi yang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terkandung di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dalamnya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sangat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sulit</a:t>
            </a:r>
            <a:r>
              <a:rPr sz="24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untuk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dijelajahi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(text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mining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informasi</a:t>
            </a:r>
            <a:r>
              <a:rPr sz="24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teks)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45" dirty="0">
                <a:uFill>
                  <a:solidFill>
                    <a:srgbClr val="7E7E7E"/>
                  </a:solidFill>
                </a:uFill>
              </a:rPr>
              <a:t>Dimensi</a:t>
            </a:r>
            <a:r>
              <a:rPr u="sng" spc="-17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Sampah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22830"/>
            <a:ext cx="9511030" cy="210058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751205">
              <a:lnSpc>
                <a:spcPts val="2590"/>
              </a:lnSpc>
              <a:spcBef>
                <a:spcPts val="425"/>
              </a:spcBef>
            </a:pP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Terkadang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atribut-atribut dimensi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ini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menjadi penting/tidak,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maka  diperlukan keputusan untuk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membuang/mempertahankan: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Buang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semua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info teks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</a:t>
            </a:r>
            <a:r>
              <a:rPr sz="20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flag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Biarkan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info teks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flag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apa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adanya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dalam tabel</a:t>
            </a:r>
            <a:r>
              <a:rPr sz="20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fakta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Sendirikan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info teks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flag dalam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satu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000" spc="1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0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Cukup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pertahankan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info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teks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flag yang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penting,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misal penjualan terjadi (ya/tidak),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dst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193291" y="1737360"/>
            <a:ext cx="9966960" cy="0"/>
          </a:xfrm>
          <a:custGeom>
            <a:avLst/>
            <a:gdLst/>
            <a:ahLst/>
            <a:cxnLst/>
            <a:rect l="l" t="t" r="r" b="b"/>
            <a:pathLst>
              <a:path w="9966960">
                <a:moveTo>
                  <a:pt x="0" y="0"/>
                </a:moveTo>
                <a:lnTo>
                  <a:pt x="9966960" y="0"/>
                </a:lnTo>
              </a:path>
            </a:pathLst>
          </a:custGeom>
          <a:ln w="6096">
            <a:solidFill>
              <a:srgbClr val="7E7E7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1176324" y="978153"/>
            <a:ext cx="9119235" cy="69659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4400" spc="-50" dirty="0"/>
              <a:t>Logical </a:t>
            </a:r>
            <a:r>
              <a:rPr sz="4400" spc="-45" dirty="0"/>
              <a:t>Design: </a:t>
            </a:r>
            <a:r>
              <a:rPr sz="4400" spc="-75" dirty="0"/>
              <a:t>Perancangan </a:t>
            </a:r>
            <a:r>
              <a:rPr sz="4400" spc="-60" dirty="0"/>
              <a:t>Data</a:t>
            </a:r>
            <a:r>
              <a:rPr sz="4400" spc="-290" dirty="0"/>
              <a:t> </a:t>
            </a:r>
            <a:r>
              <a:rPr sz="4400" spc="-70" dirty="0"/>
              <a:t>Agregat</a:t>
            </a:r>
            <a:endParaRPr sz="4400"/>
          </a:p>
        </p:txBody>
      </p:sp>
      <p:sp>
        <p:nvSpPr>
          <p:cNvPr id="4" name="object 4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33985" marR="25400">
              <a:lnSpc>
                <a:spcPts val="2590"/>
              </a:lnSpc>
              <a:spcBef>
                <a:spcPts val="425"/>
              </a:spcBef>
            </a:pPr>
            <a:r>
              <a:rPr spc="-15" dirty="0"/>
              <a:t>Data agregat </a:t>
            </a:r>
            <a:r>
              <a:rPr dirty="0"/>
              <a:t>adalah </a:t>
            </a:r>
            <a:r>
              <a:rPr spc="-15" dirty="0"/>
              <a:t>data </a:t>
            </a:r>
            <a:r>
              <a:rPr spc="-10" dirty="0"/>
              <a:t>yang </a:t>
            </a:r>
            <a:r>
              <a:rPr dirty="0"/>
              <a:t>muncul </a:t>
            </a:r>
            <a:r>
              <a:rPr spc="-10" dirty="0"/>
              <a:t>sebagai </a:t>
            </a:r>
            <a:r>
              <a:rPr spc="-5" dirty="0"/>
              <a:t>ringkasan </a:t>
            </a:r>
            <a:r>
              <a:rPr spc="-10" dirty="0"/>
              <a:t>pengelompokan </a:t>
            </a:r>
            <a:r>
              <a:rPr spc="-15" dirty="0"/>
              <a:t>data  </a:t>
            </a:r>
            <a:r>
              <a:rPr spc="-10" dirty="0"/>
              <a:t>tertentu </a:t>
            </a:r>
            <a:r>
              <a:rPr spc="-5" dirty="0"/>
              <a:t>(SUM, </a:t>
            </a:r>
            <a:r>
              <a:rPr spc="-20" dirty="0"/>
              <a:t>AVERAGE, </a:t>
            </a:r>
            <a:r>
              <a:rPr spc="-5" dirty="0"/>
              <a:t>MIN, </a:t>
            </a:r>
            <a:r>
              <a:rPr dirty="0"/>
              <a:t>MAX, </a:t>
            </a:r>
            <a:r>
              <a:rPr spc="-10" dirty="0"/>
              <a:t>GROUP </a:t>
            </a:r>
            <a:r>
              <a:rPr spc="-130" dirty="0"/>
              <a:t>BY,</a:t>
            </a:r>
            <a:r>
              <a:rPr spc="-40" dirty="0"/>
              <a:t> </a:t>
            </a:r>
            <a:r>
              <a:rPr spc="-10" dirty="0"/>
              <a:t>dst)</a:t>
            </a:r>
          </a:p>
          <a:p>
            <a:pPr marL="133985" marR="5080">
              <a:lnSpc>
                <a:spcPts val="2590"/>
              </a:lnSpc>
              <a:spcBef>
                <a:spcPts val="1410"/>
              </a:spcBef>
            </a:pPr>
            <a:r>
              <a:rPr spc="-5" dirty="0"/>
              <a:t>Hal </a:t>
            </a:r>
            <a:r>
              <a:rPr dirty="0"/>
              <a:t>ini </a:t>
            </a:r>
            <a:r>
              <a:rPr spc="-5" dirty="0"/>
              <a:t>penting </a:t>
            </a:r>
            <a:r>
              <a:rPr spc="-15" dirty="0"/>
              <a:t>karena </a:t>
            </a:r>
            <a:r>
              <a:rPr spc="-10" dirty="0"/>
              <a:t>kebutuhan </a:t>
            </a:r>
            <a:r>
              <a:rPr spc="-5" dirty="0"/>
              <a:t>penyimpanan </a:t>
            </a:r>
            <a:r>
              <a:rPr spc="-15" dirty="0"/>
              <a:t>data </a:t>
            </a:r>
            <a:r>
              <a:rPr spc="-5" dirty="0"/>
              <a:t>bisa diminimasi dan </a:t>
            </a:r>
            <a:r>
              <a:rPr spc="-10" dirty="0"/>
              <a:t>kueri  </a:t>
            </a:r>
            <a:r>
              <a:rPr spc="-5" dirty="0"/>
              <a:t>bisa </a:t>
            </a:r>
            <a:r>
              <a:rPr dirty="0"/>
              <a:t>lebih</a:t>
            </a:r>
            <a:r>
              <a:rPr spc="-5" dirty="0"/>
              <a:t> </a:t>
            </a:r>
            <a:r>
              <a:rPr spc="-15" dirty="0"/>
              <a:t>efektif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77186"/>
            <a:ext cx="9520555" cy="2658745"/>
          </a:xfrm>
          <a:prstGeom prst="rect">
            <a:avLst/>
          </a:prstGeom>
        </p:spPr>
        <p:txBody>
          <a:bodyPr vert="horz" wrap="square" lIns="0" tIns="14859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170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Contoh</a:t>
            </a:r>
            <a:r>
              <a:rPr sz="28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kasus:</a:t>
            </a:r>
            <a:endParaRPr sz="2800">
              <a:latin typeface="Calibri"/>
              <a:cs typeface="Calibri"/>
            </a:endParaRPr>
          </a:p>
          <a:p>
            <a:pPr marL="12700" marR="5080">
              <a:lnSpc>
                <a:spcPts val="3020"/>
              </a:lnSpc>
              <a:spcBef>
                <a:spcPts val="1455"/>
              </a:spcBef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Suatu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DW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berisi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sebanyak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5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tahun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300 </a:t>
            </a:r>
            <a:r>
              <a:rPr sz="2800" spc="-40" dirty="0">
                <a:solidFill>
                  <a:srgbClr val="404040"/>
                </a:solidFill>
                <a:latin typeface="Calibri"/>
                <a:cs typeface="Calibri"/>
              </a:rPr>
              <a:t>toko 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melaporkan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harian terhadap 40000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produk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2800" spc="2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30" dirty="0">
                <a:solidFill>
                  <a:srgbClr val="404040"/>
                </a:solidFill>
                <a:latin typeface="Calibri"/>
                <a:cs typeface="Calibri"/>
              </a:rPr>
              <a:t>toko.</a:t>
            </a:r>
            <a:endParaRPr sz="2800">
              <a:latin typeface="Calibri"/>
              <a:cs typeface="Calibri"/>
            </a:endParaRPr>
          </a:p>
          <a:p>
            <a:pPr marL="12700" marR="1656080">
              <a:lnSpc>
                <a:spcPts val="4420"/>
              </a:lnSpc>
              <a:spcBef>
                <a:spcPts val="290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Berapakah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jumlah baris pada tabel </a:t>
            </a:r>
            <a:r>
              <a:rPr sz="2800" spc="-25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terlibat? 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5x365x300x40000= </a:t>
            </a:r>
            <a:r>
              <a:rPr sz="2800" dirty="0">
                <a:solidFill>
                  <a:srgbClr val="404040"/>
                </a:solidFill>
                <a:latin typeface="Calibri"/>
                <a:cs typeface="Calibri"/>
              </a:rPr>
              <a:t>+-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20</a:t>
            </a:r>
            <a:r>
              <a:rPr sz="28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milyar</a:t>
            </a:r>
            <a:endParaRPr sz="28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1545"/>
            <a:ext cx="9905365" cy="2535555"/>
          </a:xfrm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10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Contoh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kasus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lain: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  <a:spcBef>
                <a:spcPts val="1115"/>
              </a:spcBef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Sebuah perusahaan telepon menyimpan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selama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5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tahun dan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mencatat</a:t>
            </a:r>
            <a:r>
              <a:rPr sz="2400" spc="-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150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ts val="2735"/>
              </a:lnSpc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juta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panggilan tiap</a:t>
            </a:r>
            <a:r>
              <a:rPr sz="24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harinya</a:t>
            </a:r>
            <a:endParaRPr sz="2400">
              <a:latin typeface="Calibri"/>
              <a:cs typeface="Calibri"/>
            </a:endParaRPr>
          </a:p>
          <a:p>
            <a:pPr marL="12700" marR="44450">
              <a:lnSpc>
                <a:spcPts val="2590"/>
              </a:lnSpc>
              <a:spcBef>
                <a:spcPts val="1445"/>
              </a:spcBef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Sebuah perusahaan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kartu kredit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menyimpan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selama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5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tahun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mencatat 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150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juta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nasabah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rata-rata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jumlah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adalah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20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tiap 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bulannya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01534"/>
            <a:ext cx="7567295" cy="1447165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Mengagregasi </a:t>
            </a:r>
            <a:r>
              <a:rPr sz="2400" spc="-40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Fakta</a:t>
            </a:r>
            <a:endParaRPr sz="2400">
              <a:latin typeface="Calibri"/>
              <a:cs typeface="Calibri"/>
            </a:endParaRPr>
          </a:p>
          <a:p>
            <a:pPr marL="304800" indent="-183515">
              <a:lnSpc>
                <a:spcPts val="2510"/>
              </a:lnSpc>
              <a:spcBef>
                <a:spcPts val="15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Beberapa </a:t>
            </a:r>
            <a:r>
              <a:rPr sz="2200" spc="-2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bisa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digabungkan dengan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meninjau dimensi</a:t>
            </a:r>
            <a:r>
              <a:rPr sz="2200" spc="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endParaRPr sz="2200">
              <a:latin typeface="Calibri"/>
              <a:cs typeface="Calibri"/>
            </a:endParaRPr>
          </a:p>
          <a:p>
            <a:pPr marL="304800">
              <a:lnSpc>
                <a:spcPts val="2510"/>
              </a:lnSpc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disederhanakan/dinaikkan</a:t>
            </a:r>
            <a:r>
              <a:rPr sz="2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hierarkinya</a:t>
            </a:r>
            <a:endParaRPr sz="2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3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20" dirty="0">
                <a:solidFill>
                  <a:srgbClr val="404040"/>
                </a:solidFill>
                <a:latin typeface="Calibri"/>
                <a:cs typeface="Calibri"/>
              </a:rPr>
              <a:t>Caranya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disebut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multi-way</a:t>
            </a:r>
            <a:r>
              <a:rPr sz="22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aggregation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/>
          <p:nvPr/>
        </p:nvSpPr>
        <p:spPr>
          <a:xfrm>
            <a:off x="3410711" y="1318260"/>
            <a:ext cx="6725411" cy="46954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/>
          <p:nvPr/>
        </p:nvSpPr>
        <p:spPr>
          <a:xfrm>
            <a:off x="3395471" y="1196339"/>
            <a:ext cx="6992111" cy="4838700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1545"/>
            <a:ext cx="9696450" cy="2535555"/>
          </a:xfrm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10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hasil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agregasi</a:t>
            </a:r>
            <a:endParaRPr sz="2400">
              <a:latin typeface="Calibri"/>
              <a:cs typeface="Calibri"/>
            </a:endParaRPr>
          </a:p>
          <a:p>
            <a:pPr marL="12700" marR="5080">
              <a:lnSpc>
                <a:spcPct val="90000"/>
              </a:lnSpc>
              <a:spcBef>
                <a:spcPts val="1405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Suatu DW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berisi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sebanyak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5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tahun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300 </a:t>
            </a: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toko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melaporkan 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harian terhadap 40000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produk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toko.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Namun, pemilik </a:t>
            </a: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toko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merasa  cukup untuk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perlu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tahu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ringkasan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per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brand,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karena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mengetahui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 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produk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pun terlalu sulit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analisis. Jumlah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brand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adalah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80.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5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Berapakah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jumlah baris pada tabel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terlibat?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084580" y="1681545"/>
            <a:ext cx="9788525" cy="3041650"/>
          </a:xfrm>
          <a:prstGeom prst="rect">
            <a:avLst/>
          </a:prstGeom>
        </p:spPr>
        <p:txBody>
          <a:bodyPr vert="horz" wrap="square" lIns="0" tIns="153670" rIns="0" bIns="0" rtlCol="0">
            <a:spAutoFit/>
          </a:bodyPr>
          <a:lstStyle/>
          <a:p>
            <a:pPr marL="104139">
              <a:lnSpc>
                <a:spcPct val="100000"/>
              </a:lnSpc>
              <a:spcBef>
                <a:spcPts val="1210"/>
              </a:spcBef>
            </a:pP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Contoh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hasil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 agregasi</a:t>
            </a:r>
            <a:endParaRPr sz="2400">
              <a:latin typeface="Calibri"/>
              <a:cs typeface="Calibri"/>
            </a:endParaRPr>
          </a:p>
          <a:p>
            <a:pPr marL="104139" marR="5080">
              <a:lnSpc>
                <a:spcPct val="90000"/>
              </a:lnSpc>
              <a:spcBef>
                <a:spcPts val="1405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Suatu DW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berisi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sebanyak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5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tahun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300 </a:t>
            </a: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toko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melaporkan 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transaksi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harian terhadap 40000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produk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toko.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Namun, pemilik </a:t>
            </a:r>
            <a:r>
              <a:rPr sz="2400" spc="-30" dirty="0">
                <a:solidFill>
                  <a:srgbClr val="404040"/>
                </a:solidFill>
                <a:latin typeface="Calibri"/>
                <a:cs typeface="Calibri"/>
              </a:rPr>
              <a:t>toko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merasa  cukup untuk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perlu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tahu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ringkasan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per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brand,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karena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mengetahui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 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produk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pun terlalu sulit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untuk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analisis. Jumlah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brand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adalah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80.</a:t>
            </a:r>
            <a:endParaRPr sz="2400">
              <a:latin typeface="Calibri"/>
              <a:cs typeface="Calibri"/>
            </a:endParaRPr>
          </a:p>
          <a:p>
            <a:pPr marL="104139">
              <a:lnSpc>
                <a:spcPct val="100000"/>
              </a:lnSpc>
              <a:spcBef>
                <a:spcPts val="1115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Berapakah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jumlah baris pada tabel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fakta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terlibat?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10"/>
              </a:spcBef>
            </a:pP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5x365x80x300=43800000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ts val="5330"/>
              </a:lnSpc>
              <a:spcBef>
                <a:spcPts val="100"/>
              </a:spcBef>
            </a:pPr>
            <a:r>
              <a:rPr spc="-50" dirty="0"/>
              <a:t>Logical </a:t>
            </a:r>
            <a:r>
              <a:rPr spc="-45" dirty="0"/>
              <a:t>Design: </a:t>
            </a:r>
            <a:r>
              <a:rPr spc="-80" dirty="0"/>
              <a:t>Perancangan</a:t>
            </a:r>
            <a:r>
              <a:rPr spc="-215" dirty="0"/>
              <a:t> </a:t>
            </a:r>
            <a:r>
              <a:rPr spc="-70" dirty="0"/>
              <a:t>Data</a:t>
            </a:r>
          </a:p>
          <a:p>
            <a:pPr marL="169545">
              <a:lnSpc>
                <a:spcPts val="5330"/>
              </a:lnSpc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33985" marR="556895">
              <a:lnSpc>
                <a:spcPts val="2590"/>
              </a:lnSpc>
              <a:spcBef>
                <a:spcPts val="425"/>
              </a:spcBef>
            </a:pPr>
            <a:r>
              <a:rPr spc="-15" dirty="0"/>
              <a:t>Agregat </a:t>
            </a:r>
            <a:r>
              <a:rPr dirty="0"/>
              <a:t>tidak </a:t>
            </a:r>
            <a:r>
              <a:rPr spc="-5" dirty="0"/>
              <a:t>perlu selalu </a:t>
            </a:r>
            <a:r>
              <a:rPr spc="-10" dirty="0"/>
              <a:t>dilakukan, </a:t>
            </a:r>
            <a:r>
              <a:rPr spc="-15" dirty="0"/>
              <a:t>tergantung </a:t>
            </a:r>
            <a:r>
              <a:rPr spc="-10" dirty="0"/>
              <a:t>tingkat </a:t>
            </a:r>
            <a:r>
              <a:rPr spc="-20" dirty="0"/>
              <a:t>kejarangan </a:t>
            </a:r>
            <a:r>
              <a:rPr spc="-15" dirty="0"/>
              <a:t>data </a:t>
            </a:r>
            <a:r>
              <a:rPr spc="-5" dirty="0"/>
              <a:t>dan  jumlah </a:t>
            </a:r>
            <a:r>
              <a:rPr spc="-10" dirty="0"/>
              <a:t>yang</a:t>
            </a:r>
            <a:r>
              <a:rPr spc="-30" dirty="0"/>
              <a:t> </a:t>
            </a:r>
            <a:r>
              <a:rPr spc="-5" dirty="0"/>
              <a:t>dimiliki</a:t>
            </a:r>
          </a:p>
          <a:p>
            <a:pPr marL="426084" marR="322580" indent="-182880">
              <a:lnSpc>
                <a:spcPts val="2160"/>
              </a:lnSpc>
              <a:spcBef>
                <a:spcPts val="425"/>
              </a:spcBef>
              <a:buClr>
                <a:srgbClr val="99CA38"/>
              </a:buClr>
              <a:buChar char="◦"/>
              <a:tabLst>
                <a:tab pos="427355" algn="l"/>
              </a:tabLst>
            </a:pPr>
            <a:r>
              <a:rPr sz="2000" spc="-15" dirty="0"/>
              <a:t>Jika data </a:t>
            </a:r>
            <a:r>
              <a:rPr sz="2000" dirty="0"/>
              <a:t>25000 cabang </a:t>
            </a:r>
            <a:r>
              <a:rPr sz="2000" spc="-10" dirty="0"/>
              <a:t>akan diagregasi berdasar </a:t>
            </a:r>
            <a:r>
              <a:rPr sz="2000" dirty="0"/>
              <a:t>15000 </a:t>
            </a:r>
            <a:r>
              <a:rPr sz="2000" spc="-20" dirty="0"/>
              <a:t>kota, </a:t>
            </a:r>
            <a:r>
              <a:rPr sz="2000" spc="-10" dirty="0"/>
              <a:t>agregasi </a:t>
            </a:r>
            <a:r>
              <a:rPr sz="2000" dirty="0"/>
              <a:t>ini tidak </a:t>
            </a:r>
            <a:r>
              <a:rPr sz="2000" spc="-10" dirty="0"/>
              <a:t>akan </a:t>
            </a:r>
            <a:r>
              <a:rPr sz="2000" spc="-5" dirty="0"/>
              <a:t>terlalu  signifikan</a:t>
            </a:r>
            <a:endParaRPr sz="2000"/>
          </a:p>
          <a:p>
            <a:pPr marL="426084" marR="668020" indent="-182880">
              <a:lnSpc>
                <a:spcPts val="2160"/>
              </a:lnSpc>
              <a:spcBef>
                <a:spcPts val="600"/>
              </a:spcBef>
              <a:buClr>
                <a:srgbClr val="99CA38"/>
              </a:buClr>
              <a:buChar char="◦"/>
              <a:tabLst>
                <a:tab pos="427355" algn="l"/>
              </a:tabLst>
            </a:pPr>
            <a:r>
              <a:rPr sz="2000" spc="-15" dirty="0"/>
              <a:t>Jika </a:t>
            </a:r>
            <a:r>
              <a:rPr sz="2000" spc="-5" dirty="0"/>
              <a:t>dalam tabel </a:t>
            </a:r>
            <a:r>
              <a:rPr sz="2000" spc="-15" dirty="0"/>
              <a:t>fakta </a:t>
            </a:r>
            <a:r>
              <a:rPr sz="2000" spc="-5" dirty="0"/>
              <a:t>memiliki </a:t>
            </a:r>
            <a:r>
              <a:rPr sz="2000" spc="-10" dirty="0"/>
              <a:t>tingkat </a:t>
            </a:r>
            <a:r>
              <a:rPr sz="2000" spc="-15" dirty="0"/>
              <a:t>kejarangan </a:t>
            </a:r>
            <a:r>
              <a:rPr sz="2000" spc="-10" dirty="0"/>
              <a:t>sebanyak </a:t>
            </a:r>
            <a:r>
              <a:rPr sz="2000" dirty="0"/>
              <a:t>10%, </a:t>
            </a:r>
            <a:r>
              <a:rPr sz="2000" spc="-10" dirty="0"/>
              <a:t>sedangkan setelah  diagregasi </a:t>
            </a:r>
            <a:r>
              <a:rPr sz="2000" spc="-5" dirty="0"/>
              <a:t>masih </a:t>
            </a:r>
            <a:r>
              <a:rPr sz="2000" dirty="0"/>
              <a:t>tidak </a:t>
            </a:r>
            <a:r>
              <a:rPr sz="2000" spc="-5" dirty="0"/>
              <a:t>jauh dari </a:t>
            </a:r>
            <a:r>
              <a:rPr sz="2000" dirty="0"/>
              <a:t>10%, </a:t>
            </a:r>
            <a:r>
              <a:rPr sz="2000" spc="-10" dirty="0"/>
              <a:t>maka agregasi berdasar suatu </a:t>
            </a:r>
            <a:r>
              <a:rPr sz="2000" spc="-5" dirty="0"/>
              <a:t>dimensi </a:t>
            </a:r>
            <a:r>
              <a:rPr sz="2000" dirty="0"/>
              <a:t>tidak </a:t>
            </a:r>
            <a:r>
              <a:rPr sz="2000" spc="-5" dirty="0"/>
              <a:t>perlu  </a:t>
            </a:r>
            <a:r>
              <a:rPr sz="2000" spc="-10" dirty="0"/>
              <a:t>dilakukan</a:t>
            </a:r>
            <a:endParaRPr sz="2000"/>
          </a:p>
          <a:p>
            <a:pPr marL="133985" marR="5080">
              <a:lnSpc>
                <a:spcPts val="2590"/>
              </a:lnSpc>
              <a:spcBef>
                <a:spcPts val="1590"/>
              </a:spcBef>
            </a:pPr>
            <a:r>
              <a:rPr spc="-15" dirty="0"/>
              <a:t>Perhatikan </a:t>
            </a:r>
            <a:r>
              <a:rPr spc="-5" dirty="0"/>
              <a:t>user </a:t>
            </a:r>
            <a:r>
              <a:rPr spc="-10" dirty="0"/>
              <a:t>yang </a:t>
            </a:r>
            <a:r>
              <a:rPr spc="-5" dirty="0"/>
              <a:t>bisa menganalisis </a:t>
            </a:r>
            <a:r>
              <a:rPr spc="-10" dirty="0"/>
              <a:t>dengan </a:t>
            </a:r>
            <a:r>
              <a:rPr spc="-5" dirty="0"/>
              <a:t>maksimal, </a:t>
            </a:r>
            <a:r>
              <a:rPr spc="-15" dirty="0"/>
              <a:t>biasanya mereka </a:t>
            </a:r>
            <a:r>
              <a:rPr dirty="0"/>
              <a:t>tidak  </a:t>
            </a:r>
            <a:r>
              <a:rPr spc="-5" dirty="0"/>
              <a:t>menginginkan </a:t>
            </a:r>
            <a:r>
              <a:rPr spc="-15" dirty="0"/>
              <a:t>data </a:t>
            </a:r>
            <a:r>
              <a:rPr spc="-5" dirty="0"/>
              <a:t>hasil</a:t>
            </a:r>
            <a:r>
              <a:rPr spc="-35" dirty="0"/>
              <a:t> </a:t>
            </a:r>
            <a:r>
              <a:rPr spc="-10" dirty="0"/>
              <a:t>agregasi</a:t>
            </a:r>
          </a:p>
          <a:p>
            <a:pPr marL="133985" marR="243840">
              <a:lnSpc>
                <a:spcPts val="2590"/>
              </a:lnSpc>
              <a:spcBef>
                <a:spcPts val="1405"/>
              </a:spcBef>
            </a:pPr>
            <a:r>
              <a:rPr spc="-15" dirty="0"/>
              <a:t>Perhatikan </a:t>
            </a:r>
            <a:r>
              <a:rPr spc="-25" dirty="0"/>
              <a:t>efeknya </a:t>
            </a:r>
            <a:r>
              <a:rPr spc="-5" dirty="0"/>
              <a:t>terhadap </a:t>
            </a:r>
            <a:r>
              <a:rPr spc="-15" dirty="0"/>
              <a:t>data </a:t>
            </a:r>
            <a:r>
              <a:rPr spc="-5" dirty="0"/>
              <a:t>staging, </a:t>
            </a:r>
            <a:r>
              <a:rPr spc="-15" dirty="0"/>
              <a:t>karena </a:t>
            </a:r>
            <a:r>
              <a:rPr spc="-10" dirty="0"/>
              <a:t>agregasi yang </a:t>
            </a:r>
            <a:r>
              <a:rPr spc="-5" dirty="0"/>
              <a:t>terlalu </a:t>
            </a:r>
            <a:r>
              <a:rPr spc="-10" dirty="0"/>
              <a:t>intensif  akan </a:t>
            </a:r>
            <a:r>
              <a:rPr spc="-5" dirty="0"/>
              <a:t>membebani </a:t>
            </a:r>
            <a:r>
              <a:rPr spc="-10" dirty="0"/>
              <a:t>proses tersebut</a:t>
            </a: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0" dirty="0">
                <a:uFill>
                  <a:solidFill>
                    <a:srgbClr val="7E7E7E"/>
                  </a:solidFill>
                </a:uFill>
              </a:rPr>
              <a:t>Design </a:t>
            </a:r>
            <a:r>
              <a:rPr u="sng" spc="-25" dirty="0">
                <a:uFill>
                  <a:solidFill>
                    <a:srgbClr val="7E7E7E"/>
                  </a:solidFill>
                </a:uFill>
              </a:rPr>
              <a:t>di</a:t>
            </a:r>
            <a:r>
              <a:rPr u="sng" spc="-229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125" dirty="0">
                <a:uFill>
                  <a:solidFill>
                    <a:srgbClr val="7E7E7E"/>
                  </a:solidFill>
                </a:uFill>
              </a:rPr>
              <a:t>OLTP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22830"/>
            <a:ext cx="9616440" cy="224218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Berisi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keterangan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rinci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mengenai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entitas,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atribut, jenis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data,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panjang nilai, dan 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seterusnya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085"/>
              </a:spcBef>
            </a:pP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Berisi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keterangan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tentang</a:t>
            </a:r>
            <a:r>
              <a:rPr sz="2400" spc="-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indexing</a:t>
            </a:r>
            <a:endParaRPr sz="2400">
              <a:latin typeface="Calibri"/>
              <a:cs typeface="Calibri"/>
            </a:endParaRPr>
          </a:p>
          <a:p>
            <a:pPr marL="12700" marR="184785">
              <a:lnSpc>
                <a:spcPct val="138300"/>
              </a:lnSpc>
              <a:spcBef>
                <a:spcPts val="10"/>
              </a:spcBef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Lokasi penempatan database (drive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apa,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ukuran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berapa,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jenis penyimpanan) 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Parameter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awalan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pembuatan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DBMS</a:t>
            </a:r>
            <a:r>
              <a:rPr sz="2400" spc="-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0" dirty="0">
                <a:solidFill>
                  <a:srgbClr val="404040"/>
                </a:solidFill>
                <a:latin typeface="Calibri"/>
                <a:cs typeface="Calibri"/>
              </a:rPr>
              <a:t>OLTP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</a:t>
            </a:r>
            <a:r>
              <a:rPr u="sng" spc="-15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0" dirty="0">
                <a:uFill>
                  <a:solidFill>
                    <a:srgbClr val="7E7E7E"/>
                  </a:solidFill>
                </a:uFill>
              </a:rPr>
              <a:t>Design	</a:t>
            </a:r>
          </a:p>
        </p:txBody>
      </p:sp>
      <p:sp>
        <p:nvSpPr>
          <p:cNvPr id="3" name="object 3"/>
          <p:cNvSpPr/>
          <p:nvPr/>
        </p:nvSpPr>
        <p:spPr>
          <a:xfrm>
            <a:off x="4867655" y="286511"/>
            <a:ext cx="6833616" cy="565556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Physical </a:t>
            </a:r>
            <a:r>
              <a:rPr spc="-45" dirty="0"/>
              <a:t>Design: </a:t>
            </a:r>
            <a:r>
              <a:rPr spc="-70" dirty="0"/>
              <a:t>Data</a:t>
            </a:r>
            <a:r>
              <a:rPr spc="-165" dirty="0"/>
              <a:t> </a:t>
            </a:r>
            <a:r>
              <a:rPr spc="-75" dirty="0"/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13686"/>
            <a:ext cx="2437130" cy="45212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Lang</a:t>
            </a:r>
            <a:r>
              <a:rPr sz="2800" spc="-50" dirty="0">
                <a:solidFill>
                  <a:srgbClr val="404040"/>
                </a:solidFill>
                <a:latin typeface="Calibri"/>
                <a:cs typeface="Calibri"/>
              </a:rPr>
              <a:t>k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ah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-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lang</a:t>
            </a:r>
            <a:r>
              <a:rPr sz="2800" spc="-55" dirty="0">
                <a:solidFill>
                  <a:srgbClr val="404040"/>
                </a:solidFill>
                <a:latin typeface="Calibri"/>
                <a:cs typeface="Calibri"/>
              </a:rPr>
              <a:t>k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ah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305906" y="1862180"/>
            <a:ext cx="6048921" cy="4270542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70" dirty="0">
                <a:uFill>
                  <a:solidFill>
                    <a:srgbClr val="7E7E7E"/>
                  </a:solidFill>
                </a:uFill>
              </a:rPr>
              <a:t>Data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75" dirty="0">
                <a:uFill>
                  <a:solidFill>
                    <a:srgbClr val="7E7E7E"/>
                  </a:solidFill>
                </a:uFill>
              </a:rPr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13686"/>
            <a:ext cx="9646285" cy="1651000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Pembuatan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perencanaan</a:t>
            </a:r>
            <a:r>
              <a:rPr sz="2800" spc="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agregasi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0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600" spc="-10" dirty="0">
                <a:solidFill>
                  <a:srgbClr val="404040"/>
                </a:solidFill>
                <a:latin typeface="Calibri"/>
                <a:cs typeface="Calibri"/>
              </a:rPr>
              <a:t>Perlu diperhatikan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mengenai hierarki-hierarki </a:t>
            </a:r>
            <a:r>
              <a:rPr sz="2600" spc="-10" dirty="0">
                <a:solidFill>
                  <a:srgbClr val="404040"/>
                </a:solidFill>
                <a:latin typeface="Calibri"/>
                <a:cs typeface="Calibri"/>
              </a:rPr>
              <a:t>yang</a:t>
            </a:r>
            <a:r>
              <a:rPr sz="2600" spc="-7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penting</a:t>
            </a:r>
            <a:endParaRPr sz="2600">
              <a:latin typeface="Calibri"/>
              <a:cs typeface="Calibri"/>
            </a:endParaRPr>
          </a:p>
          <a:p>
            <a:pPr marL="304800" marR="5080" indent="-182880">
              <a:lnSpc>
                <a:spcPts val="2810"/>
              </a:lnSpc>
              <a:spcBef>
                <a:spcPts val="64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600" spc="-10" dirty="0">
                <a:solidFill>
                  <a:srgbClr val="404040"/>
                </a:solidFill>
                <a:latin typeface="Calibri"/>
                <a:cs typeface="Calibri"/>
              </a:rPr>
              <a:t>Perlu diperhatikan apakah </a:t>
            </a:r>
            <a:r>
              <a:rPr sz="2600" spc="-5" dirty="0">
                <a:solidFill>
                  <a:srgbClr val="404040"/>
                </a:solidFill>
                <a:latin typeface="Calibri"/>
                <a:cs typeface="Calibri"/>
              </a:rPr>
              <a:t>OLAP perlu </a:t>
            </a:r>
            <a:r>
              <a:rPr sz="2600" spc="-15" dirty="0">
                <a:solidFill>
                  <a:srgbClr val="404040"/>
                </a:solidFill>
                <a:latin typeface="Calibri"/>
                <a:cs typeface="Calibri"/>
              </a:rPr>
              <a:t>menyertakan data agregat atau  </a:t>
            </a:r>
            <a:r>
              <a:rPr sz="2600" dirty="0">
                <a:solidFill>
                  <a:srgbClr val="404040"/>
                </a:solidFill>
                <a:latin typeface="Calibri"/>
                <a:cs typeface="Calibri"/>
              </a:rPr>
              <a:t>tidak</a:t>
            </a:r>
            <a:endParaRPr sz="26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70" dirty="0">
                <a:uFill>
                  <a:solidFill>
                    <a:srgbClr val="7E7E7E"/>
                  </a:solidFill>
                </a:uFill>
              </a:rPr>
              <a:t>Data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75" dirty="0">
                <a:uFill>
                  <a:solidFill>
                    <a:srgbClr val="7E7E7E"/>
                  </a:solidFill>
                </a:uFill>
              </a:rPr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84224"/>
            <a:ext cx="9867265" cy="839469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Adanya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opsi</a:t>
            </a:r>
            <a:r>
              <a:rPr sz="28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clustering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Penempatan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dan manajemen </a:t>
            </a:r>
            <a:r>
              <a:rPr sz="2200" spc="-20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berhubungan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satu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blok</a:t>
            </a:r>
            <a:r>
              <a:rPr sz="2200" spc="1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penyimpanan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70" dirty="0">
                <a:uFill>
                  <a:solidFill>
                    <a:srgbClr val="7E7E7E"/>
                  </a:solidFill>
                </a:uFill>
              </a:rPr>
              <a:t>Data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75" dirty="0">
                <a:uFill>
                  <a:solidFill>
                    <a:srgbClr val="7E7E7E"/>
                  </a:solidFill>
                </a:uFill>
              </a:rPr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84224"/>
            <a:ext cx="6103620" cy="121793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800" spc="-30" dirty="0">
                <a:solidFill>
                  <a:srgbClr val="404040"/>
                </a:solidFill>
                <a:latin typeface="Calibri"/>
                <a:cs typeface="Calibri"/>
              </a:rPr>
              <a:t>Perlunya </a:t>
            </a:r>
            <a:r>
              <a:rPr sz="2800" spc="-25" dirty="0">
                <a:solidFill>
                  <a:srgbClr val="404040"/>
                </a:solidFill>
                <a:latin typeface="Calibri"/>
                <a:cs typeface="Calibri"/>
              </a:rPr>
              <a:t>strategi</a:t>
            </a:r>
            <a:r>
              <a:rPr sz="2800" spc="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indexing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Penentuan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indeks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per</a:t>
            </a:r>
            <a:r>
              <a:rPr sz="2200" spc="1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endParaRPr sz="2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4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Apakah </a:t>
            </a:r>
            <a:r>
              <a:rPr sz="2200" spc="-20" dirty="0">
                <a:solidFill>
                  <a:srgbClr val="404040"/>
                </a:solidFill>
                <a:latin typeface="Calibri"/>
                <a:cs typeface="Calibri"/>
              </a:rPr>
              <a:t>kolom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dijadikan indeks sering</a:t>
            </a:r>
            <a:r>
              <a:rPr sz="2200" spc="9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berelasi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70" dirty="0">
                <a:uFill>
                  <a:solidFill>
                    <a:srgbClr val="7E7E7E"/>
                  </a:solidFill>
                </a:uFill>
              </a:rPr>
              <a:t>Data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75" dirty="0">
                <a:uFill>
                  <a:solidFill>
                    <a:srgbClr val="7E7E7E"/>
                  </a:solidFill>
                </a:uFill>
              </a:rPr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84224"/>
            <a:ext cx="5177155" cy="1892300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Menentukan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Struktur</a:t>
            </a:r>
            <a:r>
              <a:rPr sz="2800" spc="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Penyimpanan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Penyimpanan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per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tahap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2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22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7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sementara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Staging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Pendukung aplikasi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front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end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70" dirty="0">
                <a:uFill>
                  <a:solidFill>
                    <a:srgbClr val="7E7E7E"/>
                  </a:solidFill>
                </a:uFill>
              </a:rPr>
              <a:t>Data</a:t>
            </a:r>
            <a:r>
              <a:rPr u="sng" spc="-16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75" dirty="0">
                <a:uFill>
                  <a:solidFill>
                    <a:srgbClr val="7E7E7E"/>
                  </a:solidFill>
                </a:uFill>
              </a:rPr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84224"/>
            <a:ext cx="3769995" cy="1595755"/>
          </a:xfrm>
          <a:prstGeom prst="rect">
            <a:avLst/>
          </a:prstGeom>
        </p:spPr>
        <p:txBody>
          <a:bodyPr vert="horz" wrap="square" lIns="0" tIns="4127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25"/>
              </a:spcBef>
            </a:pPr>
            <a:r>
              <a:rPr sz="2800" spc="-20" dirty="0">
                <a:solidFill>
                  <a:srgbClr val="404040"/>
                </a:solidFill>
                <a:latin typeface="Calibri"/>
                <a:cs typeface="Calibri"/>
              </a:rPr>
              <a:t>Penyelesaian </a:t>
            </a:r>
            <a:r>
              <a:rPr sz="2800" spc="-5" dirty="0">
                <a:solidFill>
                  <a:srgbClr val="404040"/>
                </a:solidFill>
                <a:latin typeface="Calibri"/>
                <a:cs typeface="Calibri"/>
              </a:rPr>
              <a:t>Model</a:t>
            </a:r>
            <a:r>
              <a:rPr sz="28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Fisik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8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Standardisasi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penamaan</a:t>
            </a:r>
            <a:r>
              <a:rPr sz="2200" spc="-4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objek</a:t>
            </a:r>
            <a:endParaRPr sz="2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4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5" dirty="0">
                <a:solidFill>
                  <a:srgbClr val="404040"/>
                </a:solidFill>
                <a:latin typeface="Calibri"/>
                <a:cs typeface="Calibri"/>
              </a:rPr>
              <a:t>Pembuatan</a:t>
            </a:r>
            <a:r>
              <a:rPr sz="220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DDL</a:t>
            </a:r>
            <a:endParaRPr sz="22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335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200" spc="-10" dirty="0">
                <a:solidFill>
                  <a:srgbClr val="404040"/>
                </a:solidFill>
                <a:latin typeface="Calibri"/>
                <a:cs typeface="Calibri"/>
              </a:rPr>
              <a:t>Pemilihan </a:t>
            </a:r>
            <a:r>
              <a:rPr sz="2200" spc="-5" dirty="0">
                <a:solidFill>
                  <a:srgbClr val="404040"/>
                </a:solidFill>
                <a:latin typeface="Calibri"/>
                <a:cs typeface="Calibri"/>
              </a:rPr>
              <a:t>RDBMS</a:t>
            </a:r>
            <a:endParaRPr sz="22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Physical </a:t>
            </a:r>
            <a:r>
              <a:rPr spc="-45" dirty="0"/>
              <a:t>Design: </a:t>
            </a:r>
            <a:r>
              <a:rPr spc="-70" dirty="0"/>
              <a:t>Data</a:t>
            </a:r>
            <a:r>
              <a:rPr spc="-165" dirty="0"/>
              <a:t> </a:t>
            </a:r>
            <a:r>
              <a:rPr spc="-75" dirty="0"/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3170555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model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logic 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ke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</a:t>
            </a:r>
            <a:r>
              <a:rPr sz="2000" spc="-3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5076444" y="1924810"/>
            <a:ext cx="7115555" cy="4933186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spc="-75" dirty="0"/>
              <a:t>Physical </a:t>
            </a:r>
            <a:r>
              <a:rPr spc="-45" dirty="0"/>
              <a:t>Design: </a:t>
            </a:r>
            <a:r>
              <a:rPr spc="-70" dirty="0"/>
              <a:t>Data</a:t>
            </a:r>
            <a:r>
              <a:rPr spc="-165" dirty="0"/>
              <a:t> </a:t>
            </a:r>
            <a:r>
              <a:rPr spc="-75" dirty="0"/>
              <a:t>Warehouse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831975"/>
            <a:ext cx="2388235" cy="60515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ts val="2160"/>
              </a:lnSpc>
              <a:spcBef>
                <a:spcPts val="375"/>
              </a:spcBef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Perbedaan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</a:t>
            </a:r>
            <a:r>
              <a:rPr sz="2000" spc="-7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logic 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model</a:t>
            </a:r>
            <a:r>
              <a:rPr sz="2000" spc="-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fisik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4334255" y="1845562"/>
            <a:ext cx="7620000" cy="4924044"/>
          </a:xfrm>
          <a:prstGeom prst="rect">
            <a:avLst/>
          </a:prstGeom>
          <a:blipFill>
            <a:blip r:embed="rId2" cstate="print"/>
            <a:stretch>
              <a:fillRect/>
            </a:stretch>
          </a:blip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</a:t>
            </a:r>
            <a:r>
              <a:rPr u="sng" spc="-155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0" dirty="0">
                <a:uFill>
                  <a:solidFill>
                    <a:srgbClr val="7E7E7E"/>
                  </a:solidFill>
                </a:uFill>
              </a:rPr>
              <a:t>OLAP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685237"/>
            <a:ext cx="9349105" cy="930275"/>
          </a:xfrm>
          <a:prstGeom prst="rect">
            <a:avLst/>
          </a:prstGeom>
        </p:spPr>
        <p:txBody>
          <a:bodyPr vert="horz" wrap="square" lIns="0" tIns="1600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260"/>
              </a:spcBef>
            </a:pP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memiliki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karakteristik data</a:t>
            </a:r>
            <a:r>
              <a:rPr sz="2000" spc="8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multidimensional</a:t>
            </a:r>
            <a:endParaRPr sz="20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1160"/>
              </a:spcBef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Biasanya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ketentuan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penyimpanan dan </a:t>
            </a:r>
            <a:r>
              <a:rPr sz="2000" i="1" spc="-5" dirty="0">
                <a:solidFill>
                  <a:srgbClr val="404040"/>
                </a:solidFill>
                <a:latin typeface="Calibri"/>
                <a:cs typeface="Calibri"/>
              </a:rPr>
              <a:t>retrieval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OLAP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ditentukan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oleh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software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pendukung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50" dirty="0">
                <a:uFill>
                  <a:solidFill>
                    <a:srgbClr val="7E7E7E"/>
                  </a:solidFill>
                </a:uFill>
              </a:rPr>
              <a:t>Dimensional</a:t>
            </a:r>
            <a:r>
              <a:rPr u="sng" spc="-15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Modelling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2047"/>
            <a:ext cx="9795510" cy="253746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Pemberian</a:t>
            </a:r>
            <a:r>
              <a:rPr sz="28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Indeks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400" spc="-40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20" dirty="0">
                <a:solidFill>
                  <a:srgbClr val="404040"/>
                </a:solidFill>
                <a:latin typeface="Calibri"/>
                <a:cs typeface="Calibri"/>
              </a:rPr>
              <a:t>Fakta</a:t>
            </a:r>
            <a:endParaRPr sz="24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7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Jika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DBMS tidak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mengindeks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primary </a:t>
            </a:r>
            <a:r>
              <a:rPr sz="2000" spc="-55" dirty="0">
                <a:solidFill>
                  <a:srgbClr val="404040"/>
                </a:solidFill>
                <a:latin typeface="Calibri"/>
                <a:cs typeface="Calibri"/>
              </a:rPr>
              <a:t>key,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buatlah B-tree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index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full primary</a:t>
            </a:r>
            <a:r>
              <a:rPr sz="2000" spc="1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Aturlah urutan dari unsur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 individu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Jangan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lewatkan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meninjau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kolom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ciri-ciri</a:t>
            </a:r>
            <a:r>
              <a:rPr sz="2000" spc="5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metrik</a:t>
            </a:r>
            <a:endParaRPr sz="2000">
              <a:latin typeface="Calibri"/>
              <a:cs typeface="Calibri"/>
            </a:endParaRPr>
          </a:p>
          <a:p>
            <a:pPr marL="670560" lvl="2" indent="-183515">
              <a:lnSpc>
                <a:spcPts val="228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67119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Contoh: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Jika banyak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meninjau penjualan dalam dolar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dengan rentang tertentu,</a:t>
            </a:r>
            <a:r>
              <a:rPr sz="2000" spc="16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ada</a:t>
            </a:r>
            <a:endParaRPr sz="2000">
              <a:latin typeface="Calibri"/>
              <a:cs typeface="Calibri"/>
            </a:endParaRPr>
          </a:p>
          <a:p>
            <a:pPr marL="670560">
              <a:lnSpc>
                <a:spcPts val="2280"/>
              </a:lnSpc>
            </a:pP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baiknya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kolom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penjualan menjadi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indeks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34187" rIns="0" bIns="0" rtlCol="0">
            <a:spAutoFit/>
          </a:bodyPr>
          <a:lstStyle/>
          <a:p>
            <a:pPr marL="169545">
              <a:lnSpc>
                <a:spcPct val="100000"/>
              </a:lnSpc>
              <a:spcBef>
                <a:spcPts val="100"/>
              </a:spcBef>
              <a:tabLst>
                <a:tab pos="10140950" algn="l"/>
              </a:tabLst>
            </a:pPr>
            <a:r>
              <a:rPr u="sng" spc="-75" dirty="0">
                <a:uFill>
                  <a:solidFill>
                    <a:srgbClr val="7E7E7E"/>
                  </a:solidFill>
                </a:uFill>
              </a:rPr>
              <a:t>Physical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Design: </a:t>
            </a:r>
            <a:r>
              <a:rPr u="sng" spc="-50" dirty="0">
                <a:uFill>
                  <a:solidFill>
                    <a:srgbClr val="7E7E7E"/>
                  </a:solidFill>
                </a:uFill>
              </a:rPr>
              <a:t>Dimensional</a:t>
            </a:r>
            <a:r>
              <a:rPr u="sng" spc="-150" dirty="0">
                <a:uFill>
                  <a:solidFill>
                    <a:srgbClr val="7E7E7E"/>
                  </a:solidFill>
                </a:uFill>
              </a:rPr>
              <a:t> </a:t>
            </a:r>
            <a:r>
              <a:rPr u="sng" spc="-45" dirty="0">
                <a:uFill>
                  <a:solidFill>
                    <a:srgbClr val="7E7E7E"/>
                  </a:solidFill>
                </a:uFill>
              </a:rPr>
              <a:t>Modelling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76324" y="1792047"/>
            <a:ext cx="9447530" cy="2537460"/>
          </a:xfrm>
          <a:prstGeom prst="rect">
            <a:avLst/>
          </a:prstGeom>
        </p:spPr>
        <p:txBody>
          <a:bodyPr vert="horz" wrap="square" lIns="0" tIns="3365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265"/>
              </a:spcBef>
            </a:pPr>
            <a:r>
              <a:rPr sz="2800" spc="-15" dirty="0">
                <a:solidFill>
                  <a:srgbClr val="404040"/>
                </a:solidFill>
                <a:latin typeface="Calibri"/>
                <a:cs typeface="Calibri"/>
              </a:rPr>
              <a:t>Pemberian</a:t>
            </a:r>
            <a:r>
              <a:rPr sz="28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800" spc="-10" dirty="0">
                <a:solidFill>
                  <a:srgbClr val="404040"/>
                </a:solidFill>
                <a:latin typeface="Calibri"/>
                <a:cs typeface="Calibri"/>
              </a:rPr>
              <a:t>Indeks</a:t>
            </a:r>
            <a:endParaRPr sz="2800">
              <a:latin typeface="Calibri"/>
              <a:cs typeface="Calibri"/>
            </a:endParaRPr>
          </a:p>
          <a:p>
            <a:pPr marL="304800" indent="-183515">
              <a:lnSpc>
                <a:spcPct val="100000"/>
              </a:lnSpc>
              <a:spcBef>
                <a:spcPts val="150"/>
              </a:spcBef>
              <a:buClr>
                <a:srgbClr val="99CA38"/>
              </a:buClr>
              <a:buChar char="◦"/>
              <a:tabLst>
                <a:tab pos="305435" algn="l"/>
              </a:tabLst>
            </a:pPr>
            <a:r>
              <a:rPr sz="2400" spc="-40" dirty="0">
                <a:solidFill>
                  <a:srgbClr val="404040"/>
                </a:solidFill>
                <a:latin typeface="Calibri"/>
                <a:cs typeface="Calibri"/>
              </a:rPr>
              <a:t>Tabel</a:t>
            </a:r>
            <a:r>
              <a:rPr sz="2400" spc="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Dimensi</a:t>
            </a:r>
            <a:endParaRPr sz="24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7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Pembuatan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indeks B-tree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primary </a:t>
            </a:r>
            <a:r>
              <a:rPr sz="2000" spc="-25" dirty="0">
                <a:solidFill>
                  <a:srgbClr val="404040"/>
                </a:solidFill>
                <a:latin typeface="Calibri"/>
                <a:cs typeface="Calibri"/>
              </a:rPr>
              <a:t>key</a:t>
            </a:r>
            <a:r>
              <a:rPr sz="2000" spc="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tunggal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Pemberian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indeks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kolom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bersifat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sebagai constraint</a:t>
            </a:r>
            <a:r>
              <a:rPr sz="2000" spc="8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kueri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ts val="2280"/>
              </a:lnSpc>
              <a:spcBef>
                <a:spcPts val="360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Penggunaan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kolom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dari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dua </a:t>
            </a:r>
            <a:r>
              <a:rPr sz="2000" spc="-15" dirty="0">
                <a:solidFill>
                  <a:srgbClr val="404040"/>
                </a:solidFill>
                <a:latin typeface="Calibri"/>
                <a:cs typeface="Calibri"/>
              </a:rPr>
              <a:t>atau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lebih tabel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sering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diakses sebagai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indeks</a:t>
            </a:r>
            <a:r>
              <a:rPr sz="2000" spc="2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(aturan</a:t>
            </a:r>
            <a:endParaRPr sz="2000">
              <a:latin typeface="Calibri"/>
              <a:cs typeface="Calibri"/>
            </a:endParaRPr>
          </a:p>
          <a:p>
            <a:pPr marL="487680">
              <a:lnSpc>
                <a:spcPts val="2280"/>
              </a:lnSpc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hierarki berlaku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di</a:t>
            </a:r>
            <a:r>
              <a:rPr sz="2000" spc="3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sini)</a:t>
            </a:r>
            <a:endParaRPr sz="2000">
              <a:latin typeface="Calibri"/>
              <a:cs typeface="Calibri"/>
            </a:endParaRPr>
          </a:p>
          <a:p>
            <a:pPr marL="487680" lvl="1" indent="-183515">
              <a:lnSpc>
                <a:spcPct val="100000"/>
              </a:lnSpc>
              <a:spcBef>
                <a:spcPts val="365"/>
              </a:spcBef>
              <a:buClr>
                <a:srgbClr val="99CA38"/>
              </a:buClr>
              <a:buChar char="◦"/>
              <a:tabLst>
                <a:tab pos="488315" algn="l"/>
              </a:tabLst>
            </a:pP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Pemberian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indeks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000" spc="-20" dirty="0">
                <a:solidFill>
                  <a:srgbClr val="404040"/>
                </a:solidFill>
                <a:latin typeface="Calibri"/>
                <a:cs typeface="Calibri"/>
              </a:rPr>
              <a:t>kolom </a:t>
            </a:r>
            <a:r>
              <a:rPr sz="2000" dirty="0">
                <a:solidFill>
                  <a:srgbClr val="404040"/>
                </a:solidFill>
                <a:latin typeface="Calibri"/>
                <a:cs typeface="Calibri"/>
              </a:rPr>
              <a:t>tunggal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sering digunakan </a:t>
            </a:r>
            <a:r>
              <a:rPr sz="2000" spc="-10" dirty="0">
                <a:solidFill>
                  <a:srgbClr val="404040"/>
                </a:solidFill>
                <a:latin typeface="Calibri"/>
                <a:cs typeface="Calibri"/>
              </a:rPr>
              <a:t>sebagai</a:t>
            </a:r>
            <a:r>
              <a:rPr sz="2000" spc="2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000" spc="-5" dirty="0">
                <a:solidFill>
                  <a:srgbClr val="404040"/>
                </a:solidFill>
                <a:latin typeface="Calibri"/>
                <a:cs typeface="Calibri"/>
              </a:rPr>
              <a:t>join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124460" rIns="0" bIns="0" rtlCol="0">
            <a:spAutoFit/>
          </a:bodyPr>
          <a:lstStyle/>
          <a:p>
            <a:pPr marL="169545" marR="5080">
              <a:lnSpc>
                <a:spcPts val="4900"/>
              </a:lnSpc>
              <a:spcBef>
                <a:spcPts val="980"/>
              </a:spcBef>
              <a:tabLst>
                <a:tab pos="10140950" algn="l"/>
              </a:tabLst>
            </a:pPr>
            <a:r>
              <a:rPr spc="-75" dirty="0"/>
              <a:t>Physical </a:t>
            </a:r>
            <a:r>
              <a:rPr spc="-45" dirty="0"/>
              <a:t>Design: </a:t>
            </a:r>
            <a:r>
              <a:rPr spc="-80" dirty="0"/>
              <a:t>Perancangan </a:t>
            </a:r>
            <a:r>
              <a:rPr spc="-70" dirty="0"/>
              <a:t>Data  </a:t>
            </a:r>
            <a:r>
              <a:rPr u="sng" spc="-75" dirty="0">
                <a:uFill>
                  <a:solidFill>
                    <a:srgbClr val="7E7E7E"/>
                  </a:solidFill>
                </a:uFill>
              </a:rPr>
              <a:t>Agregat	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1188516" y="1759316"/>
            <a:ext cx="9332595" cy="2052320"/>
          </a:xfrm>
          <a:prstGeom prst="rect">
            <a:avLst/>
          </a:prstGeom>
        </p:spPr>
        <p:txBody>
          <a:bodyPr vert="horz" wrap="square" lIns="0" tIns="48894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384"/>
              </a:spcBef>
            </a:pPr>
            <a:r>
              <a:rPr sz="3600" spc="-15" dirty="0">
                <a:solidFill>
                  <a:srgbClr val="404040"/>
                </a:solidFill>
                <a:latin typeface="Calibri"/>
                <a:cs typeface="Calibri"/>
              </a:rPr>
              <a:t>Peringkasan </a:t>
            </a:r>
            <a:r>
              <a:rPr sz="3600" spc="-2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endParaRPr sz="3600">
              <a:latin typeface="Calibri"/>
              <a:cs typeface="Calibri"/>
            </a:endParaRPr>
          </a:p>
          <a:p>
            <a:pPr marL="292735" indent="-183515">
              <a:lnSpc>
                <a:spcPct val="100000"/>
              </a:lnSpc>
              <a:spcBef>
                <a:spcPts val="190"/>
              </a:spcBef>
              <a:buClr>
                <a:srgbClr val="99CA38"/>
              </a:buClr>
              <a:buChar char="◦"/>
              <a:tabLst>
                <a:tab pos="293370" algn="l"/>
              </a:tabLst>
            </a:pPr>
            <a:r>
              <a:rPr sz="2400" spc="-35" dirty="0">
                <a:solidFill>
                  <a:srgbClr val="404040"/>
                </a:solidFill>
                <a:latin typeface="Calibri"/>
                <a:cs typeface="Calibri"/>
              </a:rPr>
              <a:t>Tergantung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pada </a:t>
            </a:r>
            <a:r>
              <a:rPr sz="2400" dirty="0">
                <a:solidFill>
                  <a:srgbClr val="404040"/>
                </a:solidFill>
                <a:latin typeface="Calibri"/>
                <a:cs typeface="Calibri"/>
              </a:rPr>
              <a:t>pengguna</a:t>
            </a:r>
            <a:r>
              <a:rPr sz="2400" spc="1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kueri</a:t>
            </a:r>
            <a:endParaRPr sz="2400">
              <a:latin typeface="Calibri"/>
              <a:cs typeface="Calibri"/>
            </a:endParaRPr>
          </a:p>
          <a:p>
            <a:pPr marL="475615" lvl="1" indent="-183515">
              <a:lnSpc>
                <a:spcPct val="100000"/>
              </a:lnSpc>
              <a:spcBef>
                <a:spcPts val="420"/>
              </a:spcBef>
              <a:buClr>
                <a:srgbClr val="99CA38"/>
              </a:buClr>
              <a:buChar char="◦"/>
              <a:tabLst>
                <a:tab pos="476250" algn="l"/>
              </a:tabLst>
            </a:pP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Jika banyak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yang meminta kueri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mingguan,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sebaiknya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agregat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dirancang sebagai</a:t>
            </a:r>
            <a:r>
              <a:rPr sz="1800" spc="290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mingguan</a:t>
            </a:r>
            <a:endParaRPr sz="1800">
              <a:latin typeface="Calibri"/>
              <a:cs typeface="Calibri"/>
            </a:endParaRPr>
          </a:p>
          <a:p>
            <a:pPr marL="475615" lvl="1" indent="-183515">
              <a:lnSpc>
                <a:spcPct val="100000"/>
              </a:lnSpc>
              <a:spcBef>
                <a:spcPts val="385"/>
              </a:spcBef>
              <a:buClr>
                <a:srgbClr val="99CA38"/>
              </a:buClr>
              <a:buChar char="◦"/>
              <a:tabLst>
                <a:tab pos="476250" algn="l"/>
              </a:tabLst>
            </a:pP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Konsekuensinya,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tidak </a:t>
            </a:r>
            <a:r>
              <a:rPr sz="1800" dirty="0">
                <a:solidFill>
                  <a:srgbClr val="404040"/>
                </a:solidFill>
                <a:latin typeface="Calibri"/>
                <a:cs typeface="Calibri"/>
              </a:rPr>
              <a:t>ada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harian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yang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tersimpan </a:t>
            </a:r>
            <a:r>
              <a:rPr sz="1800" spc="-5" dirty="0">
                <a:solidFill>
                  <a:srgbClr val="404040"/>
                </a:solidFill>
                <a:latin typeface="Calibri"/>
                <a:cs typeface="Calibri"/>
              </a:rPr>
              <a:t>dalam </a:t>
            </a:r>
            <a:r>
              <a:rPr sz="1800" spc="-15" dirty="0">
                <a:solidFill>
                  <a:srgbClr val="404040"/>
                </a:solidFill>
                <a:latin typeface="Calibri"/>
                <a:cs typeface="Calibri"/>
              </a:rPr>
              <a:t>data</a:t>
            </a:r>
            <a:r>
              <a:rPr sz="1800" spc="14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404040"/>
                </a:solidFill>
                <a:latin typeface="Calibri"/>
                <a:cs typeface="Calibri"/>
              </a:rPr>
              <a:t>warehouse</a:t>
            </a:r>
            <a:endParaRPr sz="1800">
              <a:latin typeface="Calibri"/>
              <a:cs typeface="Calibri"/>
            </a:endParaRPr>
          </a:p>
          <a:p>
            <a:pPr marL="292735" indent="-183515">
              <a:lnSpc>
                <a:spcPct val="100000"/>
              </a:lnSpc>
              <a:spcBef>
                <a:spcPts val="275"/>
              </a:spcBef>
              <a:buClr>
                <a:srgbClr val="99CA38"/>
              </a:buClr>
              <a:buChar char="◦"/>
              <a:tabLst>
                <a:tab pos="293370" algn="l"/>
              </a:tabLst>
            </a:pP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Gunakan prosedur untuk melakukan </a:t>
            </a:r>
            <a:r>
              <a:rPr sz="2400" spc="-5" dirty="0">
                <a:solidFill>
                  <a:srgbClr val="404040"/>
                </a:solidFill>
                <a:latin typeface="Calibri"/>
                <a:cs typeface="Calibri"/>
              </a:rPr>
              <a:t>peringkasan </a:t>
            </a:r>
            <a:r>
              <a:rPr sz="2400" spc="-15" dirty="0">
                <a:solidFill>
                  <a:srgbClr val="404040"/>
                </a:solidFill>
                <a:latin typeface="Calibri"/>
                <a:cs typeface="Calibri"/>
              </a:rPr>
              <a:t>secara</a:t>
            </a:r>
            <a:r>
              <a:rPr sz="2400" spc="-25" dirty="0">
                <a:solidFill>
                  <a:srgbClr val="404040"/>
                </a:solidFill>
                <a:latin typeface="Calibri"/>
                <a:cs typeface="Calibri"/>
              </a:rPr>
              <a:t> </a:t>
            </a:r>
            <a:r>
              <a:rPr sz="2400" spc="-10" dirty="0">
                <a:solidFill>
                  <a:srgbClr val="404040"/>
                </a:solidFill>
                <a:latin typeface="Calibri"/>
                <a:cs typeface="Calibri"/>
              </a:rPr>
              <a:t>otomatis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0</TotalTime>
  <Words>1138</Words>
  <Application>Microsoft Office PowerPoint</Application>
  <PresentationFormat>Widescreen</PresentationFormat>
  <Paragraphs>170</Paragraphs>
  <Slides>39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39</vt:i4>
      </vt:variant>
    </vt:vector>
  </HeadingPairs>
  <TitlesOfParts>
    <vt:vector size="42" baseType="lpstr">
      <vt:lpstr>Calibri</vt:lpstr>
      <vt:lpstr>Calibri Light</vt:lpstr>
      <vt:lpstr>Office Theme</vt:lpstr>
      <vt:lpstr>Perancangan Data Warehouse  (Logical dan Physical)</vt:lpstr>
      <vt:lpstr>Outline </vt:lpstr>
      <vt:lpstr>Logical Design </vt:lpstr>
      <vt:lpstr>Logical Design </vt:lpstr>
      <vt:lpstr>Logical Design: OLTP </vt:lpstr>
      <vt:lpstr>Logical Design                                                      OLTP</vt:lpstr>
      <vt:lpstr>Logical Design: Perancangan DW </vt:lpstr>
      <vt:lpstr>Logical Design: Dimensional Modelling </vt:lpstr>
      <vt:lpstr>Dimensi Berubah Secara Lambat </vt:lpstr>
      <vt:lpstr>Tipe-tipe perubahan </vt:lpstr>
      <vt:lpstr>Dimensi lain </vt:lpstr>
      <vt:lpstr>Dimensi lain </vt:lpstr>
      <vt:lpstr>Dimensi lain </vt:lpstr>
      <vt:lpstr>PowerPoint Presentation</vt:lpstr>
      <vt:lpstr>Dimensi Sampah </vt:lpstr>
      <vt:lpstr>Dimensi Sampah </vt:lpstr>
      <vt:lpstr>Logical Design: Perancangan Data Agregat</vt:lpstr>
      <vt:lpstr>Logical Design: Perancangan Data Agregat </vt:lpstr>
      <vt:lpstr>Logical Design: Perancangan Data Agregat </vt:lpstr>
      <vt:lpstr>Logical Design: Perancangan Data Agregat </vt:lpstr>
      <vt:lpstr>Logical Design: Perancangan Data Agregat </vt:lpstr>
      <vt:lpstr>Logical Design: Perancangan Data Agregat </vt:lpstr>
      <vt:lpstr>Logical Design: Perancangan Data Agregat </vt:lpstr>
      <vt:lpstr>Logical Design: Perancangan Data Agregat </vt:lpstr>
      <vt:lpstr>Logical Design: Perancangan Data Agregat </vt:lpstr>
      <vt:lpstr>Physical Design di OLTP </vt:lpstr>
      <vt:lpstr>Physical Design </vt:lpstr>
      <vt:lpstr>Physical Design: Data Warehouse </vt:lpstr>
      <vt:lpstr>Physical Design: Data Warehouse </vt:lpstr>
      <vt:lpstr>Physical Design: Data Warehouse </vt:lpstr>
      <vt:lpstr>Physical Design: Data Warehouse </vt:lpstr>
      <vt:lpstr>Physical Design: Data Warehouse </vt:lpstr>
      <vt:lpstr>Physical Design: Data Warehouse </vt:lpstr>
      <vt:lpstr>Physical Design: Data Warehouse </vt:lpstr>
      <vt:lpstr>Physical Design: Data Warehouse </vt:lpstr>
      <vt:lpstr>Physical Design: OLAP </vt:lpstr>
      <vt:lpstr>Physical Design: Dimensional Modelling </vt:lpstr>
      <vt:lpstr>Physical Design: Dimensional Modelling </vt:lpstr>
      <vt:lpstr>Physical Design: Perancangan Data  Agregat 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Perancangan Data Warehouse (Logical dan Physical)</dc:title>
  <dc:creator>hani</dc:creator>
  <cp:lastModifiedBy>INFORMATIKA</cp:lastModifiedBy>
  <cp:revision>1</cp:revision>
  <dcterms:created xsi:type="dcterms:W3CDTF">2019-08-27T03:50:44Z</dcterms:created>
  <dcterms:modified xsi:type="dcterms:W3CDTF">2019-08-27T04:41:48Z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reated">
    <vt:filetime>2018-02-01T00:00:00Z</vt:filetime>
  </property>
  <property fmtid="{D5CDD505-2E9C-101B-9397-08002B2CF9AE}" pid="3" name="Creator">
    <vt:lpwstr>Microsoft® PowerPoint® 2016</vt:lpwstr>
  </property>
  <property fmtid="{D5CDD505-2E9C-101B-9397-08002B2CF9AE}" pid="4" name="LastSaved">
    <vt:filetime>2019-08-27T00:00:00Z</vt:filetime>
  </property>
</Properties>
</file>