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435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888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9407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86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838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627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569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5767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726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395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625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C:\Users\Coucou\Documents\Websites\Powerpoint Templates\New\Sources\17B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Text Box 8"/>
          <p:cNvSpPr txBox="1">
            <a:spLocks noChangeArrowheads="1"/>
          </p:cNvSpPr>
          <p:nvPr/>
        </p:nvSpPr>
        <p:spPr bwMode="auto">
          <a:xfrm>
            <a:off x="8035925" y="6237288"/>
            <a:ext cx="121443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fr-FR" b="1" dirty="0" smtClean="0">
                <a:solidFill>
                  <a:srgbClr val="461D1B"/>
                </a:solidFill>
              </a:rPr>
              <a:t>Page </a:t>
            </a:r>
            <a:fld id="{F7D8A930-CC20-46E2-8D88-A1873DCCD41E}" type="slidenum">
              <a:rPr lang="fr-FR" b="1" smtClean="0">
                <a:solidFill>
                  <a:srgbClr val="461D1B"/>
                </a:solidFill>
              </a:rPr>
              <a:pPr eaLnBrk="1" hangingPunct="1">
                <a:defRPr/>
              </a:pPr>
              <a:t>‹#›</a:t>
            </a:fld>
            <a:endParaRPr lang="fr-FR" b="1" dirty="0" smtClean="0">
              <a:solidFill>
                <a:srgbClr val="461D1B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MULTIPLEXING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2780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b="1" dirty="0" smtClean="0">
                <a:solidFill>
                  <a:srgbClr val="FF0000"/>
                </a:solidFill>
              </a:rPr>
              <a:t>Adalah</a:t>
            </a:r>
            <a:r>
              <a:rPr lang="id-ID" sz="2400" dirty="0" smtClean="0"/>
              <a:t> suatu teknik mengirimkan lebih dari satu informasi melalui satu saluran</a:t>
            </a:r>
          </a:p>
          <a:p>
            <a:r>
              <a:rPr lang="id-ID" sz="2400" b="1" dirty="0" smtClean="0">
                <a:solidFill>
                  <a:srgbClr val="FF0000"/>
                </a:solidFill>
              </a:rPr>
              <a:t>Tujuan utamanya </a:t>
            </a:r>
            <a:r>
              <a:rPr lang="id-ID" sz="2400" dirty="0" smtClean="0"/>
              <a:t>menghemat jumlah saluran fisik, misalnya kabel, pemancar dan penerima</a:t>
            </a:r>
          </a:p>
          <a:p>
            <a:r>
              <a:rPr lang="id-ID" sz="2400" b="1" dirty="0" smtClean="0">
                <a:solidFill>
                  <a:srgbClr val="FF0000"/>
                </a:solidFill>
              </a:rPr>
              <a:t>Bentuk yang paling umum</a:t>
            </a:r>
          </a:p>
          <a:p>
            <a:pPr marL="0" indent="0">
              <a:buNone/>
            </a:pPr>
            <a:r>
              <a:rPr lang="id-ID" sz="2400" dirty="0" smtClean="0"/>
              <a:t>	</a:t>
            </a:r>
            <a:r>
              <a:rPr lang="id-ID" sz="2400" i="1" dirty="0" smtClean="0"/>
              <a:t>Frequency Division Multiplexing</a:t>
            </a:r>
            <a:r>
              <a:rPr lang="id-ID" sz="2400" dirty="0" smtClean="0"/>
              <a:t> (FDM)</a:t>
            </a:r>
          </a:p>
          <a:p>
            <a:pPr marL="0" indent="0">
              <a:buNone/>
            </a:pPr>
            <a:r>
              <a:rPr lang="id-ID" sz="2400" dirty="0" smtClean="0"/>
              <a:t>	</a:t>
            </a:r>
            <a:r>
              <a:rPr lang="id-ID" sz="2400" i="1" dirty="0" smtClean="0"/>
              <a:t>Time Division Multiplexing</a:t>
            </a:r>
            <a:r>
              <a:rPr lang="id-ID" sz="2400" dirty="0" smtClean="0"/>
              <a:t> (TDM)</a:t>
            </a:r>
          </a:p>
          <a:p>
            <a:pPr marL="0" indent="0">
              <a:buNone/>
            </a:pPr>
            <a:r>
              <a:rPr lang="id-ID" sz="2400" dirty="0"/>
              <a:t>	</a:t>
            </a:r>
            <a:r>
              <a:rPr lang="id-ID" sz="2400" dirty="0" smtClean="0"/>
              <a:t>Waveleght Division Multiplexing (WDM)</a:t>
            </a:r>
          </a:p>
          <a:p>
            <a:pPr marL="0" indent="0">
              <a:buNone/>
            </a:pPr>
            <a:r>
              <a:rPr lang="id-ID" sz="24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06938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i="1" dirty="0" smtClean="0"/>
              <a:t>Frequency Division Multiplexing</a:t>
            </a:r>
            <a:endParaRPr lang="id-ID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Multiplexing dengan menata tiap informasi (suara percakapan 1 pelanggan) sedemikian rupa sehingga menempati satu alokasi frekuensi selebar sekitar 4kHz</a:t>
            </a:r>
          </a:p>
          <a:p>
            <a:r>
              <a:rPr lang="id-ID" sz="2400" dirty="0" smtClean="0"/>
              <a:t>Teknologi ini digunakan di Indonesia hingga tahun 90an pada jaringan telepon analog dan sistem satelit analog sebelum diganti dengan teknologi digital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3135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r"/>
            <a:r>
              <a:rPr lang="id-ID" sz="4000" i="1" dirty="0"/>
              <a:t>Time Division </a:t>
            </a:r>
            <a:r>
              <a:rPr lang="id-ID" sz="4000" i="1" dirty="0" smtClean="0"/>
              <a:t>Multiplexing</a:t>
            </a:r>
            <a:r>
              <a:rPr lang="id-ID" sz="4000" dirty="0"/>
              <a:t/>
            </a:r>
            <a:br>
              <a:rPr lang="id-ID" sz="4000" dirty="0"/>
            </a:b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b="1" dirty="0" smtClean="0">
                <a:solidFill>
                  <a:srgbClr val="FF0000"/>
                </a:solidFill>
              </a:rPr>
              <a:t>Adalah</a:t>
            </a:r>
            <a:r>
              <a:rPr lang="id-ID" sz="2400" dirty="0" smtClean="0"/>
              <a:t> multiplexing yang tiap pelanggan menggunakan saluran secara bergantian</a:t>
            </a:r>
          </a:p>
          <a:p>
            <a:r>
              <a:rPr lang="id-ID" sz="2400" dirty="0" smtClean="0"/>
              <a:t>Tiap pelanggan </a:t>
            </a:r>
            <a:r>
              <a:rPr lang="id-ID" sz="2400" b="1" dirty="0" smtClean="0">
                <a:solidFill>
                  <a:srgbClr val="FF0000"/>
                </a:solidFill>
              </a:rPr>
              <a:t>diberi jatah waktu (time slot) </a:t>
            </a:r>
            <a:r>
              <a:rPr lang="id-ID" sz="2400" dirty="0" smtClean="0"/>
              <a:t>tertentu sedemikian rupa sehingga semua informasi percakapan bisa dikirim melalui satu saluran secara bersama-sama tanpa disadari oleh pelanggan bahwa sebenarnya secara bergantian menggunakan saluran </a:t>
            </a:r>
          </a:p>
          <a:p>
            <a:pPr marL="0" indent="0">
              <a:buNone/>
            </a:pPr>
            <a:r>
              <a:rPr lang="id-ID" sz="2400" dirty="0" smtClean="0"/>
              <a:t>		</a:t>
            </a:r>
            <a:r>
              <a:rPr lang="id-ID" sz="2400" dirty="0" smtClean="0"/>
              <a:t>time </a:t>
            </a:r>
            <a:r>
              <a:rPr lang="id-ID" sz="2400" dirty="0" smtClean="0"/>
              <a:t>slot yang disediakan </a:t>
            </a:r>
            <a:r>
              <a:rPr lang="id-ID" sz="2400" b="1" dirty="0" smtClean="0">
                <a:solidFill>
                  <a:srgbClr val="FF0000"/>
                </a:solidFill>
              </a:rPr>
              <a:t>125 mikrodetik</a:t>
            </a:r>
          </a:p>
          <a:p>
            <a:pPr lvl="3"/>
            <a:endParaRPr lang="id-ID" sz="1200" dirty="0"/>
          </a:p>
          <a:p>
            <a:pPr lvl="3"/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15940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/>
              <a:t>Waveleght Division Multiplexing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b="1" dirty="0" smtClean="0">
                <a:solidFill>
                  <a:srgbClr val="FF0000"/>
                </a:solidFill>
              </a:rPr>
              <a:t>Yaitu</a:t>
            </a:r>
            <a:r>
              <a:rPr lang="id-ID" sz="2400" dirty="0" smtClean="0"/>
              <a:t> satu kabel optik dipakai untuk menyalurkan lebih dari satu sumber sinar di mana satu sinar dengan lamda tertentu mewakili satu sumber informasi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496838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Prinsip dasar 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Menggambarkan fungsi multiplexing dalam bentuk sederhana. </a:t>
            </a:r>
          </a:p>
          <a:p>
            <a:r>
              <a:rPr lang="id-ID" sz="2400" dirty="0" smtClean="0"/>
              <a:t>Terdapat input n untuk multipleser. Multipleser dihubungkan ke demultiplexer melalui sebuah jalur tunggal </a:t>
            </a:r>
          </a:p>
          <a:p>
            <a:r>
              <a:rPr lang="id-ID" sz="2400" dirty="0" smtClean="0"/>
              <a:t>Saluran tersebut mampu membawa n kanal data yang terpisah</a:t>
            </a:r>
            <a:endParaRPr lang="id-ID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7" t="31746" r="24367" b="50000"/>
          <a:stretch/>
        </p:blipFill>
        <p:spPr bwMode="auto">
          <a:xfrm>
            <a:off x="2483768" y="4509120"/>
            <a:ext cx="6267999" cy="1610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78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Prinsip dasar 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Multiplexer menggabungkan (melakukan multiplexing) data dari jalur input n dan mentransmisikan melalui jalur berkapasitas tinggi</a:t>
            </a:r>
          </a:p>
          <a:p>
            <a:r>
              <a:rPr lang="id-ID" sz="2400" dirty="0" smtClean="0"/>
              <a:t>Demultiplexer menerima aliran data yang sudah dijadikan multiplex, kemudian memisahkan (melakukan demultiplexing) data berdasarkan kanal, lalu mengirimkannya ke saluran output yang tepat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22157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Penggunaan 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Semakin tinggi kecepatan data, semakin efektif biaya untuk fasilitas transmisi. </a:t>
            </a:r>
          </a:p>
          <a:p>
            <a:r>
              <a:rPr lang="id-ID" sz="2400" dirty="0" smtClean="0"/>
              <a:t>Maksudnya untuk suatu aplikasi dan pada jarak tertentu, biaya per Kbps menurun bila kecepatan data fasilitas transmisi meningkat. </a:t>
            </a:r>
          </a:p>
          <a:p>
            <a:r>
              <a:rPr lang="id-ID" sz="2400" dirty="0" smtClean="0"/>
              <a:t>Hampir sama dengan itu, biaya transmisi dan peralatan penerima per Kbps juga menurun bila kecepatan data 	meningkat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171459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Penggunaan 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Sebagian besar perangkat komunikasi data individu memerlukan dukungan kecepatan data yang relatif sedang-sedang saja.</a:t>
            </a:r>
          </a:p>
          <a:p>
            <a:r>
              <a:rPr lang="id-ID" sz="2400" dirty="0" smtClean="0"/>
              <a:t>Sebagai contoh, untuk sebagian besar aplikasi komputer pribadi dan terminal, kecepatan data di antara 9600 bps dan 64 Kbps sudah cukup memadai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661472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T</a:t>
            </a:r>
            <a:r>
              <a:rPr lang="id-ID" dirty="0" smtClean="0"/>
              <a:t>eknik Multiplexing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Frequency Division Multiplexing (FDM) paling umum dipakai untuk radio dan TV</a:t>
            </a:r>
          </a:p>
          <a:p>
            <a:r>
              <a:rPr lang="id-ID" sz="2400" dirty="0" smtClean="0"/>
              <a:t>Time Division Multiplexing (TDM) atau TDM sinkron dipakai untuk multiplexing suara digital dan banyak digunakan unyuk menggabungkan aliran suara digital dan aliran data</a:t>
            </a:r>
          </a:p>
          <a:p>
            <a:r>
              <a:rPr lang="id-ID" sz="2400" dirty="0" smtClean="0"/>
              <a:t>Peningkatan efisiensi TDM sinkron dengan variasi</a:t>
            </a:r>
            <a:endParaRPr lang="id-ID" sz="1200" dirty="0" smtClean="0"/>
          </a:p>
          <a:p>
            <a:pPr marL="0" indent="0">
              <a:buNone/>
            </a:pPr>
            <a:r>
              <a:rPr lang="id-ID" sz="2400" dirty="0" smtClean="0"/>
              <a:t>		Statistical TDM</a:t>
            </a:r>
          </a:p>
          <a:p>
            <a:pPr marL="0" indent="0">
              <a:buNone/>
            </a:pPr>
            <a:r>
              <a:rPr lang="id-ID" sz="2400" dirty="0"/>
              <a:t>	</a:t>
            </a:r>
            <a:r>
              <a:rPr lang="id-ID" sz="2400" dirty="0" smtClean="0"/>
              <a:t>	Asyncronous TDM</a:t>
            </a:r>
          </a:p>
          <a:p>
            <a:pPr marL="0" indent="0">
              <a:buNone/>
            </a:pPr>
            <a:r>
              <a:rPr lang="id-ID" sz="2400" dirty="0"/>
              <a:t>	</a:t>
            </a:r>
            <a:r>
              <a:rPr lang="id-ID" sz="2400" dirty="0" smtClean="0"/>
              <a:t>	Intelligent TDM</a:t>
            </a:r>
          </a:p>
        </p:txBody>
      </p:sp>
    </p:spTree>
    <p:extLst>
      <p:ext uri="{BB962C8B-B14F-4D97-AF65-F5344CB8AC3E}">
        <p14:creationId xmlns:p14="http://schemas.microsoft.com/office/powerpoint/2010/main" val="849306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Bagian Multiplexing</a:t>
            </a:r>
            <a:endParaRPr lang="id-ID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5" t="43254" r="27491" b="37897"/>
          <a:stretch/>
        </p:blipFill>
        <p:spPr bwMode="auto">
          <a:xfrm>
            <a:off x="971600" y="2060848"/>
            <a:ext cx="7567664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4523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i="1" dirty="0"/>
              <a:t>Frequency Division 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FDM dimungkinkan bila lebar pita media transmisi yang digunakan melebihi lebar pita yang diperlukan sinyal yang ditransmisikan.</a:t>
            </a:r>
          </a:p>
          <a:p>
            <a:r>
              <a:rPr lang="id-ID" sz="2400" dirty="0" smtClean="0"/>
              <a:t>Sejumlah sinyal dapat dibawa secara simultan bila masing-masing sinyal dimodulasi ke pembawa frekuensi yang berbeda dan pembawa frekuensi cukup terpisah di mana lebar pita sinyal secara signifikan tidak bertumpang-tindih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881921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i="1" dirty="0"/>
              <a:t>Frequency Division 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Kasus umum dari FDM</a:t>
            </a:r>
          </a:p>
          <a:p>
            <a:r>
              <a:rPr lang="id-ID" sz="2400" dirty="0" smtClean="0"/>
              <a:t>Enam sumber sinyal dimasukkan ke multiplexer yang memodulasi setiap sinyal frekuensi yang berbeda-beda.</a:t>
            </a:r>
          </a:p>
          <a:p>
            <a:r>
              <a:rPr lang="id-ID" sz="2400" dirty="0" smtClean="0"/>
              <a:t>Masing-masing sinyal yang dimodulasi memerlukan lebar pita tertentu yang dipusatkan sekitar pembawa frekuensi, yang disebut channel (kanal)</a:t>
            </a:r>
          </a:p>
          <a:p>
            <a:r>
              <a:rPr lang="id-ID" sz="2400" dirty="0" smtClean="0"/>
              <a:t>Untuk mencegah munculnya interferensi, kanal itu 			dipisahkan oleh band pelindung (guard band) 		yang merupakan bagian dari spektrum yang 		tidak digunakan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570633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i="1" dirty="0"/>
              <a:t>Frequency Division Multiplexing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Sinyal campuran yang ditransmisikan sepanjang media merupakan sinyal analog.</a:t>
            </a:r>
          </a:p>
          <a:p>
            <a:r>
              <a:rPr lang="id-ID" sz="2400" dirty="0" smtClean="0"/>
              <a:t>Bagaimanapun juga sinyal input bisa digital atau analog.</a:t>
            </a:r>
          </a:p>
          <a:p>
            <a:r>
              <a:rPr lang="id-ID" sz="2400" dirty="0" smtClean="0"/>
              <a:t>Dalam hal input digital, sinyal harus disalurkan melalui modem untuk diubah menjadi analog.</a:t>
            </a:r>
          </a:p>
          <a:p>
            <a:r>
              <a:rPr lang="id-ID" sz="2400" dirty="0" smtClean="0"/>
              <a:t>Pada salah satu kasus, setiap sinyal input analog harus dimodulasikan untuk dipindahkan ke band frekuensi 		yang tepat.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75830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Proses Multiplexing</a:t>
            </a:r>
            <a:endParaRPr lang="id-ID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12" t="42659" r="28160" b="25595"/>
          <a:stretch/>
        </p:blipFill>
        <p:spPr bwMode="auto">
          <a:xfrm>
            <a:off x="827584" y="1484784"/>
            <a:ext cx="7650847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407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Proses Demultiplexing</a:t>
            </a:r>
            <a:endParaRPr lang="id-ID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93" t="24207" r="24813" b="44246"/>
          <a:stretch/>
        </p:blipFill>
        <p:spPr bwMode="auto">
          <a:xfrm>
            <a:off x="755576" y="1412776"/>
            <a:ext cx="7726594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92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Hierarki Analog</a:t>
            </a:r>
            <a:endParaRPr lang="id-ID" sz="4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6" t="40873" r="25259" b="25992"/>
          <a:stretch/>
        </p:blipFill>
        <p:spPr bwMode="auto">
          <a:xfrm>
            <a:off x="755576" y="1628799"/>
            <a:ext cx="7817392" cy="352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181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TDM Sinkron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Pada TDM sinkron, aliran data pada koneksi input dibagi menjadi beberapa unit dan setiap unit memiliki time slot.</a:t>
            </a:r>
          </a:p>
          <a:p>
            <a:r>
              <a:rPr lang="id-ID" sz="2400" dirty="0" smtClean="0"/>
              <a:t>Setiap unit bisa 1 bit, 1 karakter, 1 </a:t>
            </a:r>
            <a:r>
              <a:rPr lang="id-ID" sz="2400" dirty="0" smtClean="0"/>
              <a:t>blok data</a:t>
            </a:r>
            <a:endParaRPr lang="id-ID" sz="2400" dirty="0" smtClean="0"/>
          </a:p>
          <a:p>
            <a:r>
              <a:rPr lang="id-ID" sz="2400" dirty="0" smtClean="0"/>
              <a:t>Durasi input sama dengan durasi output</a:t>
            </a:r>
          </a:p>
          <a:p>
            <a:r>
              <a:rPr lang="id-ID" sz="2400" dirty="0" smtClean="0"/>
              <a:t>Jika input time slot Ts maka output time slot T/n s</a:t>
            </a:r>
          </a:p>
          <a:p>
            <a:r>
              <a:rPr lang="id-ID" sz="2400" dirty="0" smtClean="0"/>
              <a:t>Jika n adalah jumlah koneksi, diasumsikan TDM sinkron n = 3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128712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TDM Sinkron</a:t>
            </a:r>
            <a:endParaRPr lang="id-ID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62" t="40080" r="28941" b="37499"/>
          <a:stretch/>
        </p:blipFill>
        <p:spPr bwMode="auto">
          <a:xfrm>
            <a:off x="1043608" y="1556792"/>
            <a:ext cx="7340995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80742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/>
              <a:t>Time slot dan frame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 smtClean="0"/>
              <a:t>Jika diketahui n koneksi dan frame dibagi menjadi n time slot dan setiap slot dialokasikan untuk setiap unit data pada satu saluran unit</a:t>
            </a:r>
          </a:p>
          <a:p>
            <a:r>
              <a:rPr lang="id-ID" sz="2400" dirty="0" smtClean="0"/>
              <a:t>Jika durasi input unit adalah T, durasi setiap slot adalah T/n dan durasi setiap frame adalah T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433456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 smtClean="0"/>
              <a:t>Time slot dan frame</a:t>
            </a:r>
            <a:endParaRPr lang="id-ID" sz="4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83" t="46627" r="27490" b="26686"/>
          <a:stretch/>
        </p:blipFill>
        <p:spPr bwMode="auto">
          <a:xfrm>
            <a:off x="467544" y="1916832"/>
            <a:ext cx="819124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8893729"/>
      </p:ext>
    </p:extLst>
  </p:cSld>
  <p:clrMapOvr>
    <a:masterClrMapping/>
  </p:clrMapOvr>
</p:sld>
</file>

<file path=ppt/theme/theme1.xml><?xml version="1.0" encoding="utf-8"?>
<a:theme xmlns:a="http://schemas.openxmlformats.org/drawingml/2006/main" name="15502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15502</Template>
  <TotalTime>193</TotalTime>
  <Words>636</Words>
  <Application>Microsoft Office PowerPoint</Application>
  <PresentationFormat>On-screen Show (4:3)</PresentationFormat>
  <Paragraphs>67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15502</vt:lpstr>
      <vt:lpstr>MULTIPLEXING</vt:lpstr>
      <vt:lpstr>Multiplexing</vt:lpstr>
      <vt:lpstr>Frequency Division Multiplexing</vt:lpstr>
      <vt:lpstr>Time Division Multiplexing  </vt:lpstr>
      <vt:lpstr>Waveleght Division Multiplexing</vt:lpstr>
      <vt:lpstr>Prinsip dasar Multiplexing</vt:lpstr>
      <vt:lpstr>Prinsip dasar Multiplexing</vt:lpstr>
      <vt:lpstr>Penggunaan Multiplexing</vt:lpstr>
      <vt:lpstr>Penggunaan Multiplexing</vt:lpstr>
      <vt:lpstr>Teknik Multiplexing</vt:lpstr>
      <vt:lpstr>Bagian Multiplexing</vt:lpstr>
      <vt:lpstr>Frequency Division Multiplexing</vt:lpstr>
      <vt:lpstr>Frequency Division Multiplexing</vt:lpstr>
      <vt:lpstr>Frequency Division Multiplexing</vt:lpstr>
      <vt:lpstr>Proses Multiplexing</vt:lpstr>
      <vt:lpstr>Proses Demultiplexing</vt:lpstr>
      <vt:lpstr>Hierarki Analog</vt:lpstr>
      <vt:lpstr>TDM Sinkron</vt:lpstr>
      <vt:lpstr>TDM Sinkron</vt:lpstr>
      <vt:lpstr>Time slot dan frame</vt:lpstr>
      <vt:lpstr>Time slot dan frame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MULTIPLEXING</dc:title>
  <dc:creator>User</dc:creator>
  <cp:lastModifiedBy>User</cp:lastModifiedBy>
  <cp:revision>13</cp:revision>
  <dcterms:created xsi:type="dcterms:W3CDTF">2015-12-07T23:55:30Z</dcterms:created>
  <dcterms:modified xsi:type="dcterms:W3CDTF">2015-12-10T06:21:26Z</dcterms:modified>
</cp:coreProperties>
</file>