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9"/>
  </p:notesMasterIdLst>
  <p:sldIdLst>
    <p:sldId id="256" r:id="rId2"/>
    <p:sldId id="280" r:id="rId3"/>
    <p:sldId id="281" r:id="rId4"/>
    <p:sldId id="282" r:id="rId5"/>
    <p:sldId id="257" r:id="rId6"/>
    <p:sldId id="258" r:id="rId7"/>
    <p:sldId id="259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67" r:id="rId16"/>
    <p:sldId id="290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6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614A75-C527-441E-91C1-2A37A4ADE0E5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929B7-8076-4CC2-9404-73F4486A6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47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F929B7-8076-4CC2-9404-73F4486A67E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730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2277312-41A5-4DC0-A08B-FEF063A6811C}" type="datetimeFigureOut">
              <a:rPr lang="en-US" smtClean="0"/>
              <a:t>3/30/2019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 rot="19140000">
            <a:off x="1681642" y="3568174"/>
            <a:ext cx="6511131" cy="995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000" dirty="0" err="1" smtClean="0"/>
              <a:t>Prinsip</a:t>
            </a:r>
            <a:r>
              <a:rPr lang="en-US" sz="2000" dirty="0" smtClean="0"/>
              <a:t>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perkembangan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anak</a:t>
            </a:r>
            <a:r>
              <a:rPr lang="en-US" sz="2000" dirty="0" smtClean="0"/>
              <a:t> (dap)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menyeluruh</a:t>
            </a:r>
            <a:r>
              <a:rPr lang="en-US" sz="2000" dirty="0" smtClean="0"/>
              <a:t> (</a:t>
            </a:r>
            <a:r>
              <a:rPr lang="en-US" sz="2000" dirty="0" err="1" smtClean="0"/>
              <a:t>holistik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6553200" cy="1204306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latin typeface="Comic Sans MS" pitchFamily="66" charset="0"/>
              </a:rPr>
              <a:t>PRINSIP PENGEMBANGAN SOSIAL EMOSIONAL </a:t>
            </a:r>
            <a:r>
              <a:rPr lang="en-US" b="1" dirty="0" smtClean="0">
                <a:latin typeface="Comic Sans MS" pitchFamily="66" charset="0"/>
              </a:rPr>
              <a:t>ANAK</a:t>
            </a:r>
            <a:endParaRPr 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26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(DAP)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err="1" smtClean="0"/>
              <a:t>Bredekamp</a:t>
            </a:r>
            <a:r>
              <a:rPr lang="en-US" sz="3200" dirty="0" smtClean="0"/>
              <a:t> (1987) </a:t>
            </a:r>
            <a:r>
              <a:rPr lang="en-US" sz="3200" dirty="0" err="1" smtClean="0"/>
              <a:t>pd</a:t>
            </a:r>
            <a:r>
              <a:rPr lang="en-US" sz="3200" dirty="0" smtClean="0"/>
              <a:t> </a:t>
            </a:r>
            <a:r>
              <a:rPr lang="en-US" sz="3200" dirty="0" err="1" smtClean="0"/>
              <a:t>bukunya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berjudul</a:t>
            </a:r>
            <a:r>
              <a:rPr lang="en-US" sz="3200" dirty="0" smtClean="0"/>
              <a:t> “</a:t>
            </a:r>
            <a:r>
              <a:rPr lang="en-US" sz="3200" i="1" dirty="0" smtClean="0"/>
              <a:t>Developmentally Appropriate Practices</a:t>
            </a:r>
            <a:r>
              <a:rPr lang="en-US" sz="3200" dirty="0" smtClean="0"/>
              <a:t>” (DAP) </a:t>
            </a:r>
            <a:r>
              <a:rPr lang="en-US" sz="3200" dirty="0" err="1" smtClean="0"/>
              <a:t>diterbitkan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NAYC </a:t>
            </a:r>
            <a:r>
              <a:rPr lang="en-US" sz="3200" dirty="0" err="1" smtClean="0"/>
              <a:t>menekankan</a:t>
            </a:r>
            <a:r>
              <a:rPr lang="en-US" sz="3200" dirty="0" smtClean="0"/>
              <a:t> </a:t>
            </a:r>
            <a:r>
              <a:rPr lang="en-US" sz="3200" dirty="0" err="1" smtClean="0"/>
              <a:t>bahwa</a:t>
            </a:r>
            <a:r>
              <a:rPr lang="en-US" sz="3200" dirty="0" smtClean="0"/>
              <a:t> </a:t>
            </a:r>
            <a:r>
              <a:rPr lang="en-US" sz="3200" dirty="0" err="1" smtClean="0"/>
              <a:t>pengembangan</a:t>
            </a:r>
            <a:r>
              <a:rPr lang="en-US" sz="3200" dirty="0" smtClean="0"/>
              <a:t> program </a:t>
            </a:r>
            <a:r>
              <a:rPr lang="en-US" sz="3200" dirty="0" err="1" smtClean="0"/>
              <a:t>pembelajaran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TK </a:t>
            </a:r>
            <a:r>
              <a:rPr lang="en-US" sz="3200" dirty="0" err="1" smtClean="0"/>
              <a:t>atau</a:t>
            </a:r>
            <a:r>
              <a:rPr lang="en-US" sz="3200" dirty="0" smtClean="0"/>
              <a:t> AUD </a:t>
            </a:r>
            <a:r>
              <a:rPr lang="en-US" sz="3200" dirty="0" err="1" smtClean="0"/>
              <a:t>harus</a:t>
            </a:r>
            <a:r>
              <a:rPr lang="en-US" sz="3200" dirty="0" smtClean="0"/>
              <a:t> </a:t>
            </a:r>
            <a:r>
              <a:rPr lang="en-US" sz="3200" dirty="0" err="1" smtClean="0"/>
              <a:t>berbasis</a:t>
            </a:r>
            <a:r>
              <a:rPr lang="en-US" sz="3200" dirty="0" smtClean="0"/>
              <a:t> </a:t>
            </a:r>
            <a:r>
              <a:rPr lang="en-US" sz="3200" dirty="0" err="1" smtClean="0"/>
              <a:t>pada</a:t>
            </a:r>
            <a:r>
              <a:rPr lang="en-US" sz="3200" dirty="0" smtClean="0"/>
              <a:t> </a:t>
            </a:r>
            <a:r>
              <a:rPr lang="en-US" sz="3200" dirty="0" err="1" smtClean="0"/>
              <a:t>perkembangan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kebutuhan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, </a:t>
            </a:r>
            <a:r>
              <a:rPr lang="en-US" sz="3200" dirty="0" err="1" smtClean="0"/>
              <a:t>serta</a:t>
            </a:r>
            <a:r>
              <a:rPr lang="en-US" sz="3200" dirty="0" smtClean="0"/>
              <a:t> </a:t>
            </a:r>
            <a:r>
              <a:rPr lang="en-US" sz="3200" dirty="0" err="1" smtClean="0"/>
              <a:t>disesuaikan</a:t>
            </a:r>
            <a:r>
              <a:rPr lang="en-US" sz="3200" dirty="0" smtClean="0"/>
              <a:t>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r>
              <a:rPr lang="en-US" sz="3200" dirty="0" err="1" smtClean="0"/>
              <a:t>karakteristik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kepentingan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2441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Batasan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DAP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/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berorientasi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melaksanakan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,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dr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 </a:t>
            </a:r>
            <a:r>
              <a:rPr lang="en-US" dirty="0" err="1" smtClean="0"/>
              <a:t>pemikiran</a:t>
            </a:r>
            <a:r>
              <a:rPr lang="en-US" dirty="0" smtClean="0"/>
              <a:t> guru (</a:t>
            </a:r>
            <a:r>
              <a:rPr lang="en-US" dirty="0" err="1" smtClean="0"/>
              <a:t>Weikert</a:t>
            </a:r>
            <a:r>
              <a:rPr lang="en-US" dirty="0" smtClean="0"/>
              <a:t>, 1996 </a:t>
            </a:r>
            <a:r>
              <a:rPr lang="en-US" dirty="0" err="1" smtClean="0"/>
              <a:t>dalam</a:t>
            </a:r>
            <a:r>
              <a:rPr lang="en-US" dirty="0" smtClean="0"/>
              <a:t> Claudia </a:t>
            </a:r>
            <a:r>
              <a:rPr lang="en-US" dirty="0" err="1" smtClean="0"/>
              <a:t>Eliason</a:t>
            </a:r>
            <a:r>
              <a:rPr lang="en-US" dirty="0" smtClean="0"/>
              <a:t> &amp; Loa Jerkin, 1994)</a:t>
            </a:r>
          </a:p>
          <a:p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berupaya</a:t>
            </a:r>
            <a:r>
              <a:rPr lang="en-US" dirty="0" smtClean="0"/>
              <a:t> </a:t>
            </a:r>
            <a:r>
              <a:rPr lang="en-US" dirty="0" err="1" smtClean="0"/>
              <a:t>memfasilitasi</a:t>
            </a:r>
            <a:r>
              <a:rPr lang="en-US" dirty="0" smtClean="0"/>
              <a:t> agar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terintegrasi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9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143000"/>
            <a:ext cx="8503920" cy="4956048"/>
          </a:xfrm>
        </p:spPr>
        <p:txBody>
          <a:bodyPr>
            <a:normAutofit/>
          </a:bodyPr>
          <a:lstStyle/>
          <a:p>
            <a:r>
              <a:rPr lang="en-US" dirty="0" smtClean="0"/>
              <a:t>Agar guru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mengintegrasikan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, </a:t>
            </a:r>
            <a:r>
              <a:rPr lang="en-US" dirty="0" err="1" smtClean="0"/>
              <a:t>kegiatan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guru </a:t>
            </a:r>
            <a:r>
              <a:rPr lang="en-US" dirty="0" err="1" smtClean="0"/>
              <a:t>mutlak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  <a:p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guru AUD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membekali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menyelami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arahan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yang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menghubungkan</a:t>
            </a:r>
            <a:r>
              <a:rPr lang="en-US" dirty="0" smtClean="0"/>
              <a:t>, </a:t>
            </a:r>
            <a:r>
              <a:rPr lang="en-US" dirty="0" err="1" smtClean="0"/>
              <a:t>menyesuaikan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megadaptasi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, </a:t>
            </a:r>
            <a:r>
              <a:rPr lang="en-US" dirty="0" err="1" smtClean="0"/>
              <a:t>kebutuhan</a:t>
            </a:r>
            <a:r>
              <a:rPr lang="en-US" dirty="0" smtClean="0"/>
              <a:t>, </a:t>
            </a:r>
            <a:r>
              <a:rPr lang="en-US" dirty="0" err="1" smtClean="0"/>
              <a:t>minat</a:t>
            </a:r>
            <a:r>
              <a:rPr lang="en-US" dirty="0" smtClean="0"/>
              <a:t>,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49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Prinsip</a:t>
            </a:r>
            <a:r>
              <a:rPr lang="en-US" dirty="0" smtClean="0"/>
              <a:t> DAP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53000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Semua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aspek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saling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terkait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terjadi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urutan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relatif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teratur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berlangsung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bervariasi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satu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lainnya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Pengalaman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awal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dialami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mempunyai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efek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efek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scr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individual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berlangsung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arah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mengandung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kompleksita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tatanan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da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internalisasi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lebih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besar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dipengaruhi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konteks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sosial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budaya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latar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belakang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pendidikan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masyarakat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0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/>
          </a:bodyPr>
          <a:lstStyle/>
          <a:p>
            <a:pPr algn="l"/>
            <a:r>
              <a:rPr lang="en-US" sz="1600" dirty="0" err="1" smtClean="0"/>
              <a:t>lanjutan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pelajar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aktif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interaksi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kematangan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sosok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biologis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lingkungan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fisik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sosial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Bermain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wahana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bagi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sosem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kognitif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meningkat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jika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memiliki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kesempatan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memmpraktikkan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ketrampilan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baru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mempunyai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memperoleh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pegetahuan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baru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berbeda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pendidik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menyiapkan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lingkungan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sehat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aman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menyediakan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makan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sehat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bergizi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layanan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kesehatan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fisik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gigi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mental,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sosial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61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Rambu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rambu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mengembangkan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DAP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Pengembangan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masyarakat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pembelajar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yang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peduli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Pembelajaran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memperkaya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khasanah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Pengembangan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kurikulum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memadai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Assessment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Pengokohan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hubungan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timbal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keluarga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2505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pembelajar</a:t>
            </a:r>
            <a:r>
              <a:rPr lang="en-US" dirty="0" smtClean="0"/>
              <a:t> yang </a:t>
            </a:r>
            <a:r>
              <a:rPr lang="en-US" dirty="0" err="1" smtClean="0"/>
              <a:t>peduli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Pihak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berkontribusi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lain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dunianya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berkelompok</a:t>
            </a:r>
            <a:r>
              <a:rPr lang="en-US" dirty="0" smtClean="0"/>
              <a:t> yang </a:t>
            </a:r>
            <a:r>
              <a:rPr lang="en-US" dirty="0" err="1" smtClean="0"/>
              <a:t>kooperatif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aman</a:t>
            </a:r>
            <a:r>
              <a:rPr lang="en-US" dirty="0" smtClean="0"/>
              <a:t>, </a:t>
            </a:r>
            <a:r>
              <a:rPr lang="en-US" dirty="0" err="1" smtClean="0"/>
              <a:t>sehat</a:t>
            </a:r>
            <a:r>
              <a:rPr lang="en-US" dirty="0" smtClean="0"/>
              <a:t>, </a:t>
            </a:r>
            <a:r>
              <a:rPr lang="en-US" dirty="0" err="1" smtClean="0"/>
              <a:t>seimbang</a:t>
            </a:r>
            <a:r>
              <a:rPr lang="en-US" dirty="0" smtClean="0"/>
              <a:t>, </a:t>
            </a:r>
            <a:r>
              <a:rPr lang="en-US" dirty="0" err="1" smtClean="0"/>
              <a:t>bebas</a:t>
            </a:r>
            <a:r>
              <a:rPr lang="en-US" dirty="0" smtClean="0"/>
              <a:t>, </a:t>
            </a:r>
            <a:r>
              <a:rPr lang="en-US" dirty="0" err="1" smtClean="0"/>
              <a:t>rilexs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yang </a:t>
            </a:r>
            <a:r>
              <a:rPr lang="en-US" dirty="0" err="1" smtClean="0"/>
              <a:t>bermakna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57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memperkaya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khasanah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Guru </a:t>
            </a:r>
            <a:r>
              <a:rPr lang="en-US" dirty="0" err="1" smtClean="0"/>
              <a:t>menghargai</a:t>
            </a:r>
            <a:r>
              <a:rPr lang="en-US" dirty="0" smtClean="0"/>
              <a:t>, </a:t>
            </a:r>
            <a:r>
              <a:rPr lang="en-US" dirty="0" err="1" smtClean="0"/>
              <a:t>menerima</a:t>
            </a:r>
            <a:r>
              <a:rPr lang="en-US" dirty="0" smtClean="0"/>
              <a:t>, </a:t>
            </a:r>
            <a:r>
              <a:rPr lang="en-US" dirty="0" err="1" smtClean="0"/>
              <a:t>memperlakukan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martabatnya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: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Mengokohkan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Mengamati</a:t>
            </a:r>
            <a:r>
              <a:rPr lang="en-US" dirty="0" smtClean="0"/>
              <a:t> </a:t>
            </a:r>
            <a:r>
              <a:rPr lang="en-US" dirty="0" err="1" smtClean="0"/>
              <a:t>permainan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spontan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Memehami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khasanah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gejala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traumatik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03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Guru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berkolaborasi</a:t>
            </a:r>
            <a:r>
              <a:rPr lang="en-US" dirty="0" smtClean="0"/>
              <a:t>/</a:t>
            </a:r>
            <a:r>
              <a:rPr lang="en-US" dirty="0" err="1" smtClean="0"/>
              <a:t>berkerja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sebaya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berinisiatif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Mengajukan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, </a:t>
            </a:r>
            <a:r>
              <a:rPr lang="en-US" dirty="0" err="1" smtClean="0"/>
              <a:t>pertanyaan</a:t>
            </a:r>
            <a:r>
              <a:rPr lang="en-US" dirty="0" smtClean="0"/>
              <a:t>, </a:t>
            </a:r>
            <a:r>
              <a:rPr lang="en-US" dirty="0" err="1" smtClean="0"/>
              <a:t>komentar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Memperluas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Memfasislitasi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rasa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96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3.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yang </a:t>
            </a:r>
            <a:r>
              <a:rPr lang="en-US" dirty="0" err="1" smtClean="0"/>
              <a:t>memadahi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Rentang</a:t>
            </a:r>
            <a:r>
              <a:rPr lang="en-US" dirty="0" smtClean="0"/>
              <a:t> yang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interdisiplin</a:t>
            </a:r>
            <a:r>
              <a:rPr lang="en-US" dirty="0" smtClean="0"/>
              <a:t> yang </a:t>
            </a:r>
            <a:r>
              <a:rPr lang="en-US" dirty="0" err="1" smtClean="0"/>
              <a:t>relevan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mengkonsolidasi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Mengintegrasi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, </a:t>
            </a:r>
            <a:r>
              <a:rPr lang="en-US" dirty="0" err="1" smtClean="0"/>
              <a:t>pengetahuan</a:t>
            </a:r>
            <a:r>
              <a:rPr lang="en-US" dirty="0" smtClean="0"/>
              <a:t>, </a:t>
            </a:r>
            <a:r>
              <a:rPr lang="en-US" dirty="0" err="1" smtClean="0"/>
              <a:t>pemahaman</a:t>
            </a:r>
            <a:r>
              <a:rPr lang="en-US" dirty="0" smtClean="0"/>
              <a:t>,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integritas</a:t>
            </a:r>
            <a:r>
              <a:rPr lang="en-US" dirty="0" smtClean="0"/>
              <a:t> </a:t>
            </a:r>
            <a:r>
              <a:rPr lang="en-US" dirty="0" err="1" smtClean="0"/>
              <a:t>intelektual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kultur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endParaRPr lang="en-US" dirty="0" smtClean="0"/>
          </a:p>
          <a:p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yang </a:t>
            </a:r>
            <a:r>
              <a:rPr lang="en-US" dirty="0" err="1" smtClean="0"/>
              <a:t>realistik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58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4. Assessment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Assessment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berkelanjutan</a:t>
            </a:r>
            <a:r>
              <a:rPr lang="en-US" dirty="0" smtClean="0"/>
              <a:t>, </a:t>
            </a:r>
            <a:r>
              <a:rPr lang="en-US" dirty="0" err="1" smtClean="0"/>
              <a:t>strategik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Merefleksikan</a:t>
            </a:r>
            <a:r>
              <a:rPr lang="en-US" dirty="0" smtClean="0"/>
              <a:t> </a:t>
            </a:r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dicapai</a:t>
            </a:r>
            <a:endParaRPr lang="en-US" dirty="0" smtClean="0"/>
          </a:p>
          <a:p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Dirancang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spesisfik</a:t>
            </a:r>
            <a:endParaRPr lang="en-US" dirty="0" smtClean="0"/>
          </a:p>
          <a:p>
            <a:r>
              <a:rPr lang="en-US" dirty="0" err="1" smtClean="0"/>
              <a:t>Keputusan</a:t>
            </a:r>
            <a:r>
              <a:rPr lang="en-US" dirty="0" smtClean="0"/>
              <a:t> yang </a:t>
            </a:r>
            <a:r>
              <a:rPr lang="en-US" dirty="0" err="1" smtClean="0"/>
              <a:t>berdampak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endParaRPr lang="en-US" dirty="0" smtClean="0"/>
          </a:p>
          <a:p>
            <a:r>
              <a:rPr lang="en-US" dirty="0" err="1" smtClean="0"/>
              <a:t>Mengakomodasi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r>
              <a:rPr lang="en-US" dirty="0" smtClean="0"/>
              <a:t> individual </a:t>
            </a:r>
            <a:r>
              <a:rPr lang="en-US" dirty="0" err="1" smtClean="0"/>
              <a:t>anak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13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5. </a:t>
            </a:r>
            <a:r>
              <a:rPr lang="en-US" dirty="0" err="1" smtClean="0"/>
              <a:t>Pengokohan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timbal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, </a:t>
            </a:r>
            <a:r>
              <a:rPr lang="en-US" dirty="0" err="1" smtClean="0"/>
              <a:t>kooperatif</a:t>
            </a:r>
            <a:r>
              <a:rPr lang="en-US" dirty="0" smtClean="0"/>
              <a:t>,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jawb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Ortu</a:t>
            </a:r>
            <a:r>
              <a:rPr lang="en-US" dirty="0" smtClean="0"/>
              <a:t> </a:t>
            </a:r>
            <a:r>
              <a:rPr lang="en-US" dirty="0" err="1" smtClean="0"/>
              <a:t>dipersilakan</a:t>
            </a:r>
            <a:r>
              <a:rPr lang="en-US" dirty="0" smtClean="0"/>
              <a:t> </a:t>
            </a:r>
            <a:r>
              <a:rPr lang="en-US" dirty="0" err="1" smtClean="0"/>
              <a:t>berpartisipasi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ortu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oru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  <a:p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ortu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assessment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17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Implikasi</a:t>
            </a:r>
            <a:r>
              <a:rPr lang="en-US" dirty="0" smtClean="0"/>
              <a:t> DAP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SOSEM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dibawah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: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/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Perencanaan</a:t>
            </a:r>
            <a:r>
              <a:rPr lang="en-US" dirty="0" smtClean="0"/>
              <a:t> program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58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/>
              <a:t>A. PENGEMBANGAN </a:t>
            </a:r>
            <a:r>
              <a:rPr lang="en-US" dirty="0"/>
              <a:t>PROGRAM SECARA HOLISTIK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Pendekatan</a:t>
            </a:r>
            <a:r>
              <a:rPr lang="en-US" dirty="0"/>
              <a:t> holistic </a:t>
            </a:r>
            <a:r>
              <a:rPr lang="en-US" dirty="0" err="1"/>
              <a:t>sangat</a:t>
            </a:r>
            <a:r>
              <a:rPr lang="en-US" dirty="0"/>
              <a:t> di </a:t>
            </a:r>
            <a:r>
              <a:rPr lang="en-US" dirty="0" err="1"/>
              <a:t>perlukan</a:t>
            </a:r>
            <a:r>
              <a:rPr lang="en-US" dirty="0"/>
              <a:t> guru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kempuan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TK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kurannya</a:t>
            </a:r>
            <a:r>
              <a:rPr lang="en-US" dirty="0"/>
              <a:t> /</a:t>
            </a:r>
            <a:r>
              <a:rPr lang="en-US" dirty="0" err="1"/>
              <a:t>salahnya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menganggu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kempuan</a:t>
            </a:r>
            <a:r>
              <a:rPr lang="en-US" dirty="0"/>
              <a:t> social </a:t>
            </a:r>
            <a:r>
              <a:rPr lang="en-US" dirty="0" err="1" smtClean="0"/>
              <a:t>emosionalnya</a:t>
            </a:r>
            <a:endParaRPr lang="en-US" dirty="0"/>
          </a:p>
          <a:p>
            <a:r>
              <a:rPr lang="en-US" dirty="0" err="1" smtClean="0"/>
              <a:t>Julitio</a:t>
            </a:r>
            <a:r>
              <a:rPr lang="en-US" dirty="0" smtClean="0"/>
              <a:t> (2000)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memadahi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otak</a:t>
            </a:r>
            <a:r>
              <a:rPr lang="en-US" dirty="0" smtClean="0"/>
              <a:t>, yang </a:t>
            </a:r>
            <a:r>
              <a:rPr lang="en-US" dirty="0" err="1" smtClean="0"/>
              <a:t>berpengaruh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kelainan</a:t>
            </a:r>
            <a:r>
              <a:rPr lang="en-US" dirty="0" smtClean="0"/>
              <a:t> </a:t>
            </a:r>
            <a:r>
              <a:rPr lang="en-US" dirty="0" err="1" smtClean="0"/>
              <a:t>neurologi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82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Alasan</a:t>
            </a:r>
            <a:r>
              <a:rPr lang="en-US" dirty="0" smtClean="0"/>
              <a:t> </a:t>
            </a:r>
            <a:r>
              <a:rPr lang="en-US" dirty="0" err="1" smtClean="0"/>
              <a:t>pentingnya</a:t>
            </a:r>
            <a:r>
              <a:rPr lang="en-US" dirty="0" smtClean="0"/>
              <a:t> guru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SOSEM </a:t>
            </a:r>
            <a:r>
              <a:rPr lang="en-US" dirty="0" err="1" smtClean="0"/>
              <a:t>anak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,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Pertumbuhan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mempertimbangkan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keterkaitan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1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lain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mengoptimalkan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dijalani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Perkembangan</a:t>
            </a:r>
            <a:r>
              <a:rPr lang="en-US" dirty="0" smtClean="0"/>
              <a:t> SOSEM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berpijak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program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terencana</a:t>
            </a:r>
            <a:r>
              <a:rPr lang="en-US" dirty="0" smtClean="0"/>
              <a:t>, </a:t>
            </a:r>
            <a:r>
              <a:rPr lang="en-US" dirty="0" err="1" smtClean="0"/>
              <a:t>terukur</a:t>
            </a:r>
            <a:r>
              <a:rPr lang="en-US" dirty="0" smtClean="0"/>
              <a:t>, </a:t>
            </a:r>
            <a:r>
              <a:rPr lang="en-US" dirty="0" err="1" smtClean="0"/>
              <a:t>matang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komprehensif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96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>
            <a:noAutofit/>
          </a:bodyPr>
          <a:lstStyle/>
          <a:p>
            <a:pPr lvl="0"/>
            <a:r>
              <a:rPr lang="en-US" sz="3600" dirty="0"/>
              <a:t/>
            </a:r>
            <a:br>
              <a:rPr lang="en-US" sz="3600" dirty="0"/>
            </a:br>
            <a:r>
              <a:rPr lang="en-US" sz="2800" dirty="0"/>
              <a:t>B. BATASAN LANDASAN HOLISTIK DALAM PENGEMBANGAN SOSIAL EMOSIONAL ANAK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r>
              <a:rPr lang="en-US" dirty="0" err="1"/>
              <a:t>Perumusan</a:t>
            </a:r>
            <a:r>
              <a:rPr lang="en-US" dirty="0"/>
              <a:t> </a:t>
            </a:r>
            <a:r>
              <a:rPr lang="en-US" dirty="0" err="1"/>
              <a:t>kopetensi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penyediaan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, </a:t>
            </a:r>
            <a:r>
              <a:rPr lang="en-US" dirty="0" err="1"/>
              <a:t>penyiapan</a:t>
            </a:r>
            <a:r>
              <a:rPr lang="en-US" dirty="0"/>
              <a:t> media,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</a:t>
            </a:r>
            <a:r>
              <a:rPr lang="en-US" dirty="0" err="1"/>
              <a:t>lainya</a:t>
            </a:r>
            <a:r>
              <a:rPr lang="en-US" dirty="0"/>
              <a:t>. </a:t>
            </a:r>
            <a:r>
              <a:rPr lang="en-US" dirty="0" err="1"/>
              <a:t>Bantuk</a:t>
            </a:r>
            <a:r>
              <a:rPr lang="en-US" dirty="0"/>
              <a:t> </a:t>
            </a:r>
            <a:r>
              <a:rPr lang="en-US" dirty="0" err="1"/>
              <a:t>pelaksaan</a:t>
            </a:r>
            <a:r>
              <a:rPr lang="en-US" dirty="0"/>
              <a:t> </a:t>
            </a:r>
            <a:r>
              <a:rPr lang="en-US" dirty="0" err="1"/>
              <a:t>pembelajran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TK </a:t>
            </a:r>
            <a:r>
              <a:rPr lang="en-US" dirty="0" err="1"/>
              <a:t>haruslah</a:t>
            </a:r>
            <a:r>
              <a:rPr lang="en-US" dirty="0"/>
              <a:t> </a:t>
            </a:r>
            <a:r>
              <a:rPr lang="en-US" dirty="0" err="1"/>
              <a:t>mengunakan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strategi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media,baik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strategi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media</a:t>
            </a:r>
          </a:p>
        </p:txBody>
      </p:sp>
    </p:spTree>
    <p:extLst>
      <p:ext uri="{BB962C8B-B14F-4D97-AF65-F5344CB8AC3E}">
        <p14:creationId xmlns:p14="http://schemas.microsoft.com/office/powerpoint/2010/main" val="159958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en-US" sz="1800" dirty="0"/>
              <a:t>IMPLIKASI PENDEKATAN HOLISTIK UNTUK PENGEMBANGAN SOSIAL EMOSIONAL ANAK DALAM PEMBELAJARAN TK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r>
              <a:rPr lang="en-US" dirty="0" err="1"/>
              <a:t>semua</a:t>
            </a:r>
            <a:r>
              <a:rPr lang="en-US" dirty="0"/>
              <a:t> program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intervensi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mencakup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menjangkau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,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nutrisi</a:t>
            </a:r>
            <a:r>
              <a:rPr lang="en-US" dirty="0"/>
              <a:t>), </a:t>
            </a:r>
            <a:r>
              <a:rPr lang="en-US" dirty="0" err="1"/>
              <a:t>perkembangan</a:t>
            </a:r>
            <a:r>
              <a:rPr lang="en-US" dirty="0"/>
              <a:t> mental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edukasi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stimulasi</a:t>
            </a:r>
            <a:r>
              <a:rPr lang="en-US" dirty="0"/>
              <a:t>), </a:t>
            </a:r>
            <a:r>
              <a:rPr lang="en-US" dirty="0" err="1"/>
              <a:t>perkembangna</a:t>
            </a:r>
            <a:r>
              <a:rPr lang="en-US" dirty="0"/>
              <a:t> social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 (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perhatian,kasih</a:t>
            </a:r>
            <a:r>
              <a:rPr lang="en-US" dirty="0"/>
              <a:t> </a:t>
            </a:r>
            <a:r>
              <a:rPr lang="en-US" dirty="0" err="1"/>
              <a:t>saying,dan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bersosialisasi</a:t>
            </a:r>
            <a:r>
              <a:rPr lang="en-US" dirty="0"/>
              <a:t>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spiritual (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kluturaldimana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tinggal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015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41775"/>
            <a:ext cx="6858000" cy="4181754"/>
          </a:xfrm>
        </p:spPr>
        <p:txBody>
          <a:bodyPr>
            <a:normAutofit fontScale="77500" lnSpcReduction="20000"/>
          </a:bodyPr>
          <a:lstStyle/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holistik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TK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emosionalnya</a:t>
            </a:r>
            <a:r>
              <a:rPr lang="en-US" dirty="0"/>
              <a:t>.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dirty="0" err="1"/>
              <a:t>Julitio</a:t>
            </a:r>
            <a:r>
              <a:rPr lang="en-US" dirty="0"/>
              <a:t> (2000)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memadai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otak</a:t>
            </a:r>
            <a:r>
              <a:rPr lang="en-US" dirty="0"/>
              <a:t>, yang </a:t>
            </a:r>
            <a:r>
              <a:rPr lang="en-US" dirty="0" err="1"/>
              <a:t>berpengaruh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kelainan</a:t>
            </a:r>
            <a:r>
              <a:rPr lang="en-US" dirty="0"/>
              <a:t> </a:t>
            </a:r>
            <a:r>
              <a:rPr lang="en-US" i="1" dirty="0"/>
              <a:t>neurology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gangguan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retardasi</a:t>
            </a:r>
            <a:r>
              <a:rPr lang="en-US" dirty="0"/>
              <a:t> mental.</a:t>
            </a:r>
          </a:p>
          <a:p>
            <a:pPr algn="l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6005" y="228601"/>
            <a:ext cx="7989795" cy="14478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A. 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Prinsip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 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pengembangan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 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Sosial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 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Emosional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 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Secara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 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Menyeluruh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/>
            </a:r>
            <a:b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</a:b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(</a:t>
            </a:r>
            <a:r>
              <a:rPr lang="en-US" sz="2400" b="1" dirty="0" err="1" smtClean="0">
                <a:latin typeface="Bell MT" panose="02020503060305020303" pitchFamily="18" charset="0"/>
                <a:cs typeface="Adobe Hebrew" panose="02040503050201020203" pitchFamily="18" charset="-79"/>
              </a:rPr>
              <a:t>holistik</a:t>
            </a:r>
            <a:r>
              <a:rPr lang="en-US" sz="2400" b="1" dirty="0" smtClean="0">
                <a:latin typeface="Bell MT" panose="02020503060305020303" pitchFamily="18" charset="0"/>
                <a:cs typeface="Adobe Hebrew" panose="02040503050201020203" pitchFamily="18" charset="-79"/>
              </a:rPr>
              <a:t>)</a:t>
            </a:r>
            <a:endParaRPr lang="en-US" sz="2400" b="1" dirty="0">
              <a:latin typeface="Bell MT" panose="02020503060305020303" pitchFamily="18" charset="0"/>
              <a:cs typeface="Adobe Hebrew" panose="02040503050201020203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7059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200" dirty="0" err="1">
                <a:latin typeface="Comic Sans MS" panose="030F0702030302020204" pitchFamily="66" charset="0"/>
              </a:rPr>
              <a:t>prinsip</a:t>
            </a:r>
            <a:r>
              <a:rPr lang="en-US" sz="3200" dirty="0">
                <a:latin typeface="Comic Sans MS" panose="030F0702030302020204" pitchFamily="66" charset="0"/>
              </a:rPr>
              <a:t> holistic </a:t>
            </a:r>
            <a:r>
              <a:rPr lang="en-US" sz="3200" dirty="0" err="1">
                <a:latin typeface="Comic Sans MS" panose="030F0702030302020204" pitchFamily="66" charset="0"/>
              </a:rPr>
              <a:t>dalam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membantu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prinsip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sosial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emosional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anak</a:t>
            </a:r>
            <a:r>
              <a:rPr lang="en-US" sz="3200" dirty="0">
                <a:latin typeface="Comic Sans MS" panose="030F0702030302020204" pitchFamily="66" charset="0"/>
              </a:rPr>
              <a:t> TK:</a:t>
            </a:r>
            <a:br>
              <a:rPr lang="en-US" sz="3200" dirty="0">
                <a:latin typeface="Comic Sans MS" panose="030F0702030302020204" pitchFamily="66" charset="0"/>
              </a:rPr>
            </a:b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 </a:t>
            </a:r>
            <a:r>
              <a:rPr lang="en-US" dirty="0" err="1"/>
              <a:t>dimensi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dampak</a:t>
            </a:r>
            <a:r>
              <a:rPr lang="en-US" dirty="0"/>
              <a:t>, </a:t>
            </a:r>
            <a:r>
              <a:rPr lang="en-US" dirty="0" err="1"/>
              <a:t>positif</a:t>
            </a:r>
            <a:r>
              <a:rPr lang="en-US" dirty="0"/>
              <a:t> </a:t>
            </a:r>
            <a:r>
              <a:rPr lang="en-US" dirty="0" err="1"/>
              <a:t>ataupun</a:t>
            </a:r>
            <a:r>
              <a:rPr lang="en-US" dirty="0"/>
              <a:t> negative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 </a:t>
            </a:r>
            <a:r>
              <a:rPr lang="en-US" dirty="0" err="1"/>
              <a:t>Kemampuan</a:t>
            </a:r>
            <a:r>
              <a:rPr lang="en-US" dirty="0"/>
              <a:t> guru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mendeteksi</a:t>
            </a:r>
            <a:r>
              <a:rPr lang="en-US" dirty="0"/>
              <a:t>, </a:t>
            </a:r>
            <a:r>
              <a:rPr lang="en-US" dirty="0" err="1"/>
              <a:t>menyeleksi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memaknai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 smtClean="0"/>
              <a:t>keberhasilan</a:t>
            </a:r>
            <a:r>
              <a:rPr lang="en-US" dirty="0" smtClean="0"/>
              <a:t> </a:t>
            </a: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bantuan</a:t>
            </a:r>
            <a:r>
              <a:rPr lang="en-US" dirty="0"/>
              <a:t>, 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intervensi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pertumbuhan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66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25563"/>
          </a:xfrm>
        </p:spPr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28650" y="1126378"/>
            <a:ext cx="7886700" cy="516684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yang </a:t>
            </a:r>
            <a:r>
              <a:rPr lang="en-US" dirty="0" err="1"/>
              <a:t>mengintegrasi</a:t>
            </a:r>
            <a:r>
              <a:rPr lang="en-US" dirty="0"/>
              <a:t> </a:t>
            </a:r>
            <a:r>
              <a:rPr lang="en-US" dirty="0" err="1"/>
              <a:t>psikologis</a:t>
            </a:r>
            <a:r>
              <a:rPr lang="en-US" dirty="0"/>
              <a:t>, </a:t>
            </a:r>
            <a:r>
              <a:rPr lang="en-US" dirty="0" err="1"/>
              <a:t>fisik</a:t>
            </a:r>
            <a:r>
              <a:rPr lang="en-US" dirty="0"/>
              <a:t>, mental, </a:t>
            </a:r>
            <a:r>
              <a:rPr lang="en-US" dirty="0" err="1"/>
              <a:t>nutrisi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/>
              <a:t>menghasilkan</a:t>
            </a:r>
            <a:r>
              <a:rPr lang="en-US" dirty="0"/>
              <a:t> program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dibanding</a:t>
            </a:r>
            <a:r>
              <a:rPr lang="en-US" dirty="0"/>
              <a:t> yang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berdasar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 smtClean="0"/>
              <a:t>pandang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err="1"/>
              <a:t>menghasilkan</a:t>
            </a:r>
            <a:r>
              <a:rPr lang="en-US" dirty="0"/>
              <a:t> program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terencana</a:t>
            </a:r>
            <a:r>
              <a:rPr lang="en-US" dirty="0"/>
              <a:t>, </a:t>
            </a:r>
            <a:r>
              <a:rPr lang="en-US" dirty="0" err="1"/>
              <a:t>terukur</a:t>
            </a:r>
            <a:r>
              <a:rPr lang="en-US" dirty="0"/>
              <a:t>, </a:t>
            </a:r>
            <a:r>
              <a:rPr lang="en-US" dirty="0" err="1"/>
              <a:t>matang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komprehensif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196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5967132" cy="1325563"/>
          </a:xfrm>
        </p:spPr>
        <p:txBody>
          <a:bodyPr>
            <a:noAutofit/>
          </a:bodyPr>
          <a:lstStyle/>
          <a:p>
            <a:pPr lvl="0"/>
            <a:r>
              <a:rPr lang="en-US" sz="3200" dirty="0" err="1" smtClean="0">
                <a:latin typeface="Adobe Garamond Pro Bold" panose="02020702060506020403" pitchFamily="18" charset="0"/>
              </a:rPr>
              <a:t>B.Batasan</a:t>
            </a:r>
            <a:r>
              <a:rPr lang="en-US" sz="3200" dirty="0" smtClean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landasan</a:t>
            </a:r>
            <a:r>
              <a:rPr lang="en-US" sz="3200" dirty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Holistik</a:t>
            </a:r>
            <a:r>
              <a:rPr lang="en-US" sz="3200" dirty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dalam</a:t>
            </a:r>
            <a:r>
              <a:rPr lang="en-US" sz="3200" dirty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pengembangan</a:t>
            </a:r>
            <a:r>
              <a:rPr lang="en-US" sz="3200" dirty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Sosial</a:t>
            </a:r>
            <a:r>
              <a:rPr lang="en-US" sz="3200" dirty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Emosional</a:t>
            </a:r>
            <a:r>
              <a:rPr lang="en-US" sz="3200" dirty="0">
                <a:latin typeface="Adobe Garamond Pro Bold" panose="02020702060506020403" pitchFamily="18" charset="0"/>
              </a:rPr>
              <a:t> </a:t>
            </a:r>
            <a:r>
              <a:rPr lang="en-US" sz="3200" dirty="0" err="1">
                <a:latin typeface="Adobe Garamond Pro Bold" panose="02020702060506020403" pitchFamily="18" charset="0"/>
              </a:rPr>
              <a:t>Anak</a:t>
            </a:r>
            <a:r>
              <a:rPr lang="en-US" sz="3200" dirty="0">
                <a:latin typeface="Adobe Garamond Pro Bold" panose="02020702060506020403" pitchFamily="18" charset="0"/>
              </a:rPr>
              <a:t/>
            </a:r>
            <a:br>
              <a:rPr lang="en-US" sz="3200" dirty="0">
                <a:latin typeface="Adobe Garamond Pro Bold" panose="02020702060506020403" pitchFamily="18" charset="0"/>
              </a:rPr>
            </a:br>
            <a:endParaRPr lang="en-US" sz="3200" dirty="0">
              <a:latin typeface="Adobe Garamond Pro Bold" panose="02020702060506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utuh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utuh</a:t>
            </a:r>
            <a:r>
              <a:rPr lang="en-US" dirty="0"/>
              <a:t>. </a:t>
            </a:r>
            <a:r>
              <a:rPr lang="en-US" dirty="0" err="1"/>
              <a:t>Pendekatan</a:t>
            </a:r>
            <a:r>
              <a:rPr lang="en-US" dirty="0"/>
              <a:t> holistic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yang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total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, humanistic, </a:t>
            </a:r>
            <a:r>
              <a:rPr lang="en-US" dirty="0" err="1"/>
              <a:t>kegiatan</a:t>
            </a:r>
            <a:r>
              <a:rPr lang="en-US" dirty="0"/>
              <a:t> yang </a:t>
            </a:r>
            <a:r>
              <a:rPr lang="en-US" dirty="0" err="1"/>
              <a:t>menyentuh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menyeluruh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1832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690688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C. </a:t>
            </a:r>
            <a:r>
              <a:rPr lang="en-US" sz="28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Implikasi</a:t>
            </a:r>
            <a:r>
              <a:rPr lang="en-US" sz="28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Pendekatan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Holistik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untuk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Pengembangan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Sosial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Emosional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Anak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dalam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2800" dirty="0" err="1">
                <a:latin typeface="Adobe Heiti Std R" panose="020B0400000000000000" pitchFamily="34" charset="-128"/>
                <a:ea typeface="Adobe Heiti Std R" panose="020B0400000000000000" pitchFamily="34" charset="-128"/>
              </a:rPr>
              <a:t>Pembelajaran</a:t>
            </a:r>
            <a: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di TK</a:t>
            </a:r>
            <a:br>
              <a:rPr lang="en-US" sz="2800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</a:br>
            <a:endParaRPr lang="en-US" sz="2800" dirty="0">
              <a:latin typeface="Adobe Heiti Std R" panose="020B0400000000000000" pitchFamily="34" charset="-128"/>
              <a:ea typeface="Adobe Heiti Std R" panose="020B0400000000000000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57300" y="1422213"/>
            <a:ext cx="78867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program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intervensi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mencakup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menjangkau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nutrisi</a:t>
            </a:r>
            <a:r>
              <a:rPr lang="en-US" dirty="0"/>
              <a:t>) </a:t>
            </a:r>
            <a:r>
              <a:rPr lang="en-US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 </a:t>
            </a:r>
            <a:r>
              <a:rPr lang="en-US" dirty="0" err="1"/>
              <a:t>perkembangan</a:t>
            </a:r>
            <a:r>
              <a:rPr lang="en-US" dirty="0"/>
              <a:t> mental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edukasi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stimulasi</a:t>
            </a:r>
            <a:r>
              <a:rPr lang="en-US" dirty="0"/>
              <a:t>),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perhatian</a:t>
            </a:r>
            <a:r>
              <a:rPr lang="en-US" dirty="0"/>
              <a:t> </a:t>
            </a:r>
            <a:r>
              <a:rPr lang="en-US" dirty="0" err="1"/>
              <a:t>kasih</a:t>
            </a:r>
            <a:r>
              <a:rPr lang="en-US" dirty="0"/>
              <a:t> </a:t>
            </a:r>
            <a:r>
              <a:rPr lang="en-US" dirty="0" err="1"/>
              <a:t>sayang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sosialisasi</a:t>
            </a:r>
            <a:r>
              <a:rPr lang="en-US" dirty="0"/>
              <a:t>),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/>
              <a:t>spiritual (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kultural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)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9722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76400"/>
            <a:ext cx="5762065" cy="768909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mendukung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Holistik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2362200"/>
            <a:ext cx="7886700" cy="5419164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1800" dirty="0" err="1"/>
              <a:t>Anak</a:t>
            </a:r>
            <a:r>
              <a:rPr lang="en-US" sz="1800" dirty="0"/>
              <a:t> </a:t>
            </a:r>
            <a:r>
              <a:rPr lang="en-US" sz="1800" dirty="0" err="1"/>
              <a:t>akan</a:t>
            </a:r>
            <a:r>
              <a:rPr lang="en-US" sz="1800" dirty="0"/>
              <a:t> </a:t>
            </a:r>
            <a:r>
              <a:rPr lang="en-US" sz="1800" dirty="0" err="1"/>
              <a:t>belajar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sebaik-baiknya</a:t>
            </a:r>
            <a:r>
              <a:rPr lang="en-US" sz="1800" dirty="0"/>
              <a:t> </a:t>
            </a:r>
            <a:r>
              <a:rPr lang="en-US" sz="1800" dirty="0" err="1"/>
              <a:t>apabila</a:t>
            </a:r>
            <a:r>
              <a:rPr lang="en-US" sz="1800" dirty="0"/>
              <a:t> </a:t>
            </a:r>
            <a:r>
              <a:rPr lang="en-US" sz="1800" dirty="0" err="1"/>
              <a:t>kebutuhan</a:t>
            </a:r>
            <a:r>
              <a:rPr lang="en-US" sz="1800" dirty="0"/>
              <a:t> </a:t>
            </a:r>
            <a:r>
              <a:rPr lang="en-US" sz="1800" dirty="0" err="1"/>
              <a:t>fisiknya</a:t>
            </a:r>
            <a:r>
              <a:rPr lang="en-US" sz="1800" dirty="0"/>
              <a:t> </a:t>
            </a:r>
            <a:r>
              <a:rPr lang="en-US" sz="1800" dirty="0" err="1"/>
              <a:t>terpenuhi</a:t>
            </a:r>
            <a:r>
              <a:rPr lang="en-US" sz="1800" dirty="0"/>
              <a:t> </a:t>
            </a:r>
            <a:r>
              <a:rPr lang="en-US" sz="1800" dirty="0" err="1"/>
              <a:t>serta</a:t>
            </a:r>
            <a:r>
              <a:rPr lang="en-US" sz="1800" dirty="0"/>
              <a:t> </a:t>
            </a:r>
            <a:r>
              <a:rPr lang="en-US" sz="1800" dirty="0" err="1"/>
              <a:t>merasa</a:t>
            </a:r>
            <a:r>
              <a:rPr lang="en-US" sz="1800" dirty="0"/>
              <a:t> </a:t>
            </a:r>
            <a:r>
              <a:rPr lang="en-US" sz="1800" dirty="0" err="1"/>
              <a:t>aman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tenteram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psikologis</a:t>
            </a:r>
            <a:r>
              <a:rPr lang="en-US" sz="1800" dirty="0"/>
              <a:t>. (</a:t>
            </a:r>
            <a:r>
              <a:rPr lang="en-US" sz="1800" dirty="0" err="1"/>
              <a:t>Kurikulum</a:t>
            </a:r>
            <a:r>
              <a:rPr lang="en-US" sz="1800" dirty="0"/>
              <a:t> </a:t>
            </a:r>
            <a:r>
              <a:rPr lang="en-US" sz="1800" dirty="0" err="1"/>
              <a:t>Hasil</a:t>
            </a:r>
            <a:r>
              <a:rPr lang="en-US" sz="1800" dirty="0"/>
              <a:t> </a:t>
            </a:r>
            <a:r>
              <a:rPr lang="en-US" sz="1800" dirty="0" err="1"/>
              <a:t>Belajar</a:t>
            </a:r>
            <a:r>
              <a:rPr lang="en-US" sz="1800" dirty="0"/>
              <a:t> </a:t>
            </a:r>
            <a:r>
              <a:rPr lang="en-US" sz="1800" dirty="0" err="1"/>
              <a:t>unuk</a:t>
            </a:r>
            <a:r>
              <a:rPr lang="en-US" sz="1800" dirty="0"/>
              <a:t> PAUD) (</a:t>
            </a:r>
            <a:r>
              <a:rPr lang="en-US" sz="1800" dirty="0" err="1"/>
              <a:t>Pendidikan</a:t>
            </a:r>
            <a:r>
              <a:rPr lang="en-US" sz="1800" dirty="0"/>
              <a:t> </a:t>
            </a:r>
            <a:r>
              <a:rPr lang="en-US" sz="1800" dirty="0" err="1"/>
              <a:t>Anak</a:t>
            </a:r>
            <a:r>
              <a:rPr lang="en-US" sz="1800" dirty="0"/>
              <a:t> </a:t>
            </a:r>
            <a:r>
              <a:rPr lang="en-US" sz="1800" dirty="0" err="1"/>
              <a:t>Usia</a:t>
            </a:r>
            <a:r>
              <a:rPr lang="en-US" sz="1800" dirty="0"/>
              <a:t> </a:t>
            </a:r>
            <a:r>
              <a:rPr lang="en-US" sz="1800" dirty="0" err="1"/>
              <a:t>Dini</a:t>
            </a:r>
            <a:r>
              <a:rPr lang="en-US" sz="1800" dirty="0"/>
              <a:t> </a:t>
            </a:r>
            <a:r>
              <a:rPr lang="en-US" sz="1800" dirty="0" err="1"/>
              <a:t>Edisi</a:t>
            </a:r>
            <a:r>
              <a:rPr lang="en-US" sz="1800" dirty="0"/>
              <a:t> 2002) </a:t>
            </a:r>
            <a:r>
              <a:rPr lang="en-US" sz="1800" dirty="0" err="1"/>
              <a:t>oleh</a:t>
            </a:r>
            <a:r>
              <a:rPr lang="en-US" sz="1800" dirty="0"/>
              <a:t> </a:t>
            </a:r>
            <a:r>
              <a:rPr lang="en-US" sz="1800" dirty="0" err="1"/>
              <a:t>Balitbang</a:t>
            </a:r>
            <a:r>
              <a:rPr lang="en-US" sz="1800" dirty="0"/>
              <a:t> </a:t>
            </a:r>
            <a:r>
              <a:rPr lang="en-US" sz="1800" dirty="0" err="1"/>
              <a:t>Puskur</a:t>
            </a:r>
            <a:r>
              <a:rPr lang="en-US" sz="1800" dirty="0"/>
              <a:t>, </a:t>
            </a:r>
            <a:r>
              <a:rPr lang="en-US" sz="1800" dirty="0" err="1"/>
              <a:t>Depdiknas</a:t>
            </a:r>
            <a:r>
              <a:rPr lang="en-US" sz="1800" dirty="0"/>
              <a:t>.</a:t>
            </a:r>
          </a:p>
          <a:p>
            <a:pPr lvl="0">
              <a:lnSpc>
                <a:spcPct val="150000"/>
              </a:lnSpc>
            </a:pPr>
            <a:r>
              <a:rPr lang="en-US" sz="1800" dirty="0" err="1"/>
              <a:t>Pilihlah</a:t>
            </a:r>
            <a:r>
              <a:rPr lang="en-US" sz="1800" dirty="0"/>
              <a:t> </a:t>
            </a:r>
            <a:r>
              <a:rPr lang="en-US" sz="1800" dirty="0" err="1"/>
              <a:t>kegiatan</a:t>
            </a:r>
            <a:r>
              <a:rPr lang="en-US" sz="1800" dirty="0"/>
              <a:t> yang paling </a:t>
            </a:r>
            <a:r>
              <a:rPr lang="en-US" sz="1800" dirty="0" err="1"/>
              <a:t>tepat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mengembangkan</a:t>
            </a:r>
            <a:r>
              <a:rPr lang="en-US" sz="1800" dirty="0"/>
              <a:t> </a:t>
            </a:r>
            <a:r>
              <a:rPr lang="en-US" sz="1800" dirty="0" err="1"/>
              <a:t>potensi</a:t>
            </a:r>
            <a:r>
              <a:rPr lang="en-US" sz="1800" dirty="0"/>
              <a:t> </a:t>
            </a:r>
            <a:r>
              <a:rPr lang="en-US" sz="1800" dirty="0" err="1"/>
              <a:t>anak</a:t>
            </a:r>
            <a:r>
              <a:rPr lang="en-US" sz="1800" dirty="0"/>
              <a:t> </a:t>
            </a:r>
            <a:r>
              <a:rPr lang="en-US" sz="1800" dirty="0" err="1"/>
              <a:t>usia</a:t>
            </a:r>
            <a:r>
              <a:rPr lang="en-US" sz="1800" dirty="0"/>
              <a:t> TK</a:t>
            </a:r>
          </a:p>
          <a:p>
            <a:pPr lvl="0">
              <a:lnSpc>
                <a:spcPct val="150000"/>
              </a:lnSpc>
            </a:pPr>
            <a:r>
              <a:rPr lang="en-US" sz="1800" dirty="0" err="1"/>
              <a:t>Belajar</a:t>
            </a:r>
            <a:r>
              <a:rPr lang="en-US" sz="1800" dirty="0"/>
              <a:t> </a:t>
            </a:r>
            <a:r>
              <a:rPr lang="en-US" sz="1800" dirty="0" err="1"/>
              <a:t>anak</a:t>
            </a:r>
            <a:r>
              <a:rPr lang="en-US" sz="1800" dirty="0"/>
              <a:t> </a:t>
            </a:r>
            <a:r>
              <a:rPr lang="en-US" sz="1800" dirty="0" err="1"/>
              <a:t>dipengaruhi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</a:t>
            </a:r>
            <a:r>
              <a:rPr lang="en-US" sz="1800" dirty="0" err="1"/>
              <a:t>lingkungan</a:t>
            </a:r>
            <a:r>
              <a:rPr lang="en-US" sz="1800" dirty="0"/>
              <a:t>, </a:t>
            </a:r>
            <a:r>
              <a:rPr lang="en-US" sz="1800" dirty="0" err="1"/>
              <a:t>baik</a:t>
            </a:r>
            <a:r>
              <a:rPr lang="en-US" sz="1800" dirty="0"/>
              <a:t> </a:t>
            </a:r>
            <a:r>
              <a:rPr lang="en-US" sz="1800" dirty="0" err="1"/>
              <a:t>fisik</a:t>
            </a:r>
            <a:r>
              <a:rPr lang="en-US" sz="1800" dirty="0"/>
              <a:t> </a:t>
            </a:r>
            <a:r>
              <a:rPr lang="en-US" sz="1800" dirty="0" err="1"/>
              <a:t>maupun</a:t>
            </a:r>
            <a:r>
              <a:rPr lang="en-US" sz="1800" dirty="0"/>
              <a:t> </a:t>
            </a:r>
            <a:r>
              <a:rPr lang="en-US" sz="1800" dirty="0" err="1"/>
              <a:t>psikologis</a:t>
            </a:r>
            <a:r>
              <a:rPr lang="en-US" sz="1800" dirty="0"/>
              <a:t> (</a:t>
            </a:r>
            <a:r>
              <a:rPr lang="en-US" sz="1800" dirty="0" err="1"/>
              <a:t>Bredekamp</a:t>
            </a:r>
            <a:r>
              <a:rPr lang="en-US" sz="1800" dirty="0"/>
              <a:t>, 1997).</a:t>
            </a:r>
          </a:p>
          <a:p>
            <a:pPr lvl="0">
              <a:lnSpc>
                <a:spcPct val="150000"/>
              </a:lnSpc>
            </a:pPr>
            <a:r>
              <a:rPr lang="en-US" sz="1800" dirty="0" err="1"/>
              <a:t>Anak</a:t>
            </a:r>
            <a:r>
              <a:rPr lang="en-US" sz="1800" dirty="0"/>
              <a:t> </a:t>
            </a:r>
            <a:r>
              <a:rPr lang="en-US" sz="1800" dirty="0" err="1"/>
              <a:t>belajar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gaya</a:t>
            </a:r>
            <a:r>
              <a:rPr lang="en-US" sz="1800" dirty="0"/>
              <a:t> </a:t>
            </a:r>
            <a:r>
              <a:rPr lang="en-US" sz="1800" dirty="0" err="1"/>
              <a:t>berbeda</a:t>
            </a:r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27441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886700" cy="1325563"/>
          </a:xfrm>
        </p:spPr>
        <p:txBody>
          <a:bodyPr/>
          <a:lstStyle/>
          <a:p>
            <a:r>
              <a:rPr lang="en-US" dirty="0" err="1" smtClean="0"/>
              <a:t>Aspek-aspek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holistic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lnSpc>
                <a:spcPct val="150000"/>
              </a:lnSpc>
            </a:pP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kematangan</a:t>
            </a:r>
            <a:r>
              <a:rPr lang="en-US" dirty="0"/>
              <a:t> </a:t>
            </a:r>
            <a:r>
              <a:rPr lang="en-US" dirty="0" err="1"/>
              <a:t>anak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err="1"/>
              <a:t>Terpenuhi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psikologis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, </a:t>
            </a:r>
            <a:r>
              <a:rPr lang="en-US" dirty="0" err="1"/>
              <a:t>psikologis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budaya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merangsang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anak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kombinasi</a:t>
            </a:r>
            <a:r>
              <a:rPr lang="en-US" dirty="0"/>
              <a:t> </a:t>
            </a:r>
            <a:r>
              <a:rPr lang="en-US" dirty="0" err="1"/>
              <a:t>pengalaman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err="1"/>
              <a:t>Strategi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langsung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err="1"/>
              <a:t>Suasana</a:t>
            </a:r>
            <a:r>
              <a:rPr lang="en-US" dirty="0"/>
              <a:t> </a:t>
            </a:r>
            <a:r>
              <a:rPr lang="en-US" dirty="0" err="1"/>
              <a:t>menyenangkan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bersahabat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9183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6377268" cy="1006474"/>
          </a:xfrm>
        </p:spPr>
        <p:txBody>
          <a:bodyPr>
            <a:noAutofit/>
          </a:bodyPr>
          <a:lstStyle/>
          <a:p>
            <a:pPr lvl="0" algn="ctr">
              <a:lnSpc>
                <a:spcPct val="150000"/>
              </a:lnSpc>
            </a:pPr>
            <a:r>
              <a:rPr lang="en-US" sz="1600" b="1" dirty="0" err="1" smtClean="0">
                <a:latin typeface="Adobe Garamond Pro Bold" panose="02020702060506020403" pitchFamily="18" charset="0"/>
              </a:rPr>
              <a:t>Pengembangan</a:t>
            </a:r>
            <a:r>
              <a:rPr lang="en-US" sz="1600" b="1" dirty="0" smtClean="0">
                <a:latin typeface="Adobe Garamond Pro Bold" panose="02020702060506020403" pitchFamily="18" charset="0"/>
              </a:rPr>
              <a:t> </a:t>
            </a:r>
            <a:r>
              <a:rPr lang="en-US" sz="1600" b="1" dirty="0" err="1" smtClean="0">
                <a:latin typeface="Adobe Garamond Pro Bold" panose="02020702060506020403" pitchFamily="18" charset="0"/>
              </a:rPr>
              <a:t>Sosial</a:t>
            </a:r>
            <a:r>
              <a:rPr lang="en-US" sz="1600" b="1" dirty="0" smtClean="0">
                <a:latin typeface="Adobe Garamond Pro Bold" panose="02020702060506020403" pitchFamily="18" charset="0"/>
              </a:rPr>
              <a:t> </a:t>
            </a:r>
            <a:r>
              <a:rPr lang="en-US" sz="1600" b="1" dirty="0" err="1" smtClean="0">
                <a:latin typeface="Adobe Garamond Pro Bold" panose="02020702060506020403" pitchFamily="18" charset="0"/>
              </a:rPr>
              <a:t>Emosional</a:t>
            </a:r>
            <a:r>
              <a:rPr lang="en-US" sz="1600" b="1" dirty="0" smtClean="0">
                <a:latin typeface="Adobe Garamond Pro Bold" panose="02020702060506020403" pitchFamily="18" charset="0"/>
              </a:rPr>
              <a:t> </a:t>
            </a:r>
            <a:r>
              <a:rPr lang="en-US" sz="1600" b="1" dirty="0" err="1" smtClean="0">
                <a:latin typeface="Adobe Garamond Pro Bold" panose="02020702060506020403" pitchFamily="18" charset="0"/>
              </a:rPr>
              <a:t>Anak</a:t>
            </a:r>
            <a:r>
              <a:rPr lang="en-US" sz="1600" b="1" dirty="0" smtClean="0">
                <a:latin typeface="Adobe Garamond Pro Bold" panose="02020702060506020403" pitchFamily="18" charset="0"/>
              </a:rPr>
              <a:t> </a:t>
            </a:r>
            <a:r>
              <a:rPr lang="en-US" sz="1600" b="1" dirty="0" err="1" smtClean="0">
                <a:latin typeface="Adobe Garamond Pro Bold" panose="02020702060506020403" pitchFamily="18" charset="0"/>
              </a:rPr>
              <a:t>berlandasakan</a:t>
            </a:r>
            <a:r>
              <a:rPr lang="en-US" sz="1600" b="1" dirty="0" smtClean="0">
                <a:latin typeface="Adobe Garamond Pro Bold" panose="02020702060506020403" pitchFamily="18" charset="0"/>
              </a:rPr>
              <a:t> </a:t>
            </a:r>
            <a:r>
              <a:rPr lang="en-US" sz="1600" b="1" dirty="0" err="1" smtClean="0">
                <a:latin typeface="Adobe Garamond Pro Bold" panose="02020702060506020403" pitchFamily="18" charset="0"/>
              </a:rPr>
              <a:t>Pendekatan</a:t>
            </a:r>
            <a:r>
              <a:rPr lang="en-US" sz="1600" b="1" dirty="0" smtClean="0">
                <a:latin typeface="Adobe Garamond Pro Bold" panose="02020702060506020403" pitchFamily="18" charset="0"/>
              </a:rPr>
              <a:t> holistic</a:t>
            </a:r>
            <a:r>
              <a:rPr lang="en-US" sz="1600" dirty="0" smtClean="0">
                <a:latin typeface="Adobe Garamond Pro Bold" panose="02020702060506020403" pitchFamily="18" charset="0"/>
              </a:rPr>
              <a:t/>
            </a:r>
            <a:br>
              <a:rPr lang="en-US" sz="1600" dirty="0" smtClean="0">
                <a:latin typeface="Adobe Garamond Pro Bold" panose="02020702060506020403" pitchFamily="18" charset="0"/>
              </a:rPr>
            </a:br>
            <a:endParaRPr lang="en-US" sz="1600" dirty="0">
              <a:latin typeface="Adobe Garamond Pro Bold" panose="02020702060506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8347262" cy="4351338"/>
          </a:xfrm>
        </p:spPr>
        <p:txBody>
          <a:bodyPr>
            <a:noAutofit/>
          </a:bodyPr>
          <a:lstStyle/>
          <a:p>
            <a:pPr marL="0" lvl="0" indent="0">
              <a:lnSpc>
                <a:spcPct val="170000"/>
              </a:lnSpc>
              <a:buNone/>
            </a:pPr>
            <a:r>
              <a:rPr lang="en-US" sz="1600" dirty="0" err="1" smtClean="0"/>
              <a:t>Syamsu</a:t>
            </a:r>
            <a:r>
              <a:rPr lang="en-US" sz="1600" dirty="0" smtClean="0"/>
              <a:t> </a:t>
            </a:r>
            <a:r>
              <a:rPr lang="en-US" sz="1600" dirty="0" err="1"/>
              <a:t>yusuf</a:t>
            </a:r>
            <a:r>
              <a:rPr lang="en-US" sz="1600" dirty="0"/>
              <a:t> ( 2000), </a:t>
            </a:r>
            <a:r>
              <a:rPr lang="en-US" sz="1600" dirty="0" err="1"/>
              <a:t>unsur</a:t>
            </a:r>
            <a:r>
              <a:rPr lang="en-US" sz="1600" dirty="0"/>
              <a:t> –</a:t>
            </a:r>
            <a:r>
              <a:rPr lang="en-US" sz="1600" dirty="0" err="1"/>
              <a:t>unsur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mengembangkan</a:t>
            </a:r>
            <a:r>
              <a:rPr lang="en-US" sz="1600" dirty="0"/>
              <a:t> </a:t>
            </a:r>
            <a:r>
              <a:rPr lang="en-US" sz="1600" dirty="0" err="1"/>
              <a:t>ketrampilan</a:t>
            </a:r>
            <a:r>
              <a:rPr lang="en-US" sz="1600" dirty="0"/>
              <a:t> </a:t>
            </a:r>
            <a:r>
              <a:rPr lang="en-US" sz="1600" dirty="0" err="1"/>
              <a:t>sosial</a:t>
            </a:r>
            <a:r>
              <a:rPr lang="en-US" sz="1600" dirty="0"/>
              <a:t>:</a:t>
            </a:r>
          </a:p>
          <a:p>
            <a:pPr lvl="0">
              <a:lnSpc>
                <a:spcPct val="170000"/>
              </a:lnSpc>
            </a:pPr>
            <a:r>
              <a:rPr lang="en-US" sz="1600" dirty="0" err="1"/>
              <a:t>Memberikan</a:t>
            </a:r>
            <a:r>
              <a:rPr lang="en-US" sz="1600" dirty="0"/>
              <a:t> </a:t>
            </a:r>
            <a:r>
              <a:rPr lang="en-US" sz="1600" dirty="0" err="1"/>
              <a:t>makanan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memelihara</a:t>
            </a:r>
            <a:r>
              <a:rPr lang="en-US" sz="1600" dirty="0"/>
              <a:t> </a:t>
            </a:r>
            <a:r>
              <a:rPr lang="en-US" sz="1600" dirty="0" err="1"/>
              <a:t>kesehatan</a:t>
            </a:r>
            <a:r>
              <a:rPr lang="en-US" sz="1600" dirty="0"/>
              <a:t> </a:t>
            </a:r>
            <a:r>
              <a:rPr lang="en-US" sz="1600" dirty="0" err="1"/>
              <a:t>fisik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endParaRPr lang="en-US" sz="1600" dirty="0"/>
          </a:p>
          <a:p>
            <a:pPr lvl="0">
              <a:lnSpc>
                <a:spcPct val="170000"/>
              </a:lnSpc>
            </a:pPr>
            <a:r>
              <a:rPr lang="en-US" sz="1600" dirty="0" err="1"/>
              <a:t>Melatih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menyalurkan</a:t>
            </a:r>
            <a:r>
              <a:rPr lang="en-US" sz="1600" dirty="0"/>
              <a:t> </a:t>
            </a:r>
            <a:r>
              <a:rPr lang="en-US" sz="1600" dirty="0" err="1"/>
              <a:t>kebutuhan</a:t>
            </a:r>
            <a:r>
              <a:rPr lang="en-US" sz="1600" dirty="0"/>
              <a:t> </a:t>
            </a:r>
            <a:r>
              <a:rPr lang="en-US" sz="1600" dirty="0" err="1"/>
              <a:t>fisiologis</a:t>
            </a:r>
            <a:endParaRPr lang="en-US" sz="1600" dirty="0"/>
          </a:p>
          <a:p>
            <a:pPr lvl="0">
              <a:lnSpc>
                <a:spcPct val="170000"/>
              </a:lnSpc>
            </a:pPr>
            <a:r>
              <a:rPr lang="en-US" sz="1600" dirty="0" err="1"/>
              <a:t>Mengajar</a:t>
            </a:r>
            <a:r>
              <a:rPr lang="en-US" sz="1600" dirty="0"/>
              <a:t> dam </a:t>
            </a:r>
            <a:r>
              <a:rPr lang="en-US" sz="1600" dirty="0" err="1"/>
              <a:t>melatih</a:t>
            </a:r>
            <a:r>
              <a:rPr lang="en-US" sz="1600" dirty="0"/>
              <a:t> </a:t>
            </a:r>
            <a:r>
              <a:rPr lang="en-US" sz="1600" dirty="0" err="1"/>
              <a:t>ketrampilan</a:t>
            </a:r>
            <a:r>
              <a:rPr lang="en-US" sz="1600" dirty="0"/>
              <a:t> </a:t>
            </a:r>
            <a:r>
              <a:rPr lang="en-US" sz="1600" dirty="0" err="1"/>
              <a:t>berbahasa</a:t>
            </a:r>
            <a:r>
              <a:rPr lang="en-US" sz="1600" dirty="0"/>
              <a:t>, </a:t>
            </a:r>
            <a:r>
              <a:rPr lang="en-US" sz="1600" dirty="0" err="1"/>
              <a:t>merawat</a:t>
            </a:r>
            <a:r>
              <a:rPr lang="en-US" sz="1600" dirty="0"/>
              <a:t> </a:t>
            </a:r>
            <a:r>
              <a:rPr lang="en-US" sz="1600" dirty="0" err="1"/>
              <a:t>diri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keamanan</a:t>
            </a:r>
            <a:r>
              <a:rPr lang="en-US" sz="1600" dirty="0"/>
              <a:t> </a:t>
            </a:r>
            <a:r>
              <a:rPr lang="en-US" sz="1600" dirty="0" err="1"/>
              <a:t>diri</a:t>
            </a:r>
            <a:endParaRPr lang="en-US" sz="1600" dirty="0"/>
          </a:p>
          <a:p>
            <a:pPr lvl="0">
              <a:lnSpc>
                <a:spcPct val="170000"/>
              </a:lnSpc>
            </a:pPr>
            <a:r>
              <a:rPr lang="en-US" sz="1600" dirty="0" err="1"/>
              <a:t>Mengenalkan</a:t>
            </a:r>
            <a:r>
              <a:rPr lang="en-US" sz="1600" dirty="0"/>
              <a:t> </a:t>
            </a:r>
            <a:r>
              <a:rPr lang="en-US" sz="1600" dirty="0" err="1"/>
              <a:t>lingkungan</a:t>
            </a:r>
            <a:r>
              <a:rPr lang="en-US" sz="1600" dirty="0"/>
              <a:t> </a:t>
            </a:r>
            <a:r>
              <a:rPr lang="en-US" sz="1600" dirty="0" err="1"/>
              <a:t>kepada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endParaRPr lang="en-US" sz="1600" dirty="0"/>
          </a:p>
          <a:p>
            <a:pPr lvl="0">
              <a:lnSpc>
                <a:spcPct val="170000"/>
              </a:lnSpc>
            </a:pPr>
            <a:r>
              <a:rPr lang="en-US" sz="1600" dirty="0" err="1"/>
              <a:t>Mengajarkan</a:t>
            </a:r>
            <a:r>
              <a:rPr lang="en-US" sz="1600" dirty="0"/>
              <a:t> </a:t>
            </a:r>
            <a:r>
              <a:rPr lang="en-US" sz="1600" dirty="0" err="1"/>
              <a:t>tentang</a:t>
            </a:r>
            <a:r>
              <a:rPr lang="en-US" sz="1600" dirty="0"/>
              <a:t> </a:t>
            </a:r>
            <a:r>
              <a:rPr lang="en-US" sz="1600" dirty="0" err="1"/>
              <a:t>budaya</a:t>
            </a:r>
            <a:r>
              <a:rPr lang="en-US" sz="1600" dirty="0"/>
              <a:t>, </a:t>
            </a:r>
            <a:r>
              <a:rPr lang="en-US" sz="1600" dirty="0" err="1"/>
              <a:t>nilai-nilai</a:t>
            </a:r>
            <a:r>
              <a:rPr lang="en-US" sz="1600" dirty="0"/>
              <a:t> (agama)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mendorong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menerimanya</a:t>
            </a:r>
            <a:r>
              <a:rPr lang="en-US" sz="1600" dirty="0"/>
              <a:t> </a:t>
            </a:r>
            <a:r>
              <a:rPr lang="en-US" sz="1600" dirty="0" err="1"/>
              <a:t>sebagai</a:t>
            </a:r>
            <a:r>
              <a:rPr lang="en-US" sz="1600" dirty="0"/>
              <a:t> </a:t>
            </a:r>
            <a:r>
              <a:rPr lang="en-US" sz="1600" dirty="0" err="1"/>
              <a:t>bagian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dirinya</a:t>
            </a:r>
            <a:endParaRPr lang="en-US" sz="1600" dirty="0"/>
          </a:p>
          <a:p>
            <a:pPr lvl="0">
              <a:lnSpc>
                <a:spcPct val="170000"/>
              </a:lnSpc>
            </a:pPr>
            <a:r>
              <a:rPr lang="en-US" sz="1600" dirty="0" err="1"/>
              <a:t>Mengembangkan</a:t>
            </a:r>
            <a:r>
              <a:rPr lang="en-US" sz="1600" dirty="0"/>
              <a:t> </a:t>
            </a:r>
            <a:r>
              <a:rPr lang="en-US" sz="1600" dirty="0" err="1"/>
              <a:t>ketrampilan</a:t>
            </a:r>
            <a:r>
              <a:rPr lang="en-US" sz="1600" dirty="0"/>
              <a:t> interpersonal,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melatih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berperilaku</a:t>
            </a:r>
            <a:r>
              <a:rPr lang="en-US" sz="1600" dirty="0"/>
              <a:t> </a:t>
            </a:r>
            <a:r>
              <a:rPr lang="en-US" sz="1600" dirty="0" err="1"/>
              <a:t>saat</a:t>
            </a:r>
            <a:r>
              <a:rPr lang="en-US" sz="1600" dirty="0"/>
              <a:t> </a:t>
            </a:r>
            <a:r>
              <a:rPr lang="en-US" sz="1600" dirty="0" err="1"/>
              <a:t>berhubungan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orang lain</a:t>
            </a:r>
          </a:p>
          <a:p>
            <a:pPr lvl="0">
              <a:lnSpc>
                <a:spcPct val="170000"/>
              </a:lnSpc>
            </a:pPr>
            <a:r>
              <a:rPr lang="en-US" sz="1600" dirty="0" err="1"/>
              <a:t>Membimbing</a:t>
            </a:r>
            <a:r>
              <a:rPr lang="en-US" sz="1600" dirty="0"/>
              <a:t>, </a:t>
            </a:r>
            <a:r>
              <a:rPr lang="en-US" sz="1600" dirty="0" err="1"/>
              <a:t>mengkoreksi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membantu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merumuskan</a:t>
            </a:r>
            <a:r>
              <a:rPr lang="en-US" sz="1600" dirty="0"/>
              <a:t> </a:t>
            </a:r>
            <a:r>
              <a:rPr lang="en-US" sz="1600" dirty="0" err="1"/>
              <a:t>tujuan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merumuskan</a:t>
            </a:r>
            <a:r>
              <a:rPr lang="en-US" sz="1600" dirty="0"/>
              <a:t> </a:t>
            </a:r>
            <a:r>
              <a:rPr lang="en-US" sz="1600" dirty="0" err="1"/>
              <a:t>aktivitasnya</a:t>
            </a:r>
            <a:r>
              <a:rPr lang="en-US" sz="1600" dirty="0"/>
              <a:t>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40681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2407024" cy="968188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Bell MT" panose="02020503060305020303" pitchFamily="18" charset="0"/>
              </a:rPr>
              <a:t>Lanjutan</a:t>
            </a:r>
            <a:r>
              <a:rPr lang="en-US" dirty="0" smtClean="0">
                <a:latin typeface="Bell MT" panose="02020503060305020303" pitchFamily="18" charset="0"/>
              </a:rPr>
              <a:t>….</a:t>
            </a:r>
            <a:br>
              <a:rPr lang="en-US" dirty="0" smtClean="0">
                <a:latin typeface="Bell MT" panose="02020503060305020303" pitchFamily="18" charset="0"/>
              </a:rPr>
            </a:br>
            <a:endParaRPr lang="en-US" dirty="0">
              <a:latin typeface="Bell MT" panose="020205030603050203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28650" y="968189"/>
            <a:ext cx="7886700" cy="5208775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1900" dirty="0" err="1" smtClean="0"/>
              <a:t>Beberapa</a:t>
            </a:r>
            <a:r>
              <a:rPr lang="en-US" sz="1900" dirty="0" smtClean="0"/>
              <a:t> </a:t>
            </a:r>
            <a:r>
              <a:rPr lang="en-US" sz="1900" dirty="0" err="1" smtClean="0"/>
              <a:t>prinsip</a:t>
            </a:r>
            <a:r>
              <a:rPr lang="en-US" sz="1900" dirty="0" smtClean="0"/>
              <a:t> yang </a:t>
            </a:r>
            <a:r>
              <a:rPr lang="en-US" sz="1900" dirty="0" err="1" smtClean="0"/>
              <a:t>harus</a:t>
            </a:r>
            <a:r>
              <a:rPr lang="en-US" sz="1900" dirty="0" smtClean="0"/>
              <a:t> </a:t>
            </a:r>
            <a:r>
              <a:rPr lang="en-US" sz="1900" dirty="0" err="1" smtClean="0"/>
              <a:t>diperhatiakn</a:t>
            </a:r>
            <a:r>
              <a:rPr lang="en-US" sz="1900" dirty="0" smtClean="0"/>
              <a:t> guru:</a:t>
            </a:r>
          </a:p>
          <a:p>
            <a:pPr lvl="0">
              <a:lnSpc>
                <a:spcPct val="150000"/>
              </a:lnSpc>
            </a:pPr>
            <a:r>
              <a:rPr lang="en-US" sz="1900" dirty="0" err="1" smtClean="0"/>
              <a:t>Belajar</a:t>
            </a:r>
            <a:r>
              <a:rPr lang="en-US" sz="1900" dirty="0" smtClean="0"/>
              <a:t> </a:t>
            </a:r>
            <a:r>
              <a:rPr lang="en-US" sz="1900" dirty="0" err="1" smtClean="0"/>
              <a:t>anak</a:t>
            </a:r>
            <a:r>
              <a:rPr lang="en-US" sz="1900" dirty="0" smtClean="0"/>
              <a:t> </a:t>
            </a:r>
            <a:r>
              <a:rPr lang="en-US" sz="1900" dirty="0" err="1" smtClean="0"/>
              <a:t>dipengaruhi</a:t>
            </a:r>
            <a:r>
              <a:rPr lang="en-US" sz="1900" dirty="0" smtClean="0"/>
              <a:t> </a:t>
            </a:r>
            <a:r>
              <a:rPr lang="en-US" sz="1900" dirty="0" err="1" smtClean="0"/>
              <a:t>oleh</a:t>
            </a:r>
            <a:r>
              <a:rPr lang="en-US" sz="1900" dirty="0" smtClean="0"/>
              <a:t> </a:t>
            </a:r>
            <a:r>
              <a:rPr lang="en-US" sz="1900" dirty="0" err="1" smtClean="0"/>
              <a:t>kematangan</a:t>
            </a:r>
            <a:endParaRPr lang="en-US" sz="1900" dirty="0" smtClean="0"/>
          </a:p>
          <a:p>
            <a:pPr lvl="0">
              <a:lnSpc>
                <a:spcPct val="150000"/>
              </a:lnSpc>
            </a:pPr>
            <a:r>
              <a:rPr lang="en-US" sz="1900" dirty="0" err="1" smtClean="0"/>
              <a:t>Anak</a:t>
            </a:r>
            <a:r>
              <a:rPr lang="en-US" sz="1900" dirty="0" smtClean="0"/>
              <a:t> </a:t>
            </a:r>
            <a:r>
              <a:rPr lang="en-US" sz="1900" dirty="0" err="1" smtClean="0"/>
              <a:t>belajar</a:t>
            </a:r>
            <a:r>
              <a:rPr lang="en-US" sz="1900" dirty="0" smtClean="0"/>
              <a:t> </a:t>
            </a:r>
            <a:r>
              <a:rPr lang="en-US" sz="1900" dirty="0" err="1" smtClean="0"/>
              <a:t>melalui</a:t>
            </a:r>
            <a:r>
              <a:rPr lang="en-US" sz="1900" dirty="0" smtClean="0"/>
              <a:t> </a:t>
            </a:r>
            <a:r>
              <a:rPr lang="en-US" sz="1900" dirty="0" err="1" smtClean="0"/>
              <a:t>kombinasi</a:t>
            </a:r>
            <a:r>
              <a:rPr lang="en-US" sz="1900" dirty="0" smtClean="0"/>
              <a:t> </a:t>
            </a:r>
            <a:r>
              <a:rPr lang="en-US" sz="1900" dirty="0" err="1" smtClean="0"/>
              <a:t>pengalaman</a:t>
            </a:r>
            <a:endParaRPr lang="en-US" sz="1900" dirty="0" smtClean="0"/>
          </a:p>
          <a:p>
            <a:pPr lvl="0">
              <a:lnSpc>
                <a:spcPct val="150000"/>
              </a:lnSpc>
            </a:pPr>
            <a:r>
              <a:rPr lang="en-US" sz="1900" dirty="0" err="1" smtClean="0"/>
              <a:t>Anak-anak</a:t>
            </a:r>
            <a:r>
              <a:rPr lang="en-US" sz="1900" dirty="0" smtClean="0"/>
              <a:t> </a:t>
            </a:r>
            <a:r>
              <a:rPr lang="en-US" sz="1900" dirty="0" err="1" smtClean="0"/>
              <a:t>mengekspresikan</a:t>
            </a:r>
            <a:r>
              <a:rPr lang="en-US" sz="1900" dirty="0" smtClean="0"/>
              <a:t> </a:t>
            </a:r>
            <a:r>
              <a:rPr lang="en-US" sz="1900" dirty="0" err="1" smtClean="0"/>
              <a:t>belajar</a:t>
            </a:r>
            <a:r>
              <a:rPr lang="en-US" sz="1900" dirty="0" smtClean="0"/>
              <a:t> </a:t>
            </a:r>
            <a:r>
              <a:rPr lang="en-US" sz="1900" dirty="0" err="1" smtClean="0"/>
              <a:t>dengan</a:t>
            </a:r>
            <a:r>
              <a:rPr lang="en-US" sz="1900" dirty="0" smtClean="0"/>
              <a:t> </a:t>
            </a:r>
            <a:r>
              <a:rPr lang="en-US" sz="1900" dirty="0" err="1" smtClean="0"/>
              <a:t>seluruh</a:t>
            </a:r>
            <a:r>
              <a:rPr lang="en-US" sz="1900" dirty="0" smtClean="0"/>
              <a:t> </a:t>
            </a:r>
            <a:r>
              <a:rPr lang="en-US" sz="1900" dirty="0" err="1" smtClean="0"/>
              <a:t>indranya</a:t>
            </a:r>
            <a:endParaRPr lang="en-US" sz="1900" dirty="0" smtClean="0"/>
          </a:p>
          <a:p>
            <a:pPr lvl="0">
              <a:lnSpc>
                <a:spcPct val="150000"/>
              </a:lnSpc>
            </a:pPr>
            <a:r>
              <a:rPr lang="en-US" sz="1900" dirty="0" smtClean="0"/>
              <a:t>Rasa </a:t>
            </a:r>
            <a:r>
              <a:rPr lang="en-US" sz="1900" dirty="0" err="1" smtClean="0"/>
              <a:t>aman</a:t>
            </a:r>
            <a:r>
              <a:rPr lang="en-US" sz="1900" dirty="0" smtClean="0"/>
              <a:t> </a:t>
            </a:r>
            <a:r>
              <a:rPr lang="en-US" sz="1900" dirty="0" err="1" smtClean="0"/>
              <a:t>secara</a:t>
            </a:r>
            <a:r>
              <a:rPr lang="en-US" sz="1900" dirty="0" smtClean="0"/>
              <a:t> </a:t>
            </a:r>
            <a:r>
              <a:rPr lang="en-US" sz="1900" dirty="0" err="1" smtClean="0"/>
              <a:t>psikologis</a:t>
            </a:r>
            <a:r>
              <a:rPr lang="en-US" sz="1900" dirty="0" smtClean="0"/>
              <a:t> </a:t>
            </a:r>
            <a:r>
              <a:rPr lang="en-US" sz="1900" dirty="0" err="1" smtClean="0"/>
              <a:t>hal</a:t>
            </a:r>
            <a:r>
              <a:rPr lang="en-US" sz="1900" dirty="0" smtClean="0"/>
              <a:t> </a:t>
            </a:r>
            <a:r>
              <a:rPr lang="en-US" sz="1900" dirty="0" err="1" smtClean="0"/>
              <a:t>terpenting</a:t>
            </a:r>
            <a:endParaRPr lang="en-US" sz="1900" dirty="0" smtClean="0"/>
          </a:p>
          <a:p>
            <a:pPr lvl="0">
              <a:lnSpc>
                <a:spcPct val="150000"/>
              </a:lnSpc>
            </a:pPr>
            <a:r>
              <a:rPr lang="en-US" sz="1900" dirty="0" err="1" smtClean="0"/>
              <a:t>Suasanya</a:t>
            </a:r>
            <a:r>
              <a:rPr lang="en-US" sz="1900" dirty="0" smtClean="0"/>
              <a:t> yang </a:t>
            </a:r>
            <a:r>
              <a:rPr lang="en-US" sz="1900" dirty="0" err="1" smtClean="0"/>
              <a:t>menyenangkan</a:t>
            </a:r>
            <a:r>
              <a:rPr lang="en-US" sz="1900" dirty="0" smtClean="0"/>
              <a:t> </a:t>
            </a:r>
            <a:r>
              <a:rPr lang="en-US" sz="1900" dirty="0" err="1" smtClean="0"/>
              <a:t>akan</a:t>
            </a:r>
            <a:r>
              <a:rPr lang="en-US" sz="1900" dirty="0" smtClean="0"/>
              <a:t> </a:t>
            </a:r>
            <a:r>
              <a:rPr lang="en-US" sz="1900" dirty="0" err="1" smtClean="0"/>
              <a:t>mengundang</a:t>
            </a:r>
            <a:r>
              <a:rPr lang="en-US" sz="1900" dirty="0" smtClean="0"/>
              <a:t> </a:t>
            </a:r>
            <a:r>
              <a:rPr lang="en-US" sz="1900" dirty="0" err="1" smtClean="0"/>
              <a:t>anak</a:t>
            </a:r>
            <a:r>
              <a:rPr lang="en-US" sz="1900" dirty="0" smtClean="0"/>
              <a:t> </a:t>
            </a:r>
            <a:r>
              <a:rPr lang="en-US" sz="1900" dirty="0" err="1" smtClean="0"/>
              <a:t>menjadi</a:t>
            </a:r>
            <a:r>
              <a:rPr lang="en-US" sz="1900" dirty="0" smtClean="0"/>
              <a:t> </a:t>
            </a:r>
            <a:r>
              <a:rPr lang="en-US" sz="1900" dirty="0" err="1" smtClean="0"/>
              <a:t>lebih</a:t>
            </a:r>
            <a:r>
              <a:rPr lang="en-US" sz="1900" dirty="0" smtClean="0"/>
              <a:t> </a:t>
            </a:r>
            <a:r>
              <a:rPr lang="en-US" sz="1900" dirty="0" err="1" smtClean="0"/>
              <a:t>kreatif</a:t>
            </a:r>
            <a:r>
              <a:rPr lang="en-US" sz="1900" dirty="0" smtClean="0"/>
              <a:t> </a:t>
            </a:r>
            <a:r>
              <a:rPr lang="en-US" sz="1900" dirty="0" err="1" smtClean="0"/>
              <a:t>dibanding</a:t>
            </a:r>
            <a:r>
              <a:rPr lang="en-US" sz="1900" dirty="0" smtClean="0"/>
              <a:t> </a:t>
            </a:r>
            <a:r>
              <a:rPr lang="en-US" sz="1900" dirty="0" err="1" smtClean="0"/>
              <a:t>suasana</a:t>
            </a:r>
            <a:r>
              <a:rPr lang="en-US" sz="1900" dirty="0" smtClean="0"/>
              <a:t> yang </a:t>
            </a:r>
            <a:r>
              <a:rPr lang="en-US" sz="1900" dirty="0" err="1" smtClean="0"/>
              <a:t>penuh</a:t>
            </a:r>
            <a:r>
              <a:rPr lang="en-US" sz="1900" dirty="0" smtClean="0"/>
              <a:t> </a:t>
            </a:r>
            <a:r>
              <a:rPr lang="en-US" sz="1900" dirty="0" err="1" smtClean="0"/>
              <a:t>tekanan</a:t>
            </a:r>
            <a:r>
              <a:rPr lang="en-US" sz="1900" dirty="0" smtClean="0"/>
              <a:t> (Shaffer, 1995)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5498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1489</Words>
  <Application>Microsoft Office PowerPoint</Application>
  <PresentationFormat>On-screen Show (4:3)</PresentationFormat>
  <Paragraphs>140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Civic</vt:lpstr>
      <vt:lpstr>PRINSIP PENGEMBANGAN SOSIAL EMOSIONAL ANAK</vt:lpstr>
      <vt:lpstr>Pengembangan SOSEM berdasarkan Perkembangan Anak (DAP)</vt:lpstr>
      <vt:lpstr>Batasan Pembelajaran berdasarkan DAP</vt:lpstr>
      <vt:lpstr>Lanjutan…</vt:lpstr>
      <vt:lpstr>Prinsip DAP</vt:lpstr>
      <vt:lpstr>lanjutan</vt:lpstr>
      <vt:lpstr>Rambu- rambu dalam mengembangkan DAP </vt:lpstr>
      <vt:lpstr>1. Pengembangan masyarakat pembelajar yang peduli </vt:lpstr>
      <vt:lpstr>2. Pembelajaran yang memperkaya perkembangan dan khasanah belajar anak  </vt:lpstr>
      <vt:lpstr>Lanjutan…</vt:lpstr>
      <vt:lpstr>3. Pengembangan Kurikulum yang memadahi bagi perkembangan anak</vt:lpstr>
      <vt:lpstr>4. Assessment perkembangan dan belajar anak</vt:lpstr>
      <vt:lpstr>5. Pengokohan hubungan timbal balik dengan keluarga </vt:lpstr>
      <vt:lpstr>Implikasi DAP dalam pembelajaran SOSEM</vt:lpstr>
      <vt:lpstr>A. PENGEMBANGAN PROGRAM SECARA HOLISTIK</vt:lpstr>
      <vt:lpstr>Alasan pentingnya guru menggunakan prinsip holistik dalam SOSEM anak:</vt:lpstr>
      <vt:lpstr> B. BATASAN LANDASAN HOLISTIK DALAM PENGEMBANGAN SOSIAL EMOSIONAL ANAK</vt:lpstr>
      <vt:lpstr>IMPLIKASI PENDEKATAN HOLISTIK UNTUK PENGEMBANGAN SOSIAL EMOSIONAL ANAK DALAM PEMBELAJARAN TK </vt:lpstr>
      <vt:lpstr>A. Prinsip pengembangan Sosial Emosional Secara Menyeluruh (holistik)</vt:lpstr>
      <vt:lpstr>prinsip holistic dalam membantu prinsip sosial emosional anak TK: </vt:lpstr>
      <vt:lpstr>Lanjutan…</vt:lpstr>
      <vt:lpstr>B.Batasan landasan Holistik dalam pengembangan Sosial Emosional Anak </vt:lpstr>
      <vt:lpstr>C. Implikasi Pendekatan Holistik untuk Pengembangan Sosial Emosional Anak dalam Pembelajaran di TK </vt:lpstr>
      <vt:lpstr>Prinsip Pendidikan dan Pembelajaran yang mendukung Pendekatan Holistik </vt:lpstr>
      <vt:lpstr>Aspek-aspek pembelajaran holistic </vt:lpstr>
      <vt:lpstr>Pengembangan Sosial Emosional Anak berlandasakan Pendekatan holistic </vt:lpstr>
      <vt:lpstr>Lanjutan….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asus</cp:lastModifiedBy>
  <cp:revision>19</cp:revision>
  <dcterms:created xsi:type="dcterms:W3CDTF">2017-04-10T13:13:23Z</dcterms:created>
  <dcterms:modified xsi:type="dcterms:W3CDTF">2019-03-30T08:16:25Z</dcterms:modified>
</cp:coreProperties>
</file>