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58" r:id="rId5"/>
    <p:sldId id="259" r:id="rId6"/>
    <p:sldId id="26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2C16"/>
    <a:srgbClr val="0C788E"/>
    <a:srgbClr val="025198"/>
    <a:srgbClr val="000099"/>
    <a:srgbClr val="1C1C1C"/>
    <a:srgbClr val="660066"/>
    <a:srgbClr val="000058"/>
    <a:srgbClr val="2E1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75" autoAdjust="0"/>
    <p:restoredTop sz="94652" autoAdjust="0"/>
  </p:normalViewPr>
  <p:slideViewPr>
    <p:cSldViewPr>
      <p:cViewPr varScale="1">
        <p:scale>
          <a:sx n="67" d="100"/>
          <a:sy n="67" d="100"/>
        </p:scale>
        <p:origin x="94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AEFE60-C71E-454F-AFB3-917466B67458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374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364B6-5F5A-4B1B-9589-C39090088454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2198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FB52F-8E76-40FF-81AF-F1A205152D8E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4030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83BD20-3162-4D90-A2AE-F414BEE24C1A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6976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D43F99-5E10-4F19-99E2-453309391316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8528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80D266-2369-4757-8948-3B0AD58AEB0F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1439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0A114-BF80-4A25-9579-4A5EA408F8A7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377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A7E2DF-DC11-4DB1-A89B-9C4F72F801F8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9745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F4DFD3-936F-4F3C-8A91-4C76735C8791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2725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FED574-F91A-442D-B467-20B8FAD8ACFF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5822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531D4-92EA-424B-A0CD-293B0ADA6A19}" type="slidenum">
              <a:rPr lang="es-ES"/>
              <a:pPr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8192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D9F040B-D247-462C-B699-70E88D4275C3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8" name="Rectangle 110"/>
          <p:cNvSpPr>
            <a:spLocks noGrp="1" noChangeArrowheads="1"/>
          </p:cNvSpPr>
          <p:nvPr>
            <p:ph type="ctrTitle"/>
          </p:nvPr>
        </p:nvSpPr>
        <p:spPr>
          <a:xfrm>
            <a:off x="3924300" y="3860800"/>
            <a:ext cx="4427538" cy="544513"/>
          </a:xfrm>
          <a:noFill/>
          <a:ln/>
        </p:spPr>
        <p:txBody>
          <a:bodyPr/>
          <a:lstStyle/>
          <a:p>
            <a:pPr algn="l"/>
            <a:r>
              <a:rPr lang="es-UY" sz="4000" b="1" dirty="0" smtClean="0">
                <a:solidFill>
                  <a:schemeClr val="bg1"/>
                </a:solidFill>
              </a:rPr>
              <a:t>File </a:t>
            </a:r>
            <a:r>
              <a:rPr lang="es-UY" sz="4000" b="1" dirty="0" err="1" smtClean="0">
                <a:solidFill>
                  <a:schemeClr val="bg1"/>
                </a:solidFill>
              </a:rPr>
              <a:t>Service</a:t>
            </a:r>
            <a:endParaRPr lang="es-ES" sz="4000" b="1" dirty="0">
              <a:solidFill>
                <a:schemeClr val="bg1"/>
              </a:solidFill>
            </a:endParaRPr>
          </a:p>
        </p:txBody>
      </p:sp>
      <p:sp>
        <p:nvSpPr>
          <p:cNvPr id="2170" name="Rectangle 122"/>
          <p:cNvSpPr>
            <a:spLocks noChangeArrowheads="1"/>
          </p:cNvSpPr>
          <p:nvPr/>
        </p:nvSpPr>
        <p:spPr bwMode="auto">
          <a:xfrm>
            <a:off x="3924300" y="4437064"/>
            <a:ext cx="3960813" cy="251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s-UY" sz="1500" b="1" dirty="0" err="1" smtClean="0">
                <a:solidFill>
                  <a:schemeClr val="bg1"/>
                </a:solidFill>
              </a:rPr>
              <a:t>Sistem</a:t>
            </a:r>
            <a:r>
              <a:rPr lang="es-UY" sz="1500" b="1" dirty="0" smtClean="0">
                <a:solidFill>
                  <a:schemeClr val="bg1"/>
                </a:solidFill>
              </a:rPr>
              <a:t> </a:t>
            </a:r>
            <a:r>
              <a:rPr lang="es-UY" sz="1500" b="1" dirty="0" err="1" smtClean="0">
                <a:solidFill>
                  <a:schemeClr val="bg1"/>
                </a:solidFill>
              </a:rPr>
              <a:t>Terdistribusi</a:t>
            </a:r>
            <a:endParaRPr lang="es-ES" sz="1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Pendahuluan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340346"/>
            <a:ext cx="8784976" cy="5257006"/>
          </a:xfrm>
        </p:spPr>
        <p:txBody>
          <a:bodyPr/>
          <a:lstStyle/>
          <a:p>
            <a:pPr algn="just"/>
            <a:r>
              <a:rPr lang="en-US" sz="2800" dirty="0">
                <a:solidFill>
                  <a:srgbClr val="FF0000"/>
                </a:solidFill>
              </a:rPr>
              <a:t>File </a:t>
            </a:r>
            <a:r>
              <a:rPr lang="en-US" sz="2800" dirty="0" err="1">
                <a:solidFill>
                  <a:srgbClr val="FF0000"/>
                </a:solidFill>
              </a:rPr>
              <a:t>Sistem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Terdistribusi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>
                <a:solidFill>
                  <a:schemeClr val="tx1"/>
                </a:solidFill>
              </a:rPr>
              <a:t>( </a:t>
            </a:r>
            <a:r>
              <a:rPr lang="en-US" sz="2800" i="1" dirty="0">
                <a:solidFill>
                  <a:schemeClr val="tx1"/>
                </a:solidFill>
              </a:rPr>
              <a:t>Distributed File System 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disingkat</a:t>
            </a:r>
            <a:r>
              <a:rPr lang="en-US" sz="2800" dirty="0">
                <a:solidFill>
                  <a:schemeClr val="tx1"/>
                </a:solidFill>
              </a:rPr>
              <a:t> DFS ) </a:t>
            </a:r>
            <a:r>
              <a:rPr lang="en-US" sz="2800" dirty="0" err="1">
                <a:solidFill>
                  <a:schemeClr val="tx1"/>
                </a:solidFill>
              </a:rPr>
              <a:t>adalah</a:t>
            </a:r>
            <a:r>
              <a:rPr lang="en-US" sz="2800" dirty="0">
                <a:solidFill>
                  <a:schemeClr val="tx1"/>
                </a:solidFill>
              </a:rPr>
              <a:t> file </a:t>
            </a:r>
            <a:r>
              <a:rPr lang="en-US" sz="2800" dirty="0" err="1">
                <a:solidFill>
                  <a:schemeClr val="tx1"/>
                </a:solidFill>
              </a:rPr>
              <a:t>sistem</a:t>
            </a:r>
            <a:r>
              <a:rPr lang="en-US" sz="2800" dirty="0">
                <a:solidFill>
                  <a:schemeClr val="tx1"/>
                </a:solidFill>
              </a:rPr>
              <a:t> yang </a:t>
            </a:r>
            <a:r>
              <a:rPr lang="en-US" sz="2800" dirty="0" err="1">
                <a:solidFill>
                  <a:schemeClr val="tx1"/>
                </a:solidFill>
              </a:rPr>
              <a:t>mendukung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i="1" dirty="0">
                <a:solidFill>
                  <a:schemeClr val="tx1"/>
                </a:solidFill>
              </a:rPr>
              <a:t>sharing files </a:t>
            </a:r>
            <a:r>
              <a:rPr lang="en-US" sz="2800" dirty="0" err="1">
                <a:solidFill>
                  <a:schemeClr val="tx1"/>
                </a:solidFill>
              </a:rPr>
              <a:t>dan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i="1" dirty="0">
                <a:solidFill>
                  <a:schemeClr val="tx1"/>
                </a:solidFill>
              </a:rPr>
              <a:t>resources </a:t>
            </a:r>
            <a:r>
              <a:rPr lang="en-US" sz="2800" dirty="0" err="1">
                <a:solidFill>
                  <a:schemeClr val="tx1"/>
                </a:solidFill>
              </a:rPr>
              <a:t>dalam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bentuk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penyimpanan</a:t>
            </a:r>
            <a:r>
              <a:rPr lang="en-US" sz="2800" dirty="0">
                <a:solidFill>
                  <a:schemeClr val="tx1"/>
                </a:solidFill>
              </a:rPr>
              <a:t> persistent di </a:t>
            </a:r>
            <a:r>
              <a:rPr lang="en-US" sz="2800" dirty="0" err="1">
                <a:solidFill>
                  <a:schemeClr val="tx1"/>
                </a:solidFill>
              </a:rPr>
              <a:t>sebuah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i="1" dirty="0">
                <a:solidFill>
                  <a:schemeClr val="tx1"/>
                </a:solidFill>
              </a:rPr>
              <a:t>network</a:t>
            </a:r>
            <a:r>
              <a:rPr lang="en-US" sz="2800" dirty="0">
                <a:solidFill>
                  <a:schemeClr val="tx1"/>
                </a:solidFill>
              </a:rPr>
              <a:t>. </a:t>
            </a:r>
            <a:endParaRPr lang="en-US" sz="2800" dirty="0" smtClean="0">
              <a:solidFill>
                <a:schemeClr val="tx1"/>
              </a:solidFill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</a:rPr>
              <a:t>File </a:t>
            </a:r>
            <a:r>
              <a:rPr lang="en-US" sz="2800" dirty="0">
                <a:solidFill>
                  <a:schemeClr val="tx1"/>
                </a:solidFill>
              </a:rPr>
              <a:t>server </a:t>
            </a:r>
            <a:r>
              <a:rPr lang="en-US" sz="2800" dirty="0" err="1">
                <a:solidFill>
                  <a:schemeClr val="tx1"/>
                </a:solidFill>
              </a:rPr>
              <a:t>pertama</a:t>
            </a:r>
            <a:r>
              <a:rPr lang="en-US" sz="2800" dirty="0">
                <a:solidFill>
                  <a:schemeClr val="tx1"/>
                </a:solidFill>
              </a:rPr>
              <a:t> kali </a:t>
            </a:r>
            <a:r>
              <a:rPr lang="en-US" sz="2800" dirty="0" err="1">
                <a:solidFill>
                  <a:schemeClr val="tx1"/>
                </a:solidFill>
              </a:rPr>
              <a:t>di</a:t>
            </a:r>
            <a:r>
              <a:rPr lang="en-US" sz="2800" i="1" dirty="0" err="1">
                <a:solidFill>
                  <a:schemeClr val="tx1"/>
                </a:solidFill>
              </a:rPr>
              <a:t>develop</a:t>
            </a:r>
            <a:r>
              <a:rPr lang="en-US" sz="2800" i="1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pada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tahun</a:t>
            </a:r>
            <a:r>
              <a:rPr lang="en-US" sz="2800" dirty="0">
                <a:solidFill>
                  <a:schemeClr val="tx1"/>
                </a:solidFill>
              </a:rPr>
              <a:t> 1970 </a:t>
            </a:r>
            <a:r>
              <a:rPr lang="en-US" sz="2800" dirty="0" err="1">
                <a:solidFill>
                  <a:schemeClr val="tx1"/>
                </a:solidFill>
              </a:rPr>
              <a:t>dan</a:t>
            </a:r>
            <a:r>
              <a:rPr lang="en-US" sz="2800" dirty="0">
                <a:solidFill>
                  <a:schemeClr val="tx1"/>
                </a:solidFill>
              </a:rPr>
              <a:t> Sun NFS (</a:t>
            </a:r>
            <a:r>
              <a:rPr lang="en-US" sz="2800" i="1" dirty="0">
                <a:solidFill>
                  <a:schemeClr val="tx1"/>
                </a:solidFill>
              </a:rPr>
              <a:t>Network File System</a:t>
            </a:r>
            <a:r>
              <a:rPr lang="en-US" sz="2800" dirty="0">
                <a:solidFill>
                  <a:schemeClr val="tx1"/>
                </a:solidFill>
              </a:rPr>
              <a:t>) </a:t>
            </a:r>
            <a:r>
              <a:rPr lang="en-US" sz="2800" dirty="0" err="1">
                <a:solidFill>
                  <a:schemeClr val="tx1"/>
                </a:solidFill>
              </a:rPr>
              <a:t>menjadi</a:t>
            </a:r>
            <a:r>
              <a:rPr lang="en-US" sz="2800" dirty="0">
                <a:solidFill>
                  <a:schemeClr val="tx1"/>
                </a:solidFill>
              </a:rPr>
              <a:t> DFS </a:t>
            </a:r>
            <a:r>
              <a:rPr lang="en-US" sz="2800" dirty="0" err="1">
                <a:solidFill>
                  <a:schemeClr val="tx1"/>
                </a:solidFill>
              </a:rPr>
              <a:t>pertama</a:t>
            </a:r>
            <a:r>
              <a:rPr lang="en-US" sz="2800" dirty="0">
                <a:solidFill>
                  <a:schemeClr val="tx1"/>
                </a:solidFill>
              </a:rPr>
              <a:t> yang </a:t>
            </a:r>
            <a:r>
              <a:rPr lang="en-US" sz="2800" dirty="0" err="1">
                <a:solidFill>
                  <a:schemeClr val="tx1"/>
                </a:solidFill>
              </a:rPr>
              <a:t>banyak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digunakan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setelah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awal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pemunculannya</a:t>
            </a:r>
            <a:r>
              <a:rPr lang="en-US" sz="2800" dirty="0">
                <a:solidFill>
                  <a:schemeClr val="tx1"/>
                </a:solidFill>
              </a:rPr>
              <a:t> di </a:t>
            </a:r>
            <a:r>
              <a:rPr lang="en-US" sz="2800" dirty="0" err="1">
                <a:solidFill>
                  <a:schemeClr val="tx1"/>
                </a:solidFill>
              </a:rPr>
              <a:t>tahun</a:t>
            </a:r>
            <a:r>
              <a:rPr lang="en-US" sz="2800" dirty="0">
                <a:solidFill>
                  <a:schemeClr val="tx1"/>
                </a:solidFill>
              </a:rPr>
              <a:t> 1985. DFS yang </a:t>
            </a:r>
            <a:r>
              <a:rPr lang="en-US" sz="2800" dirty="0" err="1">
                <a:solidFill>
                  <a:schemeClr val="tx1"/>
                </a:solidFill>
              </a:rPr>
              <a:t>terkenal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selain</a:t>
            </a:r>
            <a:r>
              <a:rPr lang="en-US" sz="2800" dirty="0">
                <a:solidFill>
                  <a:schemeClr val="tx1"/>
                </a:solidFill>
              </a:rPr>
              <a:t> NFS </a:t>
            </a:r>
            <a:r>
              <a:rPr lang="en-US" sz="2800" dirty="0" err="1">
                <a:solidFill>
                  <a:schemeClr val="tx1"/>
                </a:solidFill>
              </a:rPr>
              <a:t>adalah</a:t>
            </a:r>
            <a:r>
              <a:rPr lang="en-US" sz="2800" dirty="0">
                <a:solidFill>
                  <a:schemeClr val="tx1"/>
                </a:solidFill>
              </a:rPr>
              <a:t> AFS (</a:t>
            </a:r>
            <a:r>
              <a:rPr lang="en-US" sz="2800" i="1" dirty="0">
                <a:solidFill>
                  <a:schemeClr val="tx1"/>
                </a:solidFill>
              </a:rPr>
              <a:t>Andrew File System</a:t>
            </a:r>
            <a:r>
              <a:rPr lang="en-US" sz="2800" dirty="0">
                <a:solidFill>
                  <a:schemeClr val="tx1"/>
                </a:solidFill>
              </a:rPr>
              <a:t>) </a:t>
            </a:r>
            <a:r>
              <a:rPr lang="en-US" sz="2800" dirty="0" err="1">
                <a:solidFill>
                  <a:schemeClr val="tx1"/>
                </a:solidFill>
              </a:rPr>
              <a:t>dan</a:t>
            </a:r>
            <a:r>
              <a:rPr lang="en-US" sz="2800" dirty="0">
                <a:solidFill>
                  <a:schemeClr val="tx1"/>
                </a:solidFill>
              </a:rPr>
              <a:t> CIFS (</a:t>
            </a:r>
            <a:r>
              <a:rPr lang="en-US" sz="2800" i="1" dirty="0">
                <a:solidFill>
                  <a:schemeClr val="tx1"/>
                </a:solidFill>
              </a:rPr>
              <a:t>Common Internet File System</a:t>
            </a:r>
            <a:r>
              <a:rPr lang="en-US" sz="2800" dirty="0">
                <a:solidFill>
                  <a:schemeClr val="tx1"/>
                </a:solidFill>
              </a:rPr>
              <a:t>). </a:t>
            </a:r>
            <a:endParaRPr lang="en-US" sz="2800" dirty="0" smtClean="0">
              <a:solidFill>
                <a:schemeClr val="tx1"/>
              </a:solidFill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</a:rPr>
              <a:t>.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z="2400" b="1" dirty="0" err="1"/>
              <a:t>Pengenalan</a:t>
            </a:r>
            <a:r>
              <a:rPr lang="en-US" sz="2400" b="1" dirty="0"/>
              <a:t> File Service </a:t>
            </a:r>
            <a:endParaRPr lang="en-US" sz="2400" dirty="0"/>
          </a:p>
          <a:p>
            <a:pPr marL="339725" indent="0" algn="just">
              <a:buNone/>
            </a:pPr>
            <a:r>
              <a:rPr lang="en-US" sz="2400" dirty="0">
                <a:solidFill>
                  <a:srgbClr val="FF0000"/>
                </a:solidFill>
              </a:rPr>
              <a:t>File service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suatu</a:t>
            </a:r>
            <a:r>
              <a:rPr lang="en-US" sz="2400" dirty="0"/>
              <a:t> </a:t>
            </a:r>
            <a:r>
              <a:rPr lang="en-US" sz="2400" dirty="0" err="1"/>
              <a:t>perincian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pelayanan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file system yang </a:t>
            </a:r>
            <a:r>
              <a:rPr lang="en-US" sz="2400" dirty="0" err="1"/>
              <a:t>ditawarkan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>
                <a:solidFill>
                  <a:srgbClr val="FF0000"/>
                </a:solidFill>
              </a:rPr>
              <a:t>komputer</a:t>
            </a:r>
            <a:r>
              <a:rPr lang="en-US" sz="2400" dirty="0">
                <a:solidFill>
                  <a:srgbClr val="FF0000"/>
                </a:solidFill>
              </a:rPr>
              <a:t> client</a:t>
            </a:r>
            <a:r>
              <a:rPr lang="en-US" sz="2400" dirty="0"/>
              <a:t>. </a:t>
            </a:r>
            <a:endParaRPr lang="en-US" sz="2400" dirty="0" smtClean="0"/>
          </a:p>
          <a:p>
            <a:pPr marL="339725" indent="0" algn="just">
              <a:buNone/>
            </a:pPr>
            <a:r>
              <a:rPr lang="en-US" sz="2400" dirty="0" err="1" smtClean="0"/>
              <a:t>Suatu</a:t>
            </a:r>
            <a:r>
              <a:rPr lang="en-US" sz="2400" dirty="0" smtClean="0"/>
              <a:t> </a:t>
            </a:r>
            <a:r>
              <a:rPr lang="en-US" sz="2400" dirty="0"/>
              <a:t>file server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implementasi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file service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berjalan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mesin</a:t>
            </a:r>
            <a:r>
              <a:rPr lang="en-US" sz="2400" dirty="0"/>
              <a:t>. File </a:t>
            </a:r>
            <a:r>
              <a:rPr lang="en-US" sz="2400" dirty="0" err="1"/>
              <a:t>itu</a:t>
            </a:r>
            <a:r>
              <a:rPr lang="en-US" sz="2400" dirty="0"/>
              <a:t> </a:t>
            </a:r>
            <a:r>
              <a:rPr lang="en-US" sz="2400" dirty="0" err="1"/>
              <a:t>sendiri</a:t>
            </a:r>
            <a:r>
              <a:rPr lang="en-US" sz="2400" dirty="0"/>
              <a:t> </a:t>
            </a:r>
            <a:r>
              <a:rPr lang="en-US" sz="2400" dirty="0" err="1"/>
              <a:t>berisi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nama</a:t>
            </a:r>
            <a:r>
              <a:rPr lang="en-US" sz="2400" dirty="0"/>
              <a:t>, data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atribut</a:t>
            </a:r>
            <a:r>
              <a:rPr lang="en-US" sz="2400" dirty="0"/>
              <a:t> file </a:t>
            </a:r>
            <a:r>
              <a:rPr lang="en-US" sz="2400" dirty="0" err="1"/>
              <a:t>seperti</a:t>
            </a:r>
            <a:r>
              <a:rPr lang="en-US" sz="2400" dirty="0"/>
              <a:t> </a:t>
            </a:r>
            <a:r>
              <a:rPr lang="en-US" sz="2400" dirty="0" err="1"/>
              <a:t>kepemilikan</a:t>
            </a:r>
            <a:r>
              <a:rPr lang="en-US" sz="2400" dirty="0"/>
              <a:t> file, </a:t>
            </a:r>
            <a:r>
              <a:rPr lang="en-US" sz="2400" dirty="0" err="1"/>
              <a:t>ukuran</a:t>
            </a:r>
            <a:r>
              <a:rPr lang="en-US" sz="2400" dirty="0"/>
              <a:t>, </a:t>
            </a:r>
            <a:r>
              <a:rPr lang="en-US" sz="2400" dirty="0" err="1"/>
              <a:t>waktu</a:t>
            </a:r>
            <a:r>
              <a:rPr lang="en-US" sz="2400" dirty="0"/>
              <a:t> </a:t>
            </a:r>
            <a:r>
              <a:rPr lang="en-US" sz="2400" dirty="0" err="1"/>
              <a:t>pembuatan</a:t>
            </a:r>
            <a:r>
              <a:rPr lang="en-US" sz="2400" dirty="0"/>
              <a:t> file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hak</a:t>
            </a:r>
            <a:r>
              <a:rPr lang="en-US" sz="2400" dirty="0"/>
              <a:t> </a:t>
            </a:r>
            <a:r>
              <a:rPr lang="en-US" sz="2400" dirty="0" err="1"/>
              <a:t>akses</a:t>
            </a:r>
            <a:r>
              <a:rPr lang="en-US" sz="2400" dirty="0"/>
              <a:t> file. </a:t>
            </a:r>
          </a:p>
          <a:p>
            <a:pPr marL="339725" indent="0" algn="just">
              <a:buNone/>
            </a:pPr>
            <a:r>
              <a:rPr lang="en-US" sz="2400" dirty="0">
                <a:solidFill>
                  <a:srgbClr val="FF0000"/>
                </a:solidFill>
              </a:rPr>
              <a:t>File </a:t>
            </a:r>
            <a:r>
              <a:rPr lang="en-US" sz="2400" dirty="0" err="1">
                <a:solidFill>
                  <a:srgbClr val="FF0000"/>
                </a:solidFill>
              </a:rPr>
              <a:t>sistem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/>
              <a:t>merupakan</a:t>
            </a:r>
            <a:r>
              <a:rPr lang="en-US" sz="2400" dirty="0"/>
              <a:t> </a:t>
            </a:r>
            <a:r>
              <a:rPr lang="en-US" sz="2400" dirty="0" err="1"/>
              <a:t>mekanisme</a:t>
            </a:r>
            <a:r>
              <a:rPr lang="en-US" sz="2400" dirty="0"/>
              <a:t> </a:t>
            </a:r>
            <a:r>
              <a:rPr lang="en-US" sz="2400" dirty="0" err="1"/>
              <a:t>penyimpanan</a:t>
            </a:r>
            <a:r>
              <a:rPr lang="en-US" sz="2400" dirty="0"/>
              <a:t> on-line </a:t>
            </a:r>
            <a:r>
              <a:rPr lang="en-US" sz="2400" dirty="0" err="1"/>
              <a:t>serta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akses</a:t>
            </a:r>
            <a:r>
              <a:rPr lang="en-US" sz="2400" dirty="0"/>
              <a:t>, </a:t>
            </a:r>
            <a:r>
              <a:rPr lang="en-US" sz="2400" dirty="0" err="1"/>
              <a:t>baik</a:t>
            </a:r>
            <a:r>
              <a:rPr lang="en-US" sz="2400" dirty="0"/>
              <a:t> data </a:t>
            </a:r>
            <a:r>
              <a:rPr lang="en-US" sz="2400" dirty="0" err="1"/>
              <a:t>maupun</a:t>
            </a:r>
            <a:r>
              <a:rPr lang="en-US" sz="2400" dirty="0"/>
              <a:t> program yang </a:t>
            </a:r>
            <a:r>
              <a:rPr lang="en-US" sz="2400" dirty="0" err="1"/>
              <a:t>berada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. </a:t>
            </a:r>
          </a:p>
          <a:p>
            <a:pPr algn="just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07051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764704"/>
            <a:ext cx="8382000" cy="587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8628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760640"/>
          </a:xfrm>
        </p:spPr>
        <p:txBody>
          <a:bodyPr/>
          <a:lstStyle/>
          <a:p>
            <a:pPr algn="just"/>
            <a:r>
              <a:rPr lang="en-US" sz="2400" dirty="0" err="1">
                <a:solidFill>
                  <a:schemeClr val="tx1"/>
                </a:solidFill>
              </a:rPr>
              <a:t>Sebuah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rgbClr val="FF0000"/>
                </a:solidFill>
              </a:rPr>
              <a:t>file server </a:t>
            </a:r>
            <a:r>
              <a:rPr lang="en-US" sz="2400" dirty="0" err="1">
                <a:solidFill>
                  <a:schemeClr val="tx1"/>
                </a:solidFill>
              </a:rPr>
              <a:t>menyediakan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chemeClr val="tx1"/>
                </a:solidFill>
              </a:rPr>
              <a:t>file service </a:t>
            </a:r>
            <a:r>
              <a:rPr lang="en-US" sz="2400" dirty="0" err="1">
                <a:solidFill>
                  <a:schemeClr val="tx1"/>
                </a:solidFill>
              </a:rPr>
              <a:t>ke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chemeClr val="tx1"/>
                </a:solidFill>
              </a:rPr>
              <a:t>client</a:t>
            </a:r>
            <a:r>
              <a:rPr lang="en-US" sz="2400" dirty="0">
                <a:solidFill>
                  <a:schemeClr val="tx1"/>
                </a:solidFill>
              </a:rPr>
              <a:t>. Dari </a:t>
            </a:r>
            <a:r>
              <a:rPr lang="en-US" sz="2400" dirty="0" err="1">
                <a:solidFill>
                  <a:schemeClr val="tx1"/>
                </a:solidFill>
              </a:rPr>
              <a:t>sisi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chemeClr val="tx1"/>
                </a:solidFill>
              </a:rPr>
              <a:t>client </a:t>
            </a:r>
            <a:r>
              <a:rPr lang="en-US" sz="2400" dirty="0" err="1">
                <a:solidFill>
                  <a:schemeClr val="tx1"/>
                </a:solidFill>
              </a:rPr>
              <a:t>terdapat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 smtClean="0">
                <a:solidFill>
                  <a:srgbClr val="FF0000"/>
                </a:solidFill>
              </a:rPr>
              <a:t>interface </a:t>
            </a:r>
            <a:r>
              <a:rPr lang="en-US" sz="2400" dirty="0" err="1" smtClean="0">
                <a:solidFill>
                  <a:srgbClr val="FF0000"/>
                </a:solidFill>
              </a:rPr>
              <a:t>untuk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i="1" dirty="0">
                <a:solidFill>
                  <a:srgbClr val="FF0000"/>
                </a:solidFill>
              </a:rPr>
              <a:t>file service </a:t>
            </a:r>
            <a:r>
              <a:rPr lang="en-US" sz="2400" dirty="0" err="1">
                <a:solidFill>
                  <a:schemeClr val="tx1"/>
                </a:solidFill>
              </a:rPr>
              <a:t>dalam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operasi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primitif</a:t>
            </a:r>
            <a:r>
              <a:rPr lang="en-US" sz="2400" dirty="0">
                <a:solidFill>
                  <a:schemeClr val="tx1"/>
                </a:solidFill>
              </a:rPr>
              <a:t> file, </a:t>
            </a:r>
            <a:r>
              <a:rPr lang="en-US" sz="2400" dirty="0" err="1">
                <a:solidFill>
                  <a:schemeClr val="tx1"/>
                </a:solidFill>
              </a:rPr>
              <a:t>seperti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membuat</a:t>
            </a:r>
            <a:r>
              <a:rPr lang="en-US" sz="2400" dirty="0">
                <a:solidFill>
                  <a:schemeClr val="tx1"/>
                </a:solidFill>
              </a:rPr>
              <a:t> file (</a:t>
            </a:r>
            <a:r>
              <a:rPr lang="en-US" sz="2400" i="1" dirty="0">
                <a:solidFill>
                  <a:schemeClr val="tx1"/>
                </a:solidFill>
              </a:rPr>
              <a:t>create</a:t>
            </a:r>
            <a:r>
              <a:rPr lang="en-US" sz="2400" dirty="0">
                <a:solidFill>
                  <a:schemeClr val="tx1"/>
                </a:solidFill>
              </a:rPr>
              <a:t>), </a:t>
            </a:r>
            <a:r>
              <a:rPr lang="en-US" sz="2400" dirty="0" err="1" smtClean="0">
                <a:solidFill>
                  <a:schemeClr val="tx1"/>
                </a:solidFill>
              </a:rPr>
              <a:t>menghapus</a:t>
            </a:r>
            <a:r>
              <a:rPr lang="en-US" sz="2400" dirty="0" smtClean="0">
                <a:solidFill>
                  <a:schemeClr val="tx1"/>
                </a:solidFill>
              </a:rPr>
              <a:t> (</a:t>
            </a:r>
            <a:r>
              <a:rPr lang="en-US" sz="2400" i="1" dirty="0">
                <a:solidFill>
                  <a:schemeClr val="tx1"/>
                </a:solidFill>
              </a:rPr>
              <a:t>delete</a:t>
            </a:r>
            <a:r>
              <a:rPr lang="en-US" sz="2400" dirty="0">
                <a:solidFill>
                  <a:schemeClr val="tx1"/>
                </a:solidFill>
              </a:rPr>
              <a:t>)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chemeClr val="tx1"/>
                </a:solidFill>
              </a:rPr>
              <a:t>read </a:t>
            </a:r>
            <a:r>
              <a:rPr lang="en-US" sz="2400" dirty="0">
                <a:solidFill>
                  <a:schemeClr val="tx1"/>
                </a:solidFill>
              </a:rPr>
              <a:t>/ </a:t>
            </a:r>
            <a:r>
              <a:rPr lang="en-US" sz="2400" i="1" dirty="0">
                <a:solidFill>
                  <a:schemeClr val="tx1"/>
                </a:solidFill>
              </a:rPr>
              <a:t>write </a:t>
            </a:r>
            <a:r>
              <a:rPr lang="en-US" sz="2400" dirty="0">
                <a:solidFill>
                  <a:schemeClr val="tx1"/>
                </a:solidFill>
              </a:rPr>
              <a:t>file. 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just"/>
            <a:r>
              <a:rPr lang="en-US" sz="2400" dirty="0" err="1" smtClean="0">
                <a:solidFill>
                  <a:schemeClr val="tx1"/>
                </a:solidFill>
              </a:rPr>
              <a:t>Komponen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perangkat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keras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utama</a:t>
            </a:r>
            <a:r>
              <a:rPr lang="en-US" sz="2400" dirty="0">
                <a:solidFill>
                  <a:schemeClr val="tx1"/>
                </a:solidFill>
              </a:rPr>
              <a:t> yang </a:t>
            </a:r>
            <a:r>
              <a:rPr lang="en-US" sz="2400" dirty="0" err="1">
                <a:solidFill>
                  <a:schemeClr val="tx1"/>
                </a:solidFill>
              </a:rPr>
              <a:t>mana</a:t>
            </a:r>
            <a:r>
              <a:rPr lang="en-US" sz="2400" dirty="0">
                <a:solidFill>
                  <a:schemeClr val="tx1"/>
                </a:solidFill>
              </a:rPr>
              <a:t> file </a:t>
            </a:r>
            <a:r>
              <a:rPr lang="en-US" sz="2400" dirty="0" smtClean="0">
                <a:solidFill>
                  <a:schemeClr val="tx1"/>
                </a:solidFill>
              </a:rPr>
              <a:t>server </a:t>
            </a:r>
            <a:r>
              <a:rPr lang="en-US" sz="2400" dirty="0" err="1" smtClean="0">
                <a:solidFill>
                  <a:schemeClr val="tx1"/>
                </a:solidFill>
              </a:rPr>
              <a:t>mengontrolnya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adalah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sebuah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chemeClr val="tx1"/>
                </a:solidFill>
              </a:rPr>
              <a:t>local storage </a:t>
            </a:r>
            <a:r>
              <a:rPr lang="en-US" sz="2400" dirty="0">
                <a:solidFill>
                  <a:schemeClr val="tx1"/>
                </a:solidFill>
              </a:rPr>
              <a:t>(</a:t>
            </a:r>
            <a:r>
              <a:rPr lang="en-US" sz="2400" dirty="0" err="1">
                <a:solidFill>
                  <a:schemeClr val="tx1"/>
                </a:solidFill>
              </a:rPr>
              <a:t>umumnya</a:t>
            </a:r>
            <a:r>
              <a:rPr lang="en-US" sz="2400" dirty="0">
                <a:solidFill>
                  <a:schemeClr val="tx1"/>
                </a:solidFill>
              </a:rPr>
              <a:t> disk drive / HDD). </a:t>
            </a:r>
            <a:endParaRPr lang="en-US" sz="2400" dirty="0"/>
          </a:p>
          <a:p>
            <a:pPr algn="just"/>
            <a:r>
              <a:rPr lang="en-US" sz="2400" dirty="0" err="1" smtClean="0">
                <a:solidFill>
                  <a:schemeClr val="tx1"/>
                </a:solidFill>
              </a:rPr>
              <a:t>Ditempat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itulah</a:t>
            </a:r>
            <a:r>
              <a:rPr lang="en-US" sz="2400" dirty="0" smtClean="0">
                <a:solidFill>
                  <a:schemeClr val="tx1"/>
                </a:solidFill>
              </a:rPr>
              <a:t> file-file </a:t>
            </a:r>
            <a:r>
              <a:rPr lang="en-US" sz="2400" dirty="0" err="1">
                <a:solidFill>
                  <a:schemeClr val="tx1"/>
                </a:solidFill>
              </a:rPr>
              <a:t>tersimpan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tempat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tersebut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chemeClr val="tx1"/>
                </a:solidFill>
              </a:rPr>
              <a:t>request </a:t>
            </a:r>
            <a:r>
              <a:rPr lang="en-US" sz="2400" dirty="0">
                <a:solidFill>
                  <a:schemeClr val="tx1"/>
                </a:solidFill>
              </a:rPr>
              <a:t>client </a:t>
            </a:r>
            <a:r>
              <a:rPr lang="en-US" sz="2400" dirty="0" err="1">
                <a:solidFill>
                  <a:schemeClr val="tx1"/>
                </a:solidFill>
              </a:rPr>
              <a:t>me</a:t>
            </a:r>
            <a:r>
              <a:rPr lang="en-US" sz="2400" i="1" dirty="0" err="1">
                <a:solidFill>
                  <a:schemeClr val="tx1"/>
                </a:solidFill>
              </a:rPr>
              <a:t>retrive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file. </a:t>
            </a:r>
            <a:r>
              <a:rPr lang="en-US" sz="2400" dirty="0" err="1">
                <a:solidFill>
                  <a:schemeClr val="tx1"/>
                </a:solidFill>
              </a:rPr>
              <a:t>Pada</a:t>
            </a:r>
            <a:r>
              <a:rPr lang="en-US" sz="2400" dirty="0">
                <a:solidFill>
                  <a:schemeClr val="tx1"/>
                </a:solidFill>
              </a:rPr>
              <a:t> DFS client</a:t>
            </a:r>
            <a:r>
              <a:rPr lang="en-US" sz="2400" dirty="0" smtClean="0">
                <a:solidFill>
                  <a:schemeClr val="tx1"/>
                </a:solidFill>
              </a:rPr>
              <a:t>, server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juga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perangkat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penyimpanan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merupakan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mesin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terpisah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dalam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sebuah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lingkungan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terdistribusi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(Intranet). </a:t>
            </a:r>
            <a:r>
              <a:rPr lang="en-US" sz="2400" dirty="0" err="1">
                <a:solidFill>
                  <a:schemeClr val="tx1"/>
                </a:solidFill>
              </a:rPr>
              <a:t>Jadi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aktifitas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layanan</a:t>
            </a:r>
            <a:r>
              <a:rPr lang="en-US" sz="2400" dirty="0">
                <a:solidFill>
                  <a:schemeClr val="tx1"/>
                </a:solidFill>
              </a:rPr>
              <a:t> (</a:t>
            </a:r>
            <a:r>
              <a:rPr lang="en-US" sz="2400" i="1" dirty="0">
                <a:solidFill>
                  <a:schemeClr val="tx1"/>
                </a:solidFill>
              </a:rPr>
              <a:t>service</a:t>
            </a:r>
            <a:r>
              <a:rPr lang="en-US" sz="2400" dirty="0">
                <a:solidFill>
                  <a:schemeClr val="tx1"/>
                </a:solidFill>
              </a:rPr>
              <a:t>) </a:t>
            </a:r>
            <a:r>
              <a:rPr lang="en-US" sz="2400" dirty="0" err="1">
                <a:solidFill>
                  <a:schemeClr val="tx1"/>
                </a:solidFill>
              </a:rPr>
              <a:t>dibawa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melewati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jaringan</a:t>
            </a:r>
            <a:r>
              <a:rPr lang="en-US" sz="2400" dirty="0">
                <a:solidFill>
                  <a:schemeClr val="tx1"/>
                </a:solidFill>
              </a:rPr>
              <a:t> (</a:t>
            </a:r>
            <a:r>
              <a:rPr lang="en-US" sz="2400" i="1" dirty="0">
                <a:solidFill>
                  <a:schemeClr val="tx1"/>
                </a:solidFill>
              </a:rPr>
              <a:t>network</a:t>
            </a:r>
            <a:r>
              <a:rPr lang="en-US" sz="2400" dirty="0" smtClean="0">
                <a:solidFill>
                  <a:schemeClr val="tx1"/>
                </a:solidFill>
              </a:rPr>
              <a:t>), </a:t>
            </a:r>
            <a:r>
              <a:rPr lang="en-US" sz="2400" dirty="0" err="1" smtClean="0">
                <a:solidFill>
                  <a:schemeClr val="tx1"/>
                </a:solidFill>
              </a:rPr>
              <a:t>jadi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selain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sistem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memiliki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satu</a:t>
            </a:r>
            <a:r>
              <a:rPr lang="en-US" sz="2400" dirty="0">
                <a:solidFill>
                  <a:schemeClr val="tx1"/>
                </a:solidFill>
              </a:rPr>
              <a:t> data </a:t>
            </a:r>
            <a:r>
              <a:rPr lang="en-US" sz="2400" dirty="0" err="1">
                <a:solidFill>
                  <a:schemeClr val="tx1"/>
                </a:solidFill>
              </a:rPr>
              <a:t>terpusat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sistem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memiliki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beberapa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perangkat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penyimpanan</a:t>
            </a:r>
            <a:r>
              <a:rPr lang="en-US" sz="2400" dirty="0" smtClean="0">
                <a:solidFill>
                  <a:schemeClr val="tx1"/>
                </a:solidFill>
              </a:rPr>
              <a:t> independent.</a:t>
            </a:r>
          </a:p>
        </p:txBody>
      </p:sp>
    </p:spTree>
    <p:extLst>
      <p:ext uri="{BB962C8B-B14F-4D97-AF65-F5344CB8AC3E}">
        <p14:creationId xmlns:p14="http://schemas.microsoft.com/office/powerpoint/2010/main" val="393565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/>
          <a:lstStyle/>
          <a:p>
            <a:pPr algn="just"/>
            <a:r>
              <a:rPr lang="en-US" dirty="0"/>
              <a:t>DFS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diimplementasikan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Sistem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Operasi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Terdistribusi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layer </a:t>
            </a:r>
            <a:r>
              <a:rPr lang="en-US" i="1" dirty="0"/>
              <a:t>software </a:t>
            </a:r>
            <a:r>
              <a:rPr lang="en-US" dirty="0"/>
              <a:t>yang </a:t>
            </a:r>
            <a:r>
              <a:rPr lang="en-US" dirty="0" err="1"/>
              <a:t>tugasnya</a:t>
            </a:r>
            <a:r>
              <a:rPr lang="en-US" dirty="0"/>
              <a:t> </a:t>
            </a:r>
            <a:r>
              <a:rPr lang="en-US" dirty="0" err="1"/>
              <a:t>mengatur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konvensional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file system.</a:t>
            </a:r>
          </a:p>
          <a:p>
            <a:pPr algn="just"/>
            <a:r>
              <a:rPr lang="nn-NO" dirty="0"/>
              <a:t>Kelebihan lain dari </a:t>
            </a:r>
            <a:r>
              <a:rPr lang="nn-NO" dirty="0">
                <a:solidFill>
                  <a:srgbClr val="FF0000"/>
                </a:solidFill>
              </a:rPr>
              <a:t>DFS</a:t>
            </a:r>
            <a:r>
              <a:rPr lang="nn-NO" dirty="0"/>
              <a:t> adalah </a:t>
            </a:r>
            <a:r>
              <a:rPr lang="nn-NO" b="1" i="1" dirty="0"/>
              <a:t>peningkatan performa</a:t>
            </a:r>
            <a:r>
              <a:rPr lang="nn-NO" dirty="0"/>
              <a:t>. Yang menjadi tolak ukur </a:t>
            </a:r>
            <a:r>
              <a:rPr lang="en-US" dirty="0" err="1"/>
              <a:t>pengukuran</a:t>
            </a:r>
            <a:r>
              <a:rPr lang="en-US" dirty="0"/>
              <a:t> </a:t>
            </a:r>
            <a:r>
              <a:rPr lang="en-US" dirty="0" err="1"/>
              <a:t>performa</a:t>
            </a:r>
            <a:r>
              <a:rPr lang="en-US" dirty="0"/>
              <a:t> DFS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b="1" i="1" dirty="0" err="1"/>
              <a:t>waktu</a:t>
            </a:r>
            <a:r>
              <a:rPr lang="en-US" b="1" i="1" dirty="0"/>
              <a:t> yang </a:t>
            </a:r>
            <a:r>
              <a:rPr lang="en-US" b="1" i="1" dirty="0" err="1"/>
              <a:t>dibutuhkan</a:t>
            </a:r>
            <a:r>
              <a:rPr lang="en-US" b="1" i="1" dirty="0"/>
              <a:t> </a:t>
            </a:r>
            <a:r>
              <a:rPr lang="en-US" b="1" i="1" dirty="0" err="1"/>
              <a:t>untuk</a:t>
            </a:r>
            <a:r>
              <a:rPr lang="en-US" b="1" i="1" dirty="0"/>
              <a:t> </a:t>
            </a:r>
            <a:r>
              <a:rPr lang="en-US" b="1" i="1" dirty="0" err="1"/>
              <a:t>merespon</a:t>
            </a:r>
            <a:r>
              <a:rPr lang="en-US" b="1" i="1" dirty="0"/>
              <a:t> request </a:t>
            </a:r>
            <a:r>
              <a:rPr lang="en-US" b="1" i="1" dirty="0" err="1"/>
              <a:t>layanan</a:t>
            </a:r>
            <a:r>
              <a:rPr lang="en-US" b="1" i="1" dirty="0"/>
              <a:t>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739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576064"/>
          </a:xfrm>
        </p:spPr>
        <p:txBody>
          <a:bodyPr/>
          <a:lstStyle/>
          <a:p>
            <a:r>
              <a:rPr lang="en-US" sz="3600" b="1" dirty="0" err="1">
                <a:solidFill>
                  <a:srgbClr val="FF0000"/>
                </a:solidFill>
              </a:rPr>
              <a:t>Karakteristik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dari</a:t>
            </a:r>
            <a:r>
              <a:rPr lang="en-US" sz="3600" b="1" dirty="0">
                <a:solidFill>
                  <a:srgbClr val="FF0000"/>
                </a:solidFill>
              </a:rPr>
              <a:t> File System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688632"/>
          </a:xfrm>
        </p:spPr>
        <p:txBody>
          <a:bodyPr/>
          <a:lstStyle/>
          <a:p>
            <a:r>
              <a:rPr lang="en-US" sz="20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File </a:t>
            </a:r>
            <a:r>
              <a:rPr lang="en-US" sz="2000" dirty="0" err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Sistem</a:t>
            </a:r>
            <a:r>
              <a:rPr lang="en-US" sz="20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bertanggung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jawab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pengorganisasian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penyimpanan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pencarian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keterangan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penamaan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sharing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pembagian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protection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perlindungan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dari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file-file. File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berisi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dari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dua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bagian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penting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yaitu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data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atribut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en-US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File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sistem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didesain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menyimpan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mengatur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banyak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besar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file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dengan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fasilitas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membuat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memberi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nama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menghapus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file. File system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juga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bertanggung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jawab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pengontrolan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dari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akses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file,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akses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terbatas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file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oleh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user yang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berhak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tipe-tipe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dari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akses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yang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diminta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lvl="1">
              <a:buFont typeface="Wingdings" pitchFamily="2" charset="2"/>
              <a:buChar char="v"/>
            </a:pP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Operasi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file (=data + </a:t>
            </a:r>
            <a:r>
              <a:rPr lang="en-US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atribut</a:t>
            </a:r>
            <a:r>
              <a:rPr lang="en-US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pPr lvl="2"/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Create / delete</a:t>
            </a:r>
          </a:p>
          <a:p>
            <a:pPr lvl="2"/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Query /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Modifikasi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Atribut</a:t>
            </a:r>
            <a:endParaRPr lang="en-US" sz="16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/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Open / Close</a:t>
            </a:r>
          </a:p>
          <a:p>
            <a:pPr lvl="2"/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Read / Write</a:t>
            </a:r>
          </a:p>
          <a:p>
            <a:pPr lvl="2"/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Akses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Kontrol</a:t>
            </a:r>
            <a:endParaRPr lang="en-US" sz="16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1">
              <a:buFont typeface="Wingdings" pitchFamily="2" charset="2"/>
              <a:buChar char="v"/>
            </a:pP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Organisasi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penyimpanan</a:t>
            </a:r>
            <a:endParaRPr lang="en-US" sz="1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2"/>
            <a:r>
              <a:rPr lang="en-US" sz="1600" dirty="0" err="1">
                <a:solidFill>
                  <a:schemeClr val="tx1"/>
                </a:solidFill>
                <a:ea typeface="+mn-ea"/>
              </a:rPr>
              <a:t>Struktur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direktori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(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hirarki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, pathname)</a:t>
            </a:r>
          </a:p>
          <a:p>
            <a:pPr lvl="2"/>
            <a:r>
              <a:rPr lang="en-US" sz="1600" dirty="0">
                <a:solidFill>
                  <a:schemeClr val="tx1"/>
                </a:solidFill>
                <a:ea typeface="+mn-ea"/>
              </a:rPr>
              <a:t>Metadata (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pengaturan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informasi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file) :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atribut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file,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informasi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struktur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ea typeface="+mn-ea"/>
              </a:rPr>
              <a:t>direktori</a:t>
            </a:r>
            <a:r>
              <a:rPr lang="en-US" sz="1600" dirty="0" smtClean="0">
                <a:solidFill>
                  <a:schemeClr val="tx1"/>
                </a:solidFill>
                <a:ea typeface="+mn-ea"/>
              </a:rPr>
              <a:t>, </a:t>
            </a:r>
            <a:r>
              <a:rPr lang="en-US" sz="1600" dirty="0" err="1" smtClean="0">
                <a:solidFill>
                  <a:schemeClr val="tx1"/>
                </a:solidFill>
                <a:ea typeface="+mn-ea"/>
              </a:rPr>
              <a:t>dll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12655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688632"/>
          </a:xfrm>
        </p:spPr>
        <p:txBody>
          <a:bodyPr/>
          <a:lstStyle/>
          <a:p>
            <a:r>
              <a:rPr lang="en-US" sz="2000" b="1" dirty="0" err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Atribut</a:t>
            </a:r>
            <a:r>
              <a:rPr lang="en-US" sz="20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File</a:t>
            </a:r>
          </a:p>
          <a:p>
            <a:r>
              <a:rPr lang="nn-NO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File adalah kumpulan informasi berkait yang diberi nama dan direkam </a:t>
            </a:r>
            <a:r>
              <a:rPr lang="nn-NO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penyimpanan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sekunder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Atribut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file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terdir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dari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Nama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Merupakan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satu-satunya</a:t>
            </a:r>
            <a:r>
              <a:rPr lang="en-US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informasi</a:t>
            </a:r>
            <a:r>
              <a:rPr lang="en-US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tetap</a:t>
            </a:r>
            <a:r>
              <a:rPr lang="en-US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dalam</a:t>
            </a:r>
            <a:r>
              <a:rPr lang="en-US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bentuk</a:t>
            </a:r>
            <a:r>
              <a:rPr lang="en-US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bisa</a:t>
            </a:r>
            <a:r>
              <a:rPr lang="en-US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dibaca</a:t>
            </a:r>
            <a:r>
              <a:rPr lang="en-US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oleh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manusia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(human readable 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form)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1800" dirty="0" smtClean="0">
                <a:solidFill>
                  <a:schemeClr val="tx1"/>
                </a:solidFill>
                <a:ea typeface="+mn-ea"/>
              </a:rPr>
              <a:t>Type : </a:t>
            </a:r>
            <a:r>
              <a:rPr lang="en-US" sz="1800" dirty="0" err="1" smtClean="0">
                <a:solidFill>
                  <a:schemeClr val="tx1"/>
                </a:solidFill>
                <a:ea typeface="+mn-ea"/>
              </a:rPr>
              <a:t>Dibutuhkan</a:t>
            </a:r>
            <a:r>
              <a:rPr lang="en-US" sz="1800" dirty="0" smtClean="0">
                <a:solidFill>
                  <a:schemeClr val="tx1"/>
                </a:solidFill>
                <a:ea typeface="+mn-ea"/>
              </a:rPr>
              <a:t> </a:t>
            </a:r>
            <a:r>
              <a:rPr lang="en-US" sz="1800" dirty="0" err="1">
                <a:solidFill>
                  <a:schemeClr val="tx1"/>
                </a:solidFill>
                <a:ea typeface="+mn-ea"/>
              </a:rPr>
              <a:t>untuk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800" dirty="0" err="1">
                <a:solidFill>
                  <a:schemeClr val="tx1"/>
                </a:solidFill>
                <a:ea typeface="+mn-ea"/>
              </a:rPr>
              <a:t>sistem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 yang </a:t>
            </a:r>
            <a:r>
              <a:rPr lang="en-US" sz="1800" dirty="0" err="1">
                <a:solidFill>
                  <a:schemeClr val="tx1"/>
                </a:solidFill>
                <a:ea typeface="+mn-ea"/>
              </a:rPr>
              <a:t>mendukung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800" dirty="0" err="1">
                <a:solidFill>
                  <a:schemeClr val="tx1"/>
                </a:solidFill>
                <a:ea typeface="+mn-ea"/>
              </a:rPr>
              <a:t>beberapa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800" dirty="0" err="1">
                <a:solidFill>
                  <a:schemeClr val="tx1"/>
                </a:solidFill>
                <a:ea typeface="+mn-ea"/>
              </a:rPr>
              <a:t>tipe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ea typeface="+mn-ea"/>
              </a:rPr>
              <a:t>berbeda</a:t>
            </a:r>
            <a:r>
              <a:rPr lang="en-US" sz="1800" dirty="0" smtClean="0">
                <a:solidFill>
                  <a:schemeClr val="tx1"/>
                </a:solidFill>
                <a:ea typeface="+mn-ea"/>
              </a:rPr>
              <a:t> 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1800" dirty="0" err="1" smtClean="0">
                <a:solidFill>
                  <a:schemeClr val="tx1"/>
                </a:solidFill>
                <a:ea typeface="+mn-ea"/>
              </a:rPr>
              <a:t>Lokasi</a:t>
            </a:r>
            <a:r>
              <a:rPr lang="en-US" sz="1800" dirty="0" smtClean="0">
                <a:solidFill>
                  <a:schemeClr val="tx1"/>
                </a:solidFill>
                <a:ea typeface="+mn-ea"/>
              </a:rPr>
              <a:t> : </a:t>
            </a:r>
            <a:r>
              <a:rPr lang="en-US" sz="1800" dirty="0" err="1" smtClean="0">
                <a:solidFill>
                  <a:schemeClr val="tx1"/>
                </a:solidFill>
                <a:ea typeface="+mn-ea"/>
              </a:rPr>
              <a:t>Merupakan</a:t>
            </a:r>
            <a:r>
              <a:rPr lang="en-US" sz="1800" dirty="0" smtClean="0">
                <a:solidFill>
                  <a:schemeClr val="tx1"/>
                </a:solidFill>
                <a:ea typeface="+mn-ea"/>
              </a:rPr>
              <a:t> 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pointer </a:t>
            </a:r>
            <a:r>
              <a:rPr lang="en-US" sz="1800" dirty="0" err="1">
                <a:solidFill>
                  <a:schemeClr val="tx1"/>
                </a:solidFill>
                <a:ea typeface="+mn-ea"/>
              </a:rPr>
              <a:t>atau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800" dirty="0" err="1">
                <a:solidFill>
                  <a:schemeClr val="tx1"/>
                </a:solidFill>
                <a:ea typeface="+mn-ea"/>
              </a:rPr>
              <a:t>penunjuk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800" dirty="0" err="1">
                <a:solidFill>
                  <a:schemeClr val="tx1"/>
                </a:solidFill>
                <a:ea typeface="+mn-ea"/>
              </a:rPr>
              <a:t>ke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 device </a:t>
            </a:r>
            <a:r>
              <a:rPr lang="en-US" sz="1800" dirty="0" err="1">
                <a:solidFill>
                  <a:schemeClr val="tx1"/>
                </a:solidFill>
                <a:ea typeface="+mn-ea"/>
              </a:rPr>
              <a:t>dan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800" dirty="0" err="1">
                <a:solidFill>
                  <a:schemeClr val="tx1"/>
                </a:solidFill>
                <a:ea typeface="+mn-ea"/>
              </a:rPr>
              <a:t>lokasi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 file </a:t>
            </a:r>
            <a:r>
              <a:rPr lang="en-US" sz="1800" dirty="0" err="1">
                <a:solidFill>
                  <a:schemeClr val="tx1"/>
                </a:solidFill>
                <a:ea typeface="+mn-ea"/>
              </a:rPr>
              <a:t>pada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 device </a:t>
            </a:r>
            <a:r>
              <a:rPr lang="en-US" sz="1800" dirty="0" err="1">
                <a:solidFill>
                  <a:schemeClr val="tx1"/>
                </a:solidFill>
                <a:ea typeface="+mn-ea"/>
              </a:rPr>
              <a:t>tersebut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ea typeface="+mn-ea"/>
              </a:rPr>
              <a:t>berada</a:t>
            </a:r>
            <a:r>
              <a:rPr lang="en-US" sz="1800" dirty="0" smtClean="0">
                <a:solidFill>
                  <a:schemeClr val="tx1"/>
                </a:solidFill>
                <a:ea typeface="+mn-ea"/>
              </a:rPr>
              <a:t>. 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1800" dirty="0" err="1" smtClean="0">
                <a:solidFill>
                  <a:schemeClr val="tx1"/>
                </a:solidFill>
                <a:ea typeface="+mn-ea"/>
              </a:rPr>
              <a:t>Ukuran</a:t>
            </a:r>
            <a:r>
              <a:rPr lang="en-US" sz="1800" dirty="0" smtClean="0">
                <a:solidFill>
                  <a:schemeClr val="tx1"/>
                </a:solidFill>
                <a:ea typeface="+mn-ea"/>
              </a:rPr>
              <a:t> </a:t>
            </a:r>
            <a:r>
              <a:rPr lang="en-US" sz="1800" dirty="0">
                <a:solidFill>
                  <a:schemeClr val="tx1"/>
                </a:solidFill>
                <a:ea typeface="+mn-ea"/>
              </a:rPr>
              <a:t>(Size</a:t>
            </a:r>
            <a:r>
              <a:rPr lang="en-US" sz="1800" dirty="0" smtClean="0">
                <a:solidFill>
                  <a:schemeClr val="tx1"/>
                </a:solidFill>
                <a:ea typeface="+mn-ea"/>
              </a:rPr>
              <a:t>) : </a:t>
            </a:r>
            <a:r>
              <a:rPr lang="en-US" sz="1800" dirty="0" err="1" smtClean="0">
                <a:solidFill>
                  <a:schemeClr val="tx1"/>
                </a:solidFill>
              </a:rPr>
              <a:t>Ukuran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>
                <a:solidFill>
                  <a:schemeClr val="tx1"/>
                </a:solidFill>
              </a:rPr>
              <a:t>file </a:t>
            </a:r>
            <a:r>
              <a:rPr lang="en-US" sz="1800" dirty="0" err="1">
                <a:solidFill>
                  <a:schemeClr val="tx1"/>
                </a:solidFill>
              </a:rPr>
              <a:t>pada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saat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itu</a:t>
            </a:r>
            <a:r>
              <a:rPr lang="en-US" sz="1800" dirty="0">
                <a:solidFill>
                  <a:schemeClr val="tx1"/>
                </a:solidFill>
              </a:rPr>
              <a:t>, </a:t>
            </a:r>
            <a:r>
              <a:rPr lang="en-US" sz="1800" dirty="0" err="1">
                <a:solidFill>
                  <a:schemeClr val="tx1"/>
                </a:solidFill>
              </a:rPr>
              <a:t>baik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dalam</a:t>
            </a:r>
            <a:r>
              <a:rPr lang="en-US" sz="1800" dirty="0">
                <a:solidFill>
                  <a:schemeClr val="tx1"/>
                </a:solidFill>
              </a:rPr>
              <a:t> byte, </a:t>
            </a:r>
            <a:r>
              <a:rPr lang="en-US" sz="1800" dirty="0" err="1">
                <a:solidFill>
                  <a:schemeClr val="tx1"/>
                </a:solidFill>
              </a:rPr>
              <a:t>huruf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ataupun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blok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1800" dirty="0" err="1" smtClean="0">
                <a:solidFill>
                  <a:schemeClr val="tx1"/>
                </a:solidFill>
              </a:rPr>
              <a:t>Proteksi</a:t>
            </a:r>
            <a:r>
              <a:rPr lang="en-US" sz="1800" dirty="0" smtClean="0">
                <a:solidFill>
                  <a:schemeClr val="tx1"/>
                </a:solidFill>
              </a:rPr>
              <a:t> : </a:t>
            </a:r>
            <a:r>
              <a:rPr lang="en-US" sz="1800" dirty="0" err="1" smtClean="0">
                <a:solidFill>
                  <a:schemeClr val="tx1"/>
                </a:solidFill>
              </a:rPr>
              <a:t>Informasi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mengenai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kontrol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akses</a:t>
            </a:r>
            <a:r>
              <a:rPr lang="en-US" sz="1800" dirty="0">
                <a:solidFill>
                  <a:schemeClr val="tx1"/>
                </a:solidFill>
              </a:rPr>
              <a:t>, </a:t>
            </a:r>
            <a:r>
              <a:rPr lang="en-US" sz="1800" dirty="0" err="1">
                <a:solidFill>
                  <a:schemeClr val="tx1"/>
                </a:solidFill>
              </a:rPr>
              <a:t>misalnya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siapa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saja</a:t>
            </a:r>
            <a:r>
              <a:rPr lang="en-US" sz="1800" dirty="0">
                <a:solidFill>
                  <a:schemeClr val="tx1"/>
                </a:solidFill>
              </a:rPr>
              <a:t> yang </a:t>
            </a:r>
            <a:r>
              <a:rPr lang="en-US" sz="1800" dirty="0" err="1">
                <a:solidFill>
                  <a:schemeClr val="tx1"/>
                </a:solidFill>
              </a:rPr>
              <a:t>boleh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membaca</a:t>
            </a:r>
            <a:r>
              <a:rPr lang="en-US" sz="1800" dirty="0">
                <a:solidFill>
                  <a:schemeClr val="tx1"/>
                </a:solidFill>
              </a:rPr>
              <a:t>, </a:t>
            </a:r>
            <a:r>
              <a:rPr lang="en-US" sz="1800" dirty="0" err="1" smtClean="0">
                <a:solidFill>
                  <a:schemeClr val="tx1"/>
                </a:solidFill>
              </a:rPr>
              <a:t>menulis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dan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mengeksekusi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smtClean="0">
                <a:solidFill>
                  <a:schemeClr val="tx1"/>
                </a:solidFill>
              </a:rPr>
              <a:t>file. 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1800" dirty="0" err="1" smtClean="0">
                <a:solidFill>
                  <a:schemeClr val="tx1"/>
                </a:solidFill>
              </a:rPr>
              <a:t>Waktu</a:t>
            </a:r>
            <a:r>
              <a:rPr lang="en-US" sz="1800" dirty="0">
                <a:solidFill>
                  <a:schemeClr val="tx1"/>
                </a:solidFill>
              </a:rPr>
              <a:t>, </a:t>
            </a:r>
            <a:r>
              <a:rPr lang="en-US" sz="1800" dirty="0" err="1">
                <a:solidFill>
                  <a:schemeClr val="tx1"/>
                </a:solidFill>
              </a:rPr>
              <a:t>tanggal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dan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identifikasi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</a:rPr>
              <a:t>pengguna</a:t>
            </a:r>
            <a:r>
              <a:rPr lang="en-US" sz="1800" dirty="0" smtClean="0">
                <a:solidFill>
                  <a:schemeClr val="tx1"/>
                </a:solidFill>
              </a:rPr>
              <a:t> : </a:t>
            </a:r>
          </a:p>
          <a:p>
            <a:pPr lvl="2"/>
            <a:r>
              <a:rPr lang="it-IT" sz="1800" dirty="0" smtClean="0">
                <a:solidFill>
                  <a:schemeClr val="tx1"/>
                </a:solidFill>
              </a:rPr>
              <a:t>Informasi ini biasanya disimpan untuk :</a:t>
            </a:r>
          </a:p>
          <a:p>
            <a:pPr lvl="3">
              <a:buFont typeface="Wingdings" pitchFamily="2" charset="2"/>
              <a:buChar char="Ø"/>
            </a:pPr>
            <a:r>
              <a:rPr lang="en-US" sz="1800" dirty="0" err="1" smtClean="0">
                <a:solidFill>
                  <a:schemeClr val="tx1"/>
                </a:solidFill>
              </a:rPr>
              <a:t>Pembuatan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>
                <a:solidFill>
                  <a:schemeClr val="tx1"/>
                </a:solidFill>
              </a:rPr>
              <a:t>file</a:t>
            </a:r>
          </a:p>
          <a:p>
            <a:pPr lvl="3">
              <a:buFont typeface="Wingdings" pitchFamily="2" charset="2"/>
              <a:buChar char="Ø"/>
            </a:pPr>
            <a:r>
              <a:rPr lang="en-US" sz="1800" dirty="0" err="1" smtClean="0">
                <a:solidFill>
                  <a:schemeClr val="tx1"/>
                </a:solidFill>
              </a:rPr>
              <a:t>Modifikasi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terakhir</a:t>
            </a:r>
            <a:r>
              <a:rPr lang="en-US" sz="1800" dirty="0">
                <a:solidFill>
                  <a:schemeClr val="tx1"/>
                </a:solidFill>
              </a:rPr>
              <a:t> yang </a:t>
            </a:r>
            <a:r>
              <a:rPr lang="en-US" sz="1800" dirty="0" err="1">
                <a:solidFill>
                  <a:schemeClr val="tx1"/>
                </a:solidFill>
              </a:rPr>
              <a:t>dilakukan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pada</a:t>
            </a:r>
            <a:r>
              <a:rPr lang="en-US" sz="1800" dirty="0">
                <a:solidFill>
                  <a:schemeClr val="tx1"/>
                </a:solidFill>
              </a:rPr>
              <a:t> file</a:t>
            </a:r>
          </a:p>
          <a:p>
            <a:pPr lvl="3">
              <a:buFont typeface="Wingdings" pitchFamily="2" charset="2"/>
              <a:buChar char="Ø"/>
            </a:pPr>
            <a:r>
              <a:rPr lang="en-US" sz="1800" dirty="0" err="1" smtClean="0">
                <a:solidFill>
                  <a:schemeClr val="tx1"/>
                </a:solidFill>
              </a:rPr>
              <a:t>Penggunaan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terakhir</a:t>
            </a:r>
            <a:r>
              <a:rPr lang="en-US" sz="1800" dirty="0">
                <a:solidFill>
                  <a:schemeClr val="tx1"/>
                </a:solidFill>
              </a:rPr>
              <a:t> file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82871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5048" y="737320"/>
            <a:ext cx="8568952" cy="6120680"/>
          </a:xfrm>
        </p:spPr>
        <p:txBody>
          <a:bodyPr/>
          <a:lstStyle/>
          <a:p>
            <a:r>
              <a:rPr lang="en-US" sz="1800" b="1" dirty="0" err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Struktur</a:t>
            </a:r>
            <a:r>
              <a:rPr lang="en-US" sz="18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File System</a:t>
            </a:r>
          </a:p>
          <a:p>
            <a:pPr lvl="1"/>
            <a:r>
              <a:rPr lang="nn-NO" sz="1600" dirty="0" smtClean="0">
                <a:solidFill>
                  <a:schemeClr val="tx1"/>
                </a:solidFill>
                <a:ea typeface="+mn-ea"/>
              </a:rPr>
              <a:t>Modul </a:t>
            </a:r>
            <a:r>
              <a:rPr lang="nn-NO" sz="1600" dirty="0">
                <a:solidFill>
                  <a:schemeClr val="tx1"/>
                </a:solidFill>
                <a:ea typeface="+mn-ea"/>
              </a:rPr>
              <a:t>direktori : menghubungkan nama file dengan ID file</a:t>
            </a:r>
          </a:p>
          <a:p>
            <a:pPr lvl="1"/>
            <a:r>
              <a:rPr lang="nn-NO" sz="1600" dirty="0" smtClean="0">
                <a:solidFill>
                  <a:schemeClr val="tx1"/>
                </a:solidFill>
                <a:ea typeface="+mn-ea"/>
              </a:rPr>
              <a:t>Modul </a:t>
            </a:r>
            <a:r>
              <a:rPr lang="nn-NO" sz="1600" dirty="0">
                <a:solidFill>
                  <a:schemeClr val="tx1"/>
                </a:solidFill>
                <a:ea typeface="+mn-ea"/>
              </a:rPr>
              <a:t>File : menghubungkan ID dengan file tertentu</a:t>
            </a:r>
          </a:p>
          <a:p>
            <a:pPr lvl="1"/>
            <a:r>
              <a:rPr lang="en-US" sz="1600" dirty="0" err="1" smtClean="0">
                <a:solidFill>
                  <a:schemeClr val="tx1"/>
                </a:solidFill>
                <a:ea typeface="+mn-ea"/>
              </a:rPr>
              <a:t>Modul</a:t>
            </a:r>
            <a:r>
              <a:rPr lang="en-US" sz="1600" dirty="0" smtClean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Akses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Kontrol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: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memeriksa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permission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utuk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operasi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yang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diminta</a:t>
            </a:r>
            <a:endParaRPr lang="en-US" sz="1600" dirty="0">
              <a:solidFill>
                <a:schemeClr val="tx1"/>
              </a:solidFill>
              <a:ea typeface="+mn-ea"/>
            </a:endParaRPr>
          </a:p>
          <a:p>
            <a:pPr lvl="1"/>
            <a:r>
              <a:rPr lang="en-US" sz="1600" dirty="0" err="1" smtClean="0">
                <a:solidFill>
                  <a:schemeClr val="tx1"/>
                </a:solidFill>
                <a:ea typeface="+mn-ea"/>
              </a:rPr>
              <a:t>Modul</a:t>
            </a:r>
            <a:r>
              <a:rPr lang="en-US" sz="1600" dirty="0" smtClean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Akses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File : read / write data file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atau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atribut</a:t>
            </a:r>
            <a:endParaRPr lang="en-US" sz="1600" dirty="0">
              <a:solidFill>
                <a:schemeClr val="tx1"/>
              </a:solidFill>
              <a:ea typeface="+mn-ea"/>
            </a:endParaRPr>
          </a:p>
          <a:p>
            <a:pPr lvl="1"/>
            <a:r>
              <a:rPr lang="en-US" sz="1600" dirty="0" err="1" smtClean="0">
                <a:solidFill>
                  <a:schemeClr val="tx1"/>
                </a:solidFill>
                <a:ea typeface="+mn-ea"/>
              </a:rPr>
              <a:t>Modul</a:t>
            </a:r>
            <a:r>
              <a:rPr lang="en-US" sz="1600" dirty="0" smtClean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Blok :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akses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dan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alokasi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blok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disk</a:t>
            </a:r>
          </a:p>
          <a:p>
            <a:pPr lvl="1"/>
            <a:r>
              <a:rPr lang="en-US" sz="1600" dirty="0" err="1" smtClean="0">
                <a:solidFill>
                  <a:schemeClr val="tx1"/>
                </a:solidFill>
                <a:ea typeface="+mn-ea"/>
              </a:rPr>
              <a:t>Modul</a:t>
            </a:r>
            <a:r>
              <a:rPr lang="en-US" sz="1600" dirty="0" smtClean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Perangkat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: disk I/O </a:t>
            </a:r>
            <a:r>
              <a:rPr lang="en-US" sz="1600" dirty="0" err="1">
                <a:solidFill>
                  <a:schemeClr val="tx1"/>
                </a:solidFill>
                <a:ea typeface="+mn-ea"/>
              </a:rPr>
              <a:t>dan</a:t>
            </a:r>
            <a:r>
              <a:rPr lang="en-US" sz="1600" dirty="0">
                <a:solidFill>
                  <a:schemeClr val="tx1"/>
                </a:solidFill>
                <a:ea typeface="+mn-ea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ea typeface="+mn-ea"/>
              </a:rPr>
              <a:t>buffering</a:t>
            </a:r>
          </a:p>
          <a:p>
            <a:r>
              <a:rPr lang="en-US" sz="1800" b="1" dirty="0" err="1">
                <a:solidFill>
                  <a:srgbClr val="FF0000"/>
                </a:solidFill>
              </a:rPr>
              <a:t>Komponen</a:t>
            </a:r>
            <a:r>
              <a:rPr lang="en-US" sz="1800" b="1" dirty="0">
                <a:solidFill>
                  <a:srgbClr val="FF0000"/>
                </a:solidFill>
              </a:rPr>
              <a:t> File service</a:t>
            </a:r>
          </a:p>
          <a:p>
            <a:pPr marL="339725" indent="0">
              <a:buNone/>
            </a:pPr>
            <a:r>
              <a:rPr lang="en-US" sz="1600" dirty="0" err="1">
                <a:solidFill>
                  <a:schemeClr val="tx1"/>
                </a:solidFill>
              </a:rPr>
              <a:t>Komponen-komponen</a:t>
            </a:r>
            <a:r>
              <a:rPr lang="en-US" sz="1600" dirty="0">
                <a:solidFill>
                  <a:schemeClr val="tx1"/>
                </a:solidFill>
              </a:rPr>
              <a:t> file service </a:t>
            </a:r>
            <a:r>
              <a:rPr lang="en-US" sz="1600" dirty="0" err="1">
                <a:solidFill>
                  <a:schemeClr val="tx1"/>
                </a:solidFill>
              </a:rPr>
              <a:t>adalah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terdiri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dari</a:t>
            </a:r>
            <a:r>
              <a:rPr lang="en-US" sz="1600" dirty="0">
                <a:solidFill>
                  <a:schemeClr val="tx1"/>
                </a:solidFill>
              </a:rPr>
              <a:t> :</a:t>
            </a:r>
          </a:p>
          <a:p>
            <a:pPr lvl="1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File </a:t>
            </a:r>
            <a:r>
              <a:rPr lang="en-US" sz="1600" dirty="0" smtClean="0">
                <a:solidFill>
                  <a:schemeClr val="tx1"/>
                </a:solidFill>
              </a:rPr>
              <a:t>Service : </a:t>
            </a:r>
            <a:r>
              <a:rPr lang="en-US" sz="1600" dirty="0" err="1" smtClean="0">
                <a:solidFill>
                  <a:schemeClr val="tx1"/>
                </a:solidFill>
              </a:rPr>
              <a:t>Pengoperasian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dari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masing-masing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smtClean="0">
                <a:solidFill>
                  <a:schemeClr val="tx1"/>
                </a:solidFill>
              </a:rPr>
              <a:t>file.</a:t>
            </a:r>
          </a:p>
          <a:p>
            <a:pPr lvl="1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Directory Service : Management </a:t>
            </a:r>
            <a:r>
              <a:rPr lang="en-US" sz="1600" dirty="0" err="1">
                <a:solidFill>
                  <a:schemeClr val="tx1"/>
                </a:solidFill>
              </a:rPr>
              <a:t>atau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pengaturan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direktori</a:t>
            </a:r>
            <a:r>
              <a:rPr lang="en-US" sz="1600" dirty="0" smtClean="0">
                <a:solidFill>
                  <a:schemeClr val="tx1"/>
                </a:solidFill>
              </a:rPr>
              <a:t>. </a:t>
            </a:r>
          </a:p>
          <a:p>
            <a:pPr lvl="1"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Naming Service :</a:t>
            </a:r>
            <a:endParaRPr lang="en-US" sz="1600" dirty="0">
              <a:solidFill>
                <a:schemeClr val="tx1"/>
              </a:solidFill>
            </a:endParaRPr>
          </a:p>
          <a:p>
            <a:pPr lvl="2">
              <a:buFont typeface="Courier New" pitchFamily="49" charset="0"/>
              <a:buChar char="o"/>
            </a:pPr>
            <a:r>
              <a:rPr lang="en-US" sz="1600" dirty="0" smtClean="0">
                <a:solidFill>
                  <a:schemeClr val="tx1"/>
                </a:solidFill>
              </a:rPr>
              <a:t>Location </a:t>
            </a:r>
            <a:r>
              <a:rPr lang="en-US" sz="1600" dirty="0">
                <a:solidFill>
                  <a:schemeClr val="tx1"/>
                </a:solidFill>
              </a:rPr>
              <a:t>Independence </a:t>
            </a:r>
            <a:r>
              <a:rPr lang="en-US" sz="1600" dirty="0" smtClean="0">
                <a:solidFill>
                  <a:schemeClr val="tx1"/>
                </a:solidFill>
              </a:rPr>
              <a:t>::</a:t>
            </a:r>
            <a:endParaRPr lang="en-US" sz="1600" dirty="0">
              <a:solidFill>
                <a:schemeClr val="tx1"/>
              </a:solidFill>
            </a:endParaRPr>
          </a:p>
          <a:p>
            <a:pPr marL="1365250" lvl="3">
              <a:buFont typeface="Wingdings" pitchFamily="2" charset="2"/>
              <a:buChar char="§"/>
            </a:pPr>
            <a:r>
              <a:rPr lang="sv-SE" sz="1600" dirty="0">
                <a:solidFill>
                  <a:schemeClr val="tx1"/>
                </a:solidFill>
              </a:rPr>
              <a:t>File dapat dipindahkan tanpa penggantian nama</a:t>
            </a:r>
          </a:p>
          <a:p>
            <a:pPr marL="1152525" indent="-238125">
              <a:buFont typeface="Courier New" pitchFamily="49" charset="0"/>
              <a:buChar char="o"/>
            </a:pPr>
            <a:r>
              <a:rPr lang="en-US" sz="1600" dirty="0" smtClean="0">
                <a:solidFill>
                  <a:schemeClr val="tx1"/>
                </a:solidFill>
              </a:rPr>
              <a:t>Hal </a:t>
            </a:r>
            <a:r>
              <a:rPr lang="en-US" sz="1600" dirty="0">
                <a:solidFill>
                  <a:schemeClr val="tx1"/>
                </a:solidFill>
              </a:rPr>
              <a:t>yang </a:t>
            </a:r>
            <a:r>
              <a:rPr lang="en-US" sz="1600" dirty="0" err="1">
                <a:solidFill>
                  <a:schemeClr val="tx1"/>
                </a:solidFill>
              </a:rPr>
              <a:t>umum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untuk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penamaan</a:t>
            </a:r>
            <a:r>
              <a:rPr lang="en-US" sz="1600" dirty="0">
                <a:solidFill>
                  <a:schemeClr val="tx1"/>
                </a:solidFill>
              </a:rPr>
              <a:t> file </a:t>
            </a:r>
            <a:r>
              <a:rPr lang="en-US" sz="1600" dirty="0" err="1">
                <a:solidFill>
                  <a:schemeClr val="tx1"/>
                </a:solidFill>
              </a:rPr>
              <a:t>dan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directori</a:t>
            </a:r>
            <a:r>
              <a:rPr lang="en-US" sz="1600" dirty="0">
                <a:solidFill>
                  <a:schemeClr val="tx1"/>
                </a:solidFill>
              </a:rPr>
              <a:t> :</a:t>
            </a:r>
          </a:p>
          <a:p>
            <a:pPr marL="1374775" indent="-225425">
              <a:buFont typeface="Wingdings" pitchFamily="2" charset="2"/>
              <a:buChar char="§"/>
            </a:pPr>
            <a:r>
              <a:rPr lang="en-US" sz="1600" dirty="0" err="1">
                <a:solidFill>
                  <a:schemeClr val="tx1"/>
                </a:solidFill>
              </a:rPr>
              <a:t>Mesin</a:t>
            </a:r>
            <a:r>
              <a:rPr lang="en-US" sz="1600" dirty="0">
                <a:solidFill>
                  <a:schemeClr val="tx1"/>
                </a:solidFill>
              </a:rPr>
              <a:t> + </a:t>
            </a:r>
            <a:r>
              <a:rPr lang="en-US" sz="1600" dirty="0" err="1">
                <a:solidFill>
                  <a:schemeClr val="tx1"/>
                </a:solidFill>
              </a:rPr>
              <a:t>nama</a:t>
            </a:r>
            <a:r>
              <a:rPr lang="en-US" sz="1600" dirty="0">
                <a:solidFill>
                  <a:schemeClr val="tx1"/>
                </a:solidFill>
              </a:rPr>
              <a:t> path </a:t>
            </a:r>
            <a:r>
              <a:rPr lang="en-US" sz="1600" dirty="0" err="1">
                <a:solidFill>
                  <a:schemeClr val="tx1"/>
                </a:solidFill>
              </a:rPr>
              <a:t>e.g</a:t>
            </a:r>
            <a:r>
              <a:rPr lang="en-US" sz="1600" dirty="0">
                <a:solidFill>
                  <a:schemeClr val="tx1"/>
                </a:solidFill>
              </a:rPr>
              <a:t> / machine / path </a:t>
            </a:r>
            <a:r>
              <a:rPr lang="en-US" sz="1600" dirty="0" err="1">
                <a:solidFill>
                  <a:schemeClr val="tx1"/>
                </a:solidFill>
              </a:rPr>
              <a:t>atau</a:t>
            </a:r>
            <a:r>
              <a:rPr lang="en-US" sz="1600" dirty="0">
                <a:solidFill>
                  <a:schemeClr val="tx1"/>
                </a:solidFill>
              </a:rPr>
              <a:t> machine : path</a:t>
            </a:r>
          </a:p>
          <a:p>
            <a:pPr marL="1374775" indent="-225425">
              <a:buFont typeface="Wingdings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Mounting File </a:t>
            </a:r>
            <a:r>
              <a:rPr lang="en-US" sz="1600" dirty="0" err="1">
                <a:solidFill>
                  <a:schemeClr val="tx1"/>
                </a:solidFill>
              </a:rPr>
              <a:t>sistem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secara</a:t>
            </a:r>
            <a:r>
              <a:rPr lang="en-US" sz="1600" dirty="0">
                <a:solidFill>
                  <a:schemeClr val="tx1"/>
                </a:solidFill>
              </a:rPr>
              <a:t> remote </a:t>
            </a:r>
            <a:r>
              <a:rPr lang="en-US" sz="1600" dirty="0" err="1">
                <a:solidFill>
                  <a:schemeClr val="tx1"/>
                </a:solidFill>
              </a:rPr>
              <a:t>kedalam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hirarki</a:t>
            </a:r>
            <a:r>
              <a:rPr lang="en-US" sz="1600" dirty="0">
                <a:solidFill>
                  <a:schemeClr val="tx1"/>
                </a:solidFill>
              </a:rPr>
              <a:t> local file.</a:t>
            </a:r>
          </a:p>
          <a:p>
            <a:pPr marL="1374775" indent="-225425">
              <a:buFont typeface="Wingdings" pitchFamily="2" charset="2"/>
              <a:buChar char="§"/>
            </a:pPr>
            <a:r>
              <a:rPr lang="it-IT" sz="1600" dirty="0">
                <a:solidFill>
                  <a:schemeClr val="tx1"/>
                </a:solidFill>
              </a:rPr>
              <a:t>Single name space yang sama pada semua mesin.</a:t>
            </a:r>
          </a:p>
          <a:p>
            <a:pPr marL="1149350" indent="-234950">
              <a:buFont typeface="Courier New" pitchFamily="49" charset="0"/>
              <a:buChar char="o"/>
            </a:pPr>
            <a:r>
              <a:rPr lang="en-US" sz="1600" dirty="0" err="1" smtClean="0">
                <a:solidFill>
                  <a:schemeClr val="tx1"/>
                </a:solidFill>
              </a:rPr>
              <a:t>Dua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>
                <a:solidFill>
                  <a:schemeClr val="tx1"/>
                </a:solidFill>
              </a:rPr>
              <a:t>level </a:t>
            </a:r>
            <a:r>
              <a:rPr lang="en-US" sz="1600" dirty="0" err="1">
                <a:solidFill>
                  <a:schemeClr val="tx1"/>
                </a:solidFill>
              </a:rPr>
              <a:t>penamaan</a:t>
            </a:r>
            <a:r>
              <a:rPr lang="en-US" sz="1600" dirty="0">
                <a:solidFill>
                  <a:schemeClr val="tx1"/>
                </a:solidFill>
              </a:rPr>
              <a:t> :</a:t>
            </a:r>
          </a:p>
          <a:p>
            <a:pPr marL="1374775" indent="-225425">
              <a:buFont typeface="Wingdings" pitchFamily="2" charset="2"/>
              <a:buChar char="§"/>
            </a:pPr>
            <a:r>
              <a:rPr lang="en-US" sz="1600" dirty="0" err="1">
                <a:solidFill>
                  <a:schemeClr val="tx1"/>
                </a:solidFill>
              </a:rPr>
              <a:t>Nama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simbolik</a:t>
            </a:r>
            <a:r>
              <a:rPr lang="en-US" sz="1600" dirty="0">
                <a:solidFill>
                  <a:schemeClr val="tx1"/>
                </a:solidFill>
              </a:rPr>
              <a:t> yang </a:t>
            </a:r>
            <a:r>
              <a:rPr lang="en-US" sz="1600" dirty="0" err="1">
                <a:solidFill>
                  <a:schemeClr val="tx1"/>
                </a:solidFill>
              </a:rPr>
              <a:t>dilihat</a:t>
            </a:r>
            <a:r>
              <a:rPr lang="en-US" sz="1600" dirty="0">
                <a:solidFill>
                  <a:schemeClr val="tx1"/>
                </a:solidFill>
              </a:rPr>
              <a:t> user </a:t>
            </a:r>
            <a:r>
              <a:rPr lang="en-US" sz="1600" dirty="0" err="1">
                <a:solidFill>
                  <a:schemeClr val="tx1"/>
                </a:solidFill>
              </a:rPr>
              <a:t>dan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nama</a:t>
            </a:r>
            <a:r>
              <a:rPr lang="en-US" sz="1600" dirty="0">
                <a:solidFill>
                  <a:schemeClr val="tx1"/>
                </a:solidFill>
              </a:rPr>
              <a:t> binary yang </a:t>
            </a:r>
            <a:r>
              <a:rPr lang="en-US" sz="1600" dirty="0" err="1">
                <a:solidFill>
                  <a:schemeClr val="tx1"/>
                </a:solidFill>
              </a:rPr>
              <a:t>dilihat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oleh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sistem</a:t>
            </a:r>
            <a:r>
              <a:rPr lang="en-US" sz="1600" dirty="0">
                <a:solidFill>
                  <a:schemeClr val="tx1"/>
                </a:solidFill>
              </a:rPr>
              <a:t>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33253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0662"/>
            <a:ext cx="8229600" cy="490066"/>
          </a:xfrm>
        </p:spPr>
        <p:txBody>
          <a:bodyPr/>
          <a:lstStyle/>
          <a:p>
            <a:r>
              <a:rPr lang="en-US" sz="3600" b="1" dirty="0" err="1">
                <a:solidFill>
                  <a:schemeClr val="tx2"/>
                </a:solidFill>
              </a:rPr>
              <a:t>Kebutuhan</a:t>
            </a:r>
            <a:r>
              <a:rPr lang="en-US" sz="3600" b="1" dirty="0">
                <a:solidFill>
                  <a:schemeClr val="tx2"/>
                </a:solidFill>
              </a:rPr>
              <a:t> File System </a:t>
            </a:r>
            <a:r>
              <a:rPr lang="en-US" sz="3600" b="1" dirty="0" err="1">
                <a:solidFill>
                  <a:schemeClr val="tx2"/>
                </a:solidFill>
              </a:rPr>
              <a:t>Terdistribusi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07901"/>
            <a:ext cx="8712968" cy="5433467"/>
          </a:xfrm>
        </p:spPr>
        <p:txBody>
          <a:bodyPr/>
          <a:lstStyle/>
          <a:p>
            <a:pPr marL="339725" indent="-339725">
              <a:buFont typeface="+mj-lt"/>
              <a:buAutoNum type="arabicPeriod"/>
            </a:pP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Transparency</a:t>
            </a:r>
          </a:p>
          <a:p>
            <a:pPr marL="339725" indent="0">
              <a:buNone/>
            </a:pPr>
            <a:r>
              <a:rPr lang="es-E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Keseimbangan</a:t>
            </a:r>
            <a:r>
              <a:rPr lang="es-E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antara </a:t>
            </a:r>
            <a:r>
              <a:rPr lang="es-ES" sz="19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fleksibilitas</a:t>
            </a:r>
            <a:r>
              <a:rPr lang="es-ES" sz="19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s-E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 </a:t>
            </a:r>
            <a:r>
              <a:rPr lang="es-E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skalabilitas</a:t>
            </a:r>
            <a:r>
              <a:rPr lang="es-E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s-E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terhadap</a:t>
            </a:r>
            <a:r>
              <a:rPr lang="es-E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s-E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kompleksitas</a:t>
            </a:r>
            <a:r>
              <a:rPr lang="es-E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s-ES" sz="19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 </a:t>
            </a:r>
            <a:r>
              <a:rPr lang="en-US" sz="19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performansi</a:t>
            </a:r>
            <a:r>
              <a:rPr lang="en-US" sz="19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dalam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desainnya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marL="339725" indent="-339725">
              <a:buFont typeface="+mj-lt"/>
              <a:buAutoNum type="arabicPeriod" startAt="2"/>
            </a:pP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Concurrent 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File Updates</a:t>
            </a:r>
          </a:p>
          <a:p>
            <a:pPr marL="339725" indent="0">
              <a:buNone/>
            </a:pP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Perbaruan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file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serentak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bersamaan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antara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file server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client.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Kebanyakan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arah</a:t>
            </a:r>
            <a:r>
              <a:rPr lang="en-US" sz="19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sistem</a:t>
            </a:r>
            <a:r>
              <a:rPr lang="en-US" sz="19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mengikuti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standar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UNIX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dalam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memberikan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pelayanan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advisory </a:t>
            </a:r>
            <a:r>
              <a:rPr lang="en-US" sz="19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sz="19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mendatory</a:t>
            </a:r>
            <a:r>
              <a:rPr lang="en-US" sz="19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file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record file level locking.</a:t>
            </a:r>
          </a:p>
          <a:p>
            <a:pPr marL="339725" indent="-339725">
              <a:buFont typeface="+mj-lt"/>
              <a:buAutoNum type="arabicPeriod" startAt="3"/>
            </a:pP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File 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Replication</a:t>
            </a:r>
          </a:p>
          <a:p>
            <a:pPr marL="339725" indent="0">
              <a:buNone/>
            </a:pP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Replikasi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dapat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share load,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mempertinggi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fault tolerance,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sz="19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mempertinggi</a:t>
            </a:r>
            <a:r>
              <a:rPr lang="en-US" sz="19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scalability.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Kebanyakan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sistem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dapat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melayani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caching </a:t>
            </a:r>
            <a:r>
              <a:rPr lang="en-US" sz="19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dengan</a:t>
            </a:r>
            <a:r>
              <a:rPr lang="en-US" sz="19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replication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terbatas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Sebagian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dapat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melayani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full replication.</a:t>
            </a:r>
          </a:p>
          <a:p>
            <a:pPr marL="339725" indent="-339725">
              <a:buFont typeface="+mj-lt"/>
              <a:buAutoNum type="arabicPeriod" startAt="4"/>
            </a:pP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Hardware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Operating Systems</a:t>
            </a:r>
          </a:p>
          <a:p>
            <a:pPr marL="339725" indent="0">
              <a:buNone/>
            </a:pP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Heterogenitas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kesamaan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kebutuhan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sangat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penting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dalam</a:t>
            </a:r>
            <a:r>
              <a:rPr lang="en-US" sz="19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melayani</a:t>
            </a:r>
            <a:r>
              <a:rPr lang="en-US" sz="19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9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keterbukaan</a:t>
            </a:r>
            <a:r>
              <a:rPr lang="en-US" sz="19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sz="19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8540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700808"/>
            <a:ext cx="7741368" cy="3960440"/>
          </a:xfrm>
        </p:spPr>
        <p:txBody>
          <a:bodyPr/>
          <a:lstStyle/>
          <a:p>
            <a:pPr marL="339725" indent="-339725">
              <a:buFont typeface="+mj-lt"/>
              <a:buAutoNum type="arabicPeriod" startAt="5"/>
            </a:pPr>
            <a:r>
              <a:rPr lang="en-US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Fault Tolerance</a:t>
            </a:r>
          </a:p>
          <a:p>
            <a:pPr marL="339725" indent="0">
              <a:buNone/>
            </a:pP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Service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harus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terus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menerus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beroperasi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walaupun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terjadi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kesalahan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error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client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ataupun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server</a:t>
            </a:r>
          </a:p>
          <a:p>
            <a:pPr marL="339725" indent="-339725">
              <a:buFont typeface="+mj-lt"/>
              <a:buAutoNum type="arabicPeriod" startAt="6"/>
            </a:pPr>
            <a:r>
              <a:rPr lang="en-US" sz="2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Consistency</a:t>
            </a:r>
            <a:endParaRPr lang="en-US" sz="2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339725" indent="-339725">
              <a:buFont typeface="+mj-lt"/>
              <a:buAutoNum type="arabicPeriod" startAt="7"/>
            </a:pPr>
            <a:r>
              <a:rPr lang="en-US" sz="2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Security</a:t>
            </a:r>
            <a:endParaRPr lang="en-US" sz="2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339725" indent="0">
              <a:buNone/>
            </a:pP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Semua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sistem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melayani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mekanisme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akses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kontrol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berbasiskan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daftar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akses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kontrol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(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access control lists)</a:t>
            </a:r>
          </a:p>
          <a:p>
            <a:pPr marL="339725" indent="-339725">
              <a:buFont typeface="+mj-lt"/>
              <a:buAutoNum type="arabicPeriod" startAt="8"/>
            </a:pPr>
            <a:r>
              <a:rPr lang="en-US" sz="2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Efficiency</a:t>
            </a:r>
            <a:endParaRPr lang="en-US" sz="2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339725" indent="0">
              <a:buNone/>
            </a:pPr>
            <a:r>
              <a:rPr lang="en-US" sz="2000" dirty="0" err="1">
                <a:solidFill>
                  <a:schemeClr val="tx1"/>
                </a:solidFill>
              </a:rPr>
              <a:t>Sistem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harus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dapat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melayani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perbandingan</a:t>
            </a:r>
            <a:r>
              <a:rPr lang="en-US" sz="2000" dirty="0">
                <a:solidFill>
                  <a:schemeClr val="tx1"/>
                </a:solidFill>
              </a:rPr>
              <a:t> performance </a:t>
            </a:r>
            <a:r>
              <a:rPr lang="en-US" sz="2000" dirty="0" err="1">
                <a:solidFill>
                  <a:schemeClr val="tx1"/>
                </a:solidFill>
              </a:rPr>
              <a:t>apakah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lebih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baik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atau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tidak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9920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6" y="3929037"/>
            <a:ext cx="7416824" cy="2736304"/>
          </a:xfrm>
        </p:spPr>
        <p:txBody>
          <a:bodyPr/>
          <a:lstStyle/>
          <a:p>
            <a:r>
              <a:rPr lang="en-US" sz="1800" dirty="0" err="1" smtClean="0">
                <a:solidFill>
                  <a:schemeClr val="tx1"/>
                </a:solidFill>
              </a:rPr>
              <a:t>Layanan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>
                <a:solidFill>
                  <a:schemeClr val="tx1"/>
                </a:solidFill>
              </a:rPr>
              <a:t>Flat File (</a:t>
            </a:r>
            <a:r>
              <a:rPr lang="en-US" sz="1800" i="1" dirty="0">
                <a:solidFill>
                  <a:schemeClr val="tx1"/>
                </a:solidFill>
              </a:rPr>
              <a:t>Flat file service</a:t>
            </a:r>
            <a:r>
              <a:rPr lang="en-US" sz="1800" dirty="0">
                <a:solidFill>
                  <a:schemeClr val="tx1"/>
                </a:solidFill>
              </a:rPr>
              <a:t>) </a:t>
            </a:r>
          </a:p>
          <a:p>
            <a:pPr lvl="1"/>
            <a:r>
              <a:rPr lang="en-US" sz="1600" dirty="0" err="1" smtClean="0">
                <a:solidFill>
                  <a:schemeClr val="tx1"/>
                </a:solidFill>
              </a:rPr>
              <a:t>Beroperasi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pada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isi</a:t>
            </a:r>
            <a:r>
              <a:rPr lang="en-US" sz="1600" dirty="0">
                <a:solidFill>
                  <a:schemeClr val="tx1"/>
                </a:solidFill>
              </a:rPr>
              <a:t> file. </a:t>
            </a:r>
          </a:p>
          <a:p>
            <a:pPr lvl="1"/>
            <a:r>
              <a:rPr lang="en-US" sz="1600" dirty="0" smtClean="0">
                <a:solidFill>
                  <a:schemeClr val="tx1"/>
                </a:solidFill>
              </a:rPr>
              <a:t>Unique </a:t>
            </a:r>
            <a:r>
              <a:rPr lang="en-US" sz="1600" dirty="0">
                <a:solidFill>
                  <a:schemeClr val="tx1"/>
                </a:solidFill>
              </a:rPr>
              <a:t>File Identifier (UFID). </a:t>
            </a:r>
          </a:p>
          <a:p>
            <a:r>
              <a:rPr lang="en-US" sz="1800" dirty="0" err="1" smtClean="0">
                <a:solidFill>
                  <a:schemeClr val="tx1"/>
                </a:solidFill>
              </a:rPr>
              <a:t>Layanan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Directori</a:t>
            </a:r>
            <a:r>
              <a:rPr lang="en-US" sz="1800" dirty="0">
                <a:solidFill>
                  <a:schemeClr val="tx1"/>
                </a:solidFill>
              </a:rPr>
              <a:t> (</a:t>
            </a:r>
            <a:r>
              <a:rPr lang="en-US" sz="1800" i="1" dirty="0">
                <a:solidFill>
                  <a:schemeClr val="tx1"/>
                </a:solidFill>
              </a:rPr>
              <a:t>Directory Service</a:t>
            </a:r>
            <a:r>
              <a:rPr lang="en-US" sz="1800" dirty="0">
                <a:solidFill>
                  <a:schemeClr val="tx1"/>
                </a:solidFill>
              </a:rPr>
              <a:t>) </a:t>
            </a:r>
          </a:p>
          <a:p>
            <a:pPr lvl="1"/>
            <a:r>
              <a:rPr lang="en-US" sz="1600" dirty="0" err="1" smtClean="0">
                <a:solidFill>
                  <a:schemeClr val="tx1"/>
                </a:solidFill>
              </a:rPr>
              <a:t>Menyediakan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pemetaan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antara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nama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sebagai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teks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ke</a:t>
            </a:r>
            <a:r>
              <a:rPr lang="en-US" sz="1600" dirty="0">
                <a:solidFill>
                  <a:schemeClr val="tx1"/>
                </a:solidFill>
              </a:rPr>
              <a:t> UFIDs. </a:t>
            </a:r>
          </a:p>
          <a:p>
            <a:r>
              <a:rPr lang="en-US" sz="1800" dirty="0" err="1" smtClean="0">
                <a:solidFill>
                  <a:schemeClr val="tx1"/>
                </a:solidFill>
              </a:rPr>
              <a:t>Modul</a:t>
            </a:r>
            <a:r>
              <a:rPr lang="en-US" sz="1800" dirty="0" smtClean="0">
                <a:solidFill>
                  <a:schemeClr val="tx1"/>
                </a:solidFill>
              </a:rPr>
              <a:t> </a:t>
            </a:r>
            <a:r>
              <a:rPr lang="en-US" sz="1800" dirty="0">
                <a:solidFill>
                  <a:schemeClr val="tx1"/>
                </a:solidFill>
              </a:rPr>
              <a:t>Client </a:t>
            </a:r>
          </a:p>
          <a:p>
            <a:pPr lvl="1"/>
            <a:r>
              <a:rPr lang="en-US" sz="1600" dirty="0" err="1" smtClean="0">
                <a:solidFill>
                  <a:schemeClr val="tx1"/>
                </a:solidFill>
              </a:rPr>
              <a:t>Menyediakan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aplikasi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untuk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mengakses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layanan</a:t>
            </a:r>
            <a:r>
              <a:rPr lang="en-US" sz="1600" dirty="0">
                <a:solidFill>
                  <a:schemeClr val="tx1"/>
                </a:solidFill>
              </a:rPr>
              <a:t> file </a:t>
            </a:r>
            <a:r>
              <a:rPr lang="en-US" sz="1600" dirty="0" err="1">
                <a:solidFill>
                  <a:schemeClr val="tx1"/>
                </a:solidFill>
              </a:rPr>
              <a:t>jarak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jauh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secara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transparan</a:t>
            </a:r>
            <a:r>
              <a:rPr lang="en-US" sz="1600" dirty="0">
                <a:solidFill>
                  <a:schemeClr val="tx1"/>
                </a:solidFill>
              </a:rPr>
              <a:t>. </a:t>
            </a:r>
          </a:p>
          <a:p>
            <a:pPr lvl="1"/>
            <a:r>
              <a:rPr lang="en-US" sz="1600" dirty="0" err="1" smtClean="0">
                <a:solidFill>
                  <a:schemeClr val="tx1"/>
                </a:solidFill>
              </a:rPr>
              <a:t>Menyimpan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>
                <a:solidFill>
                  <a:schemeClr val="tx1"/>
                </a:solidFill>
              </a:rPr>
              <a:t>status (state): </a:t>
            </a:r>
            <a:r>
              <a:rPr lang="en-US" sz="1600" i="1" dirty="0">
                <a:solidFill>
                  <a:schemeClr val="tx1"/>
                </a:solidFill>
              </a:rPr>
              <a:t>open files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i="1" dirty="0">
                <a:solidFill>
                  <a:schemeClr val="tx1"/>
                </a:solidFill>
              </a:rPr>
              <a:t>positions. </a:t>
            </a:r>
            <a:endParaRPr lang="en-US" sz="1600" i="1" dirty="0" smtClean="0">
              <a:solidFill>
                <a:schemeClr val="tx1"/>
              </a:solidFill>
            </a:endParaRPr>
          </a:p>
          <a:p>
            <a:pPr lvl="1"/>
            <a:r>
              <a:rPr lang="en-US" sz="1600" dirty="0" err="1">
                <a:solidFill>
                  <a:schemeClr val="tx1"/>
                </a:solidFill>
                <a:latin typeface="+mn-lt"/>
                <a:cs typeface="+mn-cs"/>
              </a:rPr>
              <a:t>Mengetahui</a:t>
            </a:r>
            <a:r>
              <a:rPr lang="en-US" sz="1600" dirty="0">
                <a:solidFill>
                  <a:schemeClr val="tx1"/>
                </a:solidFill>
                <a:latin typeface="+mn-lt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cs typeface="+mn-cs"/>
              </a:rPr>
              <a:t>lokasi</a:t>
            </a:r>
            <a:r>
              <a:rPr lang="en-US" sz="1600" dirty="0">
                <a:solidFill>
                  <a:schemeClr val="tx1"/>
                </a:solidFill>
                <a:latin typeface="+mn-lt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cs typeface="+mn-cs"/>
              </a:rPr>
              <a:t>jaringan</a:t>
            </a:r>
            <a:r>
              <a:rPr lang="en-US" sz="1600" dirty="0">
                <a:solidFill>
                  <a:schemeClr val="tx1"/>
                </a:solidFill>
                <a:latin typeface="+mn-lt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cs typeface="+mn-cs"/>
              </a:rPr>
              <a:t>dari</a:t>
            </a:r>
            <a:r>
              <a:rPr lang="en-US" sz="1600" dirty="0">
                <a:solidFill>
                  <a:schemeClr val="tx1"/>
                </a:solidFill>
                <a:latin typeface="+mn-lt"/>
                <a:cs typeface="+mn-cs"/>
              </a:rPr>
              <a:t> flat file </a:t>
            </a:r>
            <a:r>
              <a:rPr lang="en-US" sz="1600" dirty="0" err="1">
                <a:solidFill>
                  <a:schemeClr val="tx1"/>
                </a:solidFill>
                <a:latin typeface="+mn-lt"/>
                <a:cs typeface="+mn-cs"/>
              </a:rPr>
              <a:t>dan</a:t>
            </a:r>
            <a:r>
              <a:rPr lang="en-US" sz="1600" dirty="0">
                <a:solidFill>
                  <a:schemeClr val="tx1"/>
                </a:solidFill>
                <a:latin typeface="+mn-lt"/>
                <a:cs typeface="+mn-cs"/>
              </a:rPr>
              <a:t> directory server. </a:t>
            </a:r>
            <a:endParaRPr lang="en-US" sz="1600" dirty="0"/>
          </a:p>
        </p:txBody>
      </p:sp>
      <p:pic>
        <p:nvPicPr>
          <p:cNvPr id="153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61206"/>
            <a:ext cx="6264695" cy="337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158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5226" y="4941168"/>
            <a:ext cx="7708430" cy="1700807"/>
          </a:xfrm>
        </p:spPr>
        <p:txBody>
          <a:bodyPr/>
          <a:lstStyle/>
          <a:p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Network File System </a:t>
            </a:r>
            <a:r>
              <a:rPr lang="en-US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(NFS)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merupakan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protokol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sangat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mendukung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dalam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pengaplikasian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suatu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file system yang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terdistribusi</a:t>
            </a:r>
            <a:r>
              <a:rPr lang="en-US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Tujuan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dari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NFS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memungkinkan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terjadinya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pertukaran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sistem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berkas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secara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transparan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antara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mesin-mesin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bebas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tersebut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en-US" sz="16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Hubungan</a:t>
            </a:r>
            <a:r>
              <a:rPr lang="en-US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yang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terjadi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di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sini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didasarkan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hubungan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client-server </a:t>
            </a:r>
            <a:r>
              <a:rPr lang="en-US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yang </a:t>
            </a:r>
            <a:r>
              <a:rPr lang="en-US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menggunakan</a:t>
            </a:r>
            <a:r>
              <a:rPr lang="en-US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perangkat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lunak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b="1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NFS server </a:t>
            </a:r>
            <a:r>
              <a:rPr lang="en-US" sz="16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16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b="1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NFS client</a:t>
            </a:r>
            <a:r>
              <a:rPr lang="en-US" sz="16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yang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berjalan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diatas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6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workstation</a:t>
            </a:r>
            <a:r>
              <a:rPr lang="en-US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sz="1600" dirty="0"/>
          </a:p>
        </p:txBody>
      </p:sp>
      <p:pic>
        <p:nvPicPr>
          <p:cNvPr id="154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776" y="116632"/>
            <a:ext cx="7328067" cy="4470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95936" y="4456446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 smtClean="0"/>
              <a:t>Contoh</a:t>
            </a:r>
            <a:r>
              <a:rPr lang="en-US" sz="1400" b="1" dirty="0" smtClean="0"/>
              <a:t> – File Service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39329032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5656" y="1664804"/>
            <a:ext cx="6840760" cy="3528392"/>
          </a:xfrm>
        </p:spPr>
        <p:txBody>
          <a:bodyPr/>
          <a:lstStyle/>
          <a:p>
            <a:pPr algn="just"/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NFS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didesain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agar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dapat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beroperasi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di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lingkungan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ataupun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jaringan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2000" b="1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heterogen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meliputi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mesin</a:t>
            </a:r>
            <a:r>
              <a:rPr lang="en-US" sz="2000" b="1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platform, </a:t>
            </a:r>
            <a:r>
              <a:rPr lang="en-US" sz="2000" b="1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sistem</a:t>
            </a:r>
            <a:r>
              <a:rPr lang="en-US" sz="2000" b="1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operasi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arsitektur</a:t>
            </a:r>
            <a:r>
              <a:rPr lang="en-US" sz="2000" b="1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b="1" i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jaringan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en-US" sz="2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just"/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Jika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misalnya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terjadi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sebuah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pertukaran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sistem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berkas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antara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server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client 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maka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pertukaran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sistem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berkas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terjadi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disini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harus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dipastikan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hanya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berpengaruh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tingkat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client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tidak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mempengaruhi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sisi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server 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karena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server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client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mesin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berbeda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sama-sama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bebas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itu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mesin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client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harus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melakukan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operasi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mount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terlebih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dahulu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agar </a:t>
            </a:r>
            <a:r>
              <a:rPr lang="en-US" sz="20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remote directory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dapat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diakses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secara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transparan</a:t>
            </a:r>
            <a:r>
              <a:rPr lang="en-US" sz="2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46463444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7842</TotalTime>
  <Words>1108</Words>
  <Application>Microsoft Office PowerPoint</Application>
  <PresentationFormat>On-screen Show (4:3)</PresentationFormat>
  <Paragraphs>90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Courier New</vt:lpstr>
      <vt:lpstr>Wingdings</vt:lpstr>
      <vt:lpstr>Diseño predeterminado</vt:lpstr>
      <vt:lpstr>File Service</vt:lpstr>
      <vt:lpstr>Pendahuluan</vt:lpstr>
      <vt:lpstr>PowerPoint Presentation</vt:lpstr>
      <vt:lpstr>PowerPoint Presentation</vt:lpstr>
      <vt:lpstr>PowerPoint Presentation</vt:lpstr>
      <vt:lpstr>PowerPoint Presentation</vt:lpstr>
      <vt:lpstr>Karakteristik dari File System</vt:lpstr>
      <vt:lpstr>PowerPoint Presentation</vt:lpstr>
      <vt:lpstr>PowerPoint Presentation</vt:lpstr>
      <vt:lpstr>Kebutuhan File System Terdistribusi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gue</cp:lastModifiedBy>
  <cp:revision>723</cp:revision>
  <dcterms:created xsi:type="dcterms:W3CDTF">2010-05-23T14:28:12Z</dcterms:created>
  <dcterms:modified xsi:type="dcterms:W3CDTF">2018-10-23T06:09:05Z</dcterms:modified>
</cp:coreProperties>
</file>