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8" r:id="rId2"/>
    <p:sldId id="289" r:id="rId3"/>
    <p:sldId id="279" r:id="rId4"/>
    <p:sldId id="287" r:id="rId5"/>
    <p:sldId id="288" r:id="rId6"/>
    <p:sldId id="290" r:id="rId7"/>
    <p:sldId id="291" r:id="rId8"/>
    <p:sldId id="292" r:id="rId9"/>
    <p:sldId id="293" r:id="rId10"/>
    <p:sldId id="294" r:id="rId11"/>
    <p:sldId id="281" r:id="rId12"/>
  </p:sldIdLst>
  <p:sldSz cx="9144000" cy="6858000" type="screen4x3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C010"/>
    <a:srgbClr val="E96E25"/>
    <a:srgbClr val="00AEEF"/>
    <a:srgbClr val="D0264C"/>
    <a:srgbClr val="1A6D31"/>
    <a:srgbClr val="711663"/>
    <a:srgbClr val="DABD00"/>
    <a:srgbClr val="004050"/>
    <a:srgbClr val="18015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62" autoAdjust="0"/>
    <p:restoredTop sz="97115" autoAdjust="0"/>
  </p:normalViewPr>
  <p:slideViewPr>
    <p:cSldViewPr>
      <p:cViewPr varScale="1">
        <p:scale>
          <a:sx n="79" d="100"/>
          <a:sy n="79" d="100"/>
        </p:scale>
        <p:origin x="-9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2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s-Latn-B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70736A-2607-4F12-B653-F7E3539110C9}" type="datetimeFigureOut">
              <a:rPr lang="bs-Latn-BA" smtClean="0"/>
              <a:pPr/>
              <a:t>23.9.2016</a:t>
            </a:fld>
            <a:endParaRPr lang="bs-Latn-B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s-Latn-B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302CB5-B607-4463-83D5-92A5E9409C0E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883156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1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2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3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4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5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6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7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8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9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10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11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bs-Latn-B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bs-Latn-B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23.9.2016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6381328"/>
            <a:ext cx="1905266" cy="36200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389789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23.9.2016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6309320"/>
            <a:ext cx="1905266" cy="36200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203079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23.9.2016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23724594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23.9.2016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39745142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23.9.2016</a:t>
            </a:fld>
            <a:endParaRPr lang="bs-Latn-B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318188289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23.9.2016</a:t>
            </a:fld>
            <a:endParaRPr lang="bs-Latn-B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21341960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23.9.2016</a:t>
            </a:fld>
            <a:endParaRPr lang="bs-Latn-B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39447205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23.9.2016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357630299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bs-Latn-B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23.9.2016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35711227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23.9.2016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2878606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23.9.2016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25059336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6D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bs-Latn-B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B57E414-1BFF-4093-BA34-06881F7BCD05}" type="datetimeFigureOut">
              <a:rPr lang="bs-Latn-BA" smtClean="0"/>
              <a:pPr/>
              <a:t>23.9.2016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837833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lang="bs-Latn-BA" sz="4400" kern="1200" dirty="0">
          <a:solidFill>
            <a:schemeClr val="bg1"/>
          </a:solidFill>
          <a:latin typeface="Segoe UI Light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lang="bs-Latn-BA" sz="2800" kern="1200" dirty="0">
          <a:solidFill>
            <a:schemeClr val="bg1"/>
          </a:solidFill>
          <a:latin typeface="Segoe UI Light" pitchFamily="34" charset="0"/>
          <a:ea typeface="+mj-ea"/>
          <a:cs typeface="+mj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3999702" y="1357298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4714876" y="714356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Robotiika</a:t>
            </a:r>
            <a:endParaRPr lang="en-US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1928794" y="714356"/>
            <a:ext cx="2428892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&lt;Blink&gt; LED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857364"/>
            <a:ext cx="2214578" cy="1331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2064444"/>
            <a:ext cx="6286544" cy="4482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Rectangle 24"/>
          <p:cNvSpPr/>
          <p:nvPr/>
        </p:nvSpPr>
        <p:spPr>
          <a:xfrm>
            <a:off x="214282" y="3475011"/>
            <a:ext cx="2357422" cy="2939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en-US" sz="1400" b="1" dirty="0" smtClean="0">
                <a:solidFill>
                  <a:srgbClr val="00B0F0"/>
                </a:solidFill>
                <a:latin typeface="Segoe UI Light" pitchFamily="34" charset="0"/>
                <a:ea typeface="+mj-ea"/>
                <a:cs typeface="+mj-cs"/>
              </a:rPr>
              <a:t>For example,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a resistor with</a:t>
            </a:r>
          </a:p>
          <a:p>
            <a:pPr marL="342900" indent="-342900"/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bands of </a:t>
            </a:r>
            <a:r>
              <a:rPr lang="en-US" sz="1400" b="1" dirty="0" smtClean="0">
                <a:solidFill>
                  <a:srgbClr val="00B0F0"/>
                </a:solidFill>
                <a:latin typeface="Segoe UI Light" pitchFamily="34" charset="0"/>
                <a:ea typeface="+mj-ea"/>
                <a:cs typeface="+mj-cs"/>
              </a:rPr>
              <a:t>yellow,  violet, red,</a:t>
            </a:r>
          </a:p>
          <a:p>
            <a:pPr marL="342900" indent="-342900"/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and </a:t>
            </a:r>
            <a:r>
              <a:rPr lang="en-US" sz="1400" b="1" dirty="0" smtClean="0">
                <a:solidFill>
                  <a:srgbClr val="00B0F0"/>
                </a:solidFill>
                <a:latin typeface="Segoe UI Light" pitchFamily="34" charset="0"/>
                <a:ea typeface="+mj-ea"/>
                <a:cs typeface="+mj-cs"/>
              </a:rPr>
              <a:t>gold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will have </a:t>
            </a:r>
          </a:p>
          <a:p>
            <a:pPr marL="342900" indent="-342900"/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first digit 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(yellow),  </a:t>
            </a:r>
          </a:p>
          <a:p>
            <a:pPr marL="342900" indent="-342900"/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second digit 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(violet),</a:t>
            </a:r>
          </a:p>
          <a:p>
            <a:pPr marL="342900" indent="-342900"/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followed by 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(red)  </a:t>
            </a:r>
          </a:p>
          <a:p>
            <a:pPr marL="342900" indent="-342900"/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result :  4,700 ohms. </a:t>
            </a:r>
          </a:p>
          <a:p>
            <a:pPr marL="342900" indent="-342900"/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Gold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signifies that the</a:t>
            </a:r>
          </a:p>
          <a:p>
            <a:pPr marL="342900" indent="-342900"/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tolerance is ±5%,   so the</a:t>
            </a:r>
          </a:p>
          <a:p>
            <a:pPr marL="342900" indent="-342900"/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real resistance could  lie </a:t>
            </a:r>
          </a:p>
          <a:p>
            <a:pPr marL="342900" indent="-342900"/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anywhere  between  4,465</a:t>
            </a:r>
          </a:p>
          <a:p>
            <a:pPr marL="342900" indent="-342900"/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and  4,935  ohms.</a:t>
            </a:r>
          </a:p>
          <a:p>
            <a:endParaRPr lang="en-US" sz="17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457200" y="1571612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Resistor: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3999702" y="1357298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4714876" y="714356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Robotiika</a:t>
            </a:r>
            <a:endParaRPr lang="en-US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1928794" y="714356"/>
            <a:ext cx="2428892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&lt;Blink&gt; LED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2671716" y="1043004"/>
            <a:ext cx="4157760" cy="6215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457200" y="1571612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700" u="sng" dirty="0" smtClean="0">
                <a:latin typeface="Segoe UI Light" pitchFamily="34" charset="0"/>
                <a:ea typeface="+mj-ea"/>
                <a:cs typeface="+mj-cs"/>
              </a:rPr>
              <a:t>Breadboard</a:t>
            </a: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42860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 fontScale="90000"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1)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Persiapan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Hardware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6" name="Rectangle 5"/>
          <p:cNvSpPr/>
          <p:nvPr/>
        </p:nvSpPr>
        <p:spPr>
          <a:xfrm>
            <a:off x="5786446" y="1571612"/>
            <a:ext cx="2357422" cy="2077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Dalam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Praktik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#2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komponen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elektronika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yang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perlu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dipersiapkan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adalah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: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Arduino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Uno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LED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Resistor 330 ohm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Bread Board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Kabel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Jumper</a:t>
            </a:r>
            <a:r>
              <a:rPr lang="en-US" sz="5400" dirty="0" smtClean="0"/>
              <a:t/>
            </a:r>
            <a:br>
              <a:rPr lang="en-US" sz="5400" dirty="0" smtClean="0"/>
            </a:br>
            <a:endParaRPr lang="en-US" sz="1700" dirty="0" smtClean="0"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7" name="Picture 6" descr="https://www.arduino.cc/en/uploads/Tutorial/ExampleCircuit_bb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1606867"/>
            <a:ext cx="4723792" cy="4965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571612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700" u="sng" dirty="0" smtClean="0">
                <a:latin typeface="Segoe UI Light" pitchFamily="34" charset="0"/>
                <a:ea typeface="+mj-ea"/>
                <a:cs typeface="+mj-cs"/>
              </a:rPr>
              <a:t>Circuits</a:t>
            </a: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42860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 fontScale="90000"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1)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Persiapan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Hardware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571612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Schematic: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9" name="Picture 8" descr="https://www.arduino.cc/en/uploads/Tutorial/ExampleCircuit_sch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1142977" y="1357297"/>
            <a:ext cx="4572032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5786446" y="1571612"/>
            <a:ext cx="2357422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Circuit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ditampilkan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dalam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bentuk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schematik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dengan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penggunaan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simbol</a:t>
            </a:r>
            <a:r>
              <a:rPr lang="en-US" sz="5400" dirty="0" smtClean="0"/>
              <a:t/>
            </a:r>
            <a:br>
              <a:rPr lang="en-US" sz="5400" dirty="0" smtClean="0"/>
            </a:br>
            <a:endParaRPr lang="en-US" sz="1700" dirty="0" smtClean="0">
              <a:latin typeface="Segoe UI Light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42860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</a:rPr>
              <a:t>2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)Programming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571612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Coding: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5786" y="2000240"/>
            <a:ext cx="7572428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>
                <a:latin typeface="Segoe UI Light" pitchFamily="34" charset="0"/>
              </a:rPr>
              <a:t>// </a:t>
            </a:r>
            <a:r>
              <a:rPr lang="nn-NO" sz="1600" b="1" dirty="0" smtClean="0">
                <a:latin typeface="Segoe UI Light" pitchFamily="34" charset="0"/>
              </a:rPr>
              <a:t>tekan tombol RESET terlebih dahulu pada board</a:t>
            </a:r>
            <a:endParaRPr lang="en-US" sz="1600" b="1" dirty="0" smtClean="0">
              <a:latin typeface="Segoe UI Light" pitchFamily="34" charset="0"/>
            </a:endParaRPr>
          </a:p>
          <a:p>
            <a:r>
              <a:rPr lang="en-US" sz="1600" dirty="0" smtClean="0">
                <a:latin typeface="Segoe UI Light" pitchFamily="34" charset="0"/>
              </a:rPr>
              <a:t>void setup() {</a:t>
            </a:r>
          </a:p>
          <a:p>
            <a:r>
              <a:rPr lang="en-US" sz="1600" dirty="0" smtClean="0">
                <a:latin typeface="Segoe UI Light" pitchFamily="34" charset="0"/>
              </a:rPr>
              <a:t>  // initialize digital pin LED_BUILTIN as an output.</a:t>
            </a:r>
          </a:p>
          <a:p>
            <a:r>
              <a:rPr lang="en-US" sz="1600" dirty="0" smtClean="0">
                <a:latin typeface="Segoe UI Light" pitchFamily="34" charset="0"/>
              </a:rPr>
              <a:t>  </a:t>
            </a:r>
            <a:r>
              <a:rPr lang="en-US" sz="1600" dirty="0" err="1" smtClean="0">
                <a:latin typeface="Segoe UI Light" pitchFamily="34" charset="0"/>
              </a:rPr>
              <a:t>pinMode</a:t>
            </a:r>
            <a:r>
              <a:rPr lang="en-US" sz="1600" dirty="0" smtClean="0">
                <a:latin typeface="Segoe UI Light" pitchFamily="34" charset="0"/>
              </a:rPr>
              <a:t>(LED_BUILTIN, OUTPUT);</a:t>
            </a:r>
          </a:p>
          <a:p>
            <a:r>
              <a:rPr lang="en-US" sz="1600" dirty="0" smtClean="0">
                <a:latin typeface="Segoe UI Light" pitchFamily="34" charset="0"/>
              </a:rPr>
              <a:t>}</a:t>
            </a:r>
          </a:p>
          <a:p>
            <a:endParaRPr lang="en-US" sz="1600" dirty="0" smtClean="0">
              <a:latin typeface="Segoe UI Light" pitchFamily="34" charset="0"/>
            </a:endParaRPr>
          </a:p>
          <a:p>
            <a:r>
              <a:rPr lang="en-US" sz="1600" b="1" dirty="0" smtClean="0">
                <a:latin typeface="Segoe UI Light" pitchFamily="34" charset="0"/>
              </a:rPr>
              <a:t>// </a:t>
            </a:r>
            <a:r>
              <a:rPr lang="en-US" sz="1600" b="1" dirty="0" err="1" smtClean="0">
                <a:latin typeface="Segoe UI Light" pitchFamily="34" charset="0"/>
              </a:rPr>
              <a:t>fungsi</a:t>
            </a:r>
            <a:r>
              <a:rPr lang="en-US" sz="1600" b="1" dirty="0" smtClean="0">
                <a:latin typeface="Segoe UI Light" pitchFamily="34" charset="0"/>
              </a:rPr>
              <a:t> </a:t>
            </a:r>
            <a:r>
              <a:rPr lang="en-US" sz="1600" b="1" dirty="0" err="1" smtClean="0">
                <a:latin typeface="Segoe UI Light" pitchFamily="34" charset="0"/>
              </a:rPr>
              <a:t>perulangan</a:t>
            </a:r>
            <a:endParaRPr lang="en-US" sz="1600" b="1" dirty="0" smtClean="0">
              <a:latin typeface="Segoe UI Light" pitchFamily="34" charset="0"/>
            </a:endParaRPr>
          </a:p>
          <a:p>
            <a:r>
              <a:rPr lang="en-US" sz="1600" dirty="0" smtClean="0">
                <a:latin typeface="Segoe UI Light" pitchFamily="34" charset="0"/>
              </a:rPr>
              <a:t>void loop() {</a:t>
            </a:r>
          </a:p>
          <a:p>
            <a:r>
              <a:rPr lang="en-US" sz="1600" dirty="0" smtClean="0">
                <a:latin typeface="Segoe UI Light" pitchFamily="34" charset="0"/>
              </a:rPr>
              <a:t> 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(LED_BUILTIN, HIGH);   </a:t>
            </a:r>
            <a:r>
              <a:rPr lang="en-US" sz="1600" b="1" dirty="0" smtClean="0">
                <a:latin typeface="Segoe UI Light" pitchFamily="34" charset="0"/>
              </a:rPr>
              <a:t>// </a:t>
            </a:r>
            <a:r>
              <a:rPr lang="en-US" sz="1600" b="1" dirty="0" err="1" smtClean="0">
                <a:latin typeface="Segoe UI Light" pitchFamily="34" charset="0"/>
              </a:rPr>
              <a:t>menyalakan</a:t>
            </a:r>
            <a:r>
              <a:rPr lang="en-US" sz="1600" b="1" dirty="0" smtClean="0">
                <a:latin typeface="Segoe UI Light" pitchFamily="34" charset="0"/>
              </a:rPr>
              <a:t> LED (HIGH </a:t>
            </a:r>
            <a:r>
              <a:rPr lang="en-US" sz="1600" b="1" dirty="0" err="1" smtClean="0">
                <a:latin typeface="Segoe UI Light" pitchFamily="34" charset="0"/>
              </a:rPr>
              <a:t>sbg</a:t>
            </a:r>
            <a:r>
              <a:rPr lang="en-US" sz="1600" b="1" dirty="0" smtClean="0">
                <a:latin typeface="Segoe UI Light" pitchFamily="34" charset="0"/>
              </a:rPr>
              <a:t> </a:t>
            </a:r>
            <a:r>
              <a:rPr lang="en-US" sz="1600" b="1" dirty="0" err="1" smtClean="0">
                <a:latin typeface="Segoe UI Light" pitchFamily="34" charset="0"/>
              </a:rPr>
              <a:t>perintah</a:t>
            </a:r>
            <a:r>
              <a:rPr lang="en-US" sz="1600" b="1" dirty="0" smtClean="0">
                <a:latin typeface="Segoe UI Light" pitchFamily="34" charset="0"/>
              </a:rPr>
              <a:t> ON)</a:t>
            </a:r>
          </a:p>
          <a:p>
            <a:pPr>
              <a:tabLst>
                <a:tab pos="3032125" algn="l"/>
              </a:tabLst>
            </a:pPr>
            <a:r>
              <a:rPr lang="en-US" sz="1600" dirty="0" smtClean="0">
                <a:latin typeface="Segoe UI Light" pitchFamily="34" charset="0"/>
              </a:rPr>
              <a:t>  delay(1000);                       	</a:t>
            </a:r>
            <a:r>
              <a:rPr lang="en-US" sz="1600" b="1" dirty="0" smtClean="0">
                <a:latin typeface="Segoe UI Light" pitchFamily="34" charset="0"/>
              </a:rPr>
              <a:t>// </a:t>
            </a:r>
            <a:r>
              <a:rPr lang="en-US" sz="1600" b="1" dirty="0" err="1" smtClean="0">
                <a:latin typeface="Segoe UI Light" pitchFamily="34" charset="0"/>
              </a:rPr>
              <a:t>kondisi</a:t>
            </a:r>
            <a:r>
              <a:rPr lang="en-US" sz="1600" b="1" dirty="0" smtClean="0">
                <a:latin typeface="Segoe UI Light" pitchFamily="34" charset="0"/>
              </a:rPr>
              <a:t> delay</a:t>
            </a:r>
          </a:p>
          <a:p>
            <a:r>
              <a:rPr lang="en-US" sz="1600" dirty="0" smtClean="0">
                <a:latin typeface="Segoe UI Light" pitchFamily="34" charset="0"/>
              </a:rPr>
              <a:t> 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(LED_BUILTIN, LOW);    </a:t>
            </a:r>
            <a:r>
              <a:rPr lang="en-US" sz="1600" b="1" dirty="0" smtClean="0">
                <a:latin typeface="Segoe UI Light" pitchFamily="34" charset="0"/>
              </a:rPr>
              <a:t>// </a:t>
            </a:r>
            <a:r>
              <a:rPr lang="en-US" sz="1600" b="1" dirty="0" err="1" smtClean="0">
                <a:latin typeface="Segoe UI Light" pitchFamily="34" charset="0"/>
              </a:rPr>
              <a:t>mematikan</a:t>
            </a:r>
            <a:r>
              <a:rPr lang="en-US" sz="1600" b="1" dirty="0" smtClean="0">
                <a:latin typeface="Segoe UI Light" pitchFamily="34" charset="0"/>
              </a:rPr>
              <a:t> LED (LOW </a:t>
            </a:r>
            <a:r>
              <a:rPr lang="en-US" sz="1600" b="1" dirty="0" err="1" smtClean="0">
                <a:latin typeface="Segoe UI Light" pitchFamily="34" charset="0"/>
              </a:rPr>
              <a:t>sbg</a:t>
            </a:r>
            <a:r>
              <a:rPr lang="en-US" sz="1600" b="1" dirty="0" smtClean="0">
                <a:latin typeface="Segoe UI Light" pitchFamily="34" charset="0"/>
              </a:rPr>
              <a:t> </a:t>
            </a:r>
            <a:r>
              <a:rPr lang="en-US" sz="1600" b="1" dirty="0" err="1" smtClean="0">
                <a:latin typeface="Segoe UI Light" pitchFamily="34" charset="0"/>
              </a:rPr>
              <a:t>perintah</a:t>
            </a:r>
            <a:r>
              <a:rPr lang="en-US" sz="1600" b="1" dirty="0" smtClean="0">
                <a:latin typeface="Segoe UI Light" pitchFamily="34" charset="0"/>
              </a:rPr>
              <a:t> OFF)</a:t>
            </a:r>
          </a:p>
          <a:p>
            <a:pPr>
              <a:tabLst>
                <a:tab pos="3032125" algn="l"/>
              </a:tabLst>
            </a:pPr>
            <a:r>
              <a:rPr lang="en-US" sz="1600" dirty="0" smtClean="0">
                <a:latin typeface="Segoe UI Light" pitchFamily="34" charset="0"/>
              </a:rPr>
              <a:t>  delay(1000);                       	</a:t>
            </a:r>
            <a:r>
              <a:rPr lang="en-US" sz="1600" b="1" dirty="0" smtClean="0">
                <a:latin typeface="Segoe UI Light" pitchFamily="34" charset="0"/>
              </a:rPr>
              <a:t>// </a:t>
            </a:r>
            <a:r>
              <a:rPr lang="en-US" sz="1600" b="1" dirty="0" err="1" smtClean="0">
                <a:latin typeface="Segoe UI Light" pitchFamily="34" charset="0"/>
              </a:rPr>
              <a:t>kondisi</a:t>
            </a:r>
            <a:r>
              <a:rPr lang="en-US" sz="1600" b="1" dirty="0" smtClean="0">
                <a:latin typeface="Segoe UI Light" pitchFamily="34" charset="0"/>
              </a:rPr>
              <a:t> delay</a:t>
            </a:r>
          </a:p>
          <a:p>
            <a:r>
              <a:rPr lang="en-US" sz="1600" dirty="0" smtClean="0">
                <a:latin typeface="Segoe UI Light" pitchFamily="34" charset="0"/>
              </a:rPr>
              <a:t>}</a:t>
            </a:r>
            <a:endParaRPr lang="en-US" sz="1600" dirty="0">
              <a:latin typeface="Segoe UI Light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42860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</a:rPr>
              <a:t>2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)Programming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374779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700" u="sng" dirty="0" err="1" smtClean="0">
                <a:latin typeface="Segoe UI Light" pitchFamily="34" charset="0"/>
                <a:ea typeface="+mj-ea"/>
                <a:cs typeface="+mj-cs"/>
              </a:rPr>
              <a:t>Arduino</a:t>
            </a:r>
            <a:r>
              <a:rPr lang="en-US" sz="1700" u="sng" dirty="0" smtClean="0">
                <a:latin typeface="Segoe UI Light" pitchFamily="34" charset="0"/>
                <a:ea typeface="+mj-ea"/>
                <a:cs typeface="+mj-cs"/>
              </a:rPr>
              <a:t> IDE</a:t>
            </a: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3069" y="1785926"/>
            <a:ext cx="5376253" cy="495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1785926"/>
            <a:ext cx="1352550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42860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</a:rPr>
              <a:t>2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)Programming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428736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700" u="sng" dirty="0" smtClean="0">
                <a:latin typeface="Segoe UI Light" pitchFamily="34" charset="0"/>
                <a:ea typeface="+mj-ea"/>
                <a:cs typeface="+mj-cs"/>
              </a:rPr>
              <a:t>Assembly Result</a:t>
            </a: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" y="1825432"/>
            <a:ext cx="6457967" cy="493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42860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</a:rPr>
              <a:t>2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)Custom Program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374779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Coding: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5786" y="1746958"/>
            <a:ext cx="7572428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>
                <a:latin typeface="Segoe UI Light" pitchFamily="34" charset="0"/>
              </a:rPr>
              <a:t>// </a:t>
            </a:r>
            <a:r>
              <a:rPr lang="nn-NO" sz="1600" b="1" dirty="0" smtClean="0">
                <a:latin typeface="Segoe UI Light" pitchFamily="34" charset="0"/>
              </a:rPr>
              <a:t>tekan tombol RESET terlebih dahulu pada board</a:t>
            </a:r>
            <a:endParaRPr lang="en-US" sz="1600" b="1" dirty="0" smtClean="0">
              <a:latin typeface="Segoe UI Light" pitchFamily="34" charset="0"/>
            </a:endParaRPr>
          </a:p>
          <a:p>
            <a:r>
              <a:rPr lang="en-US" sz="1600" dirty="0" smtClean="0">
                <a:latin typeface="Segoe UI Light" pitchFamily="34" charset="0"/>
              </a:rPr>
              <a:t>void setup() {</a:t>
            </a:r>
          </a:p>
          <a:p>
            <a:r>
              <a:rPr lang="en-US" sz="1600" dirty="0" smtClean="0">
                <a:latin typeface="Segoe UI Light" pitchFamily="34" charset="0"/>
              </a:rPr>
              <a:t>  // initialize digital pin LED_BUILTIN as an output.</a:t>
            </a:r>
          </a:p>
          <a:p>
            <a:r>
              <a:rPr lang="en-US" sz="1600" dirty="0" smtClean="0">
                <a:latin typeface="Segoe UI Light" pitchFamily="34" charset="0"/>
              </a:rPr>
              <a:t>  </a:t>
            </a:r>
            <a:r>
              <a:rPr lang="en-US" sz="1600" dirty="0" err="1" smtClean="0">
                <a:latin typeface="Segoe UI Light" pitchFamily="34" charset="0"/>
              </a:rPr>
              <a:t>pinMode</a:t>
            </a:r>
            <a:r>
              <a:rPr lang="en-US" sz="1600" dirty="0" smtClean="0">
                <a:latin typeface="Segoe UI Light" pitchFamily="34" charset="0"/>
              </a:rPr>
              <a:t>(</a:t>
            </a:r>
            <a:r>
              <a:rPr lang="en-US" sz="1600" b="1" dirty="0" smtClean="0">
                <a:solidFill>
                  <a:srgbClr val="FF0000"/>
                </a:solidFill>
                <a:latin typeface="Segoe UI Light" pitchFamily="34" charset="0"/>
              </a:rPr>
              <a:t>8</a:t>
            </a:r>
            <a:r>
              <a:rPr lang="en-US" sz="1600" dirty="0" smtClean="0">
                <a:latin typeface="Segoe UI Light" pitchFamily="34" charset="0"/>
              </a:rPr>
              <a:t>, </a:t>
            </a:r>
            <a:r>
              <a:rPr lang="en-US" sz="1600" dirty="0" smtClean="0">
                <a:latin typeface="Segoe UI Light" pitchFamily="34" charset="0"/>
              </a:rPr>
              <a:t>OUTPUT</a:t>
            </a:r>
            <a:r>
              <a:rPr lang="en-US" sz="1600" dirty="0" smtClean="0">
                <a:latin typeface="Segoe UI Light" pitchFamily="34" charset="0"/>
              </a:rPr>
              <a:t>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pinMode</a:t>
            </a:r>
            <a:r>
              <a:rPr lang="en-US" sz="1600" dirty="0" smtClean="0">
                <a:latin typeface="Segoe UI Light" pitchFamily="34" charset="0"/>
              </a:rPr>
              <a:t>(</a:t>
            </a:r>
            <a:r>
              <a:rPr lang="en-US" sz="1600" b="1" dirty="0" smtClean="0">
                <a:solidFill>
                  <a:srgbClr val="FF0000"/>
                </a:solidFill>
                <a:latin typeface="Segoe UI Light" pitchFamily="34" charset="0"/>
              </a:rPr>
              <a:t>10</a:t>
            </a:r>
            <a:r>
              <a:rPr lang="en-US" sz="1600" dirty="0" smtClean="0">
                <a:latin typeface="Segoe UI Light" pitchFamily="34" charset="0"/>
              </a:rPr>
              <a:t>, </a:t>
            </a:r>
            <a:r>
              <a:rPr lang="en-US" sz="1600" dirty="0" smtClean="0">
                <a:latin typeface="Segoe UI Light" pitchFamily="34" charset="0"/>
              </a:rPr>
              <a:t>OUTPUT);</a:t>
            </a:r>
            <a:endParaRPr lang="en-US" sz="1600" dirty="0" smtClean="0">
              <a:latin typeface="Segoe UI Light" pitchFamily="34" charset="0"/>
            </a:endParaRPr>
          </a:p>
          <a:p>
            <a:r>
              <a:rPr lang="en-US" sz="1600" dirty="0" smtClean="0">
                <a:latin typeface="Segoe UI Light" pitchFamily="34" charset="0"/>
              </a:rPr>
              <a:t>}</a:t>
            </a:r>
          </a:p>
          <a:p>
            <a:endParaRPr lang="en-US" sz="1600" dirty="0" smtClean="0">
              <a:latin typeface="Segoe UI Light" pitchFamily="34" charset="0"/>
            </a:endParaRPr>
          </a:p>
          <a:p>
            <a:r>
              <a:rPr lang="en-US" sz="1600" b="1" dirty="0" smtClean="0">
                <a:latin typeface="Segoe UI Light" pitchFamily="34" charset="0"/>
              </a:rPr>
              <a:t>// </a:t>
            </a:r>
            <a:r>
              <a:rPr lang="en-US" sz="1600" b="1" dirty="0" err="1" smtClean="0">
                <a:latin typeface="Segoe UI Light" pitchFamily="34" charset="0"/>
              </a:rPr>
              <a:t>fungsi</a:t>
            </a:r>
            <a:r>
              <a:rPr lang="en-US" sz="1600" b="1" dirty="0" smtClean="0">
                <a:latin typeface="Segoe UI Light" pitchFamily="34" charset="0"/>
              </a:rPr>
              <a:t> </a:t>
            </a:r>
            <a:r>
              <a:rPr lang="en-US" sz="1600" b="1" dirty="0" err="1" smtClean="0">
                <a:latin typeface="Segoe UI Light" pitchFamily="34" charset="0"/>
              </a:rPr>
              <a:t>perulangan</a:t>
            </a:r>
            <a:endParaRPr lang="en-US" sz="1600" b="1" dirty="0" smtClean="0">
              <a:latin typeface="Segoe UI Light" pitchFamily="34" charset="0"/>
            </a:endParaRPr>
          </a:p>
          <a:p>
            <a:r>
              <a:rPr lang="en-US" sz="1600" dirty="0" smtClean="0">
                <a:latin typeface="Segoe UI Light" pitchFamily="34" charset="0"/>
              </a:rPr>
              <a:t>void loop() {</a:t>
            </a:r>
          </a:p>
          <a:p>
            <a:pPr>
              <a:tabLst>
                <a:tab pos="2974975" algn="l"/>
              </a:tabLst>
            </a:pPr>
            <a:r>
              <a:rPr lang="en-US" sz="1600" dirty="0" smtClean="0">
                <a:latin typeface="Segoe UI Light" pitchFamily="34" charset="0"/>
              </a:rPr>
              <a:t> 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</a:t>
            </a:r>
            <a:r>
              <a:rPr lang="en-US" sz="1600" b="1" dirty="0" smtClean="0">
                <a:solidFill>
                  <a:srgbClr val="FF0000"/>
                </a:solidFill>
                <a:latin typeface="Segoe UI Light" pitchFamily="34" charset="0"/>
              </a:rPr>
              <a:t>8</a:t>
            </a:r>
            <a:r>
              <a:rPr lang="en-US" sz="1600" dirty="0" smtClean="0">
                <a:latin typeface="Segoe UI Light" pitchFamily="34" charset="0"/>
              </a:rPr>
              <a:t>, </a:t>
            </a:r>
            <a:r>
              <a:rPr lang="en-US" sz="1600" dirty="0" smtClean="0">
                <a:latin typeface="Segoe UI Light" pitchFamily="34" charset="0"/>
              </a:rPr>
              <a:t>HIGH);   </a:t>
            </a:r>
            <a:r>
              <a:rPr lang="en-US" sz="1600" dirty="0" smtClean="0">
                <a:latin typeface="Segoe UI Light" pitchFamily="34" charset="0"/>
              </a:rPr>
              <a:t>	</a:t>
            </a:r>
            <a:r>
              <a:rPr lang="en-US" sz="1600" b="1" dirty="0" smtClean="0">
                <a:latin typeface="Segoe UI Light" pitchFamily="34" charset="0"/>
              </a:rPr>
              <a:t>// </a:t>
            </a:r>
            <a:r>
              <a:rPr lang="en-US" sz="1600" b="1" dirty="0" err="1" smtClean="0">
                <a:latin typeface="Segoe UI Light" pitchFamily="34" charset="0"/>
              </a:rPr>
              <a:t>menyalakan</a:t>
            </a:r>
            <a:r>
              <a:rPr lang="en-US" sz="1600" b="1" dirty="0" smtClean="0">
                <a:latin typeface="Segoe UI Light" pitchFamily="34" charset="0"/>
              </a:rPr>
              <a:t> LED (HIGH </a:t>
            </a:r>
            <a:r>
              <a:rPr lang="en-US" sz="1600" b="1" dirty="0" err="1" smtClean="0">
                <a:latin typeface="Segoe UI Light" pitchFamily="34" charset="0"/>
              </a:rPr>
              <a:t>sbg</a:t>
            </a:r>
            <a:r>
              <a:rPr lang="en-US" sz="1600" b="1" dirty="0" smtClean="0">
                <a:latin typeface="Segoe UI Light" pitchFamily="34" charset="0"/>
              </a:rPr>
              <a:t> </a:t>
            </a:r>
            <a:r>
              <a:rPr lang="en-US" sz="1600" b="1" dirty="0" err="1" smtClean="0">
                <a:latin typeface="Segoe UI Light" pitchFamily="34" charset="0"/>
              </a:rPr>
              <a:t>perintah</a:t>
            </a:r>
            <a:r>
              <a:rPr lang="en-US" sz="1600" b="1" dirty="0" smtClean="0">
                <a:latin typeface="Segoe UI Light" pitchFamily="34" charset="0"/>
              </a:rPr>
              <a:t> ON</a:t>
            </a:r>
            <a:r>
              <a:rPr lang="en-US" sz="1600" b="1" dirty="0" smtClean="0">
                <a:latin typeface="Segoe UI Light" pitchFamily="34" charset="0"/>
              </a:rPr>
              <a:t>) PIN 8</a:t>
            </a:r>
          </a:p>
          <a:p>
            <a:pPr>
              <a:tabLst>
                <a:tab pos="2974975" algn="l"/>
              </a:tabLst>
            </a:pPr>
            <a:r>
              <a:rPr lang="en-US" sz="1600" dirty="0" smtClean="0">
                <a:latin typeface="Segoe UI Light" pitchFamily="34" charset="0"/>
              </a:rPr>
              <a:t> 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</a:t>
            </a:r>
            <a:r>
              <a:rPr lang="en-US" sz="1600" b="1" dirty="0" smtClean="0">
                <a:solidFill>
                  <a:srgbClr val="FF0000"/>
                </a:solidFill>
                <a:latin typeface="Segoe UI Light" pitchFamily="34" charset="0"/>
              </a:rPr>
              <a:t>10</a:t>
            </a:r>
            <a:r>
              <a:rPr lang="en-US" sz="1600" dirty="0" smtClean="0">
                <a:latin typeface="Segoe UI Light" pitchFamily="34" charset="0"/>
              </a:rPr>
              <a:t>, </a:t>
            </a:r>
            <a:r>
              <a:rPr lang="en-US" sz="1600" dirty="0" smtClean="0">
                <a:latin typeface="Segoe UI Light" pitchFamily="34" charset="0"/>
              </a:rPr>
              <a:t>HIGH);   	</a:t>
            </a:r>
            <a:r>
              <a:rPr lang="en-US" sz="1600" b="1" dirty="0" smtClean="0">
                <a:latin typeface="Segoe UI Light" pitchFamily="34" charset="0"/>
              </a:rPr>
              <a:t>// </a:t>
            </a:r>
            <a:r>
              <a:rPr lang="en-US" sz="1600" b="1" dirty="0" err="1" smtClean="0">
                <a:latin typeface="Segoe UI Light" pitchFamily="34" charset="0"/>
              </a:rPr>
              <a:t>menyalakan</a:t>
            </a:r>
            <a:r>
              <a:rPr lang="en-US" sz="1600" b="1" dirty="0" smtClean="0">
                <a:latin typeface="Segoe UI Light" pitchFamily="34" charset="0"/>
              </a:rPr>
              <a:t> LED (HIGH </a:t>
            </a:r>
            <a:r>
              <a:rPr lang="en-US" sz="1600" b="1" dirty="0" err="1" smtClean="0">
                <a:latin typeface="Segoe UI Light" pitchFamily="34" charset="0"/>
              </a:rPr>
              <a:t>sbg</a:t>
            </a:r>
            <a:r>
              <a:rPr lang="en-US" sz="1600" b="1" dirty="0" smtClean="0">
                <a:latin typeface="Segoe UI Light" pitchFamily="34" charset="0"/>
              </a:rPr>
              <a:t> </a:t>
            </a:r>
            <a:r>
              <a:rPr lang="en-US" sz="1600" b="1" dirty="0" err="1" smtClean="0">
                <a:latin typeface="Segoe UI Light" pitchFamily="34" charset="0"/>
              </a:rPr>
              <a:t>perintah</a:t>
            </a:r>
            <a:r>
              <a:rPr lang="en-US" sz="1600" b="1" dirty="0" smtClean="0">
                <a:latin typeface="Segoe UI Light" pitchFamily="34" charset="0"/>
              </a:rPr>
              <a:t> ON</a:t>
            </a:r>
            <a:r>
              <a:rPr lang="en-US" sz="1600" b="1" dirty="0" smtClean="0">
                <a:latin typeface="Segoe UI Light" pitchFamily="34" charset="0"/>
              </a:rPr>
              <a:t>) PIN 10</a:t>
            </a:r>
            <a:endParaRPr lang="en-US" sz="1600" b="1" dirty="0" smtClean="0">
              <a:latin typeface="Segoe UI Light" pitchFamily="34" charset="0"/>
            </a:endParaRPr>
          </a:p>
          <a:p>
            <a:pPr>
              <a:tabLst>
                <a:tab pos="2974975" algn="l"/>
              </a:tabLst>
            </a:pPr>
            <a:r>
              <a:rPr lang="en-US" sz="1600" dirty="0" smtClean="0">
                <a:latin typeface="Segoe UI Light" pitchFamily="34" charset="0"/>
              </a:rPr>
              <a:t>  </a:t>
            </a:r>
            <a:r>
              <a:rPr lang="en-US" sz="1600" dirty="0" smtClean="0">
                <a:latin typeface="Segoe UI Light" pitchFamily="34" charset="0"/>
              </a:rPr>
              <a:t>delay(</a:t>
            </a:r>
            <a:r>
              <a:rPr lang="en-US" sz="1600" b="1" dirty="0" smtClean="0">
                <a:solidFill>
                  <a:srgbClr val="FF0000"/>
                </a:solidFill>
                <a:latin typeface="Segoe UI Light" pitchFamily="34" charset="0"/>
              </a:rPr>
              <a:t>500</a:t>
            </a:r>
            <a:r>
              <a:rPr lang="en-US" sz="1600" dirty="0" smtClean="0">
                <a:latin typeface="Segoe UI Light" pitchFamily="34" charset="0"/>
              </a:rPr>
              <a:t>);                       	</a:t>
            </a:r>
            <a:r>
              <a:rPr lang="en-US" sz="1600" b="1" dirty="0" smtClean="0">
                <a:latin typeface="Segoe UI Light" pitchFamily="34" charset="0"/>
              </a:rPr>
              <a:t>// </a:t>
            </a:r>
            <a:r>
              <a:rPr lang="en-US" sz="1600" b="1" dirty="0" err="1" smtClean="0">
                <a:latin typeface="Segoe UI Light" pitchFamily="34" charset="0"/>
              </a:rPr>
              <a:t>kondisi</a:t>
            </a:r>
            <a:r>
              <a:rPr lang="en-US" sz="1600" b="1" dirty="0" smtClean="0">
                <a:latin typeface="Segoe UI Light" pitchFamily="34" charset="0"/>
              </a:rPr>
              <a:t> delay</a:t>
            </a:r>
          </a:p>
          <a:p>
            <a:pPr>
              <a:tabLst>
                <a:tab pos="2974975" algn="l"/>
              </a:tabLst>
            </a:pPr>
            <a:r>
              <a:rPr lang="en-US" sz="1600" dirty="0" smtClean="0">
                <a:latin typeface="Segoe UI Light" pitchFamily="34" charset="0"/>
              </a:rPr>
              <a:t> 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</a:t>
            </a:r>
            <a:r>
              <a:rPr lang="en-US" sz="1600" b="1" dirty="0" smtClean="0">
                <a:solidFill>
                  <a:srgbClr val="FF0000"/>
                </a:solidFill>
                <a:latin typeface="Segoe UI Light" pitchFamily="34" charset="0"/>
              </a:rPr>
              <a:t>10</a:t>
            </a:r>
            <a:r>
              <a:rPr lang="en-US" sz="1600" dirty="0" smtClean="0">
                <a:latin typeface="Segoe UI Light" pitchFamily="34" charset="0"/>
              </a:rPr>
              <a:t>, </a:t>
            </a:r>
            <a:r>
              <a:rPr lang="en-US" sz="1600" dirty="0" smtClean="0">
                <a:latin typeface="Segoe UI Light" pitchFamily="34" charset="0"/>
              </a:rPr>
              <a:t>LOW);   </a:t>
            </a:r>
            <a:r>
              <a:rPr lang="en-US" sz="1600" dirty="0" smtClean="0">
                <a:latin typeface="Segoe UI Light" pitchFamily="34" charset="0"/>
              </a:rPr>
              <a:t>	</a:t>
            </a:r>
            <a:r>
              <a:rPr lang="en-US" sz="1600" b="1" dirty="0" smtClean="0">
                <a:latin typeface="Segoe UI Light" pitchFamily="34" charset="0"/>
              </a:rPr>
              <a:t>// </a:t>
            </a:r>
            <a:r>
              <a:rPr lang="en-US" sz="1600" b="1" dirty="0" err="1" smtClean="0">
                <a:latin typeface="Segoe UI Light" pitchFamily="34" charset="0"/>
              </a:rPr>
              <a:t>mematikan</a:t>
            </a:r>
            <a:r>
              <a:rPr lang="en-US" sz="1600" b="1" dirty="0" smtClean="0">
                <a:latin typeface="Segoe UI Light" pitchFamily="34" charset="0"/>
              </a:rPr>
              <a:t> LED (LOW </a:t>
            </a:r>
            <a:r>
              <a:rPr lang="en-US" sz="1600" b="1" dirty="0" err="1" smtClean="0">
                <a:latin typeface="Segoe UI Light" pitchFamily="34" charset="0"/>
              </a:rPr>
              <a:t>sbg</a:t>
            </a:r>
            <a:r>
              <a:rPr lang="en-US" sz="1600" b="1" dirty="0" smtClean="0">
                <a:latin typeface="Segoe UI Light" pitchFamily="34" charset="0"/>
              </a:rPr>
              <a:t> </a:t>
            </a:r>
            <a:r>
              <a:rPr lang="en-US" sz="1600" b="1" dirty="0" err="1" smtClean="0">
                <a:latin typeface="Segoe UI Light" pitchFamily="34" charset="0"/>
              </a:rPr>
              <a:t>perintah</a:t>
            </a:r>
            <a:r>
              <a:rPr lang="en-US" sz="1600" b="1" dirty="0" smtClean="0">
                <a:latin typeface="Segoe UI Light" pitchFamily="34" charset="0"/>
              </a:rPr>
              <a:t> OFF</a:t>
            </a:r>
            <a:r>
              <a:rPr lang="en-US" sz="1600" b="1" dirty="0" smtClean="0">
                <a:latin typeface="Segoe UI Light" pitchFamily="34" charset="0"/>
              </a:rPr>
              <a:t>) PIN 10</a:t>
            </a:r>
            <a:endParaRPr lang="en-US" sz="1600" b="1" dirty="0" smtClean="0">
              <a:latin typeface="Segoe UI Light" pitchFamily="34" charset="0"/>
            </a:endParaRPr>
          </a:p>
          <a:p>
            <a:pPr>
              <a:tabLst>
                <a:tab pos="2974975" algn="l"/>
              </a:tabLst>
            </a:pPr>
            <a:r>
              <a:rPr lang="en-US" sz="1600" dirty="0" smtClean="0">
                <a:latin typeface="Segoe UI Light" pitchFamily="34" charset="0"/>
              </a:rPr>
              <a:t>  </a:t>
            </a:r>
            <a:r>
              <a:rPr lang="en-US" sz="1600" dirty="0" smtClean="0">
                <a:latin typeface="Segoe UI Light" pitchFamily="34" charset="0"/>
              </a:rPr>
              <a:t>delay(</a:t>
            </a:r>
            <a:r>
              <a:rPr lang="en-US" sz="1600" b="1" dirty="0" smtClean="0">
                <a:solidFill>
                  <a:srgbClr val="FF0000"/>
                </a:solidFill>
                <a:latin typeface="Segoe UI Light" pitchFamily="34" charset="0"/>
              </a:rPr>
              <a:t>500</a:t>
            </a:r>
            <a:r>
              <a:rPr lang="en-US" sz="1600" dirty="0" smtClean="0">
                <a:latin typeface="Segoe UI Light" pitchFamily="34" charset="0"/>
              </a:rPr>
              <a:t>);                       	</a:t>
            </a:r>
            <a:r>
              <a:rPr lang="en-US" sz="1600" b="1" dirty="0" smtClean="0">
                <a:latin typeface="Segoe UI Light" pitchFamily="34" charset="0"/>
              </a:rPr>
              <a:t>// </a:t>
            </a:r>
            <a:r>
              <a:rPr lang="en-US" sz="1600" b="1" dirty="0" err="1" smtClean="0">
                <a:latin typeface="Segoe UI Light" pitchFamily="34" charset="0"/>
              </a:rPr>
              <a:t>kondisi</a:t>
            </a:r>
            <a:r>
              <a:rPr lang="en-US" sz="1600" b="1" dirty="0" smtClean="0">
                <a:latin typeface="Segoe UI Light" pitchFamily="34" charset="0"/>
              </a:rPr>
              <a:t> </a:t>
            </a:r>
            <a:r>
              <a:rPr lang="en-US" sz="1600" b="1" dirty="0" smtClean="0">
                <a:latin typeface="Segoe UI Light" pitchFamily="34" charset="0"/>
              </a:rPr>
              <a:t>delay</a:t>
            </a:r>
          </a:p>
          <a:p>
            <a:pPr>
              <a:tabLst>
                <a:tab pos="2974975" algn="l"/>
              </a:tabLst>
            </a:pPr>
            <a:r>
              <a:rPr lang="en-US" sz="1600" dirty="0" smtClean="0">
                <a:latin typeface="Segoe UI Light" pitchFamily="34" charset="0"/>
              </a:rPr>
              <a:t> 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</a:t>
            </a:r>
            <a:r>
              <a:rPr lang="en-US" sz="1600" b="1" dirty="0" smtClean="0">
                <a:solidFill>
                  <a:srgbClr val="FF0000"/>
                </a:solidFill>
                <a:latin typeface="Segoe UI Light" pitchFamily="34" charset="0"/>
              </a:rPr>
              <a:t>8</a:t>
            </a:r>
            <a:r>
              <a:rPr lang="en-US" sz="1600" dirty="0" smtClean="0">
                <a:latin typeface="Segoe UI Light" pitchFamily="34" charset="0"/>
              </a:rPr>
              <a:t>, </a:t>
            </a:r>
            <a:r>
              <a:rPr lang="en-US" sz="1600" dirty="0" smtClean="0">
                <a:latin typeface="Segoe UI Light" pitchFamily="34" charset="0"/>
              </a:rPr>
              <a:t>LOW);   	</a:t>
            </a:r>
            <a:r>
              <a:rPr lang="en-US" sz="1600" b="1" dirty="0" smtClean="0">
                <a:latin typeface="Segoe UI Light" pitchFamily="34" charset="0"/>
              </a:rPr>
              <a:t>// </a:t>
            </a:r>
            <a:r>
              <a:rPr lang="en-US" sz="1600" b="1" dirty="0" err="1" smtClean="0">
                <a:latin typeface="Segoe UI Light" pitchFamily="34" charset="0"/>
              </a:rPr>
              <a:t>mematikan</a:t>
            </a:r>
            <a:r>
              <a:rPr lang="en-US" sz="1600" b="1" dirty="0" smtClean="0">
                <a:latin typeface="Segoe UI Light" pitchFamily="34" charset="0"/>
              </a:rPr>
              <a:t> LED (LOW </a:t>
            </a:r>
            <a:r>
              <a:rPr lang="en-US" sz="1600" b="1" dirty="0" err="1" smtClean="0">
                <a:latin typeface="Segoe UI Light" pitchFamily="34" charset="0"/>
              </a:rPr>
              <a:t>sbg</a:t>
            </a:r>
            <a:r>
              <a:rPr lang="en-US" sz="1600" b="1" dirty="0" smtClean="0">
                <a:latin typeface="Segoe UI Light" pitchFamily="34" charset="0"/>
              </a:rPr>
              <a:t> </a:t>
            </a:r>
            <a:r>
              <a:rPr lang="en-US" sz="1600" b="1" dirty="0" err="1" smtClean="0">
                <a:latin typeface="Segoe UI Light" pitchFamily="34" charset="0"/>
              </a:rPr>
              <a:t>perintah</a:t>
            </a:r>
            <a:r>
              <a:rPr lang="en-US" sz="1600" b="1" dirty="0" smtClean="0">
                <a:latin typeface="Segoe UI Light" pitchFamily="34" charset="0"/>
              </a:rPr>
              <a:t> OFF</a:t>
            </a:r>
            <a:r>
              <a:rPr lang="en-US" sz="1600" b="1" dirty="0" smtClean="0">
                <a:latin typeface="Segoe UI Light" pitchFamily="34" charset="0"/>
              </a:rPr>
              <a:t>) PIN 8</a:t>
            </a:r>
            <a:endParaRPr lang="en-US" sz="1600" b="1" dirty="0" smtClean="0">
              <a:latin typeface="Segoe UI Light" pitchFamily="34" charset="0"/>
            </a:endParaRPr>
          </a:p>
          <a:p>
            <a:pPr>
              <a:tabLst>
                <a:tab pos="2974975" algn="l"/>
              </a:tabLst>
            </a:pPr>
            <a:r>
              <a:rPr lang="en-US" sz="1600" dirty="0" smtClean="0">
                <a:latin typeface="Segoe UI Light" pitchFamily="34" charset="0"/>
              </a:rPr>
              <a:t>  delay(</a:t>
            </a:r>
            <a:r>
              <a:rPr lang="en-US" sz="1600" b="1" dirty="0" smtClean="0">
                <a:solidFill>
                  <a:srgbClr val="FF0000"/>
                </a:solidFill>
                <a:latin typeface="Segoe UI Light" pitchFamily="34" charset="0"/>
              </a:rPr>
              <a:t>500</a:t>
            </a:r>
            <a:r>
              <a:rPr lang="en-US" sz="1600" dirty="0" smtClean="0">
                <a:latin typeface="Segoe UI Light" pitchFamily="34" charset="0"/>
              </a:rPr>
              <a:t>);                       	</a:t>
            </a:r>
            <a:r>
              <a:rPr lang="en-US" sz="1600" b="1" dirty="0" smtClean="0">
                <a:latin typeface="Segoe UI Light" pitchFamily="34" charset="0"/>
              </a:rPr>
              <a:t>// </a:t>
            </a:r>
            <a:r>
              <a:rPr lang="en-US" sz="1600" b="1" dirty="0" err="1" smtClean="0">
                <a:latin typeface="Segoe UI Light" pitchFamily="34" charset="0"/>
              </a:rPr>
              <a:t>kondisi</a:t>
            </a:r>
            <a:r>
              <a:rPr lang="en-US" sz="1600" b="1" dirty="0" smtClean="0">
                <a:latin typeface="Segoe UI Light" pitchFamily="34" charset="0"/>
              </a:rPr>
              <a:t> delay</a:t>
            </a:r>
          </a:p>
          <a:p>
            <a:r>
              <a:rPr lang="en-US" sz="1600" dirty="0" smtClean="0">
                <a:latin typeface="Segoe UI Light" pitchFamily="34" charset="0"/>
              </a:rPr>
              <a:t>}</a:t>
            </a:r>
            <a:endParaRPr lang="en-US" sz="1600" dirty="0">
              <a:latin typeface="Segoe UI Light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42860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</a:rPr>
              <a:t>2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)Custom Program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374779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700" u="sng" dirty="0" err="1" smtClean="0">
                <a:latin typeface="Segoe UI Light" pitchFamily="34" charset="0"/>
                <a:ea typeface="+mj-ea"/>
                <a:cs typeface="+mj-cs"/>
              </a:rPr>
              <a:t>Arduino</a:t>
            </a:r>
            <a:r>
              <a:rPr lang="en-US" sz="1700" u="sng" dirty="0" smtClean="0">
                <a:latin typeface="Segoe UI Light" pitchFamily="34" charset="0"/>
                <a:ea typeface="+mj-ea"/>
                <a:cs typeface="+mj-cs"/>
              </a:rPr>
              <a:t> IDE</a:t>
            </a: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1785926"/>
            <a:ext cx="5072098" cy="4946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42860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</a:rPr>
              <a:t>2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)Custom Program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428736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700" u="sng" dirty="0" smtClean="0">
                <a:latin typeface="Segoe UI Light" pitchFamily="34" charset="0"/>
                <a:ea typeface="+mj-ea"/>
                <a:cs typeface="+mj-cs"/>
              </a:rPr>
              <a:t>Assembly Result</a:t>
            </a: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632" y="1785926"/>
            <a:ext cx="6801450" cy="4938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 txBox="1">
            <a:spLocks/>
          </p:cNvSpPr>
          <p:nvPr/>
        </p:nvSpPr>
        <p:spPr>
          <a:xfrm>
            <a:off x="5357818" y="5072074"/>
            <a:ext cx="3071834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Arif Wibisono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1400" dirty="0" smtClean="0">
                <a:solidFill>
                  <a:srgbClr val="0070C0"/>
                </a:solidFill>
                <a:latin typeface="Arial" pitchFamily="34" charset="0"/>
                <a:ea typeface="+mj-ea"/>
                <a:cs typeface="Arial" pitchFamily="34" charset="0"/>
              </a:rPr>
              <a:t>arif@upgris.ac.id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Verdana" pitchFamily="34" charset="0"/>
                <a:cs typeface="Arial" pitchFamily="34" charset="0"/>
              </a:rPr>
              <a:t>0821.374.28.349</a:t>
            </a:r>
            <a:endParaRPr kumimoji="0" lang="bs-Latn-BA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Verdana" pitchFamily="34" charset="0"/>
              <a:cs typeface="Arial" pitchFamily="34" charset="0"/>
            </a:endParaRPr>
          </a:p>
        </p:txBody>
      </p:sp>
      <p:pic>
        <p:nvPicPr>
          <p:cNvPr id="18" name="Picture 17" descr="foto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7058195" y="4995857"/>
            <a:ext cx="1371457" cy="1433539"/>
          </a:xfrm>
          <a:prstGeom prst="rect">
            <a:avLst/>
          </a:prstGeom>
        </p:spPr>
      </p:pic>
      <p:cxnSp>
        <p:nvCxnSpPr>
          <p:cNvPr id="22" name="Straight Connector 21"/>
          <p:cNvCxnSpPr/>
          <p:nvPr/>
        </p:nvCxnSpPr>
        <p:spPr>
          <a:xfrm rot="5400000">
            <a:off x="3428198" y="1357298"/>
            <a:ext cx="100013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4172546" y="928678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529208" y="928670"/>
            <a:ext cx="3971354" cy="1143000"/>
          </a:xfrm>
        </p:spPr>
        <p:txBody>
          <a:bodyPr>
            <a:normAutofit/>
          </a:bodyPr>
          <a:lstStyle/>
          <a:p>
            <a:pPr algn="l"/>
            <a:r>
              <a:rPr lang="id-ID" sz="3600" dirty="0" smtClean="0">
                <a:solidFill>
                  <a:schemeClr val="tx1"/>
                </a:solidFill>
              </a:rPr>
              <a:t>Akhirul kalam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24" name="Content Placeholder 2"/>
          <p:cNvSpPr>
            <a:spLocks noGrp="1"/>
          </p:cNvSpPr>
          <p:nvPr>
            <p:ph idx="1"/>
          </p:nvPr>
        </p:nvSpPr>
        <p:spPr>
          <a:xfrm>
            <a:off x="457200" y="2143117"/>
            <a:ext cx="8229600" cy="28575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d-ID" sz="3200" dirty="0">
                <a:solidFill>
                  <a:schemeClr val="tx1"/>
                </a:solidFill>
              </a:rPr>
              <a:t>	</a:t>
            </a:r>
            <a:r>
              <a:rPr lang="id-ID" sz="3200" dirty="0" smtClean="0">
                <a:solidFill>
                  <a:schemeClr val="tx1"/>
                </a:solidFill>
              </a:rPr>
              <a:t>“Sekian dan Terima Kasih”</a:t>
            </a:r>
          </a:p>
          <a:p>
            <a:pPr>
              <a:buNone/>
            </a:pPr>
            <a:r>
              <a:rPr lang="id-ID" sz="3200" dirty="0">
                <a:solidFill>
                  <a:schemeClr val="tx1"/>
                </a:solidFill>
              </a:rPr>
              <a:t>	</a:t>
            </a: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si BPTIK 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Presentasi BPTIK 8</Template>
  <TotalTime>502</TotalTime>
  <Words>259</Words>
  <Application>Microsoft Office PowerPoint</Application>
  <PresentationFormat>On-screen Show (4:3)</PresentationFormat>
  <Paragraphs>151</Paragraphs>
  <Slides>11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Presentasi BPTIK 8</vt:lpstr>
      <vt:lpstr>&lt;Blink&gt; LED</vt:lpstr>
      <vt:lpstr>&lt;Blink&gt; LED</vt:lpstr>
      <vt:lpstr>1)Persiapan Hardware</vt:lpstr>
      <vt:lpstr>1)Persiapan Hardware</vt:lpstr>
      <vt:lpstr>2)Programming</vt:lpstr>
      <vt:lpstr>2)Programming</vt:lpstr>
      <vt:lpstr>2)Programming</vt:lpstr>
      <vt:lpstr>2)Custom Program</vt:lpstr>
      <vt:lpstr>2)Custom Program</vt:lpstr>
      <vt:lpstr>2)Custom Program</vt:lpstr>
      <vt:lpstr>Akhirul kalam</vt:lpstr>
    </vt:vector>
  </TitlesOfParts>
  <Company>IKIP PGRI SEMARANG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Overview</dc:title>
  <dc:creator>LAB MATEMATIKA</dc:creator>
  <cp:lastModifiedBy>DELL</cp:lastModifiedBy>
  <cp:revision>99</cp:revision>
  <dcterms:created xsi:type="dcterms:W3CDTF">2014-01-10T06:39:17Z</dcterms:created>
  <dcterms:modified xsi:type="dcterms:W3CDTF">2016-09-23T09:00:32Z</dcterms:modified>
</cp:coreProperties>
</file>